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297" r:id="rId6"/>
    <p:sldId id="291" r:id="rId7"/>
    <p:sldId id="2579" r:id="rId8"/>
    <p:sldId id="313" r:id="rId9"/>
    <p:sldId id="316" r:id="rId10"/>
    <p:sldId id="308" r:id="rId11"/>
    <p:sldId id="317" r:id="rId12"/>
    <p:sldId id="314" r:id="rId13"/>
    <p:sldId id="320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18" r:id="rId23"/>
    <p:sldId id="328" r:id="rId24"/>
    <p:sldId id="329" r:id="rId25"/>
    <p:sldId id="330" r:id="rId26"/>
    <p:sldId id="331" r:id="rId27"/>
    <p:sldId id="332" r:id="rId28"/>
    <p:sldId id="333" r:id="rId29"/>
    <p:sldId id="334" r:id="rId30"/>
    <p:sldId id="337" r:id="rId31"/>
    <p:sldId id="338" r:id="rId32"/>
    <p:sldId id="339" r:id="rId33"/>
    <p:sldId id="296" r:id="rId34"/>
    <p:sldId id="340" r:id="rId35"/>
    <p:sldId id="341" r:id="rId36"/>
    <p:sldId id="343" r:id="rId37"/>
    <p:sldId id="342" r:id="rId38"/>
    <p:sldId id="268" r:id="rId39"/>
    <p:sldId id="344" r:id="rId40"/>
    <p:sldId id="2577" r:id="rId41"/>
    <p:sldId id="271" r:id="rId42"/>
    <p:sldId id="2578" r:id="rId43"/>
    <p:sldId id="272" r:id="rId44"/>
    <p:sldId id="2575" r:id="rId45"/>
    <p:sldId id="2576" r:id="rId46"/>
    <p:sldId id="27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725" autoAdjust="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B7F207-17C7-4EFD-AD60-EF9ADB9D5DC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013D472-9442-4D4A-A79C-FDB8F884AF4E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Literature Review</a:t>
          </a:r>
          <a:endParaRPr lang="en-US" dirty="0">
            <a:solidFill>
              <a:srgbClr val="FFC000"/>
            </a:solidFill>
          </a:endParaRPr>
        </a:p>
      </dgm:t>
    </dgm:pt>
    <dgm:pt modelId="{E6A36E1B-148D-4F09-99EE-402B4249927A}" type="parTrans" cxnId="{811E88F1-D822-483B-98EA-DCE95BAE739C}">
      <dgm:prSet/>
      <dgm:spPr/>
      <dgm:t>
        <a:bodyPr/>
        <a:lstStyle/>
        <a:p>
          <a:endParaRPr lang="en-US"/>
        </a:p>
      </dgm:t>
    </dgm:pt>
    <dgm:pt modelId="{C43070CF-71DF-43CC-ACF1-55E847DD208C}" type="sibTrans" cxnId="{811E88F1-D822-483B-98EA-DCE95BAE739C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6F18967F-AA50-488C-A024-47E90DAD627E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Theory</a:t>
          </a:r>
          <a:endParaRPr lang="en-US" dirty="0">
            <a:solidFill>
              <a:srgbClr val="FFC000"/>
            </a:solidFill>
          </a:endParaRPr>
        </a:p>
      </dgm:t>
    </dgm:pt>
    <dgm:pt modelId="{9BA6A563-902E-424A-AD03-61C395A87FDD}" type="parTrans" cxnId="{EE385C68-D9D1-4971-B409-1860B56E64BE}">
      <dgm:prSet/>
      <dgm:spPr/>
      <dgm:t>
        <a:bodyPr/>
        <a:lstStyle/>
        <a:p>
          <a:endParaRPr lang="en-US"/>
        </a:p>
      </dgm:t>
    </dgm:pt>
    <dgm:pt modelId="{5253680C-E6EE-42A7-93DE-08380CB8874F}" type="sibTrans" cxnId="{EE385C68-D9D1-4971-B409-1860B56E64BE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0511AF53-5351-4224-BBF2-ACD80DDC3672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Theoretical Framework</a:t>
          </a:r>
          <a:endParaRPr lang="en-US" dirty="0">
            <a:solidFill>
              <a:srgbClr val="FFC000"/>
            </a:solidFill>
          </a:endParaRPr>
        </a:p>
      </dgm:t>
    </dgm:pt>
    <dgm:pt modelId="{E8757E2A-15B8-4FD0-9AB8-25AC7BF218AD}" type="parTrans" cxnId="{DAB79EE7-B1D8-4553-948C-109710DECEF6}">
      <dgm:prSet/>
      <dgm:spPr/>
      <dgm:t>
        <a:bodyPr/>
        <a:lstStyle/>
        <a:p>
          <a:endParaRPr lang="en-US"/>
        </a:p>
      </dgm:t>
    </dgm:pt>
    <dgm:pt modelId="{399FC845-545D-47EE-96D1-AFBB987D63E0}" type="sibTrans" cxnId="{DAB79EE7-B1D8-4553-948C-109710DECEF6}">
      <dgm:prSet/>
      <dgm:spPr>
        <a:solidFill>
          <a:schemeClr val="tx1"/>
        </a:solidFill>
      </dgm:spPr>
      <dgm:t>
        <a:bodyPr/>
        <a:lstStyle/>
        <a:p>
          <a:endParaRPr lang="en-US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789A11C0-F0C5-4161-8A89-E384B4D40C01}">
      <dgm:prSet phldrT="[Text]"/>
      <dgm:spPr>
        <a:solidFill>
          <a:srgbClr val="C00000"/>
        </a:solidFill>
      </dgm:spPr>
      <dgm:t>
        <a:bodyPr/>
        <a:lstStyle/>
        <a:p>
          <a:r>
            <a:rPr lang="en-US" b="1" dirty="0">
              <a:solidFill>
                <a:srgbClr val="FFC000"/>
              </a:solidFill>
            </a:rPr>
            <a:t>Hypothesis</a:t>
          </a:r>
        </a:p>
      </dgm:t>
    </dgm:pt>
    <dgm:pt modelId="{4A4096E5-969B-4CEA-8C2A-1B95B15E269C}" type="parTrans" cxnId="{A58B64F0-34C2-4461-AD84-391306EE4FF4}">
      <dgm:prSet/>
      <dgm:spPr/>
      <dgm:t>
        <a:bodyPr/>
        <a:lstStyle/>
        <a:p>
          <a:endParaRPr lang="en-US"/>
        </a:p>
      </dgm:t>
    </dgm:pt>
    <dgm:pt modelId="{3033EADA-4353-41BB-9B49-515B449A9524}" type="sibTrans" cxnId="{A58B64F0-34C2-4461-AD84-391306EE4FF4}">
      <dgm:prSet/>
      <dgm:spPr/>
      <dgm:t>
        <a:bodyPr/>
        <a:lstStyle/>
        <a:p>
          <a:endParaRPr lang="en-US"/>
        </a:p>
      </dgm:t>
    </dgm:pt>
    <dgm:pt modelId="{156FD78C-125A-44EE-B819-E59ED64C233B}" type="pres">
      <dgm:prSet presAssocID="{A5B7F207-17C7-4EFD-AD60-EF9ADB9D5DC4}" presName="Name0" presStyleCnt="0">
        <dgm:presLayoutVars>
          <dgm:dir/>
          <dgm:resizeHandles val="exact"/>
        </dgm:presLayoutVars>
      </dgm:prSet>
      <dgm:spPr/>
    </dgm:pt>
    <dgm:pt modelId="{894B2F20-D62E-483F-B8DC-92D527D44D64}" type="pres">
      <dgm:prSet presAssocID="{3013D472-9442-4D4A-A79C-FDB8F884AF4E}" presName="node" presStyleLbl="node1" presStyleIdx="0" presStyleCnt="4">
        <dgm:presLayoutVars>
          <dgm:bulletEnabled val="1"/>
        </dgm:presLayoutVars>
      </dgm:prSet>
      <dgm:spPr/>
    </dgm:pt>
    <dgm:pt modelId="{F2DDB9B1-47E6-4AC3-8C0B-A2EF2664CF34}" type="pres">
      <dgm:prSet presAssocID="{C43070CF-71DF-43CC-ACF1-55E847DD208C}" presName="sibTrans" presStyleLbl="sibTrans2D1" presStyleIdx="0" presStyleCnt="3"/>
      <dgm:spPr/>
    </dgm:pt>
    <dgm:pt modelId="{7867760C-0C5B-489B-87E0-481798658F92}" type="pres">
      <dgm:prSet presAssocID="{C43070CF-71DF-43CC-ACF1-55E847DD208C}" presName="connectorText" presStyleLbl="sibTrans2D1" presStyleIdx="0" presStyleCnt="3"/>
      <dgm:spPr/>
    </dgm:pt>
    <dgm:pt modelId="{E4326A51-336B-4E1F-B6EA-7C280ED898E7}" type="pres">
      <dgm:prSet presAssocID="{6F18967F-AA50-488C-A024-47E90DAD627E}" presName="node" presStyleLbl="node1" presStyleIdx="1" presStyleCnt="4">
        <dgm:presLayoutVars>
          <dgm:bulletEnabled val="1"/>
        </dgm:presLayoutVars>
      </dgm:prSet>
      <dgm:spPr/>
    </dgm:pt>
    <dgm:pt modelId="{630E5A97-55A1-4B24-9CCE-9CDE1140D23E}" type="pres">
      <dgm:prSet presAssocID="{5253680C-E6EE-42A7-93DE-08380CB8874F}" presName="sibTrans" presStyleLbl="sibTrans2D1" presStyleIdx="1" presStyleCnt="3"/>
      <dgm:spPr/>
    </dgm:pt>
    <dgm:pt modelId="{31EC84D5-BA54-4FFB-B0B2-F0E81D181E48}" type="pres">
      <dgm:prSet presAssocID="{5253680C-E6EE-42A7-93DE-08380CB8874F}" presName="connectorText" presStyleLbl="sibTrans2D1" presStyleIdx="1" presStyleCnt="3"/>
      <dgm:spPr/>
    </dgm:pt>
    <dgm:pt modelId="{1D6A875E-FE64-45EF-94D1-7245C4164EB0}" type="pres">
      <dgm:prSet presAssocID="{0511AF53-5351-4224-BBF2-ACD80DDC3672}" presName="node" presStyleLbl="node1" presStyleIdx="2" presStyleCnt="4">
        <dgm:presLayoutVars>
          <dgm:bulletEnabled val="1"/>
        </dgm:presLayoutVars>
      </dgm:prSet>
      <dgm:spPr/>
    </dgm:pt>
    <dgm:pt modelId="{2C145BF4-88AF-4561-B652-355C9EA67C78}" type="pres">
      <dgm:prSet presAssocID="{399FC845-545D-47EE-96D1-AFBB987D63E0}" presName="sibTrans" presStyleLbl="sibTrans2D1" presStyleIdx="2" presStyleCnt="3"/>
      <dgm:spPr/>
    </dgm:pt>
    <dgm:pt modelId="{A591BFE1-1A5F-43AA-B608-C636E30A2CF6}" type="pres">
      <dgm:prSet presAssocID="{399FC845-545D-47EE-96D1-AFBB987D63E0}" presName="connectorText" presStyleLbl="sibTrans2D1" presStyleIdx="2" presStyleCnt="3"/>
      <dgm:spPr/>
    </dgm:pt>
    <dgm:pt modelId="{F097673D-F902-463E-91C2-026E176B03FD}" type="pres">
      <dgm:prSet presAssocID="{789A11C0-F0C5-4161-8A89-E384B4D40C01}" presName="node" presStyleLbl="node1" presStyleIdx="3" presStyleCnt="4">
        <dgm:presLayoutVars>
          <dgm:bulletEnabled val="1"/>
        </dgm:presLayoutVars>
      </dgm:prSet>
      <dgm:spPr/>
    </dgm:pt>
  </dgm:ptLst>
  <dgm:cxnLst>
    <dgm:cxn modelId="{CA14150F-8BD4-4283-93E3-19B07EA1B83C}" type="presOf" srcId="{5253680C-E6EE-42A7-93DE-08380CB8874F}" destId="{630E5A97-55A1-4B24-9CCE-9CDE1140D23E}" srcOrd="0" destOrd="0" presId="urn:microsoft.com/office/officeart/2005/8/layout/process1"/>
    <dgm:cxn modelId="{610F4B28-CE57-40DF-AEE9-0F227735F7F4}" type="presOf" srcId="{0511AF53-5351-4224-BBF2-ACD80DDC3672}" destId="{1D6A875E-FE64-45EF-94D1-7245C4164EB0}" srcOrd="0" destOrd="0" presId="urn:microsoft.com/office/officeart/2005/8/layout/process1"/>
    <dgm:cxn modelId="{703BD35F-568D-4DF1-80D9-12AAE3EE7D74}" type="presOf" srcId="{789A11C0-F0C5-4161-8A89-E384B4D40C01}" destId="{F097673D-F902-463E-91C2-026E176B03FD}" srcOrd="0" destOrd="0" presId="urn:microsoft.com/office/officeart/2005/8/layout/process1"/>
    <dgm:cxn modelId="{1707FE5F-77CB-40D1-B4CA-B08A0D475ED4}" type="presOf" srcId="{399FC845-545D-47EE-96D1-AFBB987D63E0}" destId="{2C145BF4-88AF-4561-B652-355C9EA67C78}" srcOrd="0" destOrd="0" presId="urn:microsoft.com/office/officeart/2005/8/layout/process1"/>
    <dgm:cxn modelId="{56FEA962-D91D-4A96-8554-CC2232DD496E}" type="presOf" srcId="{C43070CF-71DF-43CC-ACF1-55E847DD208C}" destId="{7867760C-0C5B-489B-87E0-481798658F92}" srcOrd="1" destOrd="0" presId="urn:microsoft.com/office/officeart/2005/8/layout/process1"/>
    <dgm:cxn modelId="{EE385C68-D9D1-4971-B409-1860B56E64BE}" srcId="{A5B7F207-17C7-4EFD-AD60-EF9ADB9D5DC4}" destId="{6F18967F-AA50-488C-A024-47E90DAD627E}" srcOrd="1" destOrd="0" parTransId="{9BA6A563-902E-424A-AD03-61C395A87FDD}" sibTransId="{5253680C-E6EE-42A7-93DE-08380CB8874F}"/>
    <dgm:cxn modelId="{B416B84A-C804-4387-92B6-922EA1541630}" type="presOf" srcId="{C43070CF-71DF-43CC-ACF1-55E847DD208C}" destId="{F2DDB9B1-47E6-4AC3-8C0B-A2EF2664CF34}" srcOrd="0" destOrd="0" presId="urn:microsoft.com/office/officeart/2005/8/layout/process1"/>
    <dgm:cxn modelId="{F7D1738D-7463-4410-95F6-07909F4E8099}" type="presOf" srcId="{6F18967F-AA50-488C-A024-47E90DAD627E}" destId="{E4326A51-336B-4E1F-B6EA-7C280ED898E7}" srcOrd="0" destOrd="0" presId="urn:microsoft.com/office/officeart/2005/8/layout/process1"/>
    <dgm:cxn modelId="{E03BBC90-5820-4C8B-9893-28BB25E7C666}" type="presOf" srcId="{5253680C-E6EE-42A7-93DE-08380CB8874F}" destId="{31EC84D5-BA54-4FFB-B0B2-F0E81D181E48}" srcOrd="1" destOrd="0" presId="urn:microsoft.com/office/officeart/2005/8/layout/process1"/>
    <dgm:cxn modelId="{F2570DC4-C2E0-42E0-B704-B08AD27E9921}" type="presOf" srcId="{A5B7F207-17C7-4EFD-AD60-EF9ADB9D5DC4}" destId="{156FD78C-125A-44EE-B819-E59ED64C233B}" srcOrd="0" destOrd="0" presId="urn:microsoft.com/office/officeart/2005/8/layout/process1"/>
    <dgm:cxn modelId="{E63D17DD-77D9-414A-AF52-D6EAE8BBF9EA}" type="presOf" srcId="{399FC845-545D-47EE-96D1-AFBB987D63E0}" destId="{A591BFE1-1A5F-43AA-B608-C636E30A2CF6}" srcOrd="1" destOrd="0" presId="urn:microsoft.com/office/officeart/2005/8/layout/process1"/>
    <dgm:cxn modelId="{DAB79EE7-B1D8-4553-948C-109710DECEF6}" srcId="{A5B7F207-17C7-4EFD-AD60-EF9ADB9D5DC4}" destId="{0511AF53-5351-4224-BBF2-ACD80DDC3672}" srcOrd="2" destOrd="0" parTransId="{E8757E2A-15B8-4FD0-9AB8-25AC7BF218AD}" sibTransId="{399FC845-545D-47EE-96D1-AFBB987D63E0}"/>
    <dgm:cxn modelId="{A58B64F0-34C2-4461-AD84-391306EE4FF4}" srcId="{A5B7F207-17C7-4EFD-AD60-EF9ADB9D5DC4}" destId="{789A11C0-F0C5-4161-8A89-E384B4D40C01}" srcOrd="3" destOrd="0" parTransId="{4A4096E5-969B-4CEA-8C2A-1B95B15E269C}" sibTransId="{3033EADA-4353-41BB-9B49-515B449A9524}"/>
    <dgm:cxn modelId="{811E88F1-D822-483B-98EA-DCE95BAE739C}" srcId="{A5B7F207-17C7-4EFD-AD60-EF9ADB9D5DC4}" destId="{3013D472-9442-4D4A-A79C-FDB8F884AF4E}" srcOrd="0" destOrd="0" parTransId="{E6A36E1B-148D-4F09-99EE-402B4249927A}" sibTransId="{C43070CF-71DF-43CC-ACF1-55E847DD208C}"/>
    <dgm:cxn modelId="{4D66E1F2-2628-4251-9FA1-728A0A4337FE}" type="presOf" srcId="{3013D472-9442-4D4A-A79C-FDB8F884AF4E}" destId="{894B2F20-D62E-483F-B8DC-92D527D44D64}" srcOrd="0" destOrd="0" presId="urn:microsoft.com/office/officeart/2005/8/layout/process1"/>
    <dgm:cxn modelId="{C6E0D5C4-F4F3-4D94-A9A0-9CC569D6F7A0}" type="presParOf" srcId="{156FD78C-125A-44EE-B819-E59ED64C233B}" destId="{894B2F20-D62E-483F-B8DC-92D527D44D64}" srcOrd="0" destOrd="0" presId="urn:microsoft.com/office/officeart/2005/8/layout/process1"/>
    <dgm:cxn modelId="{A17204CB-A76C-4CBD-9A09-2577FE30B5F6}" type="presParOf" srcId="{156FD78C-125A-44EE-B819-E59ED64C233B}" destId="{F2DDB9B1-47E6-4AC3-8C0B-A2EF2664CF34}" srcOrd="1" destOrd="0" presId="urn:microsoft.com/office/officeart/2005/8/layout/process1"/>
    <dgm:cxn modelId="{43A09C05-E457-45C3-AD78-D42A04659DF4}" type="presParOf" srcId="{F2DDB9B1-47E6-4AC3-8C0B-A2EF2664CF34}" destId="{7867760C-0C5B-489B-87E0-481798658F92}" srcOrd="0" destOrd="0" presId="urn:microsoft.com/office/officeart/2005/8/layout/process1"/>
    <dgm:cxn modelId="{621317E9-DD72-428A-BB1D-BE5D2E41B32E}" type="presParOf" srcId="{156FD78C-125A-44EE-B819-E59ED64C233B}" destId="{E4326A51-336B-4E1F-B6EA-7C280ED898E7}" srcOrd="2" destOrd="0" presId="urn:microsoft.com/office/officeart/2005/8/layout/process1"/>
    <dgm:cxn modelId="{AAA7477E-55FF-4755-B4B6-EC935D3B0711}" type="presParOf" srcId="{156FD78C-125A-44EE-B819-E59ED64C233B}" destId="{630E5A97-55A1-4B24-9CCE-9CDE1140D23E}" srcOrd="3" destOrd="0" presId="urn:microsoft.com/office/officeart/2005/8/layout/process1"/>
    <dgm:cxn modelId="{BE8D7426-8C2A-4007-B4D3-262A7A92D7CB}" type="presParOf" srcId="{630E5A97-55A1-4B24-9CCE-9CDE1140D23E}" destId="{31EC84D5-BA54-4FFB-B0B2-F0E81D181E48}" srcOrd="0" destOrd="0" presId="urn:microsoft.com/office/officeart/2005/8/layout/process1"/>
    <dgm:cxn modelId="{C6C85984-3D87-470A-AFDB-1982A08CFDDA}" type="presParOf" srcId="{156FD78C-125A-44EE-B819-E59ED64C233B}" destId="{1D6A875E-FE64-45EF-94D1-7245C4164EB0}" srcOrd="4" destOrd="0" presId="urn:microsoft.com/office/officeart/2005/8/layout/process1"/>
    <dgm:cxn modelId="{EA54E4BB-B4D6-4FC6-9A19-609880991090}" type="presParOf" srcId="{156FD78C-125A-44EE-B819-E59ED64C233B}" destId="{2C145BF4-88AF-4561-B652-355C9EA67C78}" srcOrd="5" destOrd="0" presId="urn:microsoft.com/office/officeart/2005/8/layout/process1"/>
    <dgm:cxn modelId="{B989E415-8AEA-4D28-8514-18B624FAFD33}" type="presParOf" srcId="{2C145BF4-88AF-4561-B652-355C9EA67C78}" destId="{A591BFE1-1A5F-43AA-B608-C636E30A2CF6}" srcOrd="0" destOrd="0" presId="urn:microsoft.com/office/officeart/2005/8/layout/process1"/>
    <dgm:cxn modelId="{0F37742F-1AAE-4A8C-937C-12A450AC1301}" type="presParOf" srcId="{156FD78C-125A-44EE-B819-E59ED64C233B}" destId="{F097673D-F902-463E-91C2-026E176B03FD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4B2F20-D62E-483F-B8DC-92D527D44D64}">
      <dsp:nvSpPr>
        <dsp:cNvPr id="0" name=""/>
        <dsp:cNvSpPr/>
      </dsp:nvSpPr>
      <dsp:spPr>
        <a:xfrm>
          <a:off x="4746" y="389303"/>
          <a:ext cx="2075328" cy="124519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C000"/>
              </a:solidFill>
            </a:rPr>
            <a:t>Literature Review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41217" y="425774"/>
        <a:ext cx="2002386" cy="1172254"/>
      </dsp:txXfrm>
    </dsp:sp>
    <dsp:sp modelId="{F2DDB9B1-47E6-4AC3-8C0B-A2EF2664CF34}">
      <dsp:nvSpPr>
        <dsp:cNvPr id="0" name=""/>
        <dsp:cNvSpPr/>
      </dsp:nvSpPr>
      <dsp:spPr>
        <a:xfrm>
          <a:off x="2287607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2287607" y="857497"/>
        <a:ext cx="307978" cy="308809"/>
      </dsp:txXfrm>
    </dsp:sp>
    <dsp:sp modelId="{E4326A51-336B-4E1F-B6EA-7C280ED898E7}">
      <dsp:nvSpPr>
        <dsp:cNvPr id="0" name=""/>
        <dsp:cNvSpPr/>
      </dsp:nvSpPr>
      <dsp:spPr>
        <a:xfrm>
          <a:off x="2910206" y="389303"/>
          <a:ext cx="2075328" cy="124519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C000"/>
              </a:solidFill>
            </a:rPr>
            <a:t>Theory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2946677" y="425774"/>
        <a:ext cx="2002386" cy="1172254"/>
      </dsp:txXfrm>
    </dsp:sp>
    <dsp:sp modelId="{630E5A97-55A1-4B24-9CCE-9CDE1140D23E}">
      <dsp:nvSpPr>
        <dsp:cNvPr id="0" name=""/>
        <dsp:cNvSpPr/>
      </dsp:nvSpPr>
      <dsp:spPr>
        <a:xfrm>
          <a:off x="5193067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193067" y="857497"/>
        <a:ext cx="307978" cy="308809"/>
      </dsp:txXfrm>
    </dsp:sp>
    <dsp:sp modelId="{1D6A875E-FE64-45EF-94D1-7245C4164EB0}">
      <dsp:nvSpPr>
        <dsp:cNvPr id="0" name=""/>
        <dsp:cNvSpPr/>
      </dsp:nvSpPr>
      <dsp:spPr>
        <a:xfrm>
          <a:off x="5815665" y="389303"/>
          <a:ext cx="2075328" cy="124519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C000"/>
              </a:solidFill>
            </a:rPr>
            <a:t>Theoretical Framework</a:t>
          </a:r>
          <a:endParaRPr lang="en-US" sz="3000" kern="1200" dirty="0">
            <a:solidFill>
              <a:srgbClr val="FFC000"/>
            </a:solidFill>
          </a:endParaRPr>
        </a:p>
      </dsp:txBody>
      <dsp:txXfrm>
        <a:off x="5852136" y="425774"/>
        <a:ext cx="2002386" cy="1172254"/>
      </dsp:txXfrm>
    </dsp:sp>
    <dsp:sp modelId="{2C145BF4-88AF-4561-B652-355C9EA67C78}">
      <dsp:nvSpPr>
        <dsp:cNvPr id="0" name=""/>
        <dsp:cNvSpPr/>
      </dsp:nvSpPr>
      <dsp:spPr>
        <a:xfrm>
          <a:off x="8098526" y="754561"/>
          <a:ext cx="439969" cy="51468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8098526" y="857497"/>
        <a:ext cx="307978" cy="308809"/>
      </dsp:txXfrm>
    </dsp:sp>
    <dsp:sp modelId="{F097673D-F902-463E-91C2-026E176B03FD}">
      <dsp:nvSpPr>
        <dsp:cNvPr id="0" name=""/>
        <dsp:cNvSpPr/>
      </dsp:nvSpPr>
      <dsp:spPr>
        <a:xfrm>
          <a:off x="8721125" y="389303"/>
          <a:ext cx="2075328" cy="124519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b="1" kern="1200" dirty="0">
              <a:solidFill>
                <a:srgbClr val="FFC000"/>
              </a:solidFill>
            </a:rPr>
            <a:t>Hypothesis</a:t>
          </a:r>
        </a:p>
      </dsp:txBody>
      <dsp:txXfrm>
        <a:off x="8757596" y="425774"/>
        <a:ext cx="2002386" cy="1172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2/12/2022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2/12/2022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541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D3492AC-2023-4442-AF40-53B11C2EF8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5966" y="1008063"/>
            <a:ext cx="5120640" cy="2054388"/>
          </a:xfrm>
        </p:spPr>
        <p:txBody>
          <a:bodyPr anchor="b">
            <a:normAutofit/>
          </a:bodyPr>
          <a:lstStyle>
            <a:lvl1pPr algn="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8970" y="3105163"/>
            <a:ext cx="3167636" cy="64767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64503-659B-472D-ABF8-01D077EB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09C12-0CED-4CD5-B463-885A793C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F03DA-3AA9-44AC-8E2B-D53B8EBEA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6C6CB5-A7CF-4AA0-8E61-3C46EFA0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anchor="b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8305" y="1696389"/>
            <a:ext cx="3210331" cy="3647605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lIns="91440"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16628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5548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48764" y="1696389"/>
            <a:ext cx="3209544" cy="3648456"/>
          </a:xfrm>
          <a:solidFill>
            <a:schemeClr val="bg1"/>
          </a:solidFill>
          <a:ln w="12700">
            <a:solidFill>
              <a:schemeClr val="tx2">
                <a:lumMod val="20000"/>
                <a:lumOff val="80000"/>
              </a:schemeClr>
            </a:solidFill>
          </a:ln>
        </p:spPr>
        <p:txBody>
          <a:bodyPr tIns="457200">
            <a:noAutofit/>
          </a:bodyPr>
          <a:lstStyle>
            <a:lvl1pPr marL="0" indent="0" algn="ctr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77130" y="2750695"/>
            <a:ext cx="2743200" cy="246588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585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3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17" name="Date Placeholder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154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r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D52AD9-4495-432B-B01C-26AAF0EAA8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92992" y="2232908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AF9EB7E7-72B3-4FD3-B153-815A53CB1B7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8728" y="3494402"/>
            <a:ext cx="2194560" cy="274320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39AE34A-A4BE-43AA-9A69-9A18D5FC53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10732" y="3494402"/>
            <a:ext cx="2194560" cy="274320"/>
          </a:xfrm>
        </p:spPr>
        <p:txBody>
          <a:bodyPr>
            <a:noAutofit/>
          </a:bodyPr>
          <a:lstStyle>
            <a:lvl1pPr marL="0" indent="0" algn="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23E8F54F-C5BD-4FE6-BB69-FEC69BC0F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92992" y="5287722"/>
            <a:ext cx="2194560" cy="27432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7F7357E-EB66-4B24-BD83-CDF02BFEB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67923" y="2586939"/>
            <a:ext cx="10677317" cy="2637195"/>
            <a:chOff x="767923" y="2586939"/>
            <a:chExt cx="10677317" cy="2637195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CC96AF-1ECA-45C5-A903-6341850289F9}"/>
                </a:ext>
              </a:extLst>
            </p:cNvPr>
            <p:cNvSpPr/>
            <p:nvPr userDrawn="1"/>
          </p:nvSpPr>
          <p:spPr>
            <a:xfrm>
              <a:off x="6098501" y="2586991"/>
              <a:ext cx="46095" cy="1231565"/>
            </a:xfrm>
            <a:custGeom>
              <a:avLst/>
              <a:gdLst>
                <a:gd name="connsiteX0" fmla="*/ 375 w 46095"/>
                <a:gd name="connsiteY0" fmla="*/ 0 h 1231565"/>
                <a:gd name="connsiteX1" fmla="*/ 46095 w 46095"/>
                <a:gd name="connsiteY1" fmla="*/ 114776 h 1231565"/>
                <a:gd name="connsiteX2" fmla="*/ 46095 w 46095"/>
                <a:gd name="connsiteY2" fmla="*/ 1231565 h 1231565"/>
                <a:gd name="connsiteX3" fmla="*/ 0 w 46095"/>
                <a:gd name="connsiteY3" fmla="*/ 1231565 h 1231565"/>
                <a:gd name="connsiteX4" fmla="*/ 0 w 46095"/>
                <a:gd name="connsiteY4" fmla="*/ 942 h 1231565"/>
                <a:gd name="connsiteX5" fmla="*/ 375 w 46095"/>
                <a:gd name="connsiteY5" fmla="*/ 0 h 123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095" h="1231565">
                  <a:moveTo>
                    <a:pt x="375" y="0"/>
                  </a:moveTo>
                  <a:lnTo>
                    <a:pt x="46095" y="114776"/>
                  </a:lnTo>
                  <a:lnTo>
                    <a:pt x="46095" y="1231565"/>
                  </a:lnTo>
                  <a:lnTo>
                    <a:pt x="0" y="1231565"/>
                  </a:lnTo>
                  <a:lnTo>
                    <a:pt x="0" y="942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7574821-21A4-483A-9824-B9CB9EC4B770}"/>
                </a:ext>
              </a:extLst>
            </p:cNvPr>
            <p:cNvSpPr/>
            <p:nvPr userDrawn="1"/>
          </p:nvSpPr>
          <p:spPr>
            <a:xfrm>
              <a:off x="6053156" y="3818555"/>
              <a:ext cx="45345" cy="97190"/>
            </a:xfrm>
            <a:custGeom>
              <a:avLst/>
              <a:gdLst>
                <a:gd name="connsiteX0" fmla="*/ 0 w 45345"/>
                <a:gd name="connsiteY0" fmla="*/ 0 h 97190"/>
                <a:gd name="connsiteX1" fmla="*/ 45345 w 45345"/>
                <a:gd name="connsiteY1" fmla="*/ 0 h 97190"/>
                <a:gd name="connsiteX2" fmla="*/ 45345 w 45345"/>
                <a:gd name="connsiteY2" fmla="*/ 97190 h 97190"/>
                <a:gd name="connsiteX3" fmla="*/ 0 w 45345"/>
                <a:gd name="connsiteY3" fmla="*/ 97190 h 97190"/>
                <a:gd name="connsiteX4" fmla="*/ 0 w 45345"/>
                <a:gd name="connsiteY4" fmla="*/ 0 h 9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45" h="97190">
                  <a:moveTo>
                    <a:pt x="0" y="0"/>
                  </a:moveTo>
                  <a:lnTo>
                    <a:pt x="45345" y="0"/>
                  </a:lnTo>
                  <a:lnTo>
                    <a:pt x="45345" y="97190"/>
                  </a:lnTo>
                  <a:lnTo>
                    <a:pt x="0" y="971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8C191E1-94CD-4DEF-9125-7E667370926A}"/>
                </a:ext>
              </a:extLst>
            </p:cNvPr>
            <p:cNvSpPr/>
            <p:nvPr userDrawn="1"/>
          </p:nvSpPr>
          <p:spPr>
            <a:xfrm>
              <a:off x="6098500" y="2586939"/>
              <a:ext cx="111238" cy="1231616"/>
            </a:xfrm>
            <a:custGeom>
              <a:avLst/>
              <a:gdLst>
                <a:gd name="connsiteX0" fmla="*/ 0 w 111238"/>
                <a:gd name="connsiteY0" fmla="*/ 0 h 1231616"/>
                <a:gd name="connsiteX1" fmla="*/ 111238 w 111238"/>
                <a:gd name="connsiteY1" fmla="*/ 0 h 1231616"/>
                <a:gd name="connsiteX2" fmla="*/ 111238 w 111238"/>
                <a:gd name="connsiteY2" fmla="*/ 1231616 h 1231616"/>
                <a:gd name="connsiteX3" fmla="*/ 46095 w 111238"/>
                <a:gd name="connsiteY3" fmla="*/ 1231616 h 1231616"/>
                <a:gd name="connsiteX4" fmla="*/ 46095 w 111238"/>
                <a:gd name="connsiteY4" fmla="*/ 114827 h 1231616"/>
                <a:gd name="connsiteX5" fmla="*/ 375 w 111238"/>
                <a:gd name="connsiteY5" fmla="*/ 51 h 1231616"/>
                <a:gd name="connsiteX6" fmla="*/ 0 w 111238"/>
                <a:gd name="connsiteY6" fmla="*/ 993 h 1231616"/>
                <a:gd name="connsiteX7" fmla="*/ 0 w 111238"/>
                <a:gd name="connsiteY7" fmla="*/ 0 h 1231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238" h="1231616">
                  <a:moveTo>
                    <a:pt x="0" y="0"/>
                  </a:moveTo>
                  <a:lnTo>
                    <a:pt x="111238" y="0"/>
                  </a:lnTo>
                  <a:lnTo>
                    <a:pt x="111238" y="1231616"/>
                  </a:lnTo>
                  <a:lnTo>
                    <a:pt x="46095" y="1231616"/>
                  </a:lnTo>
                  <a:lnTo>
                    <a:pt x="46095" y="114827"/>
                  </a:lnTo>
                  <a:lnTo>
                    <a:pt x="375" y="51"/>
                  </a:lnTo>
                  <a:lnTo>
                    <a:pt x="0" y="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E6DEF02-ADC5-487F-AA38-28AE410EBEB1}"/>
                </a:ext>
              </a:extLst>
            </p:cNvPr>
            <p:cNvSpPr/>
            <p:nvPr userDrawn="1"/>
          </p:nvSpPr>
          <p:spPr>
            <a:xfrm>
              <a:off x="6053156" y="2587933"/>
              <a:ext cx="36576" cy="1262045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F5BD053-8127-4207-8BB6-88934D1FE4A5}"/>
                </a:ext>
              </a:extLst>
            </p:cNvPr>
            <p:cNvSpPr/>
            <p:nvPr userDrawn="1"/>
          </p:nvSpPr>
          <p:spPr>
            <a:xfrm>
              <a:off x="767923" y="3818556"/>
              <a:ext cx="5349240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6CFD50B-0B31-48EB-8D44-673C8CEC29B7}"/>
                </a:ext>
              </a:extLst>
            </p:cNvPr>
            <p:cNvSpPr/>
            <p:nvPr userDrawn="1"/>
          </p:nvSpPr>
          <p:spPr>
            <a:xfrm>
              <a:off x="6117163" y="3818554"/>
              <a:ext cx="5328077" cy="36576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715010-62CF-4E58-992F-47427FCB0C02}"/>
                </a:ext>
              </a:extLst>
            </p:cNvPr>
            <p:cNvSpPr/>
            <p:nvPr userDrawn="1"/>
          </p:nvSpPr>
          <p:spPr>
            <a:xfrm>
              <a:off x="6053155" y="3852534"/>
              <a:ext cx="36576" cy="1371600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Date Placeholder 1">
            <a:extLst>
              <a:ext uri="{FF2B5EF4-FFF2-40B4-BE49-F238E27FC236}">
                <a16:creationId xmlns:a16="http://schemas.microsoft.com/office/drawing/2014/main" id="{17311117-A0EF-438B-BF68-75DF09D8504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8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9924"/>
          </a:xfrm>
        </p:spPr>
        <p:txBody>
          <a:bodyPr bIns="91440" anchor="b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FDD847D-284F-43B9-91A9-0A2AE4977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7280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5593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9144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5F3F79F-C68B-4A8C-B9F0-4BF82DCC6D5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25274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7E2099CC-3C3F-4C3B-825F-C69EBE0F0D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26864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904408A-D9CD-40EC-A60A-5AFD4501F7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53269" y="2458260"/>
            <a:ext cx="3200400" cy="731520"/>
          </a:xfrm>
          <a:solidFill>
            <a:schemeClr val="accent2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6FD60C1-21C4-4DFB-A5A9-717DE2A98BA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156448" y="3191256"/>
            <a:ext cx="3200400" cy="2465883"/>
          </a:xfrm>
          <a:noFill/>
          <a:ln>
            <a:solidFill>
              <a:schemeClr val="accent2"/>
            </a:solidFill>
          </a:ln>
        </p:spPr>
        <p:txBody>
          <a:bodyPr lIns="182880" tIns="182880" rIns="182880" anchor="t" anchorCtr="1">
            <a:normAutofit/>
          </a:bodyPr>
          <a:lstStyle>
            <a:lvl1pPr marL="0" indent="0" algn="ctr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63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DD8E1C1-2F29-4EF8-B7B9-75E2DC5049C7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1426525"/>
            <a:ext cx="10515600" cy="457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6438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38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67475" y="2071688"/>
            <a:ext cx="5029200" cy="4572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67475" y="2641555"/>
            <a:ext cx="50292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64" name="Text Placeholder 3">
            <a:extLst>
              <a:ext uri="{FF2B5EF4-FFF2-40B4-BE49-F238E27FC236}">
                <a16:creationId xmlns:a16="http://schemas.microsoft.com/office/drawing/2014/main" id="{A8B6EDEE-DE90-436D-BFA9-9709BE86FD0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2258568" y="2304288"/>
            <a:ext cx="1554480" cy="561975"/>
          </a:xfrm>
          <a:solidFill>
            <a:schemeClr val="accent3"/>
          </a:solidFill>
          <a:ln>
            <a:noFill/>
          </a:ln>
        </p:spPr>
        <p:txBody>
          <a:bodyPr tIns="36000" anchor="ctr" anchorCtr="0">
            <a:normAutofit/>
          </a:bodyPr>
          <a:lstStyle>
            <a:lvl1pPr marL="0" indent="0" algn="ctr">
              <a:lnSpc>
                <a:spcPct val="150000"/>
              </a:lnSpc>
              <a:spcBef>
                <a:spcPts val="3600"/>
              </a:spcBef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FBFE975-0A80-48E8-AA52-A4674F3B96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BD9D56F-24FE-4F7D-8E40-A0D0AC7197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D46B7BD9-7D98-4035-8A5E-463BD7C3BF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AA70B58-94EB-4879-8CBB-F170B13437D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7309DED8-0AF6-493B-A2EC-E3C6524C403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634511C9-82EE-4918-850A-C11AB497D8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9DFB519F-3772-4743-A8B2-EE749BE7907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FF1ED3A9-45CD-4A8C-94E6-BFD948CC06A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DF614219-217C-4657-8BF6-1BDE7D2907C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CF5EB19D-BC9E-40FA-BC6F-DA9B98DA7DC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1E8B9B06-EF32-482E-A7E7-C1BAFE1A45D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B243085E-635F-44B9-A90B-BCE5763AD3E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5E2D6E88-5F8C-4406-9211-D4A50B968BA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CC994534-ACB6-4B33-A7F8-59ED88636D9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BFBFB5AF-B984-48A4-A2D5-B0F9A7168B9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5920D2EA-A217-4744-834D-D00BD41BD38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FD2FC71C-590D-4C50-9D20-D98F73D84422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AD895D25-09BE-492D-944C-8B0E710ADF1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6" name="Text Placeholder 10">
            <a:extLst>
              <a:ext uri="{FF2B5EF4-FFF2-40B4-BE49-F238E27FC236}">
                <a16:creationId xmlns:a16="http://schemas.microsoft.com/office/drawing/2014/main" id="{F6192086-61CF-42A5-905D-851D1EEBC25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7" name="Text Placeholder 10">
            <a:extLst>
              <a:ext uri="{FF2B5EF4-FFF2-40B4-BE49-F238E27FC236}">
                <a16:creationId xmlns:a16="http://schemas.microsoft.com/office/drawing/2014/main" id="{FD1AF556-814F-4B48-B1F0-29450A00904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EEEE7A48-BA7F-4AD6-948F-8AF34748D377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1ECC3963-8620-45EA-8E9B-B5ED79CD7A4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8A5FB4BB-2FEF-496A-8E3A-C4D43AE0498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A7187E67-FC95-4CA0-9570-815E315916E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D03EF82F-F37F-48CB-A978-E3BAD66F5C7D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5F250D41-02CE-4633-9E26-F722FCA110B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11E3559-68CA-437E-BD12-A9953AE1E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940445" y="4069080"/>
            <a:ext cx="10332720" cy="0"/>
          </a:xfrm>
          <a:prstGeom prst="line">
            <a:avLst/>
          </a:prstGeom>
          <a:ln w="635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1">
            <a:extLst>
              <a:ext uri="{FF2B5EF4-FFF2-40B4-BE49-F238E27FC236}">
                <a16:creationId xmlns:a16="http://schemas.microsoft.com/office/drawing/2014/main" id="{62C0F98D-B2D7-4EDC-ADD0-9B61A901FCEA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2866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5925"/>
            <a:ext cx="10515600" cy="40970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5359799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5743005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8402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8798"/>
            <a:ext cx="2286000" cy="356616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5360195"/>
            <a:ext cx="2286000" cy="365125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5743401"/>
            <a:ext cx="2286000" cy="365125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99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7BA1CDE-376A-4ABA-B8B8-75D6A67809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5515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8F9B77-308B-48E1-BCAC-0C74FB9A1C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5515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0BA97C8-6774-46D2-9678-1BA2BE8C9D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5515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D48977F0-CAE5-4054-B1AC-16B25EB28C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54036" y="1717537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35550F1-A852-48F3-9C1C-C64F3B8D4D7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54036" y="3323409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57D7CE-02BE-4D9B-A676-F2967D660E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4036" y="3611203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64C29CA7-3B83-4C84-8407-F05C8CA7084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72557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62304448-704D-4C85-87B3-13204A597E0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2557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BB608A2D-D2B2-4E41-89DB-745BBE2D8B4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72557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1A1DC22-0E05-43FC-8E91-0BE7AA25EEF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578378" y="171714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5676C67-0CCC-403A-9B15-B42740FCF06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78378" y="332301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5CC45AB-977D-4580-9F1A-2E786542EE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8378" y="361080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Picture Placeholder 6">
            <a:extLst>
              <a:ext uri="{FF2B5EF4-FFF2-40B4-BE49-F238E27FC236}">
                <a16:creationId xmlns:a16="http://schemas.microsoft.com/office/drawing/2014/main" id="{27688D91-F8AA-4C0A-BF29-90F8FE202DA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325219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D9AECBF7-0508-4905-9DF6-C0FF9D9AD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5219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7F920A3-CA67-4CD0-A639-1CE803DE26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25219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463E2C69-9A20-4A90-8F45-4EE6CFD469B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743740" y="4132311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D33409A7-C60B-4AD7-AFDF-23C2F042CE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43740" y="5738183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4870155B-647D-44E9-AE54-24D2BB2404B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43740" y="6025977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Picture Placeholder 6">
            <a:extLst>
              <a:ext uri="{FF2B5EF4-FFF2-40B4-BE49-F238E27FC236}">
                <a16:creationId xmlns:a16="http://schemas.microsoft.com/office/drawing/2014/main" id="{3876D40F-6DE8-45F1-B56E-986312109BA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162261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D0A39ABE-EF7B-477F-A346-C5CDA9F5D6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62261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7787A6CA-4AF6-46F5-BA39-50F328D9A86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62261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6">
            <a:extLst>
              <a:ext uri="{FF2B5EF4-FFF2-40B4-BE49-F238E27FC236}">
                <a16:creationId xmlns:a16="http://schemas.microsoft.com/office/drawing/2014/main" id="{EC171A7C-639D-47C1-A626-7E4772629B2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8580782" y="4131915"/>
            <a:ext cx="2286000" cy="155448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8">
            <a:extLst>
              <a:ext uri="{FF2B5EF4-FFF2-40B4-BE49-F238E27FC236}">
                <a16:creationId xmlns:a16="http://schemas.microsoft.com/office/drawing/2014/main" id="{674313BD-D2AD-4F0E-96FE-469C176818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580782" y="5737787"/>
            <a:ext cx="2286000" cy="274320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latin typeface="+mj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8">
            <a:extLst>
              <a:ext uri="{FF2B5EF4-FFF2-40B4-BE49-F238E27FC236}">
                <a16:creationId xmlns:a16="http://schemas.microsoft.com/office/drawing/2014/main" id="{7141AE4E-36D0-4176-9FCB-E5803788939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580782" y="6025581"/>
            <a:ext cx="2286000" cy="274320"/>
          </a:xfrm>
        </p:spPr>
        <p:txBody>
          <a:bodyPr>
            <a:noAutofit/>
          </a:bodyPr>
          <a:lstStyle>
            <a:lvl1pPr marL="0" indent="0" algn="ctr">
              <a:buNone/>
              <a:defRPr sz="1200">
                <a:latin typeface="+mn-lt"/>
              </a:defRPr>
            </a:lvl1pPr>
            <a:lvl2pPr marL="457200" indent="0">
              <a:buNone/>
              <a:defRPr sz="1400">
                <a:latin typeface="+mj-lt"/>
              </a:defRPr>
            </a:lvl2pPr>
            <a:lvl3pPr marL="914400" indent="0">
              <a:buNone/>
              <a:defRPr sz="1400">
                <a:latin typeface="+mj-lt"/>
              </a:defRPr>
            </a:lvl3pPr>
            <a:lvl4pPr marL="1371600" indent="0">
              <a:buNone/>
              <a:defRPr sz="1400">
                <a:latin typeface="+mj-lt"/>
              </a:defRPr>
            </a:lvl4pPr>
            <a:lvl5pPr marL="1828800" indent="0">
              <a:buNone/>
              <a:defRPr sz="1400">
                <a:latin typeface="+mj-lt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401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8" name="Content Placeholder 13">
            <a:extLst>
              <a:ext uri="{FF2B5EF4-FFF2-40B4-BE49-F238E27FC236}">
                <a16:creationId xmlns:a16="http://schemas.microsoft.com/office/drawing/2014/main" id="{7BF6ABBB-7B41-4F0C-8416-9C72862D93C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859487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29" name="Content Placeholder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6" name="Text Placeholder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42" name="Content Placeholder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 dirty="0"/>
              <a:t>Add content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A36FF-A158-49B3-9C17-39C94920B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617" y="179270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F42D5D-9DBF-475A-BC06-666D080D3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80595" y="1800726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AEDC3F-C3D2-4184-860D-65645BBD6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70888" y="180072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227352-6F71-4914-9AB1-AB4448667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85709" y="1820775"/>
            <a:ext cx="2377440" cy="381401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89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C593254-CE4F-4114-A997-06CBC039F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365125"/>
            <a:ext cx="7287768" cy="1325563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7DBF41-B4A1-4B29-B32C-DDF5058C123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000" y="1941230"/>
            <a:ext cx="9144000" cy="2286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42D9A9-D2E2-42FD-945D-1EF6DC4351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84448" y="4407408"/>
            <a:ext cx="7287768" cy="1371600"/>
          </a:xfrm>
        </p:spPr>
        <p:txBody>
          <a:bodyPr>
            <a:noAutofit/>
          </a:bodyPr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lnSpc>
                <a:spcPts val="22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067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  <a:lvl2pPr marL="4572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 marL="9144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 marL="13716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 marL="1828800" indent="0">
              <a:lnSpc>
                <a:spcPts val="26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847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6B717642-3C5E-4830-BCBC-E7FAE8B779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90524"/>
            <a:ext cx="5637276" cy="41148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A83FC01-0C03-4607-B5EA-8C230EA7CA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2000"/>
              </a:lnSpc>
              <a:buNone/>
              <a:defRPr sz="1600"/>
            </a:lvl1pPr>
            <a:lvl2pPr marL="457200" indent="0">
              <a:lnSpc>
                <a:spcPts val="2000"/>
              </a:lnSpc>
              <a:buNone/>
              <a:defRPr sz="1600"/>
            </a:lvl2pPr>
            <a:lvl3pPr marL="914400" indent="0">
              <a:lnSpc>
                <a:spcPts val="20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2000"/>
              </a:lnSpc>
              <a:buNone/>
              <a:defRPr sz="1600"/>
            </a:lvl4pPr>
            <a:lvl5pPr marL="1828800" indent="0">
              <a:lnSpc>
                <a:spcPts val="20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21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390524"/>
            <a:ext cx="11274552" cy="4171951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C910F3-1CC6-467F-A64A-2DDFE463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25" y="4689888"/>
            <a:ext cx="5029200" cy="1371600"/>
          </a:xfrm>
        </p:spPr>
        <p:txBody>
          <a:bodyPr anchor="ctr" anchorCtr="0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550E3EA-37A2-40C0-A78F-3C0AB0F781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0759" y="4687863"/>
            <a:ext cx="5029200" cy="1463040"/>
          </a:xfrm>
        </p:spPr>
        <p:txBody>
          <a:bodyPr anchor="ctr" anchorCtr="0">
            <a:noAutofit/>
          </a:bodyPr>
          <a:lstStyle>
            <a:lvl1pPr marL="0" indent="0">
              <a:lnSpc>
                <a:spcPts val="1800"/>
              </a:lnSpc>
              <a:buNone/>
              <a:defRPr sz="1600"/>
            </a:lvl1pPr>
            <a:lvl2pPr marL="457200" indent="0">
              <a:lnSpc>
                <a:spcPts val="1800"/>
              </a:lnSpc>
              <a:buNone/>
              <a:defRPr sz="1600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600"/>
            </a:lvl3pPr>
            <a:lvl4pPr marL="1371600" indent="0">
              <a:lnSpc>
                <a:spcPts val="1800"/>
              </a:lnSpc>
              <a:buNone/>
              <a:defRPr sz="1600"/>
            </a:lvl4pPr>
            <a:lvl5pPr marL="1828800" indent="0">
              <a:lnSpc>
                <a:spcPts val="18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446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929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1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1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182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2557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86164" y="1719628"/>
            <a:ext cx="3300183" cy="554038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6913" y="2332649"/>
            <a:ext cx="3299434" cy="3529013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D6B45A-9FA0-4D2A-8BEF-4709BD5C1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86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3B5FF-9D53-4FD4-B752-22F188FA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083EC5-999D-4EF5-A22C-FD19C31D5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15B34-3A95-488E-8DAD-34652A5BE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97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97C18-82B5-4EB5-9010-63FFB7F53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25D6D-4906-4DAB-B1BA-9436026F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75A10-62C2-4D29-B192-A142562FE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B58235-2C90-48E1-8A68-7413F783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CAF9B-D406-4E4F-B804-AF188F651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5FF7C-B4CA-48C1-B1A5-2AA329D34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ABB43-2086-4CDB-B2A4-E51E7D83C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0534-BB92-D249-82B9-49A38E7BB51A}" type="datetime1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4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686" y="365125"/>
            <a:ext cx="9986601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8692" y="1912336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73892" y="1874838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08692" y="2388253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73892" y="2337741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518687" y="3608720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83887" y="3571222"/>
            <a:ext cx="41148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518687" y="4084637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3887" y="4034125"/>
            <a:ext cx="4114800" cy="9144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None/>
              <a:defRPr sz="1600"/>
            </a:lvl1pPr>
            <a:lvl2pPr marL="457200" indent="0">
              <a:lnSpc>
                <a:spcPts val="2600"/>
              </a:lnSpc>
              <a:buNone/>
              <a:defRPr sz="1600"/>
            </a:lvl2pPr>
            <a:lvl3pPr marL="914400" indent="0">
              <a:lnSpc>
                <a:spcPts val="2600"/>
              </a:lnSpc>
              <a:buNone/>
              <a:defRPr sz="1600"/>
            </a:lvl3pPr>
            <a:lvl4pPr marL="1371600" indent="0">
              <a:lnSpc>
                <a:spcPts val="2600"/>
              </a:lnSpc>
              <a:buNone/>
              <a:defRPr sz="1600"/>
            </a:lvl4pPr>
            <a:lvl5pPr marL="1828800" indent="0">
              <a:lnSpc>
                <a:spcPts val="2600"/>
              </a:lnSpc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2F2D63-1E00-4379-A32F-B52857A502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112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siness Mod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F9D74B8-165B-49A6-ACBB-8B7950289D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0B316D0-6EE1-4FB2-A993-B0CD4CFE50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1325217" y="3977202"/>
            <a:ext cx="16229934" cy="285205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50000"/>
              </a:lnSpc>
              <a:spcBef>
                <a:spcPts val="0"/>
              </a:spcBef>
              <a:buNone/>
              <a:defRPr sz="50000" baseline="0">
                <a:solidFill>
                  <a:schemeClr val="bg1">
                    <a:alpha val="8000"/>
                  </a:schemeClr>
                </a:solidFill>
                <a:latin typeface="Kunstler Script" panose="030304020206070D0D06" pitchFamily="66" charset="0"/>
              </a:defRPr>
            </a:lvl1pPr>
          </a:lstStyle>
          <a:p>
            <a:r>
              <a:rPr lang="en-US" dirty="0"/>
              <a:t>Business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10495B-28B8-4389-8E1C-F335846C9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8/03/20XX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E258A-A128-4BAF-B8C3-723C63823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69002-18F2-427F-A791-0E26DD2F0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4F6357DA-28E9-40D3-918C-4D14E8263D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3AD8AD8-9C40-44FB-8FF8-815C534582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2067161"/>
            <a:ext cx="4386945" cy="100619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text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1411AFC0-5C52-4C0E-AD29-3DFFD3039C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1766051"/>
            <a:ext cx="4386945" cy="464399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2010AEB-C0FD-48C8-A1FA-1BD96B6A54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0" y="722217"/>
            <a:ext cx="4386945" cy="639955"/>
          </a:xfrm>
          <a:prstGeom prst="rect">
            <a:avLst/>
          </a:prstGeom>
        </p:spPr>
        <p:txBody>
          <a:bodyPr anchor="ctr"/>
          <a:lstStyle>
            <a:lvl1pPr algn="l">
              <a:defRPr sz="2200" cap="all" spc="200" baseline="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8B45D3B9-84F4-4A17-9D4D-8CBE603A14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199" y="3199611"/>
            <a:ext cx="4386945" cy="464399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7A1B57C-13D8-4BB6-9D45-D83EB1BD66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3512803"/>
            <a:ext cx="4386758" cy="1006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2301C86B-1946-426F-9494-C64455A7E6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976" y="4643683"/>
            <a:ext cx="4386945" cy="464399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BD347B5-FD69-4D61-BBDA-09FB8EF51B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977" y="4956875"/>
            <a:ext cx="4386758" cy="10064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CBD29BE-7E3F-457E-808D-E151E479D755}"/>
              </a:ext>
            </a:extLst>
          </p:cNvPr>
          <p:cNvCxnSpPr>
            <a:cxnSpLocks/>
          </p:cNvCxnSpPr>
          <p:nvPr userDrawn="1"/>
        </p:nvCxnSpPr>
        <p:spPr>
          <a:xfrm>
            <a:off x="590349" y="923365"/>
            <a:ext cx="0" cy="593463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469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6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8D1035F-A14F-4F81-AC61-2AF512D7F8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767715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05B43-D8B3-4B3A-93E9-5A84CF7F3D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36042" y="1550988"/>
            <a:ext cx="3284832" cy="2387600"/>
          </a:xfrm>
          <a:prstGeom prst="rect">
            <a:avLst/>
          </a:prstGeom>
        </p:spPr>
        <p:txBody>
          <a:bodyPr anchor="b"/>
          <a:lstStyle>
            <a:lvl1pPr algn="l">
              <a:defRPr sz="5000" cap="all" spc="2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F2A661-E12F-4DA4-89DE-F2048B1B4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36042" y="4057095"/>
            <a:ext cx="3284832" cy="15531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spc="100" baseline="0">
                <a:solidFill>
                  <a:schemeClr val="accent6">
                    <a:lumMod val="10000"/>
                    <a:lumOff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64D5FB-99FD-4266-B81F-46B0376436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4175" y="4241283"/>
            <a:ext cx="10537825" cy="261671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50000"/>
              </a:lnSpc>
              <a:spcBef>
                <a:spcPts val="0"/>
              </a:spcBef>
              <a:buNone/>
              <a:defRPr sz="45000" baseline="0">
                <a:solidFill>
                  <a:schemeClr val="bg1">
                    <a:alpha val="8000"/>
                  </a:schemeClr>
                </a:solidFill>
                <a:latin typeface="Kunstler Script" panose="030304020206070D0D06" pitchFamily="66" charset="0"/>
              </a:defRPr>
            </a:lvl1pPr>
          </a:lstStyle>
          <a:p>
            <a:pPr lvl="0"/>
            <a:r>
              <a:rPr lang="en-US" dirty="0"/>
              <a:t>Pitch</a:t>
            </a:r>
          </a:p>
        </p:txBody>
      </p:sp>
    </p:spTree>
    <p:extLst>
      <p:ext uri="{BB962C8B-B14F-4D97-AF65-F5344CB8AC3E}">
        <p14:creationId xmlns:p14="http://schemas.microsoft.com/office/powerpoint/2010/main" val="722332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Narrow 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D4881A-F72E-2D4F-BC41-5D2839D87000}"/>
              </a:ext>
            </a:extLst>
          </p:cNvPr>
          <p:cNvSpPr/>
          <p:nvPr userDrawn="1"/>
        </p:nvSpPr>
        <p:spPr>
          <a:xfrm>
            <a:off x="4997302" y="2"/>
            <a:ext cx="7194698" cy="6879265"/>
          </a:xfrm>
          <a:custGeom>
            <a:avLst/>
            <a:gdLst>
              <a:gd name="connsiteX0" fmla="*/ 0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0 w 5004391"/>
              <a:gd name="connsiteY4" fmla="*/ 0 h 6858000"/>
              <a:gd name="connsiteX0" fmla="*/ 1424763 w 5004391"/>
              <a:gd name="connsiteY0" fmla="*/ 0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424763 w 5004391"/>
              <a:gd name="connsiteY4" fmla="*/ 0 h 6858000"/>
              <a:gd name="connsiteX0" fmla="*/ 1275907 w 5004391"/>
              <a:gd name="connsiteY0" fmla="*/ 21265 h 6858000"/>
              <a:gd name="connsiteX1" fmla="*/ 5004391 w 5004391"/>
              <a:gd name="connsiteY1" fmla="*/ 0 h 6858000"/>
              <a:gd name="connsiteX2" fmla="*/ 5004391 w 5004391"/>
              <a:gd name="connsiteY2" fmla="*/ 6858000 h 6858000"/>
              <a:gd name="connsiteX3" fmla="*/ 0 w 5004391"/>
              <a:gd name="connsiteY3" fmla="*/ 6858000 h 6858000"/>
              <a:gd name="connsiteX4" fmla="*/ 1275907 w 5004391"/>
              <a:gd name="connsiteY4" fmla="*/ 21265 h 6858000"/>
              <a:gd name="connsiteX0" fmla="*/ 3466214 w 7194698"/>
              <a:gd name="connsiteY0" fmla="*/ 21265 h 6879265"/>
              <a:gd name="connsiteX1" fmla="*/ 7194698 w 7194698"/>
              <a:gd name="connsiteY1" fmla="*/ 0 h 6879265"/>
              <a:gd name="connsiteX2" fmla="*/ 7194698 w 7194698"/>
              <a:gd name="connsiteY2" fmla="*/ 6858000 h 6879265"/>
              <a:gd name="connsiteX3" fmla="*/ 0 w 7194698"/>
              <a:gd name="connsiteY3" fmla="*/ 6879265 h 6879265"/>
              <a:gd name="connsiteX4" fmla="*/ 3466214 w 7194698"/>
              <a:gd name="connsiteY4" fmla="*/ 21265 h 6879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4698" h="6879265">
                <a:moveTo>
                  <a:pt x="3466214" y="21265"/>
                </a:moveTo>
                <a:lnTo>
                  <a:pt x="7194698" y="0"/>
                </a:lnTo>
                <a:lnTo>
                  <a:pt x="7194698" y="6858000"/>
                </a:lnTo>
                <a:lnTo>
                  <a:pt x="0" y="6879265"/>
                </a:lnTo>
                <a:lnTo>
                  <a:pt x="3466214" y="2126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6" name="Triangle 5">
            <a:extLst>
              <a:ext uri="{FF2B5EF4-FFF2-40B4-BE49-F238E27FC236}">
                <a16:creationId xmlns:a16="http://schemas.microsoft.com/office/drawing/2014/main" id="{214CA4B6-21BC-234A-9FAD-E362D7F194C4}"/>
              </a:ext>
            </a:extLst>
          </p:cNvPr>
          <p:cNvSpPr/>
          <p:nvPr userDrawn="1"/>
        </p:nvSpPr>
        <p:spPr>
          <a:xfrm>
            <a:off x="2571311" y="3814571"/>
            <a:ext cx="2960808" cy="2960808"/>
          </a:xfrm>
          <a:prstGeom prst="triangl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815F04B4-E3C0-0845-8DEC-98C63E21B466}"/>
              </a:ext>
            </a:extLst>
          </p:cNvPr>
          <p:cNvSpPr/>
          <p:nvPr userDrawn="1"/>
        </p:nvSpPr>
        <p:spPr>
          <a:xfrm rot="10800000">
            <a:off x="2277396" y="3814571"/>
            <a:ext cx="1360968" cy="1360968"/>
          </a:xfrm>
          <a:prstGeom prst="triangle">
            <a:avLst/>
          </a:prstGeom>
          <a:pattFill prst="dkHorz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850A90A-EBB3-314C-9D98-A4220E2739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569282" y="330912"/>
            <a:ext cx="6217440" cy="6217440"/>
          </a:xfrm>
          <a:custGeom>
            <a:avLst/>
            <a:gdLst>
              <a:gd name="connsiteX0" fmla="*/ 0 w 6063915"/>
              <a:gd name="connsiteY0" fmla="*/ 0 h 6063915"/>
              <a:gd name="connsiteX1" fmla="*/ 6063915 w 6063915"/>
              <a:gd name="connsiteY1" fmla="*/ 0 h 6063915"/>
              <a:gd name="connsiteX2" fmla="*/ 3031957 w 6063915"/>
              <a:gd name="connsiteY2" fmla="*/ 6063915 h 60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63915" h="6063915">
                <a:moveTo>
                  <a:pt x="0" y="0"/>
                </a:moveTo>
                <a:lnTo>
                  <a:pt x="6063915" y="0"/>
                </a:lnTo>
                <a:lnTo>
                  <a:pt x="3031957" y="606391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3001923-8460-C64B-A54B-3221B8A6B8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8108" y="1957890"/>
            <a:ext cx="3815484" cy="1858617"/>
          </a:xfrm>
        </p:spPr>
        <p:txBody>
          <a:bodyPr anchor="b">
            <a:normAutofit/>
          </a:bodyPr>
          <a:lstStyle>
            <a:lvl1pPr algn="ctr">
              <a:defRPr sz="4799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E64A275-2629-244A-A66F-FC140850C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8110" y="3824392"/>
            <a:ext cx="3815482" cy="2107095"/>
          </a:xfrm>
        </p:spPr>
        <p:txBody>
          <a:bodyPr/>
          <a:lstStyle>
            <a:lvl1pPr marL="182825" indent="-182825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1pPr>
            <a:lvl2pPr marL="383933" indent="-182825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2pPr>
            <a:lvl3pPr marL="566758" indent="-182825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3pPr>
            <a:lvl4pPr marL="749583" indent="-182825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4pPr>
            <a:lvl5pPr marL="932408" indent="-182825" algn="ctr">
              <a:buClr>
                <a:srgbClr val="C5AE76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riangle 11">
            <a:extLst>
              <a:ext uri="{FF2B5EF4-FFF2-40B4-BE49-F238E27FC236}">
                <a16:creationId xmlns:a16="http://schemas.microsoft.com/office/drawing/2014/main" id="{520102B5-5695-C743-B30E-C92897B48D89}"/>
              </a:ext>
            </a:extLst>
          </p:cNvPr>
          <p:cNvSpPr/>
          <p:nvPr userDrawn="1"/>
        </p:nvSpPr>
        <p:spPr>
          <a:xfrm rot="16200000">
            <a:off x="11604063" y="3162898"/>
            <a:ext cx="648200" cy="527675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 dirty="0"/>
          </a:p>
        </p:txBody>
      </p:sp>
    </p:spTree>
    <p:extLst>
      <p:ext uri="{BB962C8B-B14F-4D97-AF65-F5344CB8AC3E}">
        <p14:creationId xmlns:p14="http://schemas.microsoft.com/office/powerpoint/2010/main" val="376277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365125"/>
            <a:ext cx="460231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0" y="169164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000" y="2093976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8000" y="2962656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8000" y="331012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8462AFAF-169F-4E2A-AC00-6E866659547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0354" y="3931920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9FDE6BB6-DE86-4B19-B83F-5B83A89477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70354" y="4270248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2B544474-29CA-4D8E-AC15-C05ABDF6067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70354" y="4855464"/>
            <a:ext cx="3931920" cy="338328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7C778245-11E1-4B65-ADC1-E9D3DE34E5D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870354" y="5193792"/>
            <a:ext cx="4572000" cy="530352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5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B1C922A-9F54-409C-8C2C-90A55B890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00706" y="0"/>
            <a:ext cx="6095999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22" y="365125"/>
            <a:ext cx="5386078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39532F-F90D-47C0-89E1-06A3DED5931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4384" y="1566525"/>
            <a:ext cx="3401568" cy="371246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9922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457506" y="1893053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5FCE9-B62D-4B16-807B-9D0D63E93B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9922" y="236897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A57DF8C-FA7C-490B-98CE-CDE7957EE7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7506" y="2355956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F039F13-B78B-4A7E-AB1D-94C070BAE97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719917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25F4B91-27EE-47AC-BBD0-A66FE53A04F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7501" y="3843877"/>
            <a:ext cx="2286000" cy="457200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1F0A1756-3486-46A9-9DD3-7BFA5FF757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917" y="4319794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F50C0C1C-5BD4-4F62-8AB2-50B1FE4A7D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67501" y="4306780"/>
            <a:ext cx="2286000" cy="1371600"/>
          </a:xfrm>
        </p:spPr>
        <p:txBody>
          <a:bodyPr>
            <a:noAutofit/>
          </a:bodyPr>
          <a:lstStyle>
            <a:lvl1pPr marL="0" indent="0">
              <a:lnSpc>
                <a:spcPts val="2000"/>
              </a:lnSpc>
              <a:buNone/>
              <a:defRPr sz="1400"/>
            </a:lvl1pPr>
            <a:lvl2pPr marL="457200" indent="0">
              <a:lnSpc>
                <a:spcPts val="2000"/>
              </a:lnSpc>
              <a:buNone/>
              <a:defRPr sz="1400"/>
            </a:lvl2pPr>
            <a:lvl3pPr marL="914400" indent="0">
              <a:lnSpc>
                <a:spcPts val="2000"/>
              </a:lnSpc>
              <a:buNone/>
              <a:defRPr sz="1400"/>
            </a:lvl3pPr>
            <a:lvl4pPr marL="1371600" indent="0">
              <a:lnSpc>
                <a:spcPts val="2000"/>
              </a:lnSpc>
              <a:buNone/>
              <a:defRPr sz="1400"/>
            </a:lvl4pPr>
            <a:lvl5pPr marL="1828800" indent="0">
              <a:lnSpc>
                <a:spcPts val="2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84785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8" name="Footer Placeholder 7">
            <a:extLst>
              <a:ext uri="{FF2B5EF4-FFF2-40B4-BE49-F238E27FC236}">
                <a16:creationId xmlns:a16="http://schemas.microsoft.com/office/drawing/2014/main" id="{37667359-6B2F-4D7C-932B-CE6A0E91C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58000" y="6356350"/>
            <a:ext cx="344805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23" name="Slide Number Placeholder 8">
            <a:extLst>
              <a:ext uri="{FF2B5EF4-FFF2-40B4-BE49-F238E27FC236}">
                <a16:creationId xmlns:a16="http://schemas.microsoft.com/office/drawing/2014/main" id="{C69C9BA9-6130-4098-A0A6-E1A00A3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69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oblem &amp; 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B487E6-6563-4EEC-A349-2257BBAFD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3051110" cy="6858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1062164"/>
            <a:ext cx="5005466" cy="1325563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ED971A8-4C6D-471D-A690-8CD6662922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1935" y="1143000"/>
            <a:ext cx="4953000" cy="45720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CB8E5B-4859-4892-A062-C831DA527F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6988" y="2555875"/>
            <a:ext cx="4953000" cy="3159125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1pPr>
            <a:lvl2pPr marL="4572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2pPr>
            <a:lvl3pPr marL="9144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3pPr>
            <a:lvl4pPr marL="13716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4pPr>
            <a:lvl5pPr marL="1828800" indent="0">
              <a:lnSpc>
                <a:spcPct val="150000"/>
              </a:lnSpc>
              <a:spcBef>
                <a:spcPts val="0"/>
              </a:spcBef>
              <a:buNone/>
              <a:defRPr sz="2000">
                <a:solidFill>
                  <a:schemeClr val="accent4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AF00A3-1058-4FA9-A985-03711701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0F60BE-20E1-40C5-85E7-AEAABD0C0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DC939B-94C9-4FF9-B0C8-1149DEFA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0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52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9958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8" name="Picture Placeholder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5" name="Date Placeholder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Pitch deck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00680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072" y="365125"/>
            <a:ext cx="10193315" cy="132556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62073" y="1853548"/>
            <a:ext cx="4572000" cy="64008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62073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94485" y="1853548"/>
            <a:ext cx="4572000" cy="640080"/>
          </a:xfrm>
          <a:noFill/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94485" y="2505075"/>
            <a:ext cx="4572000" cy="3200400"/>
          </a:xfrm>
        </p:spPr>
        <p:txBody>
          <a:bodyPr>
            <a:normAutofit/>
          </a:bodyPr>
          <a:lstStyle>
            <a:lvl1pPr>
              <a:lnSpc>
                <a:spcPts val="2600"/>
              </a:lnSpc>
              <a:defRPr sz="1600"/>
            </a:lvl1pPr>
            <a:lvl2pPr>
              <a:lnSpc>
                <a:spcPts val="2600"/>
              </a:lnSpc>
              <a:defRPr sz="1600"/>
            </a:lvl2pPr>
            <a:lvl3pPr>
              <a:lnSpc>
                <a:spcPts val="2600"/>
              </a:lnSpc>
              <a:defRPr sz="1600"/>
            </a:lvl3pPr>
            <a:lvl4pPr>
              <a:lnSpc>
                <a:spcPts val="2600"/>
              </a:lnSpc>
              <a:defRPr sz="1600"/>
            </a:lvl4pPr>
            <a:lvl5pPr>
              <a:lnSpc>
                <a:spcPts val="2600"/>
              </a:lnSpc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82C2B31-DB43-4AEF-AA1E-62866E69E5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5943600"/>
            <a:ext cx="12188952" cy="914400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99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Pitch deck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84" r:id="rId3"/>
    <p:sldLayoutId id="2147483671" r:id="rId4"/>
    <p:sldLayoutId id="2147483683" r:id="rId5"/>
    <p:sldLayoutId id="2147483667" r:id="rId6"/>
    <p:sldLayoutId id="2147483688" r:id="rId7"/>
    <p:sldLayoutId id="2147483673" r:id="rId8"/>
    <p:sldLayoutId id="2147483672" r:id="rId9"/>
    <p:sldLayoutId id="2147483669" r:id="rId10"/>
    <p:sldLayoutId id="2147483682" r:id="rId11"/>
    <p:sldLayoutId id="2147483663" r:id="rId12"/>
    <p:sldLayoutId id="2147483677" r:id="rId13"/>
    <p:sldLayoutId id="2147483653" r:id="rId14"/>
    <p:sldLayoutId id="2147483678" r:id="rId15"/>
    <p:sldLayoutId id="2147483650" r:id="rId16"/>
    <p:sldLayoutId id="2147483654" r:id="rId17"/>
    <p:sldLayoutId id="2147483681" r:id="rId18"/>
    <p:sldLayoutId id="2147483686" r:id="rId19"/>
    <p:sldLayoutId id="2147483690" r:id="rId20"/>
    <p:sldLayoutId id="2147483676" r:id="rId21"/>
    <p:sldLayoutId id="2147483680" r:id="rId22"/>
    <p:sldLayoutId id="2147483675" r:id="rId23"/>
    <p:sldLayoutId id="2147483652" r:id="rId24"/>
    <p:sldLayoutId id="2147483665" r:id="rId25"/>
    <p:sldLayoutId id="2147483655" r:id="rId26"/>
    <p:sldLayoutId id="2147483656" r:id="rId27"/>
    <p:sldLayoutId id="2147483657" r:id="rId28"/>
    <p:sldLayoutId id="2147483691" r:id="rId29"/>
    <p:sldLayoutId id="2147483692" r:id="rId30"/>
    <p:sldLayoutId id="2147483693" r:id="rId31"/>
    <p:sldLayoutId id="214748369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50000"/>
              <a:lumOff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four cacti in pots">
            <a:extLst>
              <a:ext uri="{FF2B5EF4-FFF2-40B4-BE49-F238E27FC236}">
                <a16:creationId xmlns:a16="http://schemas.microsoft.com/office/drawing/2014/main" id="{BF9CB5A5-086A-4BC4-A3F9-0BFA2C0AEED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57200"/>
            <a:ext cx="11274552" cy="5943600"/>
          </a:xfrm>
        </p:spPr>
      </p:pic>
      <p:sp>
        <p:nvSpPr>
          <p:cNvPr id="8" name="Subtitle 7">
            <a:extLst>
              <a:ext uri="{FF2B5EF4-FFF2-40B4-BE49-F238E27FC236}">
                <a16:creationId xmlns:a16="http://schemas.microsoft.com/office/drawing/2014/main" id="{4FA89EA0-D851-4712-B415-0E3B5A7CC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0" y="1564598"/>
            <a:ext cx="3812258" cy="482863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Zulkarnain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Lubis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B5642-5912-40DA-9D05-E25275660E26}"/>
              </a:ext>
            </a:extLst>
          </p:cNvPr>
          <p:cNvSpPr txBox="1"/>
          <p:nvPr/>
        </p:nvSpPr>
        <p:spPr>
          <a:xfrm>
            <a:off x="748932" y="719353"/>
            <a:ext cx="1074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Vijaya" panose="02020604020202020204" pitchFamily="18" charset="0"/>
                <a:cs typeface="Vijaya" panose="02020604020202020204" pitchFamily="18" charset="0"/>
              </a:rPr>
              <a:t>METODE PENELITIAN DAN PENERAPANNYA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CA911C-1DD3-45B2-9E34-AA15641710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1373" y="2564295"/>
            <a:ext cx="8965095" cy="412970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err="1"/>
              <a:t>Sesudah</a:t>
            </a:r>
            <a:r>
              <a:rPr lang="en-US" sz="2200" b="1" dirty="0"/>
              <a:t> </a:t>
            </a:r>
            <a:r>
              <a:rPr lang="en-US" sz="2200" b="1" dirty="0" err="1"/>
              <a:t>jelas</a:t>
            </a:r>
            <a:r>
              <a:rPr lang="en-US" sz="2200" b="1" dirty="0"/>
              <a:t> </a:t>
            </a:r>
            <a:r>
              <a:rPr lang="en-US" sz="2200" b="1" dirty="0" err="1"/>
              <a:t>apa</a:t>
            </a:r>
            <a:r>
              <a:rPr lang="en-US" sz="2200" b="1" dirty="0"/>
              <a:t> yang </a:t>
            </a:r>
            <a:r>
              <a:rPr lang="en-US" sz="2200" b="1" dirty="0" err="1"/>
              <a:t>akan</a:t>
            </a:r>
            <a:r>
              <a:rPr lang="en-US" sz="2200" b="1" dirty="0"/>
              <a:t> </a:t>
            </a:r>
            <a:r>
              <a:rPr lang="en-US" sz="2200" b="1" dirty="0" err="1"/>
              <a:t>dilakukan</a:t>
            </a:r>
            <a:r>
              <a:rPr lang="en-US" sz="2200" b="1" dirty="0"/>
              <a:t>, </a:t>
            </a:r>
            <a:r>
              <a:rPr lang="en-US" sz="2200" b="1" dirty="0" err="1"/>
              <a:t>kenapa</a:t>
            </a:r>
            <a:r>
              <a:rPr lang="en-US" sz="2200" b="1" dirty="0"/>
              <a:t> </a:t>
            </a:r>
            <a:r>
              <a:rPr lang="en-US" sz="2200" b="1" dirty="0" err="1"/>
              <a:t>dilakukan</a:t>
            </a:r>
            <a:r>
              <a:rPr lang="en-US" sz="2200" b="1" dirty="0"/>
              <a:t>, dan </a:t>
            </a:r>
            <a:r>
              <a:rPr lang="en-US" sz="2200" b="1" dirty="0" err="1"/>
              <a:t>apa</a:t>
            </a:r>
            <a:r>
              <a:rPr lang="en-US" sz="2200" b="1" dirty="0"/>
              <a:t> yang </a:t>
            </a:r>
            <a:r>
              <a:rPr lang="en-US" sz="2200" b="1" dirty="0" err="1"/>
              <a:t>melatarbelakangi</a:t>
            </a:r>
            <a:r>
              <a:rPr lang="en-US" sz="2200" b="1" dirty="0"/>
              <a:t>, </a:t>
            </a:r>
            <a:r>
              <a:rPr lang="en-US" sz="2200" b="1" dirty="0" err="1"/>
              <a:t>selanjutnya</a:t>
            </a:r>
            <a:r>
              <a:rPr lang="en-US" sz="2200" b="1" dirty="0"/>
              <a:t> </a:t>
            </a:r>
            <a:r>
              <a:rPr lang="en-US" sz="2200" b="1" dirty="0" err="1"/>
              <a:t>adalah</a:t>
            </a:r>
            <a:r>
              <a:rPr lang="en-US" sz="2200" b="1" dirty="0"/>
              <a:t> </a:t>
            </a:r>
            <a:r>
              <a:rPr lang="en-US" sz="2200" b="1" dirty="0" err="1"/>
              <a:t>perlu</a:t>
            </a:r>
            <a:r>
              <a:rPr lang="en-US" sz="2200" b="1" dirty="0"/>
              <a:t> </a:t>
            </a:r>
            <a:r>
              <a:rPr lang="en-US" sz="2200" b="1" dirty="0" err="1"/>
              <a:t>dijelaskan</a:t>
            </a:r>
            <a:r>
              <a:rPr lang="en-US" sz="2200" b="1" dirty="0"/>
              <a:t> </a:t>
            </a:r>
            <a:r>
              <a:rPr lang="en-US" sz="2200" b="1" dirty="0" err="1"/>
              <a:t>apa</a:t>
            </a:r>
            <a:r>
              <a:rPr lang="en-US" sz="2200" b="1" dirty="0"/>
              <a:t> </a:t>
            </a:r>
            <a:r>
              <a:rPr lang="en-US" sz="2200" b="1" dirty="0" err="1"/>
              <a:t>pentingnya</a:t>
            </a:r>
            <a:r>
              <a:rPr lang="en-US" sz="2200" b="1" dirty="0"/>
              <a:t> dan </a:t>
            </a:r>
            <a:r>
              <a:rPr lang="en-US" sz="2200" b="1" dirty="0" err="1"/>
              <a:t>siapa</a:t>
            </a:r>
            <a:r>
              <a:rPr lang="en-US" sz="2200" b="1" dirty="0"/>
              <a:t> yang </a:t>
            </a:r>
            <a:r>
              <a:rPr lang="en-US" sz="2200" b="1" dirty="0" err="1"/>
              <a:t>akan</a:t>
            </a:r>
            <a:r>
              <a:rPr lang="en-US" sz="2200" b="1" dirty="0"/>
              <a:t> </a:t>
            </a:r>
            <a:r>
              <a:rPr lang="en-US" sz="2200" b="1" dirty="0" err="1"/>
              <a:t>mengambil</a:t>
            </a:r>
            <a:r>
              <a:rPr lang="en-US" sz="2200" b="1" dirty="0"/>
              <a:t> </a:t>
            </a:r>
            <a:r>
              <a:rPr lang="en-US" sz="2200" b="1" dirty="0" err="1"/>
              <a:t>manfaat</a:t>
            </a:r>
            <a:r>
              <a:rPr lang="en-US" sz="2200" b="1" dirty="0"/>
              <a:t> </a:t>
            </a:r>
            <a:r>
              <a:rPr lang="en-US" sz="2200" b="1" dirty="0" err="1"/>
              <a:t>atas</a:t>
            </a:r>
            <a:r>
              <a:rPr lang="en-US" sz="2200" b="1" dirty="0"/>
              <a:t> </a:t>
            </a:r>
            <a:r>
              <a:rPr lang="en-US" sz="2200" b="1" dirty="0" err="1"/>
              <a:t>hasil</a:t>
            </a:r>
            <a:r>
              <a:rPr lang="en-US" sz="2200" b="1" dirty="0"/>
              <a:t> yang </a:t>
            </a:r>
            <a:r>
              <a:rPr lang="en-US" sz="2200" b="1" dirty="0" err="1"/>
              <a:t>diambil</a:t>
            </a: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Jadi </a:t>
            </a:r>
            <a:r>
              <a:rPr lang="en-US" sz="2200" b="1" dirty="0" err="1"/>
              <a:t>untuk</a:t>
            </a:r>
            <a:r>
              <a:rPr lang="en-US" sz="2200" b="1" dirty="0"/>
              <a:t> </a:t>
            </a:r>
            <a:r>
              <a:rPr lang="en-US" sz="2200" b="1" dirty="0" err="1"/>
              <a:t>apa</a:t>
            </a:r>
            <a:r>
              <a:rPr lang="en-US" sz="2200" b="1" dirty="0"/>
              <a:t> </a:t>
            </a:r>
            <a:r>
              <a:rPr lang="en-US" sz="2200" b="1" dirty="0" err="1"/>
              <a:t>perlu</a:t>
            </a:r>
            <a:r>
              <a:rPr lang="en-US" sz="2200" b="1" dirty="0"/>
              <a:t> </a:t>
            </a:r>
            <a:r>
              <a:rPr lang="en-US" sz="2200" b="1" dirty="0" err="1"/>
              <a:t>diketahui</a:t>
            </a:r>
            <a:r>
              <a:rPr lang="en-US" sz="2200" b="1" dirty="0"/>
              <a:t> </a:t>
            </a:r>
            <a:r>
              <a:rPr lang="en-US" sz="2200" b="1" dirty="0" err="1">
                <a:effectLst/>
              </a:rPr>
              <a:t>persepsi</a:t>
            </a:r>
            <a:r>
              <a:rPr lang="en-US" sz="2200" b="1" dirty="0">
                <a:effectLst/>
              </a:rPr>
              <a:t> Masyarakat </a:t>
            </a:r>
            <a:r>
              <a:rPr lang="en-US" sz="2200" b="1" dirty="0" err="1">
                <a:effectLst/>
              </a:rPr>
              <a:t>Sekitar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 Mangrove </a:t>
            </a:r>
            <a:r>
              <a:rPr lang="en-US" sz="2200" b="1" dirty="0" err="1">
                <a:effectLst/>
              </a:rPr>
              <a:t>terhadap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Pengelolaan</a:t>
            </a:r>
            <a:r>
              <a:rPr lang="en-US" sz="2200" b="1" dirty="0">
                <a:effectLst/>
              </a:rPr>
              <a:t> Kawasan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/>
              <a:t> </a:t>
            </a:r>
            <a:r>
              <a:rPr lang="en-US" sz="2200" b="1" dirty="0" err="1"/>
              <a:t>atau</a:t>
            </a:r>
            <a:r>
              <a:rPr lang="en-US" sz="2200" b="1" dirty="0"/>
              <a:t> </a:t>
            </a:r>
            <a:r>
              <a:rPr lang="en-US" sz="2200" b="1" dirty="0" err="1"/>
              <a:t>untuk</a:t>
            </a:r>
            <a:r>
              <a:rPr lang="en-US" sz="2200" b="1" dirty="0"/>
              <a:t> </a:t>
            </a:r>
            <a:r>
              <a:rPr lang="en-US" sz="2200" b="1" dirty="0" err="1"/>
              <a:t>apa</a:t>
            </a:r>
            <a:r>
              <a:rPr lang="en-US" sz="2200" b="1" dirty="0"/>
              <a:t> </a:t>
            </a:r>
            <a:r>
              <a:rPr lang="en-US" sz="2200" b="1" dirty="0" err="1"/>
              <a:t>perlu</a:t>
            </a:r>
            <a:r>
              <a:rPr lang="en-US" sz="2200" b="1" dirty="0"/>
              <a:t> </a:t>
            </a:r>
            <a:r>
              <a:rPr lang="en-US" sz="2200" b="1" dirty="0" err="1"/>
              <a:t>diketahui</a:t>
            </a:r>
            <a:r>
              <a:rPr lang="en-US" sz="2200" b="1" dirty="0"/>
              <a:t> </a:t>
            </a:r>
            <a:r>
              <a:rPr lang="en-US" sz="2200" b="1" dirty="0" err="1">
                <a:effectLst/>
              </a:rPr>
              <a:t>pengaruh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persepsi</a:t>
            </a:r>
            <a:r>
              <a:rPr lang="en-US" sz="2200" b="1" dirty="0">
                <a:effectLst/>
              </a:rPr>
              <a:t> Masyarakat </a:t>
            </a:r>
            <a:r>
              <a:rPr lang="en-US" sz="2200" b="1" dirty="0" err="1">
                <a:effectLst/>
              </a:rPr>
              <a:t>Sekitar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 Pantai </a:t>
            </a:r>
            <a:r>
              <a:rPr lang="en-US" sz="2200" b="1" dirty="0" err="1">
                <a:effectLst/>
              </a:rPr>
              <a:t>terhadap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Pengelolaan</a:t>
            </a:r>
            <a:r>
              <a:rPr lang="en-US" sz="2200" b="1" dirty="0">
                <a:effectLst/>
              </a:rPr>
              <a:t> Kawasan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 oleh </a:t>
            </a:r>
            <a:r>
              <a:rPr lang="en-US" sz="2200" b="1" dirty="0" err="1">
                <a:effectLst/>
              </a:rPr>
              <a:t>Kelompok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Tani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, </a:t>
            </a:r>
            <a:r>
              <a:rPr lang="en-US" sz="2200" b="1" dirty="0" err="1">
                <a:effectLst/>
              </a:rPr>
              <a:t>atau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u</a:t>
            </a:r>
            <a:r>
              <a:rPr lang="en-US" sz="2200" b="1" dirty="0" err="1"/>
              <a:t>ntuk</a:t>
            </a:r>
            <a:r>
              <a:rPr lang="en-US" sz="2200" b="1" dirty="0"/>
              <a:t> </a:t>
            </a:r>
            <a:r>
              <a:rPr lang="en-US" sz="2200" b="1" dirty="0" err="1">
                <a:effectLst/>
              </a:rPr>
              <a:t>Pengelolaan</a:t>
            </a:r>
            <a:r>
              <a:rPr lang="en-US" sz="2200" b="1" dirty="0">
                <a:effectLst/>
              </a:rPr>
              <a:t> Kawasan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>
                <a:effectLst/>
              </a:rPr>
              <a:t> oleh </a:t>
            </a:r>
            <a:r>
              <a:rPr lang="en-US" sz="2200" b="1" dirty="0" err="1">
                <a:effectLst/>
              </a:rPr>
              <a:t>Kelompok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Tani</a:t>
            </a:r>
            <a:r>
              <a:rPr lang="en-US" sz="2200" b="1" dirty="0">
                <a:effectLst/>
              </a:rPr>
              <a:t> </a:t>
            </a:r>
            <a:r>
              <a:rPr lang="en-US" sz="2200" b="1" dirty="0" err="1">
                <a:effectLst/>
              </a:rPr>
              <a:t>Hutan</a:t>
            </a:r>
            <a:r>
              <a:rPr lang="en-US" sz="2200" b="1" dirty="0"/>
              <a:t>  </a:t>
            </a:r>
            <a:r>
              <a:rPr lang="en-US" sz="2200" b="1" dirty="0" err="1"/>
              <a:t>harus</a:t>
            </a:r>
            <a:r>
              <a:rPr lang="en-US" sz="2200" b="1" dirty="0"/>
              <a:t> </a:t>
            </a:r>
            <a:r>
              <a:rPr lang="en-US" sz="2200" b="1" dirty="0" err="1"/>
              <a:t>dianalisis</a:t>
            </a:r>
            <a:endParaRPr lang="en-US" sz="22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F25BAC8E-887A-4FFC-8DF2-CED43820C0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8378" b="28378"/>
          <a:stretch>
            <a:fillRect/>
          </a:stretch>
        </p:blipFill>
        <p:spPr>
          <a:xfrm>
            <a:off x="162338" y="163995"/>
            <a:ext cx="11844131" cy="2286000"/>
          </a:xfrm>
        </p:spPr>
      </p:pic>
    </p:spTree>
    <p:extLst>
      <p:ext uri="{BB962C8B-B14F-4D97-AF65-F5344CB8AC3E}">
        <p14:creationId xmlns:p14="http://schemas.microsoft.com/office/powerpoint/2010/main" val="28052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4C6D4C9-D76F-426A-877A-AED84AB447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000" b="35000"/>
          <a:stretch>
            <a:fillRect/>
          </a:stretch>
        </p:blipFill>
        <p:spPr>
          <a:xfrm>
            <a:off x="0" y="-1"/>
            <a:ext cx="12192000" cy="317058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4C6B8-73CB-469F-940F-ECBA1511F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1070" y="3428999"/>
            <a:ext cx="8885582" cy="2981739"/>
          </a:xfrm>
        </p:spPr>
        <p:txBody>
          <a:bodyPr/>
          <a:lstStyle/>
          <a:p>
            <a:r>
              <a:rPr lang="en-US" b="1" dirty="0" err="1"/>
              <a:t>Perlu</a:t>
            </a:r>
            <a:r>
              <a:rPr lang="en-US" b="1" dirty="0"/>
              <a:t> juga </a:t>
            </a:r>
            <a:r>
              <a:rPr lang="en-US" b="1" dirty="0" err="1"/>
              <a:t>dijelaskan</a:t>
            </a:r>
            <a:r>
              <a:rPr lang="en-US" b="1" dirty="0"/>
              <a:t> </a:t>
            </a:r>
            <a:r>
              <a:rPr lang="en-US" b="1" dirty="0" err="1"/>
              <a:t>apa</a:t>
            </a:r>
            <a:r>
              <a:rPr lang="en-US" b="1" dirty="0"/>
              <a:t> </a:t>
            </a:r>
            <a:r>
              <a:rPr lang="en-US" b="1" dirty="0" err="1"/>
              <a:t>manfaatnya</a:t>
            </a:r>
            <a:r>
              <a:rPr lang="en-US" b="1" dirty="0"/>
              <a:t> yang </a:t>
            </a:r>
            <a:r>
              <a:rPr lang="en-US" b="1" dirty="0" err="1"/>
              <a:t>diperoleh</a:t>
            </a:r>
            <a:r>
              <a:rPr lang="en-US" b="1" dirty="0"/>
              <a:t>  </a:t>
            </a:r>
            <a:r>
              <a:rPr lang="en-US" b="1" dirty="0" err="1"/>
              <a:t>jika</a:t>
            </a:r>
            <a:r>
              <a:rPr lang="en-US" b="1" dirty="0"/>
              <a:t> </a:t>
            </a:r>
            <a:r>
              <a:rPr lang="en-US" b="1" dirty="0" err="1"/>
              <a:t>sudah</a:t>
            </a:r>
            <a:r>
              <a:rPr lang="en-US" b="1" dirty="0"/>
              <a:t> </a:t>
            </a:r>
            <a:r>
              <a:rPr lang="en-US" sz="1600" b="1" dirty="0" err="1"/>
              <a:t>diketahui</a:t>
            </a:r>
            <a:r>
              <a:rPr lang="en-US" sz="1600" b="1" dirty="0"/>
              <a:t> </a:t>
            </a:r>
            <a:r>
              <a:rPr lang="en-US" sz="1600" b="1" dirty="0" err="1">
                <a:effectLst/>
              </a:rPr>
              <a:t>persepsi</a:t>
            </a:r>
            <a:r>
              <a:rPr lang="en-US" sz="1600" b="1" dirty="0">
                <a:effectLst/>
              </a:rPr>
              <a:t> Masyarakat </a:t>
            </a:r>
            <a:r>
              <a:rPr lang="en-US" sz="1600" b="1" dirty="0" err="1">
                <a:effectLst/>
              </a:rPr>
              <a:t>Sekitar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Mangrove </a:t>
            </a:r>
            <a:r>
              <a:rPr lang="en-US" sz="1600" b="1" dirty="0" err="1">
                <a:effectLst/>
              </a:rPr>
              <a:t>terhadap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/>
              <a:t> </a:t>
            </a:r>
            <a:r>
              <a:rPr lang="en-US" sz="1600" b="1" dirty="0" err="1"/>
              <a:t>atau</a:t>
            </a:r>
            <a:r>
              <a:rPr lang="en-US" sz="1600" b="1" dirty="0"/>
              <a:t> </a:t>
            </a:r>
            <a:r>
              <a:rPr lang="en-US" sz="1600" b="1" dirty="0" err="1"/>
              <a:t>jika</a:t>
            </a:r>
            <a:r>
              <a:rPr lang="en-US" sz="1600" b="1" dirty="0"/>
              <a:t> </a:t>
            </a:r>
            <a:r>
              <a:rPr lang="en-US" sz="1600" b="1" dirty="0" err="1"/>
              <a:t>diketahui</a:t>
            </a:r>
            <a:r>
              <a:rPr lang="en-US" sz="1600" b="1" dirty="0"/>
              <a:t> </a:t>
            </a:r>
            <a:r>
              <a:rPr lang="en-US" sz="1600" b="1" dirty="0" err="1">
                <a:effectLst/>
              </a:rPr>
              <a:t>pengaruh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persepsi</a:t>
            </a:r>
            <a:r>
              <a:rPr lang="en-US" sz="1600" b="1" dirty="0">
                <a:effectLst/>
              </a:rPr>
              <a:t> Masyarakat </a:t>
            </a:r>
            <a:r>
              <a:rPr lang="en-US" sz="1600" b="1" dirty="0" err="1">
                <a:effectLst/>
              </a:rPr>
              <a:t>Sekitar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Pantai </a:t>
            </a:r>
            <a:r>
              <a:rPr lang="en-US" sz="1600" b="1" dirty="0" err="1">
                <a:effectLst/>
              </a:rPr>
              <a:t>terhadap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oleh </a:t>
            </a:r>
            <a:r>
              <a:rPr lang="en-US" sz="1600" b="1" dirty="0" err="1">
                <a:effectLst/>
              </a:rPr>
              <a:t>Kelompok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Tani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atau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jika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sudah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diketahui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bagaimana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oleh </a:t>
            </a:r>
            <a:r>
              <a:rPr lang="en-US" sz="1600" b="1" dirty="0" err="1">
                <a:effectLst/>
              </a:rPr>
              <a:t>Kelompok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Tani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endParaRPr lang="en-US" sz="1600" b="1" dirty="0">
              <a:effectLst/>
            </a:endParaRPr>
          </a:p>
          <a:p>
            <a:r>
              <a:rPr lang="en-US" b="1" dirty="0" err="1"/>
              <a:t>Perlu</a:t>
            </a:r>
            <a:r>
              <a:rPr lang="en-US" b="1" dirty="0"/>
              <a:t> juga </a:t>
            </a:r>
            <a:r>
              <a:rPr lang="en-US" b="1" dirty="0" err="1"/>
              <a:t>dijelaskan</a:t>
            </a:r>
            <a:r>
              <a:rPr lang="en-US" b="1" dirty="0"/>
              <a:t> </a:t>
            </a:r>
            <a:r>
              <a:rPr lang="en-US" b="1" dirty="0" err="1"/>
              <a:t>siapa</a:t>
            </a:r>
            <a:r>
              <a:rPr lang="en-US" b="1" dirty="0"/>
              <a:t> yang </a:t>
            </a:r>
            <a:r>
              <a:rPr lang="en-US" b="1" dirty="0" err="1"/>
              <a:t>akan</a:t>
            </a:r>
            <a:r>
              <a:rPr lang="en-US" b="1" dirty="0"/>
              <a:t> </a:t>
            </a:r>
            <a:r>
              <a:rPr lang="en-US" b="1" dirty="0" err="1"/>
              <a:t>memperoleh</a:t>
            </a:r>
            <a:r>
              <a:rPr lang="en-US" b="1" dirty="0"/>
              <a:t> </a:t>
            </a:r>
            <a:r>
              <a:rPr lang="en-US" b="1" dirty="0" err="1"/>
              <a:t>manfaat</a:t>
            </a:r>
            <a:r>
              <a:rPr lang="en-US" b="1" dirty="0"/>
              <a:t> </a:t>
            </a:r>
            <a:r>
              <a:rPr lang="en-US" b="1" dirty="0" err="1"/>
              <a:t>dengan</a:t>
            </a:r>
            <a:r>
              <a:rPr lang="en-US" b="1" dirty="0"/>
              <a:t> </a:t>
            </a:r>
            <a:r>
              <a:rPr lang="en-US" b="1" dirty="0" err="1"/>
              <a:t>diketahuinya</a:t>
            </a:r>
            <a:r>
              <a:rPr lang="en-US" b="1" dirty="0"/>
              <a:t> </a:t>
            </a:r>
            <a:r>
              <a:rPr lang="en-US" sz="1600" b="1" dirty="0" err="1">
                <a:effectLst/>
              </a:rPr>
              <a:t>persepsi</a:t>
            </a:r>
            <a:r>
              <a:rPr lang="en-US" sz="1600" b="1" dirty="0">
                <a:effectLst/>
              </a:rPr>
              <a:t> Masyarakat </a:t>
            </a:r>
            <a:r>
              <a:rPr lang="en-US" sz="1600" b="1" dirty="0" err="1">
                <a:effectLst/>
              </a:rPr>
              <a:t>Sekitar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Mangrove </a:t>
            </a:r>
            <a:r>
              <a:rPr lang="en-US" sz="1600" b="1" dirty="0" err="1">
                <a:effectLst/>
              </a:rPr>
              <a:t>terhadap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/>
              <a:t> </a:t>
            </a:r>
            <a:r>
              <a:rPr lang="en-US" sz="1600" b="1" dirty="0" err="1"/>
              <a:t>atau</a:t>
            </a:r>
            <a:r>
              <a:rPr lang="en-US" sz="1600" b="1" dirty="0"/>
              <a:t> </a:t>
            </a:r>
            <a:r>
              <a:rPr lang="en-US" sz="1600" b="1" dirty="0" err="1"/>
              <a:t>diketahuinya</a:t>
            </a:r>
            <a:r>
              <a:rPr lang="en-US" sz="1600" b="1" dirty="0"/>
              <a:t> </a:t>
            </a:r>
            <a:r>
              <a:rPr lang="en-US" sz="1600" b="1" dirty="0" err="1">
                <a:effectLst/>
              </a:rPr>
              <a:t>pengaruh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persepsi</a:t>
            </a:r>
            <a:r>
              <a:rPr lang="en-US" sz="1600" b="1" dirty="0">
                <a:effectLst/>
              </a:rPr>
              <a:t> Masyarakat </a:t>
            </a:r>
            <a:r>
              <a:rPr lang="en-US" sz="1600" b="1" dirty="0" err="1">
                <a:effectLst/>
              </a:rPr>
              <a:t>Sekitar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Pantai </a:t>
            </a:r>
            <a:r>
              <a:rPr lang="en-US" sz="1600" b="1" dirty="0" err="1">
                <a:effectLst/>
              </a:rPr>
              <a:t>terhadap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oleh </a:t>
            </a:r>
            <a:r>
              <a:rPr lang="en-US" sz="1600" b="1" dirty="0" err="1">
                <a:effectLst/>
              </a:rPr>
              <a:t>Kelompok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Tani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, </a:t>
            </a:r>
            <a:r>
              <a:rPr lang="en-US" sz="1600" b="1" dirty="0" err="1">
                <a:effectLst/>
              </a:rPr>
              <a:t>atau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dengan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diketahuinya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bagaimana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Pengelolaan</a:t>
            </a:r>
            <a:r>
              <a:rPr lang="en-US" sz="1600" b="1" dirty="0">
                <a:effectLst/>
              </a:rPr>
              <a:t> Kawasan </a:t>
            </a:r>
            <a:r>
              <a:rPr lang="en-US" sz="1600" b="1" dirty="0" err="1">
                <a:effectLst/>
              </a:rPr>
              <a:t>Hutan</a:t>
            </a:r>
            <a:r>
              <a:rPr lang="en-US" sz="1600" b="1" dirty="0">
                <a:effectLst/>
              </a:rPr>
              <a:t> oleh </a:t>
            </a:r>
            <a:r>
              <a:rPr lang="en-US" sz="1600" b="1" dirty="0" err="1">
                <a:effectLst/>
              </a:rPr>
              <a:t>Kelompok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Tani</a:t>
            </a:r>
            <a:r>
              <a:rPr lang="en-US" sz="1600" b="1" dirty="0">
                <a:effectLst/>
              </a:rPr>
              <a:t> </a:t>
            </a:r>
            <a:r>
              <a:rPr lang="en-US" sz="1600" b="1" dirty="0" err="1">
                <a:effectLst/>
              </a:rPr>
              <a:t>Hutan</a:t>
            </a:r>
            <a:endParaRPr lang="en-US" sz="1600" b="1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659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empty room with some brick walls and a window&#10; ">
            <a:extLst>
              <a:ext uri="{FF2B5EF4-FFF2-40B4-BE49-F238E27FC236}">
                <a16:creationId xmlns:a16="http://schemas.microsoft.com/office/drawing/2014/main" id="{AF5FE10B-AA36-4681-87ED-8007B7A12D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935" y="1143000"/>
            <a:ext cx="4405804" cy="4572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6E597-347D-4A27-86A3-4B548EBD3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47252" y="1232452"/>
            <a:ext cx="6539948" cy="523792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Cari </a:t>
            </a:r>
            <a:r>
              <a:rPr lang="en-US" sz="2000" b="1" dirty="0" err="1"/>
              <a:t>referensi</a:t>
            </a:r>
            <a:r>
              <a:rPr lang="en-US" sz="2000" b="1" dirty="0"/>
              <a:t>  </a:t>
            </a:r>
            <a:r>
              <a:rPr lang="en-US" sz="2000" b="1" dirty="0" err="1"/>
              <a:t>sehingga</a:t>
            </a:r>
            <a:r>
              <a:rPr lang="en-US" sz="2000" b="1" dirty="0"/>
              <a:t> minimal </a:t>
            </a:r>
            <a:r>
              <a:rPr lang="en-US" sz="2000" b="1" dirty="0" err="1"/>
              <a:t>paham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yang </a:t>
            </a:r>
            <a:r>
              <a:rPr lang="en-US" sz="2000" b="1" dirty="0" err="1"/>
              <a:t>dimaksud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p</a:t>
            </a:r>
            <a:r>
              <a:rPr lang="en-US" sz="2000" b="1" dirty="0" err="1">
                <a:effectLst/>
              </a:rPr>
              <a:t>ersepsi</a:t>
            </a:r>
            <a:endParaRPr lang="en-US" sz="2000" b="1" dirty="0"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p</a:t>
            </a:r>
            <a:r>
              <a:rPr lang="en-US" sz="2000" b="1" dirty="0" err="1">
                <a:effectLst/>
              </a:rPr>
              <a:t>ersepsi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masyarakat</a:t>
            </a:r>
            <a:r>
              <a:rPr lang="en-US" sz="2000" b="1" dirty="0">
                <a:effectLst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</a:rPr>
              <a:t>hutan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pantai</a:t>
            </a:r>
            <a:r>
              <a:rPr lang="en-US" sz="2000" b="1" dirty="0">
                <a:effectLst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h</a:t>
            </a:r>
            <a:r>
              <a:rPr lang="en-US" sz="2000" b="1" dirty="0" err="1">
                <a:effectLst/>
              </a:rPr>
              <a:t>utan</a:t>
            </a:r>
            <a:r>
              <a:rPr lang="en-US" sz="2000" b="1" dirty="0">
                <a:effectLst/>
              </a:rPr>
              <a:t> mangrove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</a:rPr>
              <a:t>pengelolaan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kawasan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hutan</a:t>
            </a:r>
            <a:r>
              <a:rPr lang="en-US" sz="2000" b="1" dirty="0">
                <a:effectLst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k</a:t>
            </a:r>
            <a:r>
              <a:rPr lang="en-US" sz="2000" b="1" dirty="0" err="1">
                <a:effectLst/>
              </a:rPr>
              <a:t>elompok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tani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hutan</a:t>
            </a:r>
            <a:r>
              <a:rPr lang="en-US" sz="2000" b="1" dirty="0">
                <a:effectLst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effectLst/>
              </a:rPr>
              <a:t>Pastika</a:t>
            </a:r>
            <a:r>
              <a:rPr lang="en-US" sz="2000" b="1" dirty="0" err="1"/>
              <a:t>n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referensi</a:t>
            </a:r>
            <a:r>
              <a:rPr lang="en-US" sz="2000" b="1" dirty="0"/>
              <a:t> yang </a:t>
            </a:r>
            <a:r>
              <a:rPr lang="en-US" sz="2000" b="1" dirty="0" err="1"/>
              <a:t>menguatkan</a:t>
            </a:r>
            <a:r>
              <a:rPr lang="en-US" sz="2000" b="1" dirty="0"/>
              <a:t> </a:t>
            </a:r>
            <a:r>
              <a:rPr lang="en-US" sz="2000" b="1" dirty="0" err="1"/>
              <a:t>kaitan</a:t>
            </a:r>
            <a:r>
              <a:rPr lang="en-US" sz="2000" b="1" dirty="0"/>
              <a:t> </a:t>
            </a:r>
            <a:r>
              <a:rPr lang="en-US" sz="2000" b="1" dirty="0" err="1"/>
              <a:t>antara</a:t>
            </a:r>
            <a:r>
              <a:rPr lang="en-US" sz="2000" b="1" dirty="0"/>
              <a:t> </a:t>
            </a:r>
            <a:r>
              <a:rPr lang="en-US" sz="2000" b="1" dirty="0" err="1"/>
              <a:t>persepsi</a:t>
            </a:r>
            <a:r>
              <a:rPr lang="en-US" sz="2000" b="1" dirty="0"/>
              <a:t> </a:t>
            </a:r>
            <a:r>
              <a:rPr lang="en-US" sz="2000" b="1" dirty="0" err="1"/>
              <a:t>masyarakat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pengelolaan</a:t>
            </a:r>
            <a:r>
              <a:rPr lang="en-US" sz="2000" b="1" dirty="0"/>
              <a:t> Kawasan </a:t>
            </a:r>
            <a:r>
              <a:rPr lang="en-US" sz="2000" b="1" dirty="0" err="1"/>
              <a:t>pantai</a:t>
            </a:r>
            <a:endParaRPr lang="en-US" sz="2000" b="1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>
                <a:effectLst/>
              </a:rPr>
              <a:t>Cari </a:t>
            </a:r>
            <a:r>
              <a:rPr lang="en-US" sz="2000" b="1" dirty="0" err="1">
                <a:effectLst/>
              </a:rPr>
              <a:t>penelitian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terdahulu</a:t>
            </a:r>
            <a:r>
              <a:rPr lang="en-US" sz="2000" b="1" dirty="0">
                <a:effectLst/>
              </a:rPr>
              <a:t> yang </a:t>
            </a:r>
            <a:r>
              <a:rPr lang="en-US" sz="2000" b="1" dirty="0" err="1">
                <a:effectLst/>
              </a:rPr>
              <a:t>akan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menjadi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rujukan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dalam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menyusun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kerangka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berpikir</a:t>
            </a:r>
            <a:r>
              <a:rPr lang="en-US" sz="2000" b="1" dirty="0">
                <a:effectLst/>
              </a:rPr>
              <a:t> dan </a:t>
            </a:r>
            <a:r>
              <a:rPr lang="en-US" sz="2000" b="1" dirty="0" err="1">
                <a:effectLst/>
              </a:rPr>
              <a:t>menjadi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pembanding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saat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membahas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hasil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penelitian</a:t>
            </a:r>
            <a:endParaRPr lang="en-US" sz="2000" b="1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/>
              <a:t>Pada </a:t>
            </a:r>
            <a:r>
              <a:rPr lang="en-US" sz="2000" b="1" dirty="0" err="1"/>
              <a:t>sebahaagian</a:t>
            </a:r>
            <a:r>
              <a:rPr lang="en-US" sz="2000" b="1" dirty="0"/>
              <a:t> </a:t>
            </a:r>
            <a:r>
              <a:rPr lang="en-US" sz="2000" b="1" dirty="0" err="1"/>
              <a:t>versi</a:t>
            </a:r>
            <a:r>
              <a:rPr lang="en-US" sz="2000" b="1" dirty="0"/>
              <a:t>, </a:t>
            </a:r>
            <a:r>
              <a:rPr lang="en-US" sz="2000" b="1" dirty="0" err="1"/>
              <a:t>kerangka</a:t>
            </a:r>
            <a:r>
              <a:rPr lang="en-US" sz="2000" b="1" dirty="0"/>
              <a:t> </a:t>
            </a:r>
            <a:r>
              <a:rPr lang="en-US" sz="2000" b="1" dirty="0" err="1"/>
              <a:t>pemikiran</a:t>
            </a:r>
            <a:r>
              <a:rPr lang="en-US" sz="2000" b="1" dirty="0"/>
              <a:t> dan </a:t>
            </a:r>
            <a:r>
              <a:rPr lang="en-US" sz="2000" b="1" dirty="0" err="1"/>
              <a:t>hipotesis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di </a:t>
            </a:r>
            <a:r>
              <a:rPr lang="en-US" sz="2000" b="1" dirty="0" err="1"/>
              <a:t>bab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endParaRPr lang="en-US" sz="2000" b="1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effectLst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C7B65C-2E3C-48BD-B95F-D1D0BDA5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5330" y="278295"/>
            <a:ext cx="5005466" cy="954157"/>
          </a:xfrm>
        </p:spPr>
        <p:txBody>
          <a:bodyPr/>
          <a:lstStyle/>
          <a:p>
            <a:r>
              <a:rPr lang="en-US" dirty="0" err="1"/>
              <a:t>Tinjauan</a:t>
            </a:r>
            <a:r>
              <a:rPr lang="en-US" dirty="0"/>
              <a:t> Pustaka</a:t>
            </a:r>
          </a:p>
        </p:txBody>
      </p:sp>
    </p:spTree>
    <p:extLst>
      <p:ext uri="{BB962C8B-B14F-4D97-AF65-F5344CB8AC3E}">
        <p14:creationId xmlns:p14="http://schemas.microsoft.com/office/powerpoint/2010/main" val="397643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6E597-347D-4A27-86A3-4B548EBD3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1639958"/>
            <a:ext cx="5314122" cy="483041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/>
              <a:t>Uraikan</a:t>
            </a:r>
            <a:r>
              <a:rPr lang="en-US" sz="2000" b="1" dirty="0"/>
              <a:t> </a:t>
            </a:r>
            <a:r>
              <a:rPr lang="en-US" sz="2000" b="1" dirty="0" err="1"/>
              <a:t>apakah</a:t>
            </a:r>
            <a:r>
              <a:rPr lang="en-US" sz="2000" b="1" dirty="0"/>
              <a:t> </a:t>
            </a:r>
            <a:r>
              <a:rPr lang="en-US" sz="2000" b="1" dirty="0" err="1"/>
              <a:t>penelitian</a:t>
            </a:r>
            <a:r>
              <a:rPr lang="en-US" sz="2000" b="1" dirty="0"/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deskriptif</a:t>
            </a:r>
            <a:r>
              <a:rPr lang="en-US" sz="2600" b="1" dirty="0">
                <a:solidFill>
                  <a:srgbClr val="FF0000"/>
                </a:solidFill>
              </a:rPr>
              <a:t>,</a:t>
            </a:r>
            <a:r>
              <a:rPr lang="en-US" sz="2000" b="1" dirty="0"/>
              <a:t> causal,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000" b="1" dirty="0" err="1"/>
              <a:t>eksploratif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/>
              <a:t>Uraikan</a:t>
            </a:r>
            <a:r>
              <a:rPr lang="en-US" sz="2000" b="1" dirty="0"/>
              <a:t> </a:t>
            </a:r>
            <a:r>
              <a:rPr lang="en-US" sz="2000" b="1" dirty="0" err="1"/>
              <a:t>datanya</a:t>
            </a:r>
            <a:r>
              <a:rPr lang="en-US" sz="2000" b="1" dirty="0"/>
              <a:t> </a:t>
            </a:r>
            <a:r>
              <a:rPr lang="en-US" sz="2000" b="1" dirty="0" err="1"/>
              <a:t>apakaah</a:t>
            </a:r>
            <a:r>
              <a:rPr lang="en-US" sz="2000" b="1" dirty="0"/>
              <a:t> </a:t>
            </a:r>
            <a:r>
              <a:rPr lang="en-US" sz="2000" b="1" dirty="0" err="1"/>
              <a:t>kuantitatif</a:t>
            </a:r>
            <a:r>
              <a:rPr lang="en-US" sz="20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600" b="1" dirty="0" err="1">
                <a:solidFill>
                  <a:srgbClr val="FF0000"/>
                </a:solidFill>
              </a:rPr>
              <a:t>kualitatif</a:t>
            </a:r>
            <a:r>
              <a:rPr lang="en-US" sz="2000" b="1" dirty="0"/>
              <a:t>, </a:t>
            </a:r>
            <a:r>
              <a:rPr lang="en-US" sz="2000" b="1" dirty="0" err="1"/>
              <a:t>uraikan</a:t>
            </a:r>
            <a:r>
              <a:rPr lang="en-US" sz="2000" b="1" dirty="0"/>
              <a:t> pula </a:t>
            </a:r>
            <a:r>
              <a:rPr lang="en-US" sz="2000" b="1" dirty="0" err="1"/>
              <a:t>apakah</a:t>
            </a:r>
            <a:r>
              <a:rPr lang="en-US" sz="2000" b="1" dirty="0"/>
              <a:t> </a:t>
            </a:r>
            <a:r>
              <a:rPr lang="en-US" sz="2600" b="1" dirty="0">
                <a:solidFill>
                  <a:srgbClr val="FF0000"/>
                </a:solidFill>
              </a:rPr>
              <a:t>primer</a:t>
            </a:r>
            <a:r>
              <a:rPr lang="en-US" sz="2300" b="1" dirty="0"/>
              <a:t> </a:t>
            </a:r>
            <a:r>
              <a:rPr lang="en-US" sz="2000" b="1" dirty="0" err="1"/>
              <a:t>atau</a:t>
            </a:r>
            <a:r>
              <a:rPr lang="en-US" sz="2000" b="1" dirty="0"/>
              <a:t> </a:t>
            </a:r>
            <a:r>
              <a:rPr lang="en-US" sz="2100" b="1" dirty="0" err="1">
                <a:solidFill>
                  <a:schemeClr val="tx1"/>
                </a:solidFill>
              </a:rPr>
              <a:t>sekunder</a:t>
            </a:r>
            <a:endParaRPr lang="en-US" sz="2300" b="1" dirty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/>
              <a:t>Buaatkan</a:t>
            </a:r>
            <a:r>
              <a:rPr lang="en-US" sz="2000" b="1" dirty="0"/>
              <a:t> </a:t>
            </a:r>
            <a:r>
              <a:rPr lang="en-US" sz="2000" b="1" dirty="0" err="1"/>
              <a:t>defenisi</a:t>
            </a:r>
            <a:r>
              <a:rPr lang="en-US" sz="2000" b="1" dirty="0"/>
              <a:t> </a:t>
            </a:r>
            <a:r>
              <a:rPr lang="en-US" sz="2000" b="1" dirty="0" err="1"/>
              <a:t>operasional</a:t>
            </a:r>
            <a:r>
              <a:rPr lang="en-US" sz="2000" b="1" dirty="0"/>
              <a:t> (</a:t>
            </a:r>
            <a:r>
              <a:rPr lang="en-US" sz="2000" b="1" dirty="0" err="1"/>
              <a:t>bedakan</a:t>
            </a:r>
            <a:r>
              <a:rPr lang="en-US" sz="2000" b="1" dirty="0"/>
              <a:t> </a:t>
            </a:r>
            <a:r>
              <a:rPr lang="en-US" sz="2000" b="1" dirty="0" err="1"/>
              <a:t>dengan</a:t>
            </a:r>
            <a:r>
              <a:rPr lang="en-US" sz="2000" b="1" dirty="0"/>
              <a:t> </a:t>
            </a:r>
            <a:r>
              <a:rPr lang="en-US" sz="2000" b="1" dirty="0" err="1"/>
              <a:t>defenisi</a:t>
            </a:r>
            <a:r>
              <a:rPr lang="en-US" sz="2000" b="1" dirty="0"/>
              <a:t> </a:t>
            </a:r>
            <a:r>
              <a:rPr lang="en-US" sz="2000" b="1" dirty="0" err="1"/>
              <a:t>teoritis</a:t>
            </a:r>
            <a:r>
              <a:rPr lang="en-US" sz="2000" b="1" dirty="0"/>
              <a:t>/</a:t>
            </a:r>
            <a:r>
              <a:rPr lang="en-US" sz="2000" b="1" dirty="0" err="1"/>
              <a:t>konsep</a:t>
            </a:r>
            <a:r>
              <a:rPr lang="en-US" sz="2000" b="1" dirty="0"/>
              <a:t> yang </a:t>
            </a:r>
            <a:r>
              <a:rPr lang="en-US" sz="2000" b="1" dirty="0" err="1"/>
              <a:t>ada</a:t>
            </a:r>
            <a:r>
              <a:rPr lang="en-US" sz="2000" b="1" dirty="0"/>
              <a:t> di </a:t>
            </a:r>
            <a:r>
              <a:rPr lang="en-US" sz="2000" b="1" dirty="0" err="1"/>
              <a:t>bab</a:t>
            </a:r>
            <a:r>
              <a:rPr lang="en-US" sz="2000" b="1" dirty="0"/>
              <a:t> 2), </a:t>
            </a:r>
            <a:r>
              <a:rPr lang="en-US" sz="2000" b="1" dirty="0" err="1"/>
              <a:t>jadi</a:t>
            </a:r>
            <a:r>
              <a:rPr lang="en-US" sz="2000" b="1" dirty="0"/>
              <a:t> yang </a:t>
            </a:r>
            <a:r>
              <a:rPr lang="en-US" sz="2000" b="1" dirty="0" err="1"/>
              <a:t>dibuat</a:t>
            </a:r>
            <a:r>
              <a:rPr lang="en-US" sz="2000" b="1" dirty="0"/>
              <a:t> </a:t>
            </a:r>
            <a:r>
              <a:rPr lang="en-US" sz="2000" b="1" dirty="0" err="1"/>
              <a:t>adalah</a:t>
            </a:r>
            <a:r>
              <a:rPr lang="en-US" sz="2000" b="1" dirty="0"/>
              <a:t> </a:t>
            </a:r>
            <a:r>
              <a:rPr lang="en-US" sz="2000" b="1" dirty="0" err="1"/>
              <a:t>defenisi</a:t>
            </a:r>
            <a:r>
              <a:rPr lang="en-US" sz="2000" b="1" dirty="0"/>
              <a:t> </a:t>
            </a:r>
            <a:r>
              <a:rPr lang="en-US" sz="2000" b="1" dirty="0" err="1"/>
              <a:t>secara</a:t>
            </a:r>
            <a:r>
              <a:rPr lang="en-US" sz="2000" b="1" dirty="0"/>
              <a:t> </a:t>
            </a:r>
            <a:r>
              <a:rPr lang="en-US" sz="2000" b="1" dirty="0" err="1"/>
              <a:t>operasional</a:t>
            </a:r>
            <a:r>
              <a:rPr lang="en-US" sz="2000" b="1" dirty="0"/>
              <a:t> </a:t>
            </a: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penelitian</a:t>
            </a:r>
            <a:r>
              <a:rPr lang="en-US" sz="2000" b="1" dirty="0"/>
              <a:t> </a:t>
            </a:r>
            <a:r>
              <a:rPr lang="en-US" sz="2000" b="1" dirty="0" err="1"/>
              <a:t>ini</a:t>
            </a:r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/>
              <a:t>Uraikan</a:t>
            </a:r>
            <a:r>
              <a:rPr lang="en-US" sz="2000" b="1" dirty="0"/>
              <a:t> </a:t>
            </a:r>
            <a:r>
              <a:rPr lang="en-US" sz="2000" b="1" dirty="0" err="1"/>
              <a:t>metode</a:t>
            </a:r>
            <a:r>
              <a:rPr lang="en-US" sz="2000" b="1" dirty="0"/>
              <a:t> </a:t>
            </a:r>
            <a:r>
              <a:rPr lang="en-US" sz="2000" b="1" dirty="0" err="1"/>
              <a:t>pengumpulan</a:t>
            </a:r>
            <a:r>
              <a:rPr lang="en-US" sz="2000" b="1" dirty="0"/>
              <a:t> data, </a:t>
            </a:r>
            <a:r>
              <a:rPr lang="en-US" sz="2000" b="1" dirty="0" err="1"/>
              <a:t>maksudnya</a:t>
            </a:r>
            <a:r>
              <a:rPr lang="en-US" sz="2000" b="1" dirty="0"/>
              <a:t> </a:t>
            </a:r>
            <a:r>
              <a:rPr lang="en-US" sz="2000" b="1" dirty="0" err="1"/>
              <a:t>metode</a:t>
            </a:r>
            <a:r>
              <a:rPr lang="en-US" sz="2000" b="1" dirty="0"/>
              <a:t> yang </a:t>
            </a:r>
            <a:r>
              <a:rPr lang="en-US" sz="2000" b="1" dirty="0" err="1"/>
              <a:t>digunakan</a:t>
            </a:r>
            <a:r>
              <a:rPr lang="en-US" sz="2000" b="1" dirty="0"/>
              <a:t>, </a:t>
            </a:r>
            <a:r>
              <a:rPr lang="en-US" sz="2000" b="1" dirty="0" err="1"/>
              <a:t>tidak</a:t>
            </a:r>
            <a:r>
              <a:rPr lang="en-US" sz="2000" b="1" dirty="0"/>
              <a:t> </a:t>
            </a:r>
            <a:r>
              <a:rPr lang="en-US" sz="2000" b="1" dirty="0" err="1"/>
              <a:t>perlu</a:t>
            </a:r>
            <a:r>
              <a:rPr lang="en-US" sz="2000" b="1" dirty="0"/>
              <a:t> </a:t>
            </a:r>
            <a:r>
              <a:rPr lang="en-US" sz="2000" b="1" dirty="0" err="1"/>
              <a:t>menjelaskan</a:t>
            </a:r>
            <a:r>
              <a:rPr lang="en-US" sz="2000" b="1" dirty="0"/>
              <a:t> </a:t>
            </a:r>
            <a:r>
              <a:rPr lang="en-US" sz="2000" b="1" dirty="0" err="1"/>
              <a:t>semua</a:t>
            </a:r>
            <a:r>
              <a:rPr lang="en-US" sz="2000" b="1" dirty="0"/>
              <a:t> </a:t>
            </a:r>
            <a:r>
              <a:rPr lang="en-US" sz="2000" b="1" dirty="0" err="1"/>
              <a:t>metode</a:t>
            </a:r>
            <a:r>
              <a:rPr lang="en-US" sz="2000" b="1" dirty="0"/>
              <a:t>, </a:t>
            </a:r>
            <a:r>
              <a:rPr lang="en-US" sz="2000" b="1" dirty="0" err="1"/>
              <a:t>cukup</a:t>
            </a:r>
            <a:r>
              <a:rPr lang="en-US" sz="2000" b="1" dirty="0"/>
              <a:t> </a:t>
            </a:r>
            <a:r>
              <a:rPr lang="en-US" sz="2000" b="1" dirty="0" err="1"/>
              <a:t>menjelaskan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yang </a:t>
            </a:r>
            <a:r>
              <a:rPr lang="en-US" sz="2000" b="1" dirty="0" err="1"/>
              <a:t>digunakan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 </a:t>
            </a:r>
            <a:r>
              <a:rPr lang="en-US" sz="2000" b="1" dirty="0">
                <a:latin typeface="Arial Black" panose="020B0A04020102020204" pitchFamily="34" charset="0"/>
              </a:rPr>
              <a:t>(yang </a:t>
            </a:r>
            <a:r>
              <a:rPr lang="en-US" sz="2000" b="1" dirty="0" err="1">
                <a:latin typeface="Arial Black" panose="020B0A04020102020204" pitchFamily="34" charset="0"/>
              </a:rPr>
              <a:t>anda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buat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adalah</a:t>
            </a:r>
            <a:r>
              <a:rPr lang="en-US" sz="2000" b="1" dirty="0">
                <a:latin typeface="Arial Black" panose="020B0A04020102020204" pitchFamily="34" charset="0"/>
              </a:rPr>
              <a:t> proposal </a:t>
            </a:r>
            <a:r>
              <a:rPr lang="en-US" sz="2000" b="1" dirty="0" err="1">
                <a:latin typeface="Arial Black" panose="020B0A04020102020204" pitchFamily="34" charset="0"/>
              </a:rPr>
              <a:t>bukan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buku</a:t>
            </a:r>
            <a:r>
              <a:rPr lang="en-US" sz="2000" b="1" dirty="0">
                <a:latin typeface="Arial Black" panose="020B0A040201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effectLst/>
              </a:rPr>
              <a:t>Jelaskan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alat</a:t>
            </a:r>
            <a:r>
              <a:rPr lang="en-US" sz="2000" b="1" dirty="0">
                <a:effectLst/>
              </a:rPr>
              <a:t> </a:t>
            </a:r>
            <a:r>
              <a:rPr lang="en-US" sz="2000" b="1" dirty="0" err="1">
                <a:effectLst/>
              </a:rPr>
              <a:t>analisis</a:t>
            </a:r>
            <a:r>
              <a:rPr lang="en-US" sz="2000" b="1" dirty="0">
                <a:effectLst/>
              </a:rPr>
              <a:t> yang </a:t>
            </a:r>
            <a:r>
              <a:rPr lang="en-US" sz="2000" b="1" dirty="0" err="1">
                <a:effectLst/>
              </a:rPr>
              <a:t>ddigunakan</a:t>
            </a:r>
            <a:endParaRPr lang="en-US" sz="2000" b="1" dirty="0">
              <a:effectLst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/>
              <a:t>Mestinya</a:t>
            </a:r>
            <a:r>
              <a:rPr lang="en-US" sz="2000" b="1" dirty="0"/>
              <a:t> </a:t>
            </a:r>
            <a:r>
              <a:rPr lang="en-US" sz="2000" b="1" dirty="0" err="1"/>
              <a:t>apapun</a:t>
            </a:r>
            <a:r>
              <a:rPr lang="en-US" sz="2000" b="1" dirty="0"/>
              <a:t> yang </a:t>
            </a:r>
            <a:r>
              <a:rPr lang="en-US" sz="2000" b="1" dirty="0" err="1"/>
              <a:t>dipilih</a:t>
            </a:r>
            <a:r>
              <a:rPr lang="en-US" sz="2000" b="1" dirty="0"/>
              <a:t>, </a:t>
            </a:r>
            <a:r>
              <a:rPr lang="en-US" sz="2000" b="1" dirty="0" err="1"/>
              <a:t>harus</a:t>
            </a:r>
            <a:r>
              <a:rPr lang="en-US" sz="2000" b="1" dirty="0"/>
              <a:t> </a:t>
            </a:r>
            <a:r>
              <a:rPr lang="en-US" sz="2000" b="1" dirty="0" err="1"/>
              <a:t>ada</a:t>
            </a:r>
            <a:r>
              <a:rPr lang="en-US" sz="2000" b="1" dirty="0"/>
              <a:t> </a:t>
            </a:r>
            <a:r>
              <a:rPr lang="en-US" sz="2000" b="1" dirty="0" err="1"/>
              <a:t>jastifikasi</a:t>
            </a:r>
            <a:r>
              <a:rPr lang="en-US" sz="2000" b="1" dirty="0"/>
              <a:t> </a:t>
            </a:r>
            <a:r>
              <a:rPr lang="en-US" sz="2000" b="1" dirty="0" err="1"/>
              <a:t>kenapa</a:t>
            </a:r>
            <a:r>
              <a:rPr lang="en-US" sz="2000" b="1" dirty="0"/>
              <a:t> </a:t>
            </a:r>
            <a:r>
              <a:rPr lang="en-US" sz="2000" b="1" dirty="0" err="1"/>
              <a:t>dipilih</a:t>
            </a:r>
            <a:endParaRPr lang="en-US" sz="2000" b="1" dirty="0">
              <a:effectLst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C7B65C-2E3C-48BD-B95F-D1D0BDA5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318052"/>
            <a:ext cx="5005466" cy="954157"/>
          </a:xfrm>
        </p:spPr>
        <p:txBody>
          <a:bodyPr/>
          <a:lstStyle/>
          <a:p>
            <a:r>
              <a:rPr lang="en-US" dirty="0" err="1"/>
              <a:t>Metode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A6428AC-5B86-4356-99EB-FE232AB9C8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6122" t="13478" r="9409" b="7392"/>
          <a:stretch/>
        </p:blipFill>
        <p:spPr>
          <a:xfrm>
            <a:off x="149088" y="616226"/>
            <a:ext cx="5718314" cy="5854148"/>
          </a:xfrm>
        </p:spPr>
      </p:pic>
    </p:spTree>
    <p:extLst>
      <p:ext uri="{BB962C8B-B14F-4D97-AF65-F5344CB8AC3E}">
        <p14:creationId xmlns:p14="http://schemas.microsoft.com/office/powerpoint/2010/main" val="204932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A8506E2-8C5F-44CF-B776-186A81FAC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759408"/>
              </p:ext>
            </p:extLst>
          </p:nvPr>
        </p:nvGraphicFramePr>
        <p:xfrm>
          <a:off x="2743200" y="0"/>
          <a:ext cx="9448800" cy="721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103">
                  <a:extLst>
                    <a:ext uri="{9D8B030D-6E8A-4147-A177-3AD203B41FA5}">
                      <a16:colId xmlns:a16="http://schemas.microsoft.com/office/drawing/2014/main" val="3115810201"/>
                    </a:ext>
                  </a:extLst>
                </a:gridCol>
                <a:gridCol w="1199002">
                  <a:extLst>
                    <a:ext uri="{9D8B030D-6E8A-4147-A177-3AD203B41FA5}">
                      <a16:colId xmlns:a16="http://schemas.microsoft.com/office/drawing/2014/main" val="3154768138"/>
                    </a:ext>
                  </a:extLst>
                </a:gridCol>
                <a:gridCol w="1371700">
                  <a:extLst>
                    <a:ext uri="{9D8B030D-6E8A-4147-A177-3AD203B41FA5}">
                      <a16:colId xmlns:a16="http://schemas.microsoft.com/office/drawing/2014/main" val="1779197604"/>
                    </a:ext>
                  </a:extLst>
                </a:gridCol>
                <a:gridCol w="2740110">
                  <a:extLst>
                    <a:ext uri="{9D8B030D-6E8A-4147-A177-3AD203B41FA5}">
                      <a16:colId xmlns:a16="http://schemas.microsoft.com/office/drawing/2014/main" val="359889005"/>
                    </a:ext>
                  </a:extLst>
                </a:gridCol>
                <a:gridCol w="3795885">
                  <a:extLst>
                    <a:ext uri="{9D8B030D-6E8A-4147-A177-3AD203B41FA5}">
                      <a16:colId xmlns:a16="http://schemas.microsoft.com/office/drawing/2014/main" val="2459244110"/>
                    </a:ext>
                  </a:extLst>
                </a:gridCol>
              </a:tblGrid>
              <a:tr h="649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Nama Lengkap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Intansi tempat bekerja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Permasalahan</a:t>
                      </a:r>
                      <a:r>
                        <a:rPr lang="en-US" sz="1400" dirty="0">
                          <a:effectLst/>
                        </a:rPr>
                        <a:t> Yang </a:t>
                      </a:r>
                      <a:r>
                        <a:rPr lang="en-US" sz="1400" dirty="0" err="1">
                          <a:effectLst/>
                        </a:rPr>
                        <a:t>Ingin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Teliti</a:t>
                      </a:r>
                      <a:r>
                        <a:rPr lang="en-US" sz="1400" dirty="0">
                          <a:effectLst/>
                        </a:rPr>
                        <a:t> (Di </a:t>
                      </a:r>
                      <a:r>
                        <a:rPr lang="en-US" sz="1400" dirty="0" err="1">
                          <a:effectLst/>
                        </a:rPr>
                        <a:t>nomorin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kemudian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sebut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jelaskan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Judul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Tesis</a:t>
                      </a:r>
                      <a:r>
                        <a:rPr lang="en-US" sz="1400" dirty="0">
                          <a:effectLst/>
                        </a:rPr>
                        <a:t> ( minimal 2 </a:t>
                      </a:r>
                      <a:r>
                        <a:rPr lang="en-US" sz="1400" dirty="0" err="1">
                          <a:effectLst/>
                        </a:rPr>
                        <a:t>judul</a:t>
                      </a:r>
                      <a:r>
                        <a:rPr lang="en-US" sz="1400" dirty="0">
                          <a:effectLst/>
                        </a:rPr>
                        <a:t> ) </a:t>
                      </a:r>
                      <a:r>
                        <a:rPr lang="en-US" sz="1400" dirty="0" err="1">
                          <a:effectLst/>
                        </a:rPr>
                        <a:t>Silahkan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dinomori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988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4E7217-AD5D-4780-AEC6-C03FD8EDEDA9}"/>
              </a:ext>
            </a:extLst>
          </p:cNvPr>
          <p:cNvSpPr txBox="1"/>
          <p:nvPr/>
        </p:nvSpPr>
        <p:spPr>
          <a:xfrm>
            <a:off x="187186" y="3261973"/>
            <a:ext cx="118176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dikaji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judul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no. 1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mengenai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variabel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terikat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bisa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dijelaskan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pentingkah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mengkaji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Seberapa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pentingkah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mengkaji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perusahaan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perkebunan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ingin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mengkaji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Kebun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Bandar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Klippa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menarik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karyawan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Kebun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Bandar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Klippa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diamati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mempengaruhinya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motivasi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gaya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kepemimpinan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disiplin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motivasi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kerja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gaya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kepemimpinan</a:t>
            </a:r>
            <a:endParaRPr lang="en-US" sz="2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jawaban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butir-butir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Darimana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sumbernya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mengatakan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demikian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40CCE5D-207E-4BE7-9E47-06ACBF74A2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814994"/>
              </p:ext>
            </p:extLst>
          </p:nvPr>
        </p:nvGraphicFramePr>
        <p:xfrm>
          <a:off x="2743200" y="721551"/>
          <a:ext cx="9448800" cy="2389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7991">
                  <a:extLst>
                    <a:ext uri="{9D8B030D-6E8A-4147-A177-3AD203B41FA5}">
                      <a16:colId xmlns:a16="http://schemas.microsoft.com/office/drawing/2014/main" val="2880670435"/>
                    </a:ext>
                  </a:extLst>
                </a:gridCol>
                <a:gridCol w="1212574">
                  <a:extLst>
                    <a:ext uri="{9D8B030D-6E8A-4147-A177-3AD203B41FA5}">
                      <a16:colId xmlns:a16="http://schemas.microsoft.com/office/drawing/2014/main" val="217071822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511941474"/>
                    </a:ext>
                  </a:extLst>
                </a:gridCol>
                <a:gridCol w="2723322">
                  <a:extLst>
                    <a:ext uri="{9D8B030D-6E8A-4147-A177-3AD203B41FA5}">
                      <a16:colId xmlns:a16="http://schemas.microsoft.com/office/drawing/2014/main" val="2824039068"/>
                    </a:ext>
                  </a:extLst>
                </a:gridCol>
                <a:gridCol w="3813313">
                  <a:extLst>
                    <a:ext uri="{9D8B030D-6E8A-4147-A177-3AD203B41FA5}">
                      <a16:colId xmlns:a16="http://schemas.microsoft.com/office/drawing/2014/main" val="4051210109"/>
                    </a:ext>
                  </a:extLst>
                </a:gridCol>
              </a:tblGrid>
              <a:tr h="238939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Fachri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Fauzi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Terdapat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beberapa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pengaruh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mempengaruhi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karyawan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penelitian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dibatasi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pengaruh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disiplin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motivasi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kepemimpinan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karyawan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Terdapat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mempengaruhi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modal,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tenaga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baku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mesin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Pengaruh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disiplin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motivasi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kepemimpinan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kinerja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karyawan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PTPN II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Kebun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Bandar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Klippa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Analisis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faktor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mempengaruhi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usaha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keripik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Tuntungan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 Serdang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4540970"/>
                  </a:ext>
                </a:extLst>
              </a:tr>
            </a:tbl>
          </a:graphicData>
        </a:graphic>
      </p:graphicFrame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7B73A7A1-2E6F-4820-858E-39D2122B1C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48587" t="12721" r="12772" b="54075"/>
          <a:stretch/>
        </p:blipFill>
        <p:spPr>
          <a:xfrm>
            <a:off x="0" y="0"/>
            <a:ext cx="2743200" cy="3110949"/>
          </a:xfrm>
        </p:spPr>
      </p:pic>
    </p:spTree>
    <p:extLst>
      <p:ext uri="{BB962C8B-B14F-4D97-AF65-F5344CB8AC3E}">
        <p14:creationId xmlns:p14="http://schemas.microsoft.com/office/powerpoint/2010/main" val="4190014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5252" y="3428999"/>
            <a:ext cx="11241157" cy="3220277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Candara" panose="020E0502030303020204" pitchFamily="34" charset="0"/>
              </a:rPr>
              <a:t>Masalah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diungkap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memunculkan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pertanyaan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misalnya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adalah</a:t>
            </a:r>
            <a:r>
              <a:rPr lang="en-US" sz="2000" b="1" dirty="0">
                <a:latin typeface="Candara" panose="020E0502030303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Candara" panose="020E0502030303020204" pitchFamily="34" charset="0"/>
              </a:rPr>
              <a:t>Bagaimana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endParaRPr lang="en-US" sz="2000" b="1" dirty="0"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Candara" panose="020E0502030303020204" pitchFamily="34" charset="0"/>
              </a:rPr>
              <a:t>Apa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betul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rendah</a:t>
            </a:r>
            <a:endParaRPr lang="en-US" sz="2000" b="1" dirty="0"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Candara" panose="020E0502030303020204" pitchFamily="34" charset="0"/>
              </a:rPr>
              <a:t>Apa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betul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merosot</a:t>
            </a:r>
            <a:endParaRPr lang="en-US" sz="2000" b="1" dirty="0"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Candara" panose="020E0502030303020204" pitchFamily="34" charset="0"/>
              </a:rPr>
              <a:t>Apakah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dipengaruhi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disiplin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kerja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motivasi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kerja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dan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gaya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kepemimpinan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Apa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factor-factor </a:t>
            </a: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yangmempengaruhi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2B8AC3C-7E94-4984-8C54-4D3D9E5B1E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1273" b="31273"/>
          <a:stretch>
            <a:fillRect/>
          </a:stretch>
        </p:blipFill>
        <p:spPr>
          <a:xfrm>
            <a:off x="0" y="-1"/>
            <a:ext cx="12192000" cy="3120888"/>
          </a:xfrm>
        </p:spPr>
      </p:pic>
    </p:spTree>
    <p:extLst>
      <p:ext uri="{BB962C8B-B14F-4D97-AF65-F5344CB8AC3E}">
        <p14:creationId xmlns:p14="http://schemas.microsoft.com/office/powerpoint/2010/main" val="189344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25" y="139148"/>
            <a:ext cx="5555974" cy="5764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/>
              <a:t>Tujuan</a:t>
            </a:r>
            <a:r>
              <a:rPr lang="en-US" sz="3600" dirty="0"/>
              <a:t> </a:t>
            </a:r>
            <a:r>
              <a:rPr lang="en-US" sz="3600" dirty="0" err="1"/>
              <a:t>Penelitian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969" y="715618"/>
            <a:ext cx="11420061" cy="271338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Candara" panose="020E0502030303020204" pitchFamily="34" charset="0"/>
              </a:rPr>
              <a:t>Untuk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memastikan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endParaRPr lang="en-US" sz="2000" b="1" dirty="0"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Candara" panose="020E0502030303020204" pitchFamily="34" charset="0"/>
              </a:rPr>
              <a:t>Untuk</a:t>
            </a:r>
            <a:r>
              <a:rPr lang="en-US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mengklarifikasi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sedang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menurun</a:t>
            </a:r>
            <a:endParaRPr lang="en-US" sz="2000" b="1" dirty="0">
              <a:effectLst/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ndara" panose="020E0502030303020204" pitchFamily="34" charset="0"/>
              </a:rPr>
              <a:t>Untuk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mengkonfirmasi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pengaruh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disiplin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kerja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motivasi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kerja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dan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gaya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kepemimpinan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</a:rPr>
              <a:t>terhadap</a:t>
            </a:r>
            <a:r>
              <a:rPr lang="en-US" sz="2000" b="1" dirty="0">
                <a:effectLst/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latin typeface="Candara" panose="020E0502030303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ndara" panose="020E0502030303020204" pitchFamily="34" charset="0"/>
              </a:rPr>
              <a:t>Untuk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  <a:cs typeface="Arial" panose="020B0604020202020204" pitchFamily="34" charset="0"/>
              </a:rPr>
              <a:t>mengidentifikasi</a:t>
            </a:r>
            <a:r>
              <a:rPr lang="en-US" sz="2000" b="1" dirty="0"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faktor-faktor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mempengaruhi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karyawan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di PTPN II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Kebun</a:t>
            </a:r>
            <a:r>
              <a:rPr lang="en-US" sz="2000" b="1" dirty="0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 Bandar </a:t>
            </a:r>
            <a:r>
              <a:rPr lang="en-US" sz="2000" b="1" dirty="0" err="1">
                <a:effectLst/>
                <a:latin typeface="Candara" panose="020E0502030303020204" pitchFamily="34" charset="0"/>
                <a:cs typeface="Arial" panose="020B0604020202020204" pitchFamily="34" charset="0"/>
              </a:rPr>
              <a:t>Klippa</a:t>
            </a:r>
            <a:endParaRPr lang="en-US" sz="2000" b="1" dirty="0">
              <a:effectLst/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latin typeface="Candara" panose="020E0502030303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15A9A5-229E-4BB1-8A97-054FE9B2E2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146" r="16146"/>
          <a:stretch>
            <a:fillRect/>
          </a:stretch>
        </p:blipFill>
        <p:spPr>
          <a:xfrm>
            <a:off x="0" y="3538330"/>
            <a:ext cx="12192000" cy="3319670"/>
          </a:xfrm>
        </p:spPr>
      </p:pic>
    </p:spTree>
    <p:extLst>
      <p:ext uri="{BB962C8B-B14F-4D97-AF65-F5344CB8AC3E}">
        <p14:creationId xmlns:p14="http://schemas.microsoft.com/office/powerpoint/2010/main" val="2397040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Placeholder 48" descr="photo of a hanging &#10;blank store sign ">
            <a:extLst>
              <a:ext uri="{FF2B5EF4-FFF2-40B4-BE49-F238E27FC236}">
                <a16:creationId xmlns:a16="http://schemas.microsoft.com/office/drawing/2014/main" id="{B8051AFC-7B94-447D-9205-4C3C5DF021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6539" y="1828800"/>
            <a:ext cx="4405457" cy="4076353"/>
          </a:xfrm>
        </p:spPr>
      </p:pic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B7054A8-1DCB-4ACB-9DB8-425F81590F46}"/>
              </a:ext>
            </a:extLst>
          </p:cNvPr>
          <p:cNvSpPr txBox="1">
            <a:spLocks/>
          </p:cNvSpPr>
          <p:nvPr/>
        </p:nvSpPr>
        <p:spPr>
          <a:xfrm>
            <a:off x="218661" y="397565"/>
            <a:ext cx="5877339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Sesudah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jelas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melatarbelakangi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selanjutnya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adalah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dijelaskan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pentingnya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diambil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Jadi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dipastikan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PTPN II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Kebun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Bandar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Klippa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hasilnya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diklarifikasi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PTPN II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Kebun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Bandar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Klippa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sedang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menurun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hasilnya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diko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nfirmasi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pengaruh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motivasi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gaya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hasilnya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diidentifikasi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faktor-faktor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mempengaruhi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PTPN II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Kebun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Bandar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Klippa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hasilnya</a:t>
            </a:r>
            <a:endParaRPr lang="en-US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photo of empty room with some brick walls and a window&#10; ">
            <a:extLst>
              <a:ext uri="{FF2B5EF4-FFF2-40B4-BE49-F238E27FC236}">
                <a16:creationId xmlns:a16="http://schemas.microsoft.com/office/drawing/2014/main" id="{AF5FE10B-AA36-4681-87ED-8007B7A12DD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52" y="1142999"/>
            <a:ext cx="4197625" cy="515840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E6E597-347D-4A27-86A3-4B548EBD34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278" y="775252"/>
            <a:ext cx="7663070" cy="6003235"/>
          </a:xfrm>
        </p:spPr>
        <p:txBody>
          <a:bodyPr>
            <a:no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sehingga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minimal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paham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dimaksud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perkebunan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perkebunan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motivasi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gaya</a:t>
            </a:r>
            <a:r>
              <a:rPr lang="en-US" sz="2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Komponen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indikator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butir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Pastika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menjelaskan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factor-factor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mempengaruhi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menentukan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perkebunan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pastikan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dalamnya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motivasi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gaya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endParaRPr lang="en-US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terdahulu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rujukan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menyusun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berpikir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pembanding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membahas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endParaRPr lang="en-US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sebahagian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pemikiran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bab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Pada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pemikiran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pastikan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dipilih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disiplin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motivasi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dan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gaya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kepemimpinan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diperkirakan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mempengaruhi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perkebunan</a:t>
            </a:r>
            <a:endParaRPr lang="en-US" sz="20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DFC7B65C-2E3C-48BD-B95F-D1D0BDA5A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139" y="9938"/>
            <a:ext cx="5005466" cy="765314"/>
          </a:xfrm>
        </p:spPr>
        <p:txBody>
          <a:bodyPr>
            <a:normAutofit/>
          </a:bodyPr>
          <a:lstStyle/>
          <a:p>
            <a:pPr algn="ctr"/>
            <a:r>
              <a:rPr lang="en-US" sz="4000" dirty="0" err="1"/>
              <a:t>Tinjauan</a:t>
            </a:r>
            <a:r>
              <a:rPr lang="en-US" sz="4000" dirty="0"/>
              <a:t> Pustaka</a:t>
            </a:r>
          </a:p>
        </p:txBody>
      </p:sp>
    </p:spTree>
    <p:extLst>
      <p:ext uri="{BB962C8B-B14F-4D97-AF65-F5344CB8AC3E}">
        <p14:creationId xmlns:p14="http://schemas.microsoft.com/office/powerpoint/2010/main" val="1297887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8A8CA9F-AA5F-4290-90A8-8AA66A7800FC}"/>
              </a:ext>
            </a:extLst>
          </p:cNvPr>
          <p:cNvSpPr txBox="1">
            <a:spLocks/>
          </p:cNvSpPr>
          <p:nvPr/>
        </p:nvSpPr>
        <p:spPr>
          <a:xfrm>
            <a:off x="4104861" y="318051"/>
            <a:ext cx="7484165" cy="628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penelitian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deskriptif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causal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eksploratif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datanya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kuantitatif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kualitatif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pula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primer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sekunder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Buatkan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operasional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(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bedakan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dengan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teoritis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konsep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ada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di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bab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2)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jadi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dibuat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adalah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secara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operasional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dalam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penelitian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ini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pengumpulan</a:t>
            </a:r>
            <a:r>
              <a:rPr lang="en-US" sz="2000" b="1" dirty="0">
                <a:latin typeface="Candara" panose="020E0502030303020204" pitchFamily="34" charset="0"/>
              </a:rPr>
              <a:t> data, </a:t>
            </a:r>
            <a:r>
              <a:rPr lang="en-US" sz="2000" b="1" dirty="0" err="1">
                <a:latin typeface="Candara" panose="020E0502030303020204" pitchFamily="34" charset="0"/>
              </a:rPr>
              <a:t>maksudnya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digunakan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tidak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perlu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menjelaskan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semua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cukup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menjelaskan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digunakan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saja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latin typeface="Arial Black" panose="020B0A04020102020204" pitchFamily="34" charset="0"/>
              </a:rPr>
              <a:t>(yang </a:t>
            </a:r>
            <a:r>
              <a:rPr lang="en-US" sz="2000" b="1" dirty="0" err="1">
                <a:latin typeface="Arial Black" panose="020B0A04020102020204" pitchFamily="34" charset="0"/>
              </a:rPr>
              <a:t>anda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buat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adalah</a:t>
            </a:r>
            <a:r>
              <a:rPr lang="en-US" sz="2000" b="1" dirty="0">
                <a:latin typeface="Arial Black" panose="020B0A04020102020204" pitchFamily="34" charset="0"/>
              </a:rPr>
              <a:t> proposal </a:t>
            </a:r>
            <a:r>
              <a:rPr lang="en-US" sz="2000" b="1" dirty="0" err="1">
                <a:latin typeface="Arial Black" panose="020B0A04020102020204" pitchFamily="34" charset="0"/>
              </a:rPr>
              <a:t>bukan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buku</a:t>
            </a:r>
            <a:r>
              <a:rPr lang="en-US" sz="2000" b="1" dirty="0">
                <a:latin typeface="Arial Black" panose="020B0A040201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alat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analisis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ddigunakan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Mestinya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apapun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dipilih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harus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ada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jastifikasi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kenapa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dipilih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DA02238A-9263-4F1F-A13E-65B779269A9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135" r="13135"/>
          <a:stretch>
            <a:fillRect/>
          </a:stretch>
        </p:blipFill>
        <p:spPr>
          <a:xfrm>
            <a:off x="0" y="1"/>
            <a:ext cx="3975652" cy="6748668"/>
          </a:xfrm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6B35428F-4014-4C50-A313-137D7612F712}"/>
              </a:ext>
            </a:extLst>
          </p:cNvPr>
          <p:cNvSpPr txBox="1">
            <a:spLocks/>
          </p:cNvSpPr>
          <p:nvPr/>
        </p:nvSpPr>
        <p:spPr>
          <a:xfrm>
            <a:off x="132521" y="109331"/>
            <a:ext cx="3972340" cy="954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B050"/>
                </a:solidFill>
              </a:rPr>
              <a:t>Metode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Penelitian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269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 idx="4294967295"/>
          </p:nvPr>
        </p:nvSpPr>
        <p:spPr>
          <a:xfrm>
            <a:off x="0" y="298450"/>
            <a:ext cx="10515600" cy="76177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RESEARCH PROCESS</a:t>
            </a:r>
          </a:p>
        </p:txBody>
      </p:sp>
      <p:cxnSp>
        <p:nvCxnSpPr>
          <p:cNvPr id="52" name="Straight Arrow Connector 51"/>
          <p:cNvCxnSpPr>
            <a:cxnSpLocks/>
            <a:stCxn id="8" idx="2"/>
          </p:cNvCxnSpPr>
          <p:nvPr/>
        </p:nvCxnSpPr>
        <p:spPr>
          <a:xfrm>
            <a:off x="4616750" y="4411175"/>
            <a:ext cx="192418" cy="3317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5400000">
            <a:off x="4233069" y="5136356"/>
            <a:ext cx="31115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F4B602A-2905-4B73-9CAF-C95F61646A34}"/>
              </a:ext>
            </a:extLst>
          </p:cNvPr>
          <p:cNvGrpSpPr/>
          <p:nvPr/>
        </p:nvGrpSpPr>
        <p:grpSpPr>
          <a:xfrm>
            <a:off x="1461052" y="1375656"/>
            <a:ext cx="8179905" cy="4668837"/>
            <a:chOff x="1919536" y="1412776"/>
            <a:chExt cx="7515995" cy="4668837"/>
          </a:xfrm>
        </p:grpSpPr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4416131" y="2663726"/>
              <a:ext cx="388938" cy="31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E63EAB0-333E-4A1B-B9AD-F496A0FACC17}"/>
                </a:ext>
              </a:extLst>
            </p:cNvPr>
            <p:cNvGrpSpPr/>
            <p:nvPr/>
          </p:nvGrpSpPr>
          <p:grpSpPr>
            <a:xfrm>
              <a:off x="1919536" y="1412776"/>
              <a:ext cx="7515995" cy="4668837"/>
              <a:chOff x="2106587" y="1579563"/>
              <a:chExt cx="7515995" cy="4668837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4097312" y="1716087"/>
                <a:ext cx="1303338" cy="935038"/>
              </a:xfrm>
              <a:prstGeom prst="rect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Identifying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rgbClr val="002060"/>
                    </a:solidFill>
                  </a:rPr>
                  <a:t>Research Problem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765188" y="1716087"/>
                <a:ext cx="2064924" cy="923330"/>
              </a:xfrm>
              <a:prstGeom prst="rect">
                <a:avLst/>
              </a:prstGeom>
              <a:solidFill>
                <a:srgbClr val="00B050"/>
              </a:solidFill>
              <a:ln/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Questions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&amp;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Objectives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8259591" y="1871663"/>
                <a:ext cx="1100430" cy="646331"/>
              </a:xfrm>
              <a:prstGeom prst="rect">
                <a:avLst/>
              </a:prstGeom>
              <a:solidFill>
                <a:srgbClr val="008000"/>
              </a:solidFill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Literature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Review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47756" y="3735387"/>
                <a:ext cx="2174826" cy="923330"/>
              </a:xfrm>
              <a:prstGeom prst="rect">
                <a:avLst/>
              </a:prstGeom>
              <a:solidFill>
                <a:srgbClr val="002060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/>
                  <a:t>Develop</a:t>
                </a:r>
              </a:p>
              <a:p>
                <a:pPr algn="ctr">
                  <a:defRPr/>
                </a:pPr>
                <a:r>
                  <a:rPr lang="en-US" dirty="0"/>
                  <a:t>Theoretical/Research</a:t>
                </a:r>
              </a:p>
              <a:p>
                <a:pPr algn="ctr">
                  <a:defRPr/>
                </a:pPr>
                <a:r>
                  <a:rPr lang="en-US" dirty="0"/>
                  <a:t>Framework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63092" y="3968751"/>
                <a:ext cx="1086131" cy="64633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Research </a:t>
                </a:r>
              </a:p>
              <a:p>
                <a:pPr algn="ctr">
                  <a:defRPr/>
                </a:pPr>
                <a:r>
                  <a:rPr lang="en-US" dirty="0">
                    <a:solidFill>
                      <a:schemeClr val="tx1"/>
                    </a:solidFill>
                  </a:rPr>
                  <a:t>Design</a:t>
                </a:r>
              </a:p>
            </p:txBody>
          </p:sp>
          <p:grpSp>
            <p:nvGrpSpPr>
              <p:cNvPr id="5129" name="TextBox 15"/>
              <p:cNvGrpSpPr>
                <a:grpSpLocks/>
              </p:cNvGrpSpPr>
              <p:nvPr/>
            </p:nvGrpSpPr>
            <p:grpSpPr bwMode="auto">
              <a:xfrm>
                <a:off x="2106587" y="1579563"/>
                <a:ext cx="1289050" cy="1355725"/>
                <a:chOff x="35" y="1260"/>
                <a:chExt cx="837" cy="837"/>
              </a:xfrm>
            </p:grpSpPr>
            <p:pic>
              <p:nvPicPr>
                <p:cNvPr id="5157" name="TextBox 15"/>
                <p:cNvPicPr>
                  <a:picLocks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" y="1260"/>
                  <a:ext cx="837" cy="83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15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46" y="1296"/>
                  <a:ext cx="820" cy="5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SzPct val="80000"/>
                    <a:buBlip>
                      <a:blip r:embed="rId4"/>
                    </a:buBlip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SzPct val="70000"/>
                    <a:buBlip>
                      <a:blip r:embed="rId5"/>
                    </a:buBlip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FFFF"/>
                      </a:solidFill>
                      <a:latin typeface="Tw Cen MT" pitchFamily="34" charset="0"/>
                    </a:rPr>
                    <a:t>Preliminary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Data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 dirty="0">
                      <a:solidFill>
                        <a:srgbClr val="FFFFFF"/>
                      </a:solidFill>
                      <a:latin typeface="Tw Cen MT" pitchFamily="34" charset="0"/>
                    </a:rPr>
                    <a:t>Gathering</a:t>
                  </a:r>
                </a:p>
              </p:txBody>
            </p:sp>
          </p:grpSp>
          <p:sp>
            <p:nvSpPr>
              <p:cNvPr id="18" name="Right Arrow 17"/>
              <p:cNvSpPr/>
              <p:nvPr/>
            </p:nvSpPr>
            <p:spPr>
              <a:xfrm>
                <a:off x="3359125" y="2103437"/>
                <a:ext cx="652462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19" name="Right Arrow 18"/>
              <p:cNvSpPr/>
              <p:nvPr/>
            </p:nvSpPr>
            <p:spPr>
              <a:xfrm>
                <a:off x="7859688" y="2168526"/>
                <a:ext cx="390525" cy="77787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2" name="Right Arrow 19"/>
              <p:cNvSpPr>
                <a:spLocks noChangeArrowheads="1"/>
              </p:cNvSpPr>
              <p:nvPr/>
            </p:nvSpPr>
            <p:spPr bwMode="auto">
              <a:xfrm rot="5400000">
                <a:off x="8132899" y="3085763"/>
                <a:ext cx="1087436" cy="45719"/>
              </a:xfrm>
              <a:prstGeom prst="rightArrow">
                <a:avLst>
                  <a:gd name="adj1" fmla="val 50000"/>
                  <a:gd name="adj2" fmla="val 60788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vert="eaVert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1" name="Right Arrow 20"/>
              <p:cNvSpPr/>
              <p:nvPr/>
            </p:nvSpPr>
            <p:spPr>
              <a:xfrm>
                <a:off x="5459387" y="2112962"/>
                <a:ext cx="260350" cy="7778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3" name="Left Arrow 22"/>
              <p:cNvSpPr/>
              <p:nvPr/>
            </p:nvSpPr>
            <p:spPr>
              <a:xfrm>
                <a:off x="7310413" y="4124326"/>
                <a:ext cx="131763" cy="155575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2766987" y="3811587"/>
                <a:ext cx="937564" cy="923330"/>
              </a:xfrm>
              <a:prstGeom prst="rect">
                <a:avLst/>
              </a:prstGeom>
              <a:solidFill>
                <a:srgbClr val="990000"/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Analysis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And</a:t>
                </a:r>
              </a:p>
              <a:p>
                <a:pPr>
                  <a:defRPr/>
                </a:pPr>
                <a:r>
                  <a:rPr lang="en-US" dirty="0">
                    <a:solidFill>
                      <a:srgbClr val="FFFF00"/>
                    </a:solidFill>
                  </a:rPr>
                  <a:t>findings</a:t>
                </a:r>
              </a:p>
            </p:txBody>
          </p:sp>
          <p:sp>
            <p:nvSpPr>
              <p:cNvPr id="25" name="Left Arrow 24"/>
              <p:cNvSpPr/>
              <p:nvPr/>
            </p:nvSpPr>
            <p:spPr>
              <a:xfrm>
                <a:off x="5560988" y="4202112"/>
                <a:ext cx="390525" cy="77788"/>
              </a:xfrm>
              <a:prstGeom prst="lef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sp>
            <p:nvSpPr>
              <p:cNvPr id="5137" name="Left Arrow 25"/>
              <p:cNvSpPr>
                <a:spLocks noChangeArrowheads="1"/>
              </p:cNvSpPr>
              <p:nvPr/>
            </p:nvSpPr>
            <p:spPr bwMode="auto">
              <a:xfrm flipV="1">
                <a:off x="3708375" y="4202113"/>
                <a:ext cx="715962" cy="155575"/>
              </a:xfrm>
              <a:prstGeom prst="leftArrow">
                <a:avLst>
                  <a:gd name="adj1" fmla="val 50000"/>
                  <a:gd name="adj2" fmla="val 41844"/>
                </a:avLst>
              </a:prstGeom>
              <a:solidFill>
                <a:srgbClr val="FF0000"/>
              </a:solidFill>
              <a:ln w="19050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ot="10800000" anchor="ctr"/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solidFill>
                    <a:srgbClr val="FFFFFF"/>
                  </a:solidFill>
                  <a:latin typeface="Tw Cen MT" pitchFamily="34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3287688" y="4979987"/>
                <a:ext cx="4759325" cy="1588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rot="5400000">
                <a:off x="31321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rot="5400000">
                <a:off x="5413350" y="5135563"/>
                <a:ext cx="312738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rot="5400000">
                <a:off x="6523013" y="5135563"/>
                <a:ext cx="311150" cy="3175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rot="5400000">
                <a:off x="7929538" y="5097463"/>
                <a:ext cx="233362" cy="1587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Elbow Connector 53"/>
              <p:cNvCxnSpPr>
                <a:cxnSpLocks/>
                <a:stCxn id="13" idx="0"/>
              </p:cNvCxnSpPr>
              <p:nvPr/>
            </p:nvCxnSpPr>
            <p:spPr>
              <a:xfrm rot="5400000" flipH="1" flipV="1">
                <a:off x="6198766" y="3136503"/>
                <a:ext cx="1216024" cy="394495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Elbow Connector 55"/>
              <p:cNvCxnSpPr>
                <a:cxnSpLocks/>
              </p:cNvCxnSpPr>
              <p:nvPr/>
            </p:nvCxnSpPr>
            <p:spPr>
              <a:xfrm rot="16200000" flipV="1">
                <a:off x="5126809" y="2764633"/>
                <a:ext cx="1163635" cy="930274"/>
              </a:xfrm>
              <a:prstGeom prst="bentConnector3">
                <a:avLst>
                  <a:gd name="adj1" fmla="val 50000"/>
                </a:avLst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Elbow Connector 63"/>
              <p:cNvCxnSpPr/>
              <p:nvPr/>
            </p:nvCxnSpPr>
            <p:spPr>
              <a:xfrm flipV="1">
                <a:off x="3614713" y="3192463"/>
                <a:ext cx="3846513" cy="620713"/>
              </a:xfrm>
              <a:prstGeom prst="bentConnector3">
                <a:avLst>
                  <a:gd name="adj1" fmla="val 55729"/>
                </a:avLst>
              </a:prstGeom>
              <a:ln w="38100">
                <a:solidFill>
                  <a:srgbClr val="FF0000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/>
              <p:nvPr/>
            </p:nvCxnSpPr>
            <p:spPr>
              <a:xfrm rot="5400000" flipH="1" flipV="1">
                <a:off x="7227069" y="2959894"/>
                <a:ext cx="466725" cy="1588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prstDash val="sysDot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50" name="TextBox 7"/>
              <p:cNvSpPr txBox="1">
                <a:spLocks noChangeArrowheads="1"/>
              </p:cNvSpPr>
              <p:nvPr/>
            </p:nvSpPr>
            <p:spPr bwMode="auto">
              <a:xfrm>
                <a:off x="2814150" y="5313362"/>
                <a:ext cx="883575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Method</a:t>
                </a:r>
              </a:p>
            </p:txBody>
          </p:sp>
          <p:sp>
            <p:nvSpPr>
              <p:cNvPr id="5151" name="TextBox 7"/>
              <p:cNvSpPr txBox="1">
                <a:spLocks noChangeArrowheads="1"/>
              </p:cNvSpPr>
              <p:nvPr/>
            </p:nvSpPr>
            <p:spPr bwMode="auto">
              <a:xfrm>
                <a:off x="3835445" y="5313362"/>
                <a:ext cx="1101584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dirty="0">
                    <a:solidFill>
                      <a:schemeClr val="bg1"/>
                    </a:solidFill>
                    <a:latin typeface="Tw Cen MT" pitchFamily="34" charset="0"/>
                  </a:rPr>
                  <a:t>Sampling </a:t>
                </a:r>
              </a:p>
            </p:txBody>
          </p:sp>
          <p:sp>
            <p:nvSpPr>
              <p:cNvPr id="5152" name="TextBox 7"/>
              <p:cNvSpPr txBox="1">
                <a:spLocks noChangeArrowheads="1"/>
              </p:cNvSpPr>
              <p:nvPr/>
            </p:nvSpPr>
            <p:spPr bwMode="auto">
              <a:xfrm>
                <a:off x="5002188" y="5313362"/>
                <a:ext cx="1171575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Unit of analysis </a:t>
                </a:r>
              </a:p>
            </p:txBody>
          </p:sp>
          <p:sp>
            <p:nvSpPr>
              <p:cNvPr id="5153" name="TextBox 7"/>
              <p:cNvSpPr txBox="1">
                <a:spLocks noChangeArrowheads="1"/>
              </p:cNvSpPr>
              <p:nvPr/>
            </p:nvSpPr>
            <p:spPr bwMode="auto">
              <a:xfrm>
                <a:off x="6221388" y="5313362"/>
                <a:ext cx="1171575" cy="935038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Data collection method</a:t>
                </a:r>
              </a:p>
            </p:txBody>
          </p:sp>
          <p:sp>
            <p:nvSpPr>
              <p:cNvPr id="5154" name="TextBox 7"/>
              <p:cNvSpPr txBox="1">
                <a:spLocks noChangeArrowheads="1"/>
              </p:cNvSpPr>
              <p:nvPr/>
            </p:nvSpPr>
            <p:spPr bwMode="auto">
              <a:xfrm>
                <a:off x="7440587" y="5313362"/>
                <a:ext cx="1524000" cy="66040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19050" algn="ctr">
                <a:solidFill>
                  <a:srgbClr val="9E824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solidFill>
                      <a:schemeClr val="bg1"/>
                    </a:solidFill>
                    <a:latin typeface="Tw Cen MT" pitchFamily="34" charset="0"/>
                  </a:rPr>
                  <a:t>Development of hypothesis</a:t>
                </a:r>
              </a:p>
            </p:txBody>
          </p:sp>
          <p:sp>
            <p:nvSpPr>
              <p:cNvPr id="13" name="TextBox 7"/>
              <p:cNvSpPr txBox="1"/>
              <p:nvPr/>
            </p:nvSpPr>
            <p:spPr>
              <a:xfrm>
                <a:off x="5921350" y="3941762"/>
                <a:ext cx="1376362" cy="66040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Hypothesis </a:t>
                </a:r>
              </a:p>
              <a:p>
                <a:pPr algn="ctr" eaLnBrk="1" hangingPunct="1">
                  <a:defRPr/>
                </a:pPr>
                <a:r>
                  <a:rPr lang="en-US" dirty="0">
                    <a:solidFill>
                      <a:schemeClr val="tx1"/>
                    </a:solidFill>
                    <a:latin typeface="Tw Cen MT" pitchFamily="34" charset="0"/>
                  </a:rPr>
                  <a:t>development</a:t>
                </a:r>
              </a:p>
            </p:txBody>
          </p:sp>
          <p:sp>
            <p:nvSpPr>
              <p:cNvPr id="5156" name="TextBox 5"/>
              <p:cNvSpPr txBox="1">
                <a:spLocks noChangeArrowheads="1"/>
              </p:cNvSpPr>
              <p:nvPr/>
            </p:nvSpPr>
            <p:spPr bwMode="auto">
              <a:xfrm>
                <a:off x="3173387" y="3000468"/>
                <a:ext cx="2438400" cy="749300"/>
              </a:xfrm>
              <a:prstGeom prst="rect">
                <a:avLst/>
              </a:prstGeom>
              <a:solidFill>
                <a:srgbClr val="FF0000"/>
              </a:solidFill>
              <a:ln w="19050" algn="ctr">
                <a:solidFill>
                  <a:srgbClr val="A25C32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Blip>
                    <a:blip r:embed="rId3"/>
                  </a:buBlip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SzPct val="80000"/>
                  <a:buBlip>
                    <a:blip r:embed="rId4"/>
                  </a:buBlip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SzPct val="70000"/>
                  <a:buBlip>
                    <a:blip r:embed="rId5"/>
                  </a:buBlip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What are the symptoms or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bg1"/>
                    </a:solidFill>
                  </a:rPr>
                  <a:t>indicators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400" dirty="0">
                  <a:solidFill>
                    <a:schemeClr val="bg1"/>
                  </a:solidFill>
                  <a:latin typeface="Tw Cen MT" pitchFamily="34" charset="0"/>
                </a:endParaRPr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62AAB99-6E8F-47BC-8D8F-7155E6E8F017}"/>
              </a:ext>
            </a:extLst>
          </p:cNvPr>
          <p:cNvCxnSpPr/>
          <p:nvPr/>
        </p:nvCxnSpPr>
        <p:spPr>
          <a:xfrm rot="5400000">
            <a:off x="4181724" y="4764606"/>
            <a:ext cx="312738" cy="15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12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A8506E2-8C5F-44CF-B776-186A81FAC942}"/>
              </a:ext>
            </a:extLst>
          </p:cNvPr>
          <p:cNvGraphicFramePr>
            <a:graphicFrameLocks noGrp="1"/>
          </p:cNvGraphicFramePr>
          <p:nvPr/>
        </p:nvGraphicFramePr>
        <p:xfrm>
          <a:off x="2743200" y="0"/>
          <a:ext cx="9448800" cy="7215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103">
                  <a:extLst>
                    <a:ext uri="{9D8B030D-6E8A-4147-A177-3AD203B41FA5}">
                      <a16:colId xmlns:a16="http://schemas.microsoft.com/office/drawing/2014/main" val="3115810201"/>
                    </a:ext>
                  </a:extLst>
                </a:gridCol>
                <a:gridCol w="1199002">
                  <a:extLst>
                    <a:ext uri="{9D8B030D-6E8A-4147-A177-3AD203B41FA5}">
                      <a16:colId xmlns:a16="http://schemas.microsoft.com/office/drawing/2014/main" val="3154768138"/>
                    </a:ext>
                  </a:extLst>
                </a:gridCol>
                <a:gridCol w="1371700">
                  <a:extLst>
                    <a:ext uri="{9D8B030D-6E8A-4147-A177-3AD203B41FA5}">
                      <a16:colId xmlns:a16="http://schemas.microsoft.com/office/drawing/2014/main" val="1779197604"/>
                    </a:ext>
                  </a:extLst>
                </a:gridCol>
                <a:gridCol w="2740110">
                  <a:extLst>
                    <a:ext uri="{9D8B030D-6E8A-4147-A177-3AD203B41FA5}">
                      <a16:colId xmlns:a16="http://schemas.microsoft.com/office/drawing/2014/main" val="359889005"/>
                    </a:ext>
                  </a:extLst>
                </a:gridCol>
                <a:gridCol w="3795885">
                  <a:extLst>
                    <a:ext uri="{9D8B030D-6E8A-4147-A177-3AD203B41FA5}">
                      <a16:colId xmlns:a16="http://schemas.microsoft.com/office/drawing/2014/main" val="2459244110"/>
                    </a:ext>
                  </a:extLst>
                </a:gridCol>
              </a:tblGrid>
              <a:tr h="649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Nama </a:t>
                      </a:r>
                      <a:r>
                        <a:rPr lang="en-US" sz="1400" dirty="0" err="1">
                          <a:effectLst/>
                        </a:rPr>
                        <a:t>Lengkap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Intansi tempat bekerja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Permasalahan</a:t>
                      </a:r>
                      <a:r>
                        <a:rPr lang="en-US" sz="1400" dirty="0">
                          <a:effectLst/>
                        </a:rPr>
                        <a:t> Yang </a:t>
                      </a:r>
                      <a:r>
                        <a:rPr lang="en-US" sz="1400" dirty="0" err="1">
                          <a:effectLst/>
                        </a:rPr>
                        <a:t>Ingin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Teliti</a:t>
                      </a:r>
                      <a:r>
                        <a:rPr lang="en-US" sz="1400" dirty="0">
                          <a:effectLst/>
                        </a:rPr>
                        <a:t> (Di </a:t>
                      </a:r>
                      <a:r>
                        <a:rPr lang="en-US" sz="1400" dirty="0" err="1">
                          <a:effectLst/>
                        </a:rPr>
                        <a:t>nomorin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kemudian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sebut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jelaskan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Judul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Tesis</a:t>
                      </a:r>
                      <a:r>
                        <a:rPr lang="en-US" sz="1400" dirty="0">
                          <a:effectLst/>
                        </a:rPr>
                        <a:t> ( minimal 2 </a:t>
                      </a:r>
                      <a:r>
                        <a:rPr lang="en-US" sz="1400" dirty="0" err="1">
                          <a:effectLst/>
                        </a:rPr>
                        <a:t>judul</a:t>
                      </a:r>
                      <a:r>
                        <a:rPr lang="en-US" sz="1400" dirty="0">
                          <a:effectLst/>
                        </a:rPr>
                        <a:t> ) </a:t>
                      </a:r>
                      <a:r>
                        <a:rPr lang="en-US" sz="1400" dirty="0" err="1">
                          <a:effectLst/>
                        </a:rPr>
                        <a:t>Silahkan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dinomori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988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A4E7217-AD5D-4780-AEC6-C03FD8EDEDA9}"/>
              </a:ext>
            </a:extLst>
          </p:cNvPr>
          <p:cNvSpPr txBox="1"/>
          <p:nvPr/>
        </p:nvSpPr>
        <p:spPr>
          <a:xfrm>
            <a:off x="187186" y="3261973"/>
            <a:ext cx="11817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meneliti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meneliti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pemasarannya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Lebih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spesifik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lagi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meneliti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strategi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pemasarannya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memang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strateginya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harus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kenapa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data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mendukung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jawaban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butir-butir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Darimana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sumbernya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siapa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mengatakan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demikian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anda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7C962A2-3A49-4CB0-9E27-B90C81A81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096928"/>
              </p:ext>
            </p:extLst>
          </p:nvPr>
        </p:nvGraphicFramePr>
        <p:xfrm>
          <a:off x="2743200" y="711612"/>
          <a:ext cx="9448800" cy="24788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7870">
                  <a:extLst>
                    <a:ext uri="{9D8B030D-6E8A-4147-A177-3AD203B41FA5}">
                      <a16:colId xmlns:a16="http://schemas.microsoft.com/office/drawing/2014/main" val="2380349912"/>
                    </a:ext>
                  </a:extLst>
                </a:gridCol>
                <a:gridCol w="1192695">
                  <a:extLst>
                    <a:ext uri="{9D8B030D-6E8A-4147-A177-3AD203B41FA5}">
                      <a16:colId xmlns:a16="http://schemas.microsoft.com/office/drawing/2014/main" val="1360585727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76980544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968482308"/>
                    </a:ext>
                  </a:extLst>
                </a:gridCol>
                <a:gridCol w="3793435">
                  <a:extLst>
                    <a:ext uri="{9D8B030D-6E8A-4147-A177-3AD203B41FA5}">
                      <a16:colId xmlns:a16="http://schemas.microsoft.com/office/drawing/2014/main" val="3197959263"/>
                    </a:ext>
                  </a:extLst>
                </a:gridCol>
              </a:tblGrid>
              <a:tr h="24788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Dian Dominika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Ginting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Dinas Pertanian Kabupaten Deli Serdang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Kebutuhan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Deli Serdang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sangat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banyak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tetapi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kenapa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sedikit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berminat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jadi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penangkar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Kebutuhan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tinggi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sehingga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perlu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dilihat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kelayakan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berbudidaya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apakah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menguntungkan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atau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serta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strategi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pemasaran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dapat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mendukung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Analisis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usaha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strategi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pemasaran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bersertifikat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petani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penangkar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Kabupaten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 Serdang.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Analisis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usaha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sistem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pemasaran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bawang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Kecamatan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STM Hulu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Kabupaten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 Serdang.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9764578"/>
                  </a:ext>
                </a:extLst>
              </a:tr>
            </a:tbl>
          </a:graphicData>
        </a:graphic>
      </p:graphicFrame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1F385A6-A432-45E4-884C-3F98431ED9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4883" r="9442" b="28664"/>
          <a:stretch/>
        </p:blipFill>
        <p:spPr>
          <a:xfrm>
            <a:off x="1" y="0"/>
            <a:ext cx="2743200" cy="3190461"/>
          </a:xfrm>
        </p:spPr>
      </p:pic>
    </p:spTree>
    <p:extLst>
      <p:ext uri="{BB962C8B-B14F-4D97-AF65-F5344CB8AC3E}">
        <p14:creationId xmlns:p14="http://schemas.microsoft.com/office/powerpoint/2010/main" val="1418938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8418" y="3309733"/>
            <a:ext cx="11757992" cy="3309728"/>
          </a:xfrm>
        </p:spPr>
        <p:txBody>
          <a:bodyPr>
            <a:no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diungkap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memunculkan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misalnya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strategi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layak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secara</a:t>
            </a:r>
            <a:r>
              <a:rPr lang="en-US" sz="2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ekonomi</a:t>
            </a:r>
            <a:endParaRPr lang="en-US" sz="2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ABB06C9-06E0-40E0-A4B7-DC9A3AFBA6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7382" b="17382"/>
          <a:stretch>
            <a:fillRect/>
          </a:stretch>
        </p:blipFill>
        <p:spPr>
          <a:xfrm>
            <a:off x="0" y="0"/>
            <a:ext cx="12192000" cy="3220276"/>
          </a:xfrm>
        </p:spPr>
      </p:pic>
    </p:spTree>
    <p:extLst>
      <p:ext uri="{BB962C8B-B14F-4D97-AF65-F5344CB8AC3E}">
        <p14:creationId xmlns:p14="http://schemas.microsoft.com/office/powerpoint/2010/main" val="192576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0825" y="139148"/>
            <a:ext cx="5555974" cy="5764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/>
              <a:t>Tujuan</a:t>
            </a:r>
            <a:r>
              <a:rPr lang="en-US" sz="3600" dirty="0"/>
              <a:t> </a:t>
            </a:r>
            <a:r>
              <a:rPr lang="en-US" sz="3600" dirty="0" err="1"/>
              <a:t>Penelitian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5969" y="715618"/>
            <a:ext cx="11420061" cy="271338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kinerja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mengidentifikasi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strategi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menganalisis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mengkaji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sistem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pemasaran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benih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padi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bersertifikat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dilakukan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oleh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1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penangkar</a:t>
            </a:r>
            <a:endParaRPr lang="en-US" sz="18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A15A9A5-229E-4BB1-8A97-054FE9B2E2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146" r="16146"/>
          <a:stretch>
            <a:fillRect/>
          </a:stretch>
        </p:blipFill>
        <p:spPr>
          <a:xfrm>
            <a:off x="0" y="3538330"/>
            <a:ext cx="12192000" cy="3319670"/>
          </a:xfrm>
        </p:spPr>
      </p:pic>
    </p:spTree>
    <p:extLst>
      <p:ext uri="{BB962C8B-B14F-4D97-AF65-F5344CB8AC3E}">
        <p14:creationId xmlns:p14="http://schemas.microsoft.com/office/powerpoint/2010/main" val="31638558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DB7054A8-1DCB-4ACB-9DB8-425F81590F46}"/>
              </a:ext>
            </a:extLst>
          </p:cNvPr>
          <p:cNvSpPr txBox="1">
            <a:spLocks/>
          </p:cNvSpPr>
          <p:nvPr/>
        </p:nvSpPr>
        <p:spPr>
          <a:xfrm>
            <a:off x="218661" y="397564"/>
            <a:ext cx="5877339" cy="6351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ts val="2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Sesudah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jelas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kenapa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dilakukan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, dan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melatarbelakangi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selanjutnya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adalah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dijelaskan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pentingnya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hasil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diambil</a:t>
            </a:r>
            <a:endParaRPr lang="en-US" sz="20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+mj-lt"/>
                <a:cs typeface="Calibri" panose="020F0502020204030204" pitchFamily="34" charset="0"/>
              </a:rPr>
              <a:t>Jadi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diperjelas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untuk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dik</a:t>
            </a:r>
            <a:r>
              <a:rPr lang="en-US" sz="2000" b="1" dirty="0" err="1">
                <a:latin typeface="+mj-lt"/>
                <a:cs typeface="Arial" panose="020B0604020202020204" pitchFamily="34" charset="0"/>
              </a:rPr>
              <a:t>etahui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kinerja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penangkar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hasilnya</a:t>
            </a:r>
            <a:endParaRPr lang="en-US" sz="20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dijelaskan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Arial" panose="020B0604020202020204" pitchFamily="34" charset="0"/>
              </a:rPr>
              <a:t>diiidentifikasi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strategi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pemasaran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penangkar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hasilnya</a:t>
            </a:r>
            <a:endParaRPr lang="en-US" sz="2000" b="1" dirty="0">
              <a:latin typeface="+mj-lt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Perlu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dijelaskan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dianalisis</a:t>
            </a:r>
            <a:r>
              <a:rPr lang="en-US" sz="2000" b="1" dirty="0">
                <a:latin typeface="+mj-lt"/>
                <a:cs typeface="Arial" panose="020B0604020202020204" pitchFamily="34" charset="0"/>
              </a:rPr>
              <a:t> 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sistem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pemasaran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usaha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benih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padi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bersertifikat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yang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oleh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petani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Arial" panose="020B0604020202020204" pitchFamily="34" charset="0"/>
              </a:rPr>
              <a:t>penangkar</a:t>
            </a:r>
            <a:r>
              <a:rPr lang="en-US" sz="2000" b="1" dirty="0">
                <a:effectLst/>
                <a:latin typeface="+mj-lt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dijelaskan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perlunya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diidentifikasi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faktor-faktor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mempengaruhi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kinerja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karyawan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di PTPN II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Kebun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Bandar </a:t>
            </a:r>
            <a:r>
              <a:rPr lang="en-US" sz="2000" b="1" dirty="0" err="1">
                <a:effectLst/>
                <a:latin typeface="+mj-lt"/>
                <a:cs typeface="Calibri" panose="020F0502020204030204" pitchFamily="34" charset="0"/>
              </a:rPr>
              <a:t>Klippa</a:t>
            </a:r>
            <a:r>
              <a:rPr lang="en-US" sz="2000" b="1" dirty="0">
                <a:effectLst/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serta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siapa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mengambil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manfaat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atas</a:t>
            </a:r>
            <a:r>
              <a:rPr lang="en-US" sz="2000" b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+mj-lt"/>
                <a:cs typeface="Calibri" panose="020F0502020204030204" pitchFamily="34" charset="0"/>
              </a:rPr>
              <a:t>hasilnya</a:t>
            </a:r>
            <a:endParaRPr lang="en-US" sz="2000" b="1" dirty="0">
              <a:effectLst/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876E6C-8825-4B4C-8862-97478C8295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30628" r="30628"/>
          <a:stretch>
            <a:fillRect/>
          </a:stretch>
        </p:blipFill>
        <p:spPr>
          <a:xfrm>
            <a:off x="6221896" y="0"/>
            <a:ext cx="5970104" cy="6857999"/>
          </a:xfrm>
        </p:spPr>
      </p:pic>
    </p:spTree>
    <p:extLst>
      <p:ext uri="{BB962C8B-B14F-4D97-AF65-F5344CB8AC3E}">
        <p14:creationId xmlns:p14="http://schemas.microsoft.com/office/powerpoint/2010/main" val="1723924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10">
            <a:extLst>
              <a:ext uri="{FF2B5EF4-FFF2-40B4-BE49-F238E27FC236}">
                <a16:creationId xmlns:a16="http://schemas.microsoft.com/office/drawing/2014/main" id="{7B8040BD-D630-429D-A8B5-0210D22D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/>
        </p:blipFill>
        <p:spPr>
          <a:xfrm>
            <a:off x="1588" y="3677478"/>
            <a:ext cx="12188825" cy="318052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54ABB-4929-4810-950B-2DAEA0A5B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206"/>
            <a:ext cx="10515600" cy="559214"/>
          </a:xfrm>
        </p:spPr>
        <p:txBody>
          <a:bodyPr>
            <a:normAutofit fontScale="90000"/>
          </a:bodyPr>
          <a:lstStyle/>
          <a:p>
            <a:r>
              <a:rPr lang="en-US" sz="4400" dirty="0" err="1"/>
              <a:t>Tinjauan</a:t>
            </a:r>
            <a:r>
              <a:rPr lang="en-US" sz="4400" dirty="0"/>
              <a:t> Pustaka</a:t>
            </a:r>
            <a:endParaRPr lang="en-US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8D72CC4-1C1E-4EC0-AEC6-4A024789A44E}"/>
              </a:ext>
            </a:extLst>
          </p:cNvPr>
          <p:cNvSpPr txBox="1">
            <a:spLocks/>
          </p:cNvSpPr>
          <p:nvPr/>
        </p:nvSpPr>
        <p:spPr>
          <a:xfrm>
            <a:off x="191759" y="566529"/>
            <a:ext cx="11808481" cy="32600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sehingga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minimal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paham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dimaksud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pemasaran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pemasaran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pemasaran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bersertifikat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petani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penangkar</a:t>
            </a:r>
            <a:endParaRPr lang="en-US" sz="2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Ketahui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juga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komponen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indikator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butir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terdahulu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terkait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pemasaran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pemasaran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benih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padi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bersertifikat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petani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penangkar</a:t>
            </a:r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rujukan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menyusun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berpikir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pembanding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membahas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sebahagian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pemikiran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bab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itle 10">
            <a:extLst>
              <a:ext uri="{FF2B5EF4-FFF2-40B4-BE49-F238E27FC236}">
                <a16:creationId xmlns:a16="http://schemas.microsoft.com/office/drawing/2014/main" id="{1CCC989B-C95E-4969-B971-85303BEC3552}"/>
              </a:ext>
            </a:extLst>
          </p:cNvPr>
          <p:cNvSpPr txBox="1">
            <a:spLocks/>
          </p:cNvSpPr>
          <p:nvPr/>
        </p:nvSpPr>
        <p:spPr>
          <a:xfrm>
            <a:off x="5420139" y="9938"/>
            <a:ext cx="5005466" cy="76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9994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8A8CA9F-AA5F-4290-90A8-8AA66A7800FC}"/>
              </a:ext>
            </a:extLst>
          </p:cNvPr>
          <p:cNvSpPr txBox="1">
            <a:spLocks/>
          </p:cNvSpPr>
          <p:nvPr/>
        </p:nvSpPr>
        <p:spPr>
          <a:xfrm>
            <a:off x="4345058" y="466932"/>
            <a:ext cx="7484165" cy="62815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22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penelitian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deskriptif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>
                <a:solidFill>
                  <a:schemeClr val="tx1"/>
                </a:solidFill>
                <a:latin typeface="Candara" panose="020E0502030303020204" pitchFamily="34" charset="0"/>
              </a:rPr>
              <a:t>causal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eksploratif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datanya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kuantitatif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Candara" panose="020E0502030303020204" pitchFamily="34" charset="0"/>
              </a:rPr>
              <a:t>kualitatif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pula </a:t>
            </a:r>
            <a:r>
              <a:rPr lang="en-US" sz="2000" b="1" dirty="0" err="1">
                <a:latin typeface="Candara" panose="020E0502030303020204" pitchFamily="34" charset="0"/>
              </a:rPr>
              <a:t>apakah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primer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atau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sekunder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Buatkan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operasional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(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bedakan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dengan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teoritis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/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konsep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ada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di </a:t>
            </a:r>
            <a:r>
              <a:rPr lang="en-US" sz="2000" b="1" dirty="0" err="1">
                <a:solidFill>
                  <a:srgbClr val="00B050"/>
                </a:solidFill>
                <a:latin typeface="Candara" panose="020E0502030303020204" pitchFamily="34" charset="0"/>
              </a:rPr>
              <a:t>bab</a:t>
            </a:r>
            <a:r>
              <a:rPr lang="en-US" sz="2000" b="1" dirty="0">
                <a:solidFill>
                  <a:srgbClr val="00B050"/>
                </a:solidFill>
                <a:latin typeface="Candara" panose="020E0502030303020204" pitchFamily="34" charset="0"/>
              </a:rPr>
              <a:t> 2)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jadi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dibuat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adalah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defenisi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secara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operasional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dalam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penelitian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ini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Uraikan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pengumpulan</a:t>
            </a:r>
            <a:r>
              <a:rPr lang="en-US" sz="2000" b="1" dirty="0">
                <a:latin typeface="Candara" panose="020E0502030303020204" pitchFamily="34" charset="0"/>
              </a:rPr>
              <a:t> data, </a:t>
            </a:r>
            <a:r>
              <a:rPr lang="en-US" sz="2000" b="1" dirty="0" err="1">
                <a:latin typeface="Candara" panose="020E0502030303020204" pitchFamily="34" charset="0"/>
              </a:rPr>
              <a:t>maksudnya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digunakan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tidak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perlu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menjelaskan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semua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metode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cukup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menjelaskan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digunakan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saja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misalnya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wawancara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>
                <a:latin typeface="Arial Black" panose="020B0A04020102020204" pitchFamily="34" charset="0"/>
              </a:rPr>
              <a:t>(yang </a:t>
            </a:r>
            <a:r>
              <a:rPr lang="en-US" sz="2000" b="1" dirty="0" err="1">
                <a:latin typeface="Arial Black" panose="020B0A04020102020204" pitchFamily="34" charset="0"/>
              </a:rPr>
              <a:t>anda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buat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adalah</a:t>
            </a:r>
            <a:r>
              <a:rPr lang="en-US" sz="2000" b="1" dirty="0">
                <a:latin typeface="Arial Black" panose="020B0A04020102020204" pitchFamily="34" charset="0"/>
              </a:rPr>
              <a:t> proposal </a:t>
            </a:r>
            <a:r>
              <a:rPr lang="en-US" sz="2000" b="1" dirty="0" err="1">
                <a:latin typeface="Arial Black" panose="020B0A04020102020204" pitchFamily="34" charset="0"/>
              </a:rPr>
              <a:t>bukan</a:t>
            </a:r>
            <a:r>
              <a:rPr lang="en-US" sz="2000" b="1" dirty="0">
                <a:latin typeface="Arial Black" panose="020B0A04020102020204" pitchFamily="34" charset="0"/>
              </a:rPr>
              <a:t> </a:t>
            </a:r>
            <a:r>
              <a:rPr lang="en-US" sz="2000" b="1" dirty="0" err="1">
                <a:latin typeface="Arial Black" panose="020B0A04020102020204" pitchFamily="34" charset="0"/>
              </a:rPr>
              <a:t>buku</a:t>
            </a:r>
            <a:r>
              <a:rPr lang="en-US" sz="2000" b="1" dirty="0">
                <a:latin typeface="Arial Black" panose="020B0A04020102020204" pitchFamily="34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Jelaskan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alat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analisis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ddigunakan</a:t>
            </a:r>
            <a:endParaRPr lang="en-US" sz="20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ndara" panose="020E0502030303020204" pitchFamily="34" charset="0"/>
              </a:rPr>
              <a:t>Mestinya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apapun</a:t>
            </a:r>
            <a:r>
              <a:rPr lang="en-US" sz="2000" b="1" dirty="0">
                <a:latin typeface="Candara" panose="020E0502030303020204" pitchFamily="34" charset="0"/>
              </a:rPr>
              <a:t> yang </a:t>
            </a:r>
            <a:r>
              <a:rPr lang="en-US" sz="2000" b="1" dirty="0" err="1">
                <a:latin typeface="Candara" panose="020E0502030303020204" pitchFamily="34" charset="0"/>
              </a:rPr>
              <a:t>dipilih</a:t>
            </a:r>
            <a:r>
              <a:rPr lang="en-US" sz="2000" b="1" dirty="0">
                <a:latin typeface="Candara" panose="020E0502030303020204" pitchFamily="34" charset="0"/>
              </a:rPr>
              <a:t>, </a:t>
            </a:r>
            <a:r>
              <a:rPr lang="en-US" sz="2000" b="1" dirty="0" err="1">
                <a:latin typeface="Candara" panose="020E0502030303020204" pitchFamily="34" charset="0"/>
              </a:rPr>
              <a:t>harus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ada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jastifikasi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kenapa</a:t>
            </a:r>
            <a:r>
              <a:rPr lang="en-US" sz="2000" b="1" dirty="0"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latin typeface="Candara" panose="020E0502030303020204" pitchFamily="34" charset="0"/>
              </a:rPr>
              <a:t>dipilih</a:t>
            </a:r>
            <a:endParaRPr lang="en-US" sz="2000" b="1" dirty="0">
              <a:latin typeface="Candara" panose="020E0502030303020204" pitchFamily="34" charset="0"/>
            </a:endParaRPr>
          </a:p>
        </p:txBody>
      </p:sp>
      <p:sp>
        <p:nvSpPr>
          <p:cNvPr id="18" name="Title 10">
            <a:extLst>
              <a:ext uri="{FF2B5EF4-FFF2-40B4-BE49-F238E27FC236}">
                <a16:creationId xmlns:a16="http://schemas.microsoft.com/office/drawing/2014/main" id="{6B35428F-4014-4C50-A313-137D7612F712}"/>
              </a:ext>
            </a:extLst>
          </p:cNvPr>
          <p:cNvSpPr txBox="1">
            <a:spLocks/>
          </p:cNvSpPr>
          <p:nvPr/>
        </p:nvSpPr>
        <p:spPr>
          <a:xfrm>
            <a:off x="132521" y="109331"/>
            <a:ext cx="3972340" cy="954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00B050"/>
                </a:solidFill>
              </a:rPr>
              <a:t>Metode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en-US" b="1" dirty="0" err="1">
                <a:solidFill>
                  <a:srgbClr val="00B050"/>
                </a:solidFill>
              </a:rPr>
              <a:t>Penelitian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12175EC-3E64-4631-A8DE-44A359ADB6B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9650" b="19650"/>
          <a:stretch>
            <a:fillRect/>
          </a:stretch>
        </p:blipFill>
        <p:spPr>
          <a:xfrm>
            <a:off x="131763" y="864704"/>
            <a:ext cx="3973098" cy="5883759"/>
          </a:xfrm>
        </p:spPr>
      </p:pic>
    </p:spTree>
    <p:extLst>
      <p:ext uri="{BB962C8B-B14F-4D97-AF65-F5344CB8AC3E}">
        <p14:creationId xmlns:p14="http://schemas.microsoft.com/office/powerpoint/2010/main" val="347534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vocados and peppers on a cutting board">
            <a:extLst>
              <a:ext uri="{FF2B5EF4-FFF2-40B4-BE49-F238E27FC236}">
                <a16:creationId xmlns:a16="http://schemas.microsoft.com/office/drawing/2014/main" id="{573EC269-9A59-49F8-B377-784E209B3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0FA8C7-FAA9-4FD8-A150-41EEF0ED0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455177"/>
              </p:ext>
            </p:extLst>
          </p:nvPr>
        </p:nvGraphicFramePr>
        <p:xfrm>
          <a:off x="2743200" y="0"/>
          <a:ext cx="9448800" cy="82461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42103">
                  <a:extLst>
                    <a:ext uri="{9D8B030D-6E8A-4147-A177-3AD203B41FA5}">
                      <a16:colId xmlns:a16="http://schemas.microsoft.com/office/drawing/2014/main" val="3115810201"/>
                    </a:ext>
                  </a:extLst>
                </a:gridCol>
                <a:gridCol w="1199002">
                  <a:extLst>
                    <a:ext uri="{9D8B030D-6E8A-4147-A177-3AD203B41FA5}">
                      <a16:colId xmlns:a16="http://schemas.microsoft.com/office/drawing/2014/main" val="3154768138"/>
                    </a:ext>
                  </a:extLst>
                </a:gridCol>
                <a:gridCol w="1371700">
                  <a:extLst>
                    <a:ext uri="{9D8B030D-6E8A-4147-A177-3AD203B41FA5}">
                      <a16:colId xmlns:a16="http://schemas.microsoft.com/office/drawing/2014/main" val="1779197604"/>
                    </a:ext>
                  </a:extLst>
                </a:gridCol>
                <a:gridCol w="2740110">
                  <a:extLst>
                    <a:ext uri="{9D8B030D-6E8A-4147-A177-3AD203B41FA5}">
                      <a16:colId xmlns:a16="http://schemas.microsoft.com/office/drawing/2014/main" val="359889005"/>
                    </a:ext>
                  </a:extLst>
                </a:gridCol>
                <a:gridCol w="3795885">
                  <a:extLst>
                    <a:ext uri="{9D8B030D-6E8A-4147-A177-3AD203B41FA5}">
                      <a16:colId xmlns:a16="http://schemas.microsoft.com/office/drawing/2014/main" val="2459244110"/>
                    </a:ext>
                  </a:extLst>
                </a:gridCol>
              </a:tblGrid>
              <a:tr h="7275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Nama </a:t>
                      </a:r>
                      <a:r>
                        <a:rPr lang="en-US" sz="1600" dirty="0" err="1">
                          <a:effectLst/>
                        </a:rPr>
                        <a:t>Lengkap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Intansi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tempat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bekerja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Permasalahan</a:t>
                      </a:r>
                      <a:r>
                        <a:rPr lang="en-US" sz="1600" dirty="0">
                          <a:effectLst/>
                        </a:rPr>
                        <a:t> Yang </a:t>
                      </a:r>
                      <a:r>
                        <a:rPr lang="en-US" sz="1600" dirty="0" err="1">
                          <a:effectLst/>
                        </a:rPr>
                        <a:t>Ingin</a:t>
                      </a:r>
                      <a:r>
                        <a:rPr lang="en-US" sz="1600" dirty="0">
                          <a:effectLst/>
                        </a:rPr>
                        <a:t> di </a:t>
                      </a:r>
                      <a:r>
                        <a:rPr lang="en-US" sz="1600" dirty="0" err="1">
                          <a:effectLst/>
                        </a:rPr>
                        <a:t>Teliti</a:t>
                      </a:r>
                      <a:r>
                        <a:rPr lang="en-US" sz="1600" dirty="0">
                          <a:effectLst/>
                        </a:rPr>
                        <a:t> (Di </a:t>
                      </a:r>
                      <a:r>
                        <a:rPr lang="en-US" sz="1600" dirty="0" err="1">
                          <a:effectLst/>
                        </a:rPr>
                        <a:t>nomorin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kemudian</a:t>
                      </a:r>
                      <a:r>
                        <a:rPr lang="en-US" sz="1600" dirty="0">
                          <a:effectLst/>
                        </a:rPr>
                        <a:t> di </a:t>
                      </a:r>
                      <a:r>
                        <a:rPr lang="en-US" sz="1600" dirty="0" err="1">
                          <a:effectLst/>
                        </a:rPr>
                        <a:t>sebut</a:t>
                      </a:r>
                      <a:r>
                        <a:rPr lang="en-US" sz="1600" dirty="0">
                          <a:effectLst/>
                        </a:rPr>
                        <a:t>/</a:t>
                      </a:r>
                      <a:r>
                        <a:rPr lang="en-US" sz="1600" dirty="0" err="1">
                          <a:effectLst/>
                        </a:rPr>
                        <a:t>jelaskan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Judul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Tesis</a:t>
                      </a:r>
                      <a:r>
                        <a:rPr lang="en-US" sz="1600" dirty="0">
                          <a:effectLst/>
                        </a:rPr>
                        <a:t> ( minimal 2 </a:t>
                      </a:r>
                      <a:r>
                        <a:rPr lang="en-US" sz="1600" dirty="0" err="1">
                          <a:effectLst/>
                        </a:rPr>
                        <a:t>judul</a:t>
                      </a:r>
                      <a:r>
                        <a:rPr lang="en-US" sz="1600" dirty="0">
                          <a:effectLst/>
                        </a:rPr>
                        <a:t> ) </a:t>
                      </a:r>
                      <a:r>
                        <a:rPr lang="en-US" sz="1600" dirty="0" err="1">
                          <a:effectLst/>
                        </a:rPr>
                        <a:t>Silahkan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dinomori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98885"/>
                  </a:ext>
                </a:extLst>
              </a:tr>
            </a:tbl>
          </a:graphicData>
        </a:graphic>
      </p:graphicFrame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D927159C-ABB6-4F7C-825B-5281E47A5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83" r="9442" b="28664"/>
          <a:stretch/>
        </p:blipFill>
        <p:spPr>
          <a:xfrm>
            <a:off x="1" y="0"/>
            <a:ext cx="2743200" cy="326997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420AA9-5F3A-4CF6-889F-29ADB72B60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728691"/>
              </p:ext>
            </p:extLst>
          </p:nvPr>
        </p:nvGraphicFramePr>
        <p:xfrm>
          <a:off x="2753138" y="837520"/>
          <a:ext cx="9438843" cy="2432749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27646">
                  <a:extLst>
                    <a:ext uri="{9D8B030D-6E8A-4147-A177-3AD203B41FA5}">
                      <a16:colId xmlns:a16="http://schemas.microsoft.com/office/drawing/2014/main" val="2422255764"/>
                    </a:ext>
                  </a:extLst>
                </a:gridCol>
                <a:gridCol w="1201368">
                  <a:extLst>
                    <a:ext uri="{9D8B030D-6E8A-4147-A177-3AD203B41FA5}">
                      <a16:colId xmlns:a16="http://schemas.microsoft.com/office/drawing/2014/main" val="1819251046"/>
                    </a:ext>
                  </a:extLst>
                </a:gridCol>
                <a:gridCol w="1370155">
                  <a:extLst>
                    <a:ext uri="{9D8B030D-6E8A-4147-A177-3AD203B41FA5}">
                      <a16:colId xmlns:a16="http://schemas.microsoft.com/office/drawing/2014/main" val="2180795688"/>
                    </a:ext>
                  </a:extLst>
                </a:gridCol>
                <a:gridCol w="2746267">
                  <a:extLst>
                    <a:ext uri="{9D8B030D-6E8A-4147-A177-3AD203B41FA5}">
                      <a16:colId xmlns:a16="http://schemas.microsoft.com/office/drawing/2014/main" val="2912677771"/>
                    </a:ext>
                  </a:extLst>
                </a:gridCol>
                <a:gridCol w="3793407">
                  <a:extLst>
                    <a:ext uri="{9D8B030D-6E8A-4147-A177-3AD203B41FA5}">
                      <a16:colId xmlns:a16="http://schemas.microsoft.com/office/drawing/2014/main" val="1148704374"/>
                    </a:ext>
                  </a:extLst>
                </a:gridCol>
              </a:tblGrid>
              <a:tr h="23674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Hendra</a:t>
                      </a:r>
                      <a:endParaRPr lang="en-US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SMK Negeri 2 Lima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Puluh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b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Batu Bara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Peranan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koperasi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peningkatan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pendapatan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anggota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koperasi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Bagaimana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pengaruh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pertanian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produksi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komoditas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Dampak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koperasi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eknomi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masyarakat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sekitar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kontribusinya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perekonomian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petani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Lubuk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Kecamatan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Lima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Puluh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Peranan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penyuluh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pertanian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pengembangan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kelompok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produksi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komoditi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cabai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merah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Lubuk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Aik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Kecamatan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Lima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Puluh</a:t>
                      </a:r>
                      <a:endParaRPr lang="en-US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336528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34FEE48-997F-4AC8-ACC4-C8492AD99F79}"/>
              </a:ext>
            </a:extLst>
          </p:cNvPr>
          <p:cNvSpPr txBox="1"/>
          <p:nvPr/>
        </p:nvSpPr>
        <p:spPr>
          <a:xfrm>
            <a:off x="-16564" y="3403419"/>
            <a:ext cx="8435008" cy="3256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Apa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menjadi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masalah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fokus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koperasi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atau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fokus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kondisi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ekonomi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petani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cabe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merah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effectLst/>
              </a:rPr>
              <a:t>Kalau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fokus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ekonomi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petani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cabe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merah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memang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kenapa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kondisi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ekonomi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mereka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effectLst/>
              </a:rPr>
              <a:t>Atau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masalahnya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ada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usaha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tani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cabe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merahnya</a:t>
            </a:r>
            <a:r>
              <a:rPr lang="en-US" sz="2000" b="1" dirty="0">
                <a:solidFill>
                  <a:schemeClr val="bg1"/>
                </a:solidFill>
              </a:rPr>
              <a:t>, </a:t>
            </a:r>
            <a:r>
              <a:rPr lang="en-US" sz="2000" b="1" dirty="0" err="1">
                <a:solidFill>
                  <a:schemeClr val="bg1"/>
                </a:solidFill>
              </a:rPr>
              <a:t>lalu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kenapa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dengan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usaha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tani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cabe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merah</a:t>
            </a:r>
            <a:r>
              <a:rPr lang="en-US" sz="2000" b="1" dirty="0">
                <a:solidFill>
                  <a:schemeClr val="bg1"/>
                </a:solidFill>
              </a:rPr>
              <a:t> di </a:t>
            </a:r>
            <a:r>
              <a:rPr lang="en-US" sz="2000" b="1" dirty="0" err="1">
                <a:solidFill>
                  <a:schemeClr val="bg1"/>
                </a:solidFill>
              </a:rPr>
              <a:t>sana</a:t>
            </a:r>
            <a:endParaRPr lang="en-US" sz="2000" b="1" dirty="0">
              <a:solidFill>
                <a:schemeClr val="bg1"/>
              </a:solidFill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  <a:effectLst/>
              </a:rPr>
              <a:t>Atau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di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permasalahan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kontribusi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kenapa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pula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membahas</a:t>
            </a:r>
            <a:r>
              <a:rPr lang="en-US" sz="2000" b="1" dirty="0">
                <a:solidFill>
                  <a:schemeClr val="bg1"/>
                </a:solidFill>
                <a:effectLst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/>
              </a:rPr>
              <a:t>kontribusi</a:t>
            </a:r>
            <a:endParaRPr lang="en-US" sz="2000" b="1" dirty="0">
              <a:solidFill>
                <a:schemeClr val="bg1"/>
              </a:solidFill>
              <a:effectLst/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Mau </a:t>
            </a:r>
            <a:r>
              <a:rPr lang="en-US" sz="2000" b="1" dirty="0" err="1">
                <a:solidFill>
                  <a:schemeClr val="bg1"/>
                </a:solidFill>
              </a:rPr>
              <a:t>cerita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kontribusi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koperasi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kepada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masyarakat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atau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kepada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petani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cabe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merah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83A16C-8CC4-44F1-BFFF-C38CF857D25E}"/>
              </a:ext>
            </a:extLst>
          </p:cNvPr>
          <p:cNvSpPr txBox="1"/>
          <p:nvPr/>
        </p:nvSpPr>
        <p:spPr>
          <a:xfrm>
            <a:off x="8857440" y="4045225"/>
            <a:ext cx="2733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Banyak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maunya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fokus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24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Hello, spring!">
            <a:extLst>
              <a:ext uri="{FF2B5EF4-FFF2-40B4-BE49-F238E27FC236}">
                <a16:creationId xmlns:a16="http://schemas.microsoft.com/office/drawing/2014/main" id="{B3288642-9483-4560-A527-FB0042D72418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2000"/>
          <a:stretch>
            <a:fillRect/>
          </a:stretch>
        </p:blipFill>
        <p:spPr bwMode="auto">
          <a:xfrm>
            <a:off x="0" y="0"/>
            <a:ext cx="1219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1297366-6AA6-4D82-BD2F-2DA151A3C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325" y="2499095"/>
            <a:ext cx="11930535" cy="4100488"/>
          </a:xfrm>
        </p:spPr>
        <p:txBody>
          <a:bodyPr>
            <a:normAutofit/>
          </a:bodyPr>
          <a:lstStyle/>
          <a:p>
            <a:r>
              <a:rPr lang="en-ZA" sz="1800" b="1" dirty="0"/>
              <a:t>Jika </a:t>
            </a:r>
            <a:r>
              <a:rPr lang="en-ZA" sz="1800" b="1" dirty="0" err="1"/>
              <a:t>kesejahteraan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</a:t>
            </a:r>
            <a:r>
              <a:rPr lang="en-ZA" sz="1800" b="1" dirty="0" err="1"/>
              <a:t>tentu</a:t>
            </a:r>
            <a:r>
              <a:rPr lang="en-ZA" sz="1800" b="1" dirty="0"/>
              <a:t> </a:t>
            </a:r>
            <a:r>
              <a:rPr lang="en-ZA" sz="1800" b="1" dirty="0" err="1"/>
              <a:t>masalah</a:t>
            </a:r>
            <a:r>
              <a:rPr lang="en-ZA" sz="1800" b="1" dirty="0"/>
              <a:t> </a:t>
            </a:r>
            <a:r>
              <a:rPr lang="en-ZA" sz="1800" b="1" dirty="0" err="1"/>
              <a:t>adalah</a:t>
            </a:r>
            <a:r>
              <a:rPr lang="en-ZA" sz="1800" b="1" dirty="0"/>
              <a:t> </a:t>
            </a:r>
            <a:r>
              <a:rPr lang="en-ZA" sz="1800" b="1" dirty="0" err="1"/>
              <a:t>soal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, yang </a:t>
            </a:r>
            <a:r>
              <a:rPr lang="en-ZA" sz="1800" b="1" dirty="0" err="1"/>
              <a:t>mungkin</a:t>
            </a:r>
            <a:r>
              <a:rPr lang="en-ZA" sz="1800" b="1" dirty="0"/>
              <a:t> </a:t>
            </a:r>
            <a:r>
              <a:rPr lang="en-ZA" sz="1800" b="1" dirty="0" err="1"/>
              <a:t>pertaanyaannya</a:t>
            </a:r>
            <a:r>
              <a:rPr lang="en-ZA" sz="1800" b="1" dirty="0"/>
              <a:t> </a:t>
            </a:r>
            <a:r>
              <a:rPr lang="en-ZA" sz="1800" b="1" dirty="0" err="1"/>
              <a:t>bisa</a:t>
            </a:r>
            <a:r>
              <a:rPr lang="en-ZA" sz="1800" b="1" dirty="0"/>
              <a:t> </a:t>
            </a:r>
            <a:r>
              <a:rPr lang="en-ZA" sz="1800" b="1" dirty="0" err="1"/>
              <a:t>jadi</a:t>
            </a:r>
            <a:r>
              <a:rPr lang="en-ZA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Apakah</a:t>
            </a:r>
            <a:r>
              <a:rPr lang="en-ZA" sz="1800" b="1" dirty="0"/>
              <a:t> </a:t>
            </a:r>
            <a:r>
              <a:rPr lang="en-ZA" sz="1800" b="1" dirty="0" err="1"/>
              <a:t>benar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</a:t>
            </a:r>
            <a:r>
              <a:rPr lang="en-ZA" sz="1800" b="1" dirty="0" err="1"/>
              <a:t>tidak</a:t>
            </a:r>
            <a:r>
              <a:rPr lang="en-ZA" sz="1800" b="1" dirty="0"/>
              <a:t> </a:t>
            </a:r>
            <a:r>
              <a:rPr lang="en-ZA" sz="1800" b="1" dirty="0" err="1"/>
              <a:t>sejahtera</a:t>
            </a:r>
            <a:r>
              <a:rPr lang="en-ZA" sz="1800" b="1" dirty="0"/>
              <a:t> </a:t>
            </a:r>
            <a:r>
              <a:rPr lang="en-ZA" sz="1800" b="1" dirty="0" err="1"/>
              <a:t>atau</a:t>
            </a:r>
            <a:r>
              <a:rPr lang="en-ZA" sz="1800" b="1" dirty="0"/>
              <a:t> </a:t>
            </a:r>
            <a:r>
              <a:rPr lang="en-ZA" sz="1800" b="1" dirty="0" err="1"/>
              <a:t>apakah</a:t>
            </a:r>
            <a:r>
              <a:rPr lang="en-ZA" sz="1800" b="1" dirty="0"/>
              <a:t> </a:t>
            </a:r>
            <a:r>
              <a:rPr lang="en-ZA" sz="1800" b="1" dirty="0" err="1"/>
              <a:t>benar</a:t>
            </a:r>
            <a:r>
              <a:rPr lang="en-ZA" sz="1800" b="1" dirty="0"/>
              <a:t> </a:t>
            </a:r>
            <a:r>
              <a:rPr lang="en-ZA" sz="1800" b="1" dirty="0" err="1"/>
              <a:t>tingkat</a:t>
            </a:r>
            <a:r>
              <a:rPr lang="en-ZA" sz="1800" b="1" dirty="0"/>
              <a:t> </a:t>
            </a:r>
            <a:r>
              <a:rPr lang="en-ZA" sz="1800" b="1" dirty="0" err="1"/>
              <a:t>perekonomian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</a:t>
            </a:r>
            <a:r>
              <a:rPr lang="en-ZA" sz="1800" b="1" dirty="0" err="1"/>
              <a:t>rendah</a:t>
            </a:r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Kenapa</a:t>
            </a:r>
            <a:r>
              <a:rPr lang="en-ZA" sz="1800" b="1" dirty="0"/>
              <a:t> </a:t>
            </a:r>
            <a:r>
              <a:rPr lang="en-ZA" sz="1800" b="1" dirty="0" err="1"/>
              <a:t>tingkat</a:t>
            </a:r>
            <a:r>
              <a:rPr lang="en-ZA" sz="1800" b="1" dirty="0"/>
              <a:t> </a:t>
            </a:r>
            <a:r>
              <a:rPr lang="en-ZA" sz="1800" b="1" dirty="0" err="1"/>
              <a:t>kesejahteraan</a:t>
            </a:r>
            <a:r>
              <a:rPr lang="en-ZA" sz="1800" b="1" dirty="0"/>
              <a:t> </a:t>
            </a:r>
            <a:r>
              <a:rPr lang="en-ZA" sz="1800" b="1" dirty="0" err="1"/>
              <a:t>tingkat</a:t>
            </a:r>
            <a:r>
              <a:rPr lang="en-ZA" sz="1800" b="1" dirty="0"/>
              <a:t> </a:t>
            </a:r>
            <a:r>
              <a:rPr lang="en-ZA" sz="1800" b="1" dirty="0" err="1"/>
              <a:t>perekonomian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</a:t>
            </a:r>
            <a:r>
              <a:rPr lang="en-ZA" sz="1800" b="1" dirty="0" err="1"/>
              <a:t>rendah</a:t>
            </a:r>
            <a:endParaRPr lang="en-ZA" sz="1800" b="1" dirty="0"/>
          </a:p>
          <a:p>
            <a:r>
              <a:rPr lang="en-ZA" sz="1800" b="1" dirty="0"/>
              <a:t>Jika </a:t>
            </a:r>
            <a:r>
              <a:rPr lang="en-ZA" sz="1800" b="1" dirty="0" err="1"/>
              <a:t>ingin</a:t>
            </a:r>
            <a:r>
              <a:rPr lang="en-ZA" sz="1800" b="1" dirty="0"/>
              <a:t> </a:t>
            </a:r>
            <a:r>
              <a:rPr lang="en-ZA" sz="1800" b="1" dirty="0" err="1"/>
              <a:t>dikaitkan</a:t>
            </a:r>
            <a:r>
              <a:rPr lang="en-ZA" sz="1800" b="1" dirty="0"/>
              <a:t> </a:t>
            </a:r>
            <a:r>
              <a:rPr lang="en-ZA" sz="1800" b="1" dirty="0" err="1"/>
              <a:t>dengan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r>
              <a:rPr lang="en-ZA" sz="1800" b="1" dirty="0"/>
              <a:t>, </a:t>
            </a:r>
            <a:r>
              <a:rPr lang="en-ZA" sz="1800" b="1" dirty="0" err="1"/>
              <a:t>mungkin</a:t>
            </a:r>
            <a:r>
              <a:rPr lang="en-ZA" sz="1800" b="1" dirty="0"/>
              <a:t> </a:t>
            </a:r>
            <a:r>
              <a:rPr lang="en-ZA" sz="1800" b="1" dirty="0" err="1"/>
              <a:t>pertanyaannya</a:t>
            </a:r>
            <a:r>
              <a:rPr lang="en-ZA" sz="1800" b="1" dirty="0"/>
              <a:t> </a:t>
            </a:r>
            <a:r>
              <a:rPr lang="en-ZA" sz="1800" b="1" dirty="0" err="1"/>
              <a:t>adalah</a:t>
            </a:r>
            <a:r>
              <a:rPr lang="en-ZA" sz="18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Apakah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</a:t>
            </a:r>
            <a:r>
              <a:rPr lang="en-ZA" sz="1800" b="1" dirty="0" err="1"/>
              <a:t>menjadi</a:t>
            </a:r>
            <a:r>
              <a:rPr lang="en-ZA" sz="1800" b="1" dirty="0"/>
              <a:t> </a:t>
            </a:r>
            <a:r>
              <a:rPr lang="en-ZA" sz="1800" b="1" dirty="0" err="1"/>
              <a:t>anggota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Apakah</a:t>
            </a:r>
            <a:r>
              <a:rPr lang="en-ZA" sz="1800" b="1" dirty="0"/>
              <a:t> </a:t>
            </a:r>
            <a:r>
              <a:rPr lang="en-ZA" sz="1800" b="1" dirty="0" err="1"/>
              <a:t>berbeda</a:t>
            </a:r>
            <a:r>
              <a:rPr lang="en-ZA" sz="1800" b="1" dirty="0"/>
              <a:t> </a:t>
            </a:r>
            <a:r>
              <a:rPr lang="en-ZA" sz="1800" b="1" dirty="0" err="1"/>
              <a:t>tingkat</a:t>
            </a:r>
            <a:r>
              <a:rPr lang="en-ZA" sz="1800" b="1" dirty="0"/>
              <a:t> </a:t>
            </a:r>
            <a:r>
              <a:rPr lang="en-ZA" sz="1800" b="1" dirty="0" err="1"/>
              <a:t>kesejahteraan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cabe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r>
              <a:rPr lang="en-ZA" sz="1800" b="1" dirty="0"/>
              <a:t> yang </a:t>
            </a:r>
            <a:r>
              <a:rPr lang="en-ZA" sz="1800" b="1" dirty="0" err="1"/>
              <a:t>menjadi</a:t>
            </a:r>
            <a:r>
              <a:rPr lang="en-ZA" sz="1800" b="1" dirty="0"/>
              <a:t> </a:t>
            </a:r>
            <a:r>
              <a:rPr lang="en-ZA" sz="1800" b="1" dirty="0" err="1"/>
              <a:t>anggota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r>
              <a:rPr lang="en-ZA" sz="1800" b="1" dirty="0"/>
              <a:t> </a:t>
            </a:r>
            <a:r>
              <a:rPr lang="en-ZA" sz="1800" b="1" dirty="0" err="1"/>
              <a:t>dengan</a:t>
            </a:r>
            <a:r>
              <a:rPr lang="en-ZA" sz="1800" b="1" dirty="0"/>
              <a:t> yang </a:t>
            </a:r>
            <a:r>
              <a:rPr lang="en-ZA" sz="1800" b="1" dirty="0" err="1"/>
              <a:t>bukan</a:t>
            </a:r>
            <a:r>
              <a:rPr lang="en-ZA" sz="1800" b="1" dirty="0"/>
              <a:t> </a:t>
            </a:r>
            <a:r>
              <a:rPr lang="en-ZA" sz="1800" b="1" dirty="0" err="1"/>
              <a:t>anggota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Apakah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r>
              <a:rPr lang="en-ZA" sz="1800" b="1" dirty="0"/>
              <a:t> </a:t>
            </a:r>
            <a:r>
              <a:rPr lang="en-ZA" sz="1800" b="1" dirty="0" err="1"/>
              <a:t>berperan</a:t>
            </a:r>
            <a:r>
              <a:rPr lang="en-ZA" sz="1800" b="1" dirty="0"/>
              <a:t> </a:t>
            </a:r>
            <a:r>
              <a:rPr lang="en-ZA" sz="1800" b="1" dirty="0" err="1"/>
              <a:t>dalam</a:t>
            </a:r>
            <a:r>
              <a:rPr lang="en-ZA" sz="1800" b="1" dirty="0"/>
              <a:t> </a:t>
            </a:r>
            <a:r>
              <a:rPr lang="en-ZA" sz="1800" b="1" dirty="0" err="1"/>
              <a:t>meningkatkan</a:t>
            </a:r>
            <a:r>
              <a:rPr lang="en-ZA" sz="1800" b="1" dirty="0"/>
              <a:t> </a:t>
            </a:r>
            <a:r>
              <a:rPr lang="en-ZA" sz="1800" b="1" dirty="0" err="1"/>
              <a:t>kesejahteraan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cabai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endParaRPr lang="en-ZA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800" b="1" dirty="0" err="1"/>
              <a:t>Apa</a:t>
            </a:r>
            <a:r>
              <a:rPr lang="en-ZA" sz="1800" b="1" dirty="0"/>
              <a:t> </a:t>
            </a:r>
            <a:r>
              <a:rPr lang="en-ZA" sz="1800" b="1" dirty="0" err="1"/>
              <a:t>peran</a:t>
            </a:r>
            <a:r>
              <a:rPr lang="en-ZA" sz="1800" b="1" dirty="0"/>
              <a:t> </a:t>
            </a:r>
            <a:r>
              <a:rPr lang="en-ZA" sz="1800" b="1" dirty="0" err="1"/>
              <a:t>koperasi</a:t>
            </a:r>
            <a:r>
              <a:rPr lang="en-ZA" sz="1800" b="1" dirty="0"/>
              <a:t> </a:t>
            </a:r>
            <a:r>
              <a:rPr lang="en-ZA" sz="1800" b="1" dirty="0" err="1"/>
              <a:t>dalam</a:t>
            </a:r>
            <a:r>
              <a:rPr lang="en-ZA" sz="1800" b="1" dirty="0"/>
              <a:t> </a:t>
            </a:r>
            <a:r>
              <a:rPr lang="en-ZA" sz="1800" b="1" dirty="0" err="1"/>
              <a:t>meningkatkan</a:t>
            </a:r>
            <a:r>
              <a:rPr lang="en-ZA" sz="1800" b="1" dirty="0"/>
              <a:t> </a:t>
            </a:r>
            <a:r>
              <a:rPr lang="en-ZA" sz="1800" b="1" dirty="0" err="1"/>
              <a:t>kesejahteraan</a:t>
            </a:r>
            <a:r>
              <a:rPr lang="en-ZA" sz="1800" b="1" dirty="0"/>
              <a:t> </a:t>
            </a:r>
            <a:r>
              <a:rPr lang="en-ZA" sz="1800" b="1" dirty="0" err="1"/>
              <a:t>petani</a:t>
            </a:r>
            <a:r>
              <a:rPr lang="en-ZA" sz="1800" b="1" dirty="0"/>
              <a:t> </a:t>
            </a:r>
            <a:r>
              <a:rPr lang="en-ZA" sz="1800" b="1" dirty="0" err="1"/>
              <a:t>cabai</a:t>
            </a:r>
            <a:r>
              <a:rPr lang="en-ZA" sz="1800" b="1" dirty="0"/>
              <a:t> </a:t>
            </a:r>
            <a:r>
              <a:rPr lang="en-ZA" sz="1800" b="1" dirty="0" err="1"/>
              <a:t>merah</a:t>
            </a:r>
            <a:endParaRPr lang="en-ZA" sz="1800" b="1" dirty="0"/>
          </a:p>
          <a:p>
            <a:endParaRPr lang="en-ZA" sz="1800" b="1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3898269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91297366-6AA6-4D82-BD2F-2DA151A3C9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0732" y="3498578"/>
            <a:ext cx="11930535" cy="3061253"/>
          </a:xfrm>
        </p:spPr>
        <p:txBody>
          <a:bodyPr>
            <a:normAutofit/>
          </a:bodyPr>
          <a:lstStyle/>
          <a:p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Jika yang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menjadi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masalah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adalah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koperasi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atau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kontribusi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koperasi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perlu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dijelaskan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Kenapa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harus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memilih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topik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mengenai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koperasi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Kenapa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memilih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peranannya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terhadap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kesejahteraan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petani</a:t>
            </a:r>
            <a:endParaRPr lang="en-ZA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Kenapa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harus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petani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cabe</a:t>
            </a:r>
            <a:r>
              <a:rPr lang="en-ZA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ZA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merah</a:t>
            </a:r>
            <a:endParaRPr lang="en-ZA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ZA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8" descr="See the source image">
            <a:extLst>
              <a:ext uri="{FF2B5EF4-FFF2-40B4-BE49-F238E27FC236}">
                <a16:creationId xmlns:a16="http://schemas.microsoft.com/office/drawing/2014/main" id="{DCD8B49A-82D3-4072-B9FF-448DCADE7E2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27778"/>
          <a:stretch>
            <a:fillRect/>
          </a:stretch>
        </p:blipFill>
        <p:spPr bwMode="auto">
          <a:xfrm>
            <a:off x="0" y="0"/>
            <a:ext cx="12192000" cy="333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604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5" y="41518"/>
            <a:ext cx="11787809" cy="945979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rgbClr val="C00000"/>
                </a:solidFill>
              </a:rPr>
              <a:t>Pertanyaan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penelitian</a:t>
            </a:r>
            <a:r>
              <a:rPr lang="en-US" sz="3200" dirty="0">
                <a:solidFill>
                  <a:srgbClr val="C00000"/>
                </a:solidFill>
              </a:rPr>
              <a:t> yang </a:t>
            </a:r>
            <a:r>
              <a:rPr lang="en-US" sz="3200" dirty="0" err="1">
                <a:solidFill>
                  <a:srgbClr val="C00000"/>
                </a:solidFill>
              </a:rPr>
              <a:t>muncul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dari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masalahnya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misalnya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adalah</a:t>
            </a:r>
            <a:r>
              <a:rPr lang="en-US" sz="3200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8B6D9-B727-44AB-9039-91773DFE2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952661-D636-4FDB-9C08-C984DD224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A43E77-83FF-4D98-9F98-E567BE6C7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1" name="Picture 6" descr="See the source image">
            <a:extLst>
              <a:ext uri="{FF2B5EF4-FFF2-40B4-BE49-F238E27FC236}">
                <a16:creationId xmlns:a16="http://schemas.microsoft.com/office/drawing/2014/main" id="{AB015106-BA1A-4665-A434-587D89084E2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5" b="16645"/>
          <a:stretch>
            <a:fillRect/>
          </a:stretch>
        </p:blipFill>
        <p:spPr bwMode="auto">
          <a:xfrm>
            <a:off x="-1" y="3021496"/>
            <a:ext cx="12184063" cy="38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FB3EDAF-C398-458A-A760-0F8CE3A4E731}"/>
              </a:ext>
            </a:extLst>
          </p:cNvPr>
          <p:cNvSpPr txBox="1"/>
          <p:nvPr/>
        </p:nvSpPr>
        <p:spPr>
          <a:xfrm>
            <a:off x="109330" y="945979"/>
            <a:ext cx="116387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Apakah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berperan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terhadap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kesejahteraan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Apakah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ada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perbedaan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kesejahteraan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antara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anggota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dengan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anggota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Apa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saja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meningkatkan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keberhasilan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usaha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Apakah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berperan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penyediaan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sarana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produksi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peningkatan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keterampilan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, dan </a:t>
            </a:r>
            <a:r>
              <a:rPr lang="en-US" sz="2000" dirty="0" err="1">
                <a:latin typeface="+mj-lt"/>
              </a:rPr>
              <a:t>pemasaran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hasil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produksi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usaha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8084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9376" y="657655"/>
            <a:ext cx="56166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66"/>
                </a:solidFill>
              </a:rPr>
              <a:t>IN CONDUCTING RESEARCH 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9377" y="1772817"/>
            <a:ext cx="306045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Segoe Print" panose="02000600000000000000" pitchFamily="2" charset="0"/>
              </a:rPr>
              <a:t>What to Do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15480" y="2777443"/>
            <a:ext cx="2869696" cy="584775"/>
          </a:xfrm>
          <a:prstGeom prst="rect">
            <a:avLst/>
          </a:prstGeom>
          <a:noFill/>
          <a:ln>
            <a:solidFill>
              <a:srgbClr val="000066"/>
            </a:solidFill>
          </a:ln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66"/>
                </a:solidFill>
                <a:latin typeface="Segoe Print" panose="02000600000000000000" pitchFamily="2" charset="0"/>
              </a:rPr>
              <a:t>Why to Do</a:t>
            </a:r>
            <a:endParaRPr lang="en-US" sz="3200" b="1" dirty="0">
              <a:solidFill>
                <a:srgbClr val="0000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5179" y="3616769"/>
            <a:ext cx="2880917" cy="584775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660066"/>
                </a:solidFill>
                <a:latin typeface="Segoe Print" panose="02000600000000000000" pitchFamily="2" charset="0"/>
              </a:rPr>
              <a:t>How to Do</a:t>
            </a:r>
            <a:endParaRPr lang="en-US" sz="3200" b="1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14692" y="1844825"/>
            <a:ext cx="4259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Segoe Print" panose="02000600000000000000" pitchFamily="2" charset="0"/>
              </a:rPr>
              <a:t>PS, RO, RQ, Scope 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1863" y="2838998"/>
            <a:ext cx="4706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Segoe Print" panose="02000600000000000000" pitchFamily="2" charset="0"/>
              </a:rPr>
              <a:t>Background, Significance</a:t>
            </a:r>
            <a:endParaRPr lang="en-US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7032105" y="3616769"/>
            <a:ext cx="34948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Segoe Print" panose="02000600000000000000" pitchFamily="2" charset="0"/>
              </a:rPr>
              <a:t>Research Design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960850" y="189379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4450054" y="27791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857079" y="36548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312024" y="5550332"/>
            <a:ext cx="549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Theories (concept, construct, preposition), Theoretical Framework </a:t>
            </a:r>
          </a:p>
        </p:txBody>
      </p:sp>
      <p:sp>
        <p:nvSpPr>
          <p:cNvPr id="15" name="Down Arrow 14"/>
          <p:cNvSpPr/>
          <p:nvPr/>
        </p:nvSpPr>
        <p:spPr>
          <a:xfrm rot="10800000">
            <a:off x="8271813" y="4322800"/>
            <a:ext cx="484632" cy="978408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36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8" descr="A picture containing grapes with leaves on a wooden table">
            <a:extLst>
              <a:ext uri="{FF2B5EF4-FFF2-40B4-BE49-F238E27FC236}">
                <a16:creationId xmlns:a16="http://schemas.microsoft.com/office/drawing/2014/main" id="{CF7C2A40-D3E7-4D1B-9DDF-B0A6443AEA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974FBE3-DB30-489E-9B5A-978F23F3B4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2575" y="160544"/>
            <a:ext cx="5250903" cy="6488734"/>
          </a:xfrm>
          <a:solidFill>
            <a:schemeClr val="accent2"/>
          </a:solidFill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Kalau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penelitiannya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mungkin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endParaRPr lang="en-US" sz="2200" b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factor-factor yang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mempengaruhi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endParaRPr lang="en-US" sz="2200" b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Apakah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kesejahteraan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berkaitan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keberhasilan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merah</a:t>
            </a:r>
            <a:endParaRPr lang="en-US" sz="2200" b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tingkat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keberhasilan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usaha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tani</a:t>
            </a:r>
            <a:r>
              <a:rPr lang="en-US" sz="2200" b="1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cap="none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cabe</a:t>
            </a:r>
            <a:endParaRPr lang="en-US" sz="2200" b="1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F5830F0-67FF-4324-9CE3-9D5CB7730B65}"/>
              </a:ext>
            </a:extLst>
          </p:cNvPr>
          <p:cNvSpPr txBox="1">
            <a:spLocks/>
          </p:cNvSpPr>
          <p:nvPr/>
        </p:nvSpPr>
        <p:spPr>
          <a:xfrm>
            <a:off x="6288698" y="160544"/>
            <a:ext cx="5528927" cy="922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Penelitian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96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FA191-5CCC-43CB-BD83-4F80ED362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334" y="59636"/>
            <a:ext cx="5843666" cy="824948"/>
          </a:xfrm>
        </p:spPr>
        <p:txBody>
          <a:bodyPr/>
          <a:lstStyle/>
          <a:p>
            <a:pPr algn="ctr"/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BBEAF-B516-45F4-9EF6-A9F6511158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45487" y="1038354"/>
            <a:ext cx="5649360" cy="106348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Sesuai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pertanyaan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penelitian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sebelumnya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maka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tujuan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penelitiannya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antara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 lain </a:t>
            </a:r>
            <a:r>
              <a:rPr lang="en-US" sz="2400" b="1" dirty="0" err="1">
                <a:solidFill>
                  <a:srgbClr val="002060"/>
                </a:solidFill>
                <a:latin typeface="Kristen ITC" panose="03050502040202030202" pitchFamily="66" charset="0"/>
              </a:rPr>
              <a:t>adalah</a:t>
            </a:r>
            <a:r>
              <a:rPr lang="en-US" sz="2400" b="1" dirty="0">
                <a:solidFill>
                  <a:srgbClr val="002060"/>
                </a:solidFill>
                <a:latin typeface="Kristen ITC" panose="03050502040202030202" pitchFamily="66" charset="0"/>
              </a:rPr>
              <a:t>: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7E2C42-2042-418E-9662-C5F50D84B5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6EC6B80-B1A3-453F-B380-79B452E33D5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654" t="20435" r="16654" b="7314"/>
          <a:stretch/>
        </p:blipFill>
        <p:spPr>
          <a:xfrm>
            <a:off x="-28654" y="0"/>
            <a:ext cx="6376988" cy="685800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911A7E-BBBD-4AB8-B6DD-22B078EDFF37}"/>
              </a:ext>
            </a:extLst>
          </p:cNvPr>
          <p:cNvSpPr txBox="1"/>
          <p:nvPr/>
        </p:nvSpPr>
        <p:spPr>
          <a:xfrm>
            <a:off x="6553694" y="2295364"/>
            <a:ext cx="548143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Untuk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mengkonfirmasi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terhadap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kesejahteraan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Untuk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membandingkan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tingkat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kesejahteraan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anggota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dengan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bukan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anggota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Untuk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mengidentifikasi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meningkatkan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keberhasilan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usaha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j-lt"/>
              </a:rPr>
              <a:t>Untuk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mempelajari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peranan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koperasi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dalam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penyediaan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sarana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produksi</a:t>
            </a:r>
            <a:r>
              <a:rPr lang="en-US" sz="2000" dirty="0">
                <a:latin typeface="+mj-lt"/>
              </a:rPr>
              <a:t>, </a:t>
            </a:r>
            <a:r>
              <a:rPr lang="en-US" sz="2000" dirty="0" err="1">
                <a:latin typeface="+mj-lt"/>
              </a:rPr>
              <a:t>peningkatan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keterampilan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petani</a:t>
            </a:r>
            <a:r>
              <a:rPr lang="en-US" sz="2000" dirty="0">
                <a:latin typeface="+mj-lt"/>
              </a:rPr>
              <a:t>, dan </a:t>
            </a:r>
            <a:r>
              <a:rPr lang="en-US" sz="2000" dirty="0" err="1">
                <a:latin typeface="+mj-lt"/>
              </a:rPr>
              <a:t>pemasaran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hasil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produksi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usaha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tani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cabe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merah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3928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34056CF-DEDB-4079-BF11-FA4761D09B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36042" y="1550988"/>
            <a:ext cx="3284832" cy="2387600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79862A8-72F8-4043-A021-816AC74E8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36042" y="4057095"/>
            <a:ext cx="3284832" cy="1553129"/>
          </a:xfrm>
        </p:spPr>
        <p:txBody>
          <a:bodyPr/>
          <a:lstStyle/>
          <a:p>
            <a:r>
              <a:rPr lang="en-US" dirty="0"/>
              <a:t>Mirjam Nilsson​​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CBE6AF0-3BE0-469F-85B7-CC1F87C35F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4175" y="4241283"/>
            <a:ext cx="10537825" cy="261671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Pitch</a:t>
            </a:r>
          </a:p>
        </p:txBody>
      </p:sp>
      <p:pic>
        <p:nvPicPr>
          <p:cNvPr id="9" name="Picture Placeholder 18" descr="A half booth, table, and chair at a restaurant">
            <a:extLst>
              <a:ext uri="{FF2B5EF4-FFF2-40B4-BE49-F238E27FC236}">
                <a16:creationId xmlns:a16="http://schemas.microsoft.com/office/drawing/2014/main" id="{3907B885-264E-411D-92AE-5F4B58E7B4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150" y="795130"/>
            <a:ext cx="4514850" cy="503914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2BA924-79DC-42D7-9D8F-C09191E3FF0F}"/>
              </a:ext>
            </a:extLst>
          </p:cNvPr>
          <p:cNvSpPr txBox="1">
            <a:spLocks/>
          </p:cNvSpPr>
          <p:nvPr/>
        </p:nvSpPr>
        <p:spPr>
          <a:xfrm>
            <a:off x="288235" y="123893"/>
            <a:ext cx="7406300" cy="5592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accent6">
                    <a:lumMod val="10000"/>
                    <a:lumOff val="9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err="1">
                <a:solidFill>
                  <a:srgbClr val="002060"/>
                </a:solidFill>
              </a:rPr>
              <a:t>Tinjauan</a:t>
            </a:r>
            <a:r>
              <a:rPr lang="en-US" sz="3200" dirty="0">
                <a:solidFill>
                  <a:srgbClr val="002060"/>
                </a:solidFill>
              </a:rPr>
              <a:t> Pustaka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7099A44-E1A4-4DEE-8473-C7E6E4D087B5}"/>
              </a:ext>
            </a:extLst>
          </p:cNvPr>
          <p:cNvSpPr txBox="1">
            <a:spLocks/>
          </p:cNvSpPr>
          <p:nvPr/>
        </p:nvSpPr>
        <p:spPr>
          <a:xfrm>
            <a:off x="358615" y="985802"/>
            <a:ext cx="7406301" cy="574553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referensi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sehingga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minimal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paham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apa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dimaksud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koperasi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keanggotaan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koperasi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perekonomian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petani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kontribusi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kesejahteraan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keberhasilan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Ketahui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juga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komponen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indicator,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pengelompokan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klasifikasi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berbagai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butir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Cari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terdahulu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terkait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koperasi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keanggotaan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koperasi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kondisi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ekonomi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perekonomian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petani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kontribusi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kesejahteraan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keberhasilan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usaha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tani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rujukan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menyusun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berpikir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menjadi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pembanding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saat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membahas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hasil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penelitian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Pada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sebahagian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versi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kerangka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pemikiran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dan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hipotesis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bab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73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view from Bieszczady National Park in Poland">
            <a:extLst>
              <a:ext uri="{FF2B5EF4-FFF2-40B4-BE49-F238E27FC236}">
                <a16:creationId xmlns:a16="http://schemas.microsoft.com/office/drawing/2014/main" id="{93A1ADA3-7734-406E-805C-2DC67D97C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8076002-7020-4E26-866C-83B6D7538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591213"/>
              </p:ext>
            </p:extLst>
          </p:nvPr>
        </p:nvGraphicFramePr>
        <p:xfrm>
          <a:off x="0" y="0"/>
          <a:ext cx="12192000" cy="544195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07187">
                  <a:extLst>
                    <a:ext uri="{9D8B030D-6E8A-4147-A177-3AD203B41FA5}">
                      <a16:colId xmlns:a16="http://schemas.microsoft.com/office/drawing/2014/main" val="3395658397"/>
                    </a:ext>
                  </a:extLst>
                </a:gridCol>
                <a:gridCol w="1777593">
                  <a:extLst>
                    <a:ext uri="{9D8B030D-6E8A-4147-A177-3AD203B41FA5}">
                      <a16:colId xmlns:a16="http://schemas.microsoft.com/office/drawing/2014/main" val="3798798382"/>
                    </a:ext>
                  </a:extLst>
                </a:gridCol>
                <a:gridCol w="2033626">
                  <a:extLst>
                    <a:ext uri="{9D8B030D-6E8A-4147-A177-3AD203B41FA5}">
                      <a16:colId xmlns:a16="http://schemas.microsoft.com/office/drawing/2014/main" val="1117427332"/>
                    </a:ext>
                  </a:extLst>
                </a:gridCol>
                <a:gridCol w="4062374">
                  <a:extLst>
                    <a:ext uri="{9D8B030D-6E8A-4147-A177-3AD203B41FA5}">
                      <a16:colId xmlns:a16="http://schemas.microsoft.com/office/drawing/2014/main" val="1599899573"/>
                    </a:ext>
                  </a:extLst>
                </a:gridCol>
                <a:gridCol w="3811220">
                  <a:extLst>
                    <a:ext uri="{9D8B030D-6E8A-4147-A177-3AD203B41FA5}">
                      <a16:colId xmlns:a16="http://schemas.microsoft.com/office/drawing/2014/main" val="2050597566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No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Nama Lengkap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Intansi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tempat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bekerja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Permasalahan Yang Ingin di Teliti (Di nomorin kemudian di sebut/jelaskan)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Judul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Tesis</a:t>
                      </a:r>
                      <a:r>
                        <a:rPr lang="en-US" sz="1600" dirty="0">
                          <a:effectLst/>
                        </a:rPr>
                        <a:t> ( minimal 2 </a:t>
                      </a:r>
                      <a:r>
                        <a:rPr lang="en-US" sz="1600" dirty="0" err="1">
                          <a:effectLst/>
                        </a:rPr>
                        <a:t>judul</a:t>
                      </a:r>
                      <a:r>
                        <a:rPr lang="en-US" sz="1600" dirty="0">
                          <a:effectLst/>
                        </a:rPr>
                        <a:t> ) </a:t>
                      </a:r>
                      <a:r>
                        <a:rPr lang="en-US" sz="1600" dirty="0" err="1">
                          <a:effectLst/>
                        </a:rPr>
                        <a:t>Silahkan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dinomori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676780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D8DB501-FE1D-4931-B3C6-0CDA77BB39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93768"/>
              </p:ext>
            </p:extLst>
          </p:nvPr>
        </p:nvGraphicFramePr>
        <p:xfrm>
          <a:off x="0" y="544195"/>
          <a:ext cx="12191998" cy="1385443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507187">
                  <a:extLst>
                    <a:ext uri="{9D8B030D-6E8A-4147-A177-3AD203B41FA5}">
                      <a16:colId xmlns:a16="http://schemas.microsoft.com/office/drawing/2014/main" val="573091519"/>
                    </a:ext>
                  </a:extLst>
                </a:gridCol>
                <a:gridCol w="1777593">
                  <a:extLst>
                    <a:ext uri="{9D8B030D-6E8A-4147-A177-3AD203B41FA5}">
                      <a16:colId xmlns:a16="http://schemas.microsoft.com/office/drawing/2014/main" val="80239852"/>
                    </a:ext>
                  </a:extLst>
                </a:gridCol>
                <a:gridCol w="2033625">
                  <a:extLst>
                    <a:ext uri="{9D8B030D-6E8A-4147-A177-3AD203B41FA5}">
                      <a16:colId xmlns:a16="http://schemas.microsoft.com/office/drawing/2014/main" val="1933831815"/>
                    </a:ext>
                  </a:extLst>
                </a:gridCol>
                <a:gridCol w="4062374">
                  <a:extLst>
                    <a:ext uri="{9D8B030D-6E8A-4147-A177-3AD203B41FA5}">
                      <a16:colId xmlns:a16="http://schemas.microsoft.com/office/drawing/2014/main" val="3026097442"/>
                    </a:ext>
                  </a:extLst>
                </a:gridCol>
                <a:gridCol w="3811219">
                  <a:extLst>
                    <a:ext uri="{9D8B030D-6E8A-4147-A177-3AD203B41FA5}">
                      <a16:colId xmlns:a16="http://schemas.microsoft.com/office/drawing/2014/main" val="4134390076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16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Mulia Maniar Hutapea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BKP II Medan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Gerakan tiga kali ekspor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>
                          <a:effectLst/>
                        </a:rPr>
                        <a:t>Analisa Usaha </a:t>
                      </a:r>
                      <a:r>
                        <a:rPr lang="en-US" sz="1600" dirty="0" err="1">
                          <a:effectLst/>
                        </a:rPr>
                        <a:t>tani</a:t>
                      </a:r>
                      <a:r>
                        <a:rPr lang="en-US" sz="1600" dirty="0">
                          <a:effectLst/>
                        </a:rPr>
                        <a:t> kopi di </a:t>
                      </a:r>
                      <a:r>
                        <a:rPr lang="en-US" sz="1600" dirty="0" err="1">
                          <a:effectLst/>
                        </a:rPr>
                        <a:t>Kabupaten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Dairi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dalam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mendukung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gerakan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tiga</a:t>
                      </a:r>
                      <a:r>
                        <a:rPr lang="en-US" sz="1600" dirty="0">
                          <a:effectLst/>
                        </a:rPr>
                        <a:t> kali </a:t>
                      </a:r>
                      <a:r>
                        <a:rPr lang="en-US" sz="1600" dirty="0" err="1">
                          <a:effectLst/>
                        </a:rPr>
                        <a:t>ekspor</a:t>
                      </a:r>
                      <a:r>
                        <a:rPr lang="en-US" sz="1600" dirty="0">
                          <a:effectLst/>
                        </a:rPr>
                        <a:t> Kementerian </a:t>
                      </a:r>
                      <a:r>
                        <a:rPr lang="en-US" sz="1600" dirty="0" err="1">
                          <a:effectLst/>
                        </a:rPr>
                        <a:t>Pertanian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600" dirty="0">
                          <a:effectLst/>
                        </a:rPr>
                        <a:t>Analisa </a:t>
                      </a:r>
                      <a:r>
                        <a:rPr lang="en-US" sz="1600" dirty="0" err="1">
                          <a:effectLst/>
                        </a:rPr>
                        <a:t>usaha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tani</a:t>
                      </a:r>
                      <a:r>
                        <a:rPr lang="en-US" sz="1600" dirty="0">
                          <a:effectLst/>
                        </a:rPr>
                        <a:t> kopi dan </a:t>
                      </a:r>
                      <a:r>
                        <a:rPr lang="en-US" sz="1600" dirty="0" err="1">
                          <a:effectLst/>
                        </a:rPr>
                        <a:t>industri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pengolahannya</a:t>
                      </a:r>
                      <a:r>
                        <a:rPr lang="en-US" sz="1600" dirty="0">
                          <a:effectLst/>
                        </a:rPr>
                        <a:t> di </a:t>
                      </a:r>
                      <a:r>
                        <a:rPr lang="en-US" sz="1600" dirty="0" err="1">
                          <a:effectLst/>
                        </a:rPr>
                        <a:t>Kabupaten</a:t>
                      </a: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en-US" sz="1600" dirty="0" err="1">
                          <a:effectLst/>
                        </a:rPr>
                        <a:t>Dairi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8463903"/>
                  </a:ext>
                </a:extLst>
              </a:tr>
            </a:tbl>
          </a:graphicData>
        </a:graphic>
      </p:graphicFrame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DA08398-181A-443A-9453-D183B351564D}"/>
              </a:ext>
            </a:extLst>
          </p:cNvPr>
          <p:cNvSpPr txBox="1">
            <a:spLocks/>
          </p:cNvSpPr>
          <p:nvPr/>
        </p:nvSpPr>
        <p:spPr>
          <a:xfrm>
            <a:off x="178904" y="3647659"/>
            <a:ext cx="7921488" cy="2964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Analisis</a:t>
            </a:r>
            <a:r>
              <a:rPr lang="en-US" dirty="0"/>
              <a:t> </a:t>
            </a:r>
            <a:r>
              <a:rPr lang="en-US" dirty="0" err="1"/>
              <a:t>apanya</a:t>
            </a:r>
            <a:r>
              <a:rPr lang="en-US" dirty="0"/>
              <a:t> ? </a:t>
            </a:r>
            <a:r>
              <a:rPr lang="en-US" dirty="0" err="1"/>
              <a:t>Apanya</a:t>
            </a:r>
            <a:r>
              <a:rPr lang="en-US" dirty="0"/>
              <a:t> </a:t>
            </a:r>
            <a:r>
              <a:rPr lang="en-US" dirty="0" err="1"/>
              <a:t>usahatani</a:t>
            </a:r>
            <a:r>
              <a:rPr lang="en-US" dirty="0"/>
              <a:t> yang </a:t>
            </a:r>
            <a:r>
              <a:rPr lang="en-US" dirty="0" err="1"/>
              <a:t>dianalisis</a:t>
            </a:r>
            <a:r>
              <a:rPr lang="en-US" dirty="0"/>
              <a:t>, </a:t>
            </a:r>
            <a:r>
              <a:rPr lang="en-US" dirty="0" err="1"/>
              <a:t>biaya</a:t>
            </a:r>
            <a:r>
              <a:rPr lang="en-US" dirty="0"/>
              <a:t> ? </a:t>
            </a:r>
            <a:r>
              <a:rPr lang="en-US" dirty="0" err="1"/>
              <a:t>Kelayakan</a:t>
            </a:r>
            <a:r>
              <a:rPr lang="en-US" dirty="0"/>
              <a:t>? </a:t>
            </a:r>
            <a:r>
              <a:rPr lang="en-US" dirty="0" err="1"/>
              <a:t>Produksi</a:t>
            </a:r>
            <a:r>
              <a:rPr lang="en-US" dirty="0"/>
              <a:t>?</a:t>
            </a:r>
          </a:p>
          <a:p>
            <a:r>
              <a:rPr lang="en-US" dirty="0" err="1"/>
              <a:t>Kenapa</a:t>
            </a:r>
            <a:r>
              <a:rPr lang="en-US" dirty="0"/>
              <a:t> </a:t>
            </a:r>
            <a:r>
              <a:rPr lang="en-US" dirty="0" err="1"/>
              <a:t>mesti</a:t>
            </a:r>
            <a:r>
              <a:rPr lang="en-US" dirty="0"/>
              <a:t> </a:t>
            </a:r>
            <a:r>
              <a:rPr lang="en-US" dirty="0" err="1"/>
              <a:t>dikaitkan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Gerakan </a:t>
            </a:r>
            <a:r>
              <a:rPr lang="en-US" dirty="0" err="1"/>
              <a:t>Tiga</a:t>
            </a:r>
            <a:r>
              <a:rPr lang="en-US" dirty="0"/>
              <a:t> Kali </a:t>
            </a:r>
            <a:r>
              <a:rPr lang="en-US" dirty="0" err="1"/>
              <a:t>Eskpor</a:t>
            </a:r>
            <a:endParaRPr lang="en-US" dirty="0"/>
          </a:p>
          <a:p>
            <a:r>
              <a:rPr lang="en-US" dirty="0" err="1"/>
              <a:t>Kalau</a:t>
            </a:r>
            <a:r>
              <a:rPr lang="en-US" dirty="0"/>
              <a:t> </a:t>
            </a:r>
            <a:r>
              <a:rPr lang="en-US" dirty="0" err="1"/>
              <a:t>kaitannya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ekspor</a:t>
            </a:r>
            <a:r>
              <a:rPr lang="en-US" dirty="0"/>
              <a:t>, </a:t>
            </a:r>
            <a:r>
              <a:rPr lang="en-US" dirty="0" err="1"/>
              <a:t>mestinya</a:t>
            </a:r>
            <a:r>
              <a:rPr lang="en-US" dirty="0"/>
              <a:t> yang </a:t>
            </a:r>
            <a:r>
              <a:rPr lang="en-US" dirty="0" err="1"/>
              <a:t>dianalisis</a:t>
            </a:r>
            <a:r>
              <a:rPr lang="en-US" dirty="0"/>
              <a:t> </a:t>
            </a:r>
            <a:r>
              <a:rPr lang="en-US" dirty="0" err="1"/>
              <a:t>produksinya</a:t>
            </a:r>
            <a:endParaRPr lang="en-US" dirty="0"/>
          </a:p>
          <a:p>
            <a:r>
              <a:rPr lang="en-US" dirty="0"/>
              <a:t>Kurang </a:t>
            </a:r>
            <a:r>
              <a:rPr lang="en-US" dirty="0" err="1"/>
              <a:t>jelas</a:t>
            </a:r>
            <a:r>
              <a:rPr lang="en-US" dirty="0"/>
              <a:t>, </a:t>
            </a:r>
            <a:r>
              <a:rPr lang="en-US" dirty="0" err="1"/>
              <a:t>masih</a:t>
            </a:r>
            <a:r>
              <a:rPr lang="en-US" dirty="0"/>
              <a:t> ambiguous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AE39E53-D690-4E49-B14A-94E91732151E}"/>
              </a:ext>
            </a:extLst>
          </p:cNvPr>
          <p:cNvSpPr/>
          <p:nvPr/>
        </p:nvSpPr>
        <p:spPr>
          <a:xfrm>
            <a:off x="8209723" y="4697465"/>
            <a:ext cx="914400" cy="864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6992E5-A1D9-459B-B95C-D58422C7CA95}"/>
              </a:ext>
            </a:extLst>
          </p:cNvPr>
          <p:cNvSpPr txBox="1"/>
          <p:nvPr/>
        </p:nvSpPr>
        <p:spPr>
          <a:xfrm>
            <a:off x="9312966" y="4529653"/>
            <a:ext cx="259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Masalah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diidentifikasi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997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Placeholder 10">
            <a:extLst>
              <a:ext uri="{FF2B5EF4-FFF2-40B4-BE49-F238E27FC236}">
                <a16:creationId xmlns:a16="http://schemas.microsoft.com/office/drawing/2014/main" id="{7B8040BD-D630-429D-A8B5-0210D22D5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1237"/>
          <a:stretch/>
        </p:blipFill>
        <p:spPr>
          <a:xfrm>
            <a:off x="1588" y="0"/>
            <a:ext cx="12188825" cy="6858000"/>
          </a:xfrm>
        </p:spPr>
      </p:pic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6" name="Title 10">
            <a:extLst>
              <a:ext uri="{FF2B5EF4-FFF2-40B4-BE49-F238E27FC236}">
                <a16:creationId xmlns:a16="http://schemas.microsoft.com/office/drawing/2014/main" id="{1CCC989B-C95E-4969-B971-85303BEC3552}"/>
              </a:ext>
            </a:extLst>
          </p:cNvPr>
          <p:cNvSpPr txBox="1">
            <a:spLocks/>
          </p:cNvSpPr>
          <p:nvPr/>
        </p:nvSpPr>
        <p:spPr>
          <a:xfrm>
            <a:off x="5420139" y="9938"/>
            <a:ext cx="5005466" cy="76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500999-A462-4C18-93DA-292DE1E5E237}"/>
              </a:ext>
            </a:extLst>
          </p:cNvPr>
          <p:cNvSpPr txBox="1">
            <a:spLocks/>
          </p:cNvSpPr>
          <p:nvPr/>
        </p:nvSpPr>
        <p:spPr>
          <a:xfrm>
            <a:off x="3962128" y="308111"/>
            <a:ext cx="7921488" cy="296431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Kalau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dibahas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Gerakan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tiga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kopi di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mestinya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dikaji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misalnya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efektivitas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kopi 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 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Prospek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 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Dampak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peningkatan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 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4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photo of various succulents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944217"/>
            <a:ext cx="12188952" cy="2017643"/>
          </a:xfrm>
        </p:spPr>
      </p:pic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72260A6F-9731-47E2-94BA-7030273B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48B9B9CA-51FF-4104-AB78-E8AD0FBB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E7A3E10B-48DC-43B8-A29D-5258A6BC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71F6CE-BBC4-47B4-AC34-F30FF704D61B}"/>
              </a:ext>
            </a:extLst>
          </p:cNvPr>
          <p:cNvSpPr txBox="1"/>
          <p:nvPr/>
        </p:nvSpPr>
        <p:spPr>
          <a:xfrm>
            <a:off x="228600" y="3183145"/>
            <a:ext cx="114001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Sama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kasus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sebelumnya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dipilih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tergantung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apa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masalahnya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pertanyaan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penelitiannya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bagaimana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Kalau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pernyataan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bahwa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diragukan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efektivitasnya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nalisis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efektivitas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kopi yang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jadi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topiknya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jelas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pelaksanaannya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analisis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kopi.  Jika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keraguan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prospeknya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Prospek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 yang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diteliti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sedangkan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tidak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informasi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tentang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ampak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kopi,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topiknya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mestinya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adalah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Dampak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peningkatan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24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sz="24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kopi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597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 descr="photo of various succulents">
            <a:extLst>
              <a:ext uri="{FF2B5EF4-FFF2-40B4-BE49-F238E27FC236}">
                <a16:creationId xmlns:a16="http://schemas.microsoft.com/office/drawing/2014/main" id="{147E9A8B-CB18-4B11-85BF-ECE4A7B2F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" y="0"/>
            <a:ext cx="12188952" cy="2017643"/>
          </a:xfrm>
        </p:spPr>
      </p:pic>
      <p:sp>
        <p:nvSpPr>
          <p:cNvPr id="48" name="Date Placeholder 47">
            <a:extLst>
              <a:ext uri="{FF2B5EF4-FFF2-40B4-BE49-F238E27FC236}">
                <a16:creationId xmlns:a16="http://schemas.microsoft.com/office/drawing/2014/main" id="{72260A6F-9731-47E2-94BA-7030273BAC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48B9B9CA-51FF-4104-AB78-E8AD0FBB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 title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E7A3E10B-48DC-43B8-A29D-5258A6BC2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0C66DEE7-2647-4204-8587-755A291A4340}"/>
              </a:ext>
            </a:extLst>
          </p:cNvPr>
          <p:cNvSpPr txBox="1">
            <a:spLocks/>
          </p:cNvSpPr>
          <p:nvPr/>
        </p:nvSpPr>
        <p:spPr>
          <a:xfrm>
            <a:off x="4108174" y="2050756"/>
            <a:ext cx="3200400" cy="1378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Peningkatan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produksi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3B3FE29-096F-4F69-90D7-779D916E4FB7}"/>
              </a:ext>
            </a:extLst>
          </p:cNvPr>
          <p:cNvSpPr txBox="1">
            <a:spLocks/>
          </p:cNvSpPr>
          <p:nvPr/>
        </p:nvSpPr>
        <p:spPr>
          <a:xfrm>
            <a:off x="7527104" y="2050756"/>
            <a:ext cx="3200400" cy="13782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Penigkatan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Ekspor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4A50A21-FCE1-4FDC-BF3D-1A8D27B0A287}"/>
              </a:ext>
            </a:extLst>
          </p:cNvPr>
          <p:cNvSpPr txBox="1">
            <a:spLocks/>
          </p:cNvSpPr>
          <p:nvPr/>
        </p:nvSpPr>
        <p:spPr>
          <a:xfrm>
            <a:off x="550627" y="2050757"/>
            <a:ext cx="3200400" cy="13782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pemerintah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peningkatan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kontribusi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terhadap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nasional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3B630E08-32E5-4215-8A68-5F71EAAE67EA}"/>
              </a:ext>
            </a:extLst>
          </p:cNvPr>
          <p:cNvSpPr txBox="1">
            <a:spLocks/>
          </p:cNvSpPr>
          <p:nvPr/>
        </p:nvSpPr>
        <p:spPr>
          <a:xfrm>
            <a:off x="4108174" y="3566747"/>
            <a:ext cx="3200400" cy="13782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Penghasil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Kopi di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Sumut</a:t>
            </a:r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C42BFAC1-028F-4296-AC88-5FFB7A13FA80}"/>
              </a:ext>
            </a:extLst>
          </p:cNvPr>
          <p:cNvSpPr txBox="1">
            <a:spLocks/>
          </p:cNvSpPr>
          <p:nvPr/>
        </p:nvSpPr>
        <p:spPr>
          <a:xfrm>
            <a:off x="7527104" y="3566747"/>
            <a:ext cx="3200400" cy="13782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kopi 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48360C86-CD86-4979-A3BC-DB619FEE263D}"/>
              </a:ext>
            </a:extLst>
          </p:cNvPr>
          <p:cNvSpPr txBox="1">
            <a:spLocks/>
          </p:cNvSpPr>
          <p:nvPr/>
        </p:nvSpPr>
        <p:spPr>
          <a:xfrm>
            <a:off x="550627" y="3566748"/>
            <a:ext cx="3200400" cy="137824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</a:t>
            </a:r>
            <a:r>
              <a:rPr lang="en-US" sz="2800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sz="2800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komoditi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pertanian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0C33D878-9F5E-4F9C-B32B-04B78F95A93E}"/>
              </a:ext>
            </a:extLst>
          </p:cNvPr>
          <p:cNvSpPr txBox="1">
            <a:spLocks/>
          </p:cNvSpPr>
          <p:nvPr/>
        </p:nvSpPr>
        <p:spPr>
          <a:xfrm>
            <a:off x="4038599" y="5297378"/>
            <a:ext cx="5155097" cy="137824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Pelaksanaan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efektivitas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prospek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dampak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Program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Gratieks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komoditas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kopi 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Kabupaten</a:t>
            </a:r>
            <a:r>
              <a:rPr lang="en-US" i="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0" dirty="0" err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Dairi</a:t>
            </a:r>
            <a:endParaRPr lang="en-US" i="0" dirty="0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1D16EEBA-FFFB-44D2-9E83-272D12CC5ABD}"/>
              </a:ext>
            </a:extLst>
          </p:cNvPr>
          <p:cNvSpPr/>
          <p:nvPr/>
        </p:nvSpPr>
        <p:spPr>
          <a:xfrm>
            <a:off x="3536673" y="2606674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579484C-8EE7-4901-90AC-D86E464311EA}"/>
              </a:ext>
            </a:extLst>
          </p:cNvPr>
          <p:cNvSpPr/>
          <p:nvPr/>
        </p:nvSpPr>
        <p:spPr>
          <a:xfrm>
            <a:off x="6915913" y="2467346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9758266-F82A-4A44-8C76-726D525EE597}"/>
              </a:ext>
            </a:extLst>
          </p:cNvPr>
          <p:cNvSpPr/>
          <p:nvPr/>
        </p:nvSpPr>
        <p:spPr>
          <a:xfrm>
            <a:off x="3467631" y="3952026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03D9386-2E9B-4D55-AA0A-F65A95992761}"/>
              </a:ext>
            </a:extLst>
          </p:cNvPr>
          <p:cNvSpPr/>
          <p:nvPr/>
        </p:nvSpPr>
        <p:spPr>
          <a:xfrm>
            <a:off x="6915913" y="3836482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6FA4AF5-E061-4639-9B22-DC4961272388}"/>
              </a:ext>
            </a:extLst>
          </p:cNvPr>
          <p:cNvSpPr/>
          <p:nvPr/>
        </p:nvSpPr>
        <p:spPr>
          <a:xfrm>
            <a:off x="10727504" y="2334294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D3C54F9-542E-46B1-BF47-949EA6713A9D}"/>
              </a:ext>
            </a:extLst>
          </p:cNvPr>
          <p:cNvSpPr/>
          <p:nvPr/>
        </p:nvSpPr>
        <p:spPr>
          <a:xfrm rot="7632499">
            <a:off x="9112522" y="4885213"/>
            <a:ext cx="1380636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018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377EB99-6786-475A-A924-4B3A3E9202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A08AD24-1D98-4997-830A-52C588A4AE4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Pitch deck title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8900EDE-06EA-4355-9082-6F9FD6F5C7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15" name="Picture 6" descr="See the source image">
            <a:extLst>
              <a:ext uri="{FF2B5EF4-FFF2-40B4-BE49-F238E27FC236}">
                <a16:creationId xmlns:a16="http://schemas.microsoft.com/office/drawing/2014/main" id="{FAEA5ED3-0DF8-4B17-83A7-EE53F1D0563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b="314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0">
            <a:extLst>
              <a:ext uri="{FF2B5EF4-FFF2-40B4-BE49-F238E27FC236}">
                <a16:creationId xmlns:a16="http://schemas.microsoft.com/office/drawing/2014/main" id="{DC28F235-7FDE-4E5B-9547-4275EB58B6BD}"/>
              </a:ext>
            </a:extLst>
          </p:cNvPr>
          <p:cNvSpPr txBox="1">
            <a:spLocks/>
          </p:cNvSpPr>
          <p:nvPr/>
        </p:nvSpPr>
        <p:spPr>
          <a:xfrm>
            <a:off x="3051112" y="457200"/>
            <a:ext cx="8682164" cy="1828799"/>
          </a:xfrm>
          <a:prstGeom prst="rect">
            <a:avLst/>
          </a:prstGeom>
          <a:solidFill>
            <a:schemeClr val="accent3">
              <a:alpha val="90000"/>
            </a:schemeClr>
          </a:solidFill>
        </p:spPr>
        <p:txBody>
          <a:bodyPr vert="horz" lIns="1371600" tIns="0" rIns="9144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DISCUSSION and CONCLUSION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356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67E86DD-3B28-4471-9D7F-777265EC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" y="0"/>
            <a:ext cx="1218882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6067EC8-7345-403E-9DCE-8CA78D754BFD}"/>
              </a:ext>
            </a:extLst>
          </p:cNvPr>
          <p:cNvSpPr txBox="1">
            <a:spLocks/>
          </p:cNvSpPr>
          <p:nvPr/>
        </p:nvSpPr>
        <p:spPr>
          <a:xfrm>
            <a:off x="609601" y="38100"/>
            <a:ext cx="10512425" cy="876300"/>
          </a:xfrm>
          <a:prstGeom prst="rect">
            <a:avLst/>
          </a:prstGeom>
          <a:noFill/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399" b="1" dirty="0">
                <a:solidFill>
                  <a:srgbClr val="FFFF00"/>
                </a:solidFill>
                <a:latin typeface="Comic Sans MS" panose="030F0702030302020204" pitchFamily="66" charset="0"/>
              </a:rPr>
              <a:t>RESULT AND DISCUSSION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015407-66C6-4184-A0ED-9004410B7C7D}"/>
              </a:ext>
            </a:extLst>
          </p:cNvPr>
          <p:cNvSpPr txBox="1">
            <a:spLocks/>
          </p:cNvSpPr>
          <p:nvPr/>
        </p:nvSpPr>
        <p:spPr>
          <a:xfrm>
            <a:off x="1589" y="990600"/>
            <a:ext cx="12188825" cy="5867400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Merupakan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 Dan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mencakup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deskripsi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yang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diperoleh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data, dan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berdasarkan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mengaitkannya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hipotesis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implikasi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dari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analisis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data, dan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perbandingannya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dengan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sudah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sebelumnya</a:t>
            </a:r>
            <a:endParaRPr lang="en-US" sz="2399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dapat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disajikan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berupa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tabel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gambar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grafik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diagram, dan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lainnya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yang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semuanya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bertujuan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untuk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menyederhanakan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399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penyajian</a:t>
            </a:r>
            <a:r>
              <a:rPr lang="en-US" sz="2399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3E4D84-6319-40DF-8A92-D3C6FCDE1D76}"/>
              </a:ext>
            </a:extLst>
          </p:cNvPr>
          <p:cNvSpPr txBox="1"/>
          <p:nvPr/>
        </p:nvSpPr>
        <p:spPr>
          <a:xfrm>
            <a:off x="241753" y="4113074"/>
            <a:ext cx="11708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Kesalahan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sering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terjadi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isi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ditulis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ulang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bentuk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narasi</a:t>
            </a:r>
            <a:endParaRPr lang="en-US" sz="32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Tabel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terlalu</a:t>
            </a:r>
            <a:r>
              <a:rPr lang="en-US" sz="3200" b="1" dirty="0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Panjang dan </a:t>
            </a:r>
            <a:r>
              <a:rPr lang="en-US" sz="3200" b="1" dirty="0" err="1">
                <a:solidFill>
                  <a:srgbClr val="00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mengganggu</a:t>
            </a:r>
            <a:endParaRPr lang="en-US" sz="3200" b="1" dirty="0">
              <a:solidFill>
                <a:srgbClr val="00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96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916DDA26-131E-46AD-ADAE-F0E710EAF3D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4" name="Slide Number Placeholder 43">
            <a:extLst>
              <a:ext uri="{FF2B5EF4-FFF2-40B4-BE49-F238E27FC236}">
                <a16:creationId xmlns:a16="http://schemas.microsoft.com/office/drawing/2014/main" id="{3E790E42-CF88-4BBB-827D-12B6E23D93C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6" name="Title 10">
            <a:extLst>
              <a:ext uri="{FF2B5EF4-FFF2-40B4-BE49-F238E27FC236}">
                <a16:creationId xmlns:a16="http://schemas.microsoft.com/office/drawing/2014/main" id="{1CCC989B-C95E-4969-B971-85303BEC3552}"/>
              </a:ext>
            </a:extLst>
          </p:cNvPr>
          <p:cNvSpPr txBox="1">
            <a:spLocks/>
          </p:cNvSpPr>
          <p:nvPr/>
        </p:nvSpPr>
        <p:spPr>
          <a:xfrm>
            <a:off x="5420139" y="9938"/>
            <a:ext cx="5005466" cy="7653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00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820B14B-E6F4-494D-93C1-395CEE41623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2"/>
          <a:srcRect t="34768" b="34768"/>
          <a:stretch>
            <a:fillRect/>
          </a:stretch>
        </p:blipFill>
        <p:spPr>
          <a:xfrm>
            <a:off x="3048" y="0"/>
            <a:ext cx="12188952" cy="3130826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FA8CCB-F413-4A56-8BA5-BA2C1235AAEB}"/>
              </a:ext>
            </a:extLst>
          </p:cNvPr>
          <p:cNvSpPr txBox="1"/>
          <p:nvPr/>
        </p:nvSpPr>
        <p:spPr>
          <a:xfrm>
            <a:off x="255932" y="3551129"/>
            <a:ext cx="1170084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Pembahasan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sebaiknya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mengandung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tiga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yaitu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penafsiran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implikasi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penerapan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hasil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penelitian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Penafsiran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menghubungkan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dengan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teori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sebelumnya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Implikasi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uraian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kontribusi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terhadap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ilmu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pengetahuan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Penerapan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maksudnya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adalah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pernyataan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tentang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sejauh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mana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hasil-hasil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penelitian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tersebut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dapat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diterapkan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pada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suatu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kondisi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dan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lokasi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tertentu</a:t>
            </a:r>
            <a:endParaRPr lang="en-US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741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59496" y="404664"/>
            <a:ext cx="8909904" cy="15121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4800" b="1" dirty="0"/>
              <a:t>Theoretical Framework and Hypothesis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66662211"/>
              </p:ext>
            </p:extLst>
          </p:nvPr>
        </p:nvGraphicFramePr>
        <p:xfrm>
          <a:off x="695400" y="2048400"/>
          <a:ext cx="10801200" cy="20238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543470" y="3672095"/>
            <a:ext cx="16435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Construct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Proposition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3789" y="3672094"/>
            <a:ext cx="1699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Variables</a:t>
            </a:r>
          </a:p>
        </p:txBody>
      </p:sp>
    </p:spTree>
    <p:extLst>
      <p:ext uri="{BB962C8B-B14F-4D97-AF65-F5344CB8AC3E}">
        <p14:creationId xmlns:p14="http://schemas.microsoft.com/office/powerpoint/2010/main" val="21763987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02EBB1-0869-4918-BD18-1A71CB8C0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734800" cy="6781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FFC84E4-A9EA-4D67-91EB-455401B790FA}"/>
              </a:ext>
            </a:extLst>
          </p:cNvPr>
          <p:cNvSpPr txBox="1">
            <a:spLocks/>
          </p:cNvSpPr>
          <p:nvPr/>
        </p:nvSpPr>
        <p:spPr>
          <a:xfrm>
            <a:off x="839569" y="333351"/>
            <a:ext cx="10512862" cy="877038"/>
          </a:xfrm>
          <a:prstGeom prst="rect">
            <a:avLst/>
          </a:prstGeom>
          <a:noFill/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4399" b="1">
                <a:solidFill>
                  <a:srgbClr val="00FFFF"/>
                </a:solidFill>
                <a:latin typeface="Comic Sans MS" panose="030F0702030302020204" pitchFamily="66" charset="0"/>
              </a:rPr>
              <a:t>CONCLUSION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198F070-ED92-452E-BB89-53E888E0E66B}"/>
              </a:ext>
            </a:extLst>
          </p:cNvPr>
          <p:cNvSpPr txBox="1">
            <a:spLocks/>
          </p:cNvSpPr>
          <p:nvPr/>
        </p:nvSpPr>
        <p:spPr>
          <a:xfrm>
            <a:off x="762000" y="1476446"/>
            <a:ext cx="10972801" cy="431475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Bagian </a:t>
            </a:r>
            <a:r>
              <a:rPr lang="en-US" sz="32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ini</a:t>
            </a:r>
            <a:r>
              <a:rPr lang="en-US" sz="32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terdiri</a:t>
            </a:r>
            <a:r>
              <a:rPr lang="en-US" sz="32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32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32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32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endParaRPr lang="en-US" sz="32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capaian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disampaikan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dalam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bentuk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pernyataan-pernyataan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jelas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singkat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kritis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argumentatif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mengacu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pada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butir-butir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tujuan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endParaRPr lang="en-US" sz="2800" b="1" dirty="0">
              <a:solidFill>
                <a:srgbClr val="FFFFCC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/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tindak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lanjut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hasil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atau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temuan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dinyatakan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dalam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simpulan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lvl="1"/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Rekomendasi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berisi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hal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perlu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dimanfaatkan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dari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hasil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diperoleh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dan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kemungkinan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penelitian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berikutnya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yang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perlu</a:t>
            </a:r>
            <a:r>
              <a:rPr lang="en-US" sz="2800" b="1" dirty="0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FFCC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dilakukan</a:t>
            </a:r>
            <a:endParaRPr lang="en-US" sz="4000" b="1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9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B0BC3B1-3102-414E-87AB-487DB812202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r="4527"/>
          <a:stretch>
            <a:fillRect/>
          </a:stretch>
        </p:blipFill>
        <p:spPr>
          <a:xfrm flipH="1">
            <a:off x="5943601" y="0"/>
            <a:ext cx="6215821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D056E-AFAC-4CD4-9552-28F014B62679}"/>
              </a:ext>
            </a:extLst>
          </p:cNvPr>
          <p:cNvSpPr txBox="1"/>
          <p:nvPr/>
        </p:nvSpPr>
        <p:spPr>
          <a:xfrm>
            <a:off x="308760" y="685800"/>
            <a:ext cx="5787240" cy="35394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A conclusion section is </a:t>
            </a:r>
            <a:r>
              <a:rPr lang="en-US" sz="2800" b="1" dirty="0">
                <a:solidFill>
                  <a:schemeClr val="bg1"/>
                </a:solidFill>
              </a:rPr>
              <a:t>the place where the author restates the contribution of the research, </a:t>
            </a:r>
            <a:r>
              <a:rPr lang="en-US" sz="2800" b="1" dirty="0">
                <a:solidFill>
                  <a:srgbClr val="FFFFCC"/>
                </a:solidFill>
              </a:rPr>
              <a:t>with a particular emphasis on what it allows others to do; </a:t>
            </a:r>
            <a:r>
              <a:rPr lang="en-US" sz="2800" b="1" dirty="0">
                <a:solidFill>
                  <a:srgbClr val="FFC000"/>
                </a:solidFill>
              </a:rPr>
              <a:t>and proposes new research directions to prevent duplication of effort or to encourage collaboration. </a:t>
            </a:r>
          </a:p>
        </p:txBody>
      </p:sp>
    </p:spTree>
    <p:extLst>
      <p:ext uri="{BB962C8B-B14F-4D97-AF65-F5344CB8AC3E}">
        <p14:creationId xmlns:p14="http://schemas.microsoft.com/office/powerpoint/2010/main" val="2990561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CE221A2-1CBE-44B7-9EC4-4AAD1AA66611}"/>
              </a:ext>
            </a:extLst>
          </p:cNvPr>
          <p:cNvSpPr txBox="1"/>
          <p:nvPr/>
        </p:nvSpPr>
        <p:spPr>
          <a:xfrm>
            <a:off x="7772399" y="1196876"/>
            <a:ext cx="4267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FFFF"/>
                </a:solidFill>
              </a:rPr>
              <a:t>A conclusion should present: 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2C73DEE-17B9-49CD-B603-B0B95983A77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2" r="21882"/>
          <a:stretch>
            <a:fillRect/>
          </a:stretch>
        </p:blipFill>
        <p:spPr>
          <a:xfrm flipH="1">
            <a:off x="1585" y="152400"/>
            <a:ext cx="7770815" cy="67056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AC92EF-F15F-4229-9B69-E2EBBF8EE8A3}"/>
              </a:ext>
            </a:extLst>
          </p:cNvPr>
          <p:cNvSpPr txBox="1"/>
          <p:nvPr/>
        </p:nvSpPr>
        <p:spPr>
          <a:xfrm>
            <a:off x="7848600" y="2438401"/>
            <a:ext cx="419099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 succinct summary of implications of the findings,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general implications of the study, and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suggestions for further research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230773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626" y="5208104"/>
            <a:ext cx="5029200" cy="13716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502704D3-AFAD-4028-B5D2-F1031CC52B1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338" b="1338"/>
          <a:stretch>
            <a:fillRect/>
          </a:stretch>
        </p:blipFill>
        <p:spPr>
          <a:xfrm>
            <a:off x="458788" y="350838"/>
            <a:ext cx="6309760" cy="6228866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47EC5F0-E742-49A7-8702-8AB0DE2DE990}"/>
              </a:ext>
            </a:extLst>
          </p:cNvPr>
          <p:cNvSpPr txBox="1"/>
          <p:nvPr/>
        </p:nvSpPr>
        <p:spPr>
          <a:xfrm>
            <a:off x="6806796" y="1500810"/>
            <a:ext cx="519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latin typeface="Vijaya" panose="02020604020202020204" pitchFamily="18" charset="0"/>
                <a:cs typeface="Vijaya" panose="02020604020202020204" pitchFamily="18" charset="0"/>
              </a:rPr>
              <a:t>Semoga</a:t>
            </a:r>
            <a:r>
              <a:rPr lang="en-US" sz="5400" dirty="0">
                <a:latin typeface="Vijaya" panose="02020604020202020204" pitchFamily="18" charset="0"/>
                <a:cs typeface="Vijaya" panose="02020604020202020204" pitchFamily="18" charset="0"/>
              </a:rPr>
              <a:t> </a:t>
            </a:r>
            <a:r>
              <a:rPr lang="en-US" sz="5400" dirty="0" err="1">
                <a:latin typeface="Vijaya" panose="02020604020202020204" pitchFamily="18" charset="0"/>
                <a:cs typeface="Vijaya" panose="02020604020202020204" pitchFamily="18" charset="0"/>
              </a:rPr>
              <a:t>Semua</a:t>
            </a:r>
            <a:r>
              <a:rPr lang="en-US" sz="5400" dirty="0">
                <a:latin typeface="Vijaya" panose="02020604020202020204" pitchFamily="18" charset="0"/>
                <a:cs typeface="Vijaya" panose="02020604020202020204" pitchFamily="18" charset="0"/>
              </a:rPr>
              <a:t> </a:t>
            </a:r>
            <a:r>
              <a:rPr lang="en-US" sz="5400" dirty="0" err="1">
                <a:latin typeface="Vijaya" panose="02020604020202020204" pitchFamily="18" charset="0"/>
                <a:cs typeface="Vijaya" panose="02020604020202020204" pitchFamily="18" charset="0"/>
              </a:rPr>
              <a:t>Sukses</a:t>
            </a:r>
            <a:endParaRPr lang="en-US" sz="5400" dirty="0">
              <a:latin typeface="Vijaya" panose="02020604020202020204" pitchFamily="18" charset="0"/>
              <a:cs typeface="Vijaya" panose="02020604020202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9F96FB0A-2A02-4DFB-8C70-412D8DF11C0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95800" y="1225808"/>
            <a:ext cx="3200400" cy="731520"/>
          </a:xfr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 err="1"/>
              <a:t>Pertanyaan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CB78CA3E-425A-49FC-8D99-4000609FED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497390" y="1958802"/>
            <a:ext cx="3200400" cy="4740171"/>
          </a:xfrm>
          <a:noFill/>
          <a:ln>
            <a:solidFill>
              <a:schemeClr val="accent2"/>
            </a:solidFill>
          </a:ln>
        </p:spPr>
        <p:txBody>
          <a:bodyPr anchor="t" anchorCtr="1">
            <a:normAutofit fontScale="85000"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pertanyaan</a:t>
            </a:r>
            <a:r>
              <a:rPr lang="en-US" sz="2000" b="1" dirty="0"/>
              <a:t> yang </a:t>
            </a:r>
            <a:r>
              <a:rPr lang="en-US" sz="2000" b="1" dirty="0" err="1"/>
              <a:t>muncul</a:t>
            </a:r>
            <a:r>
              <a:rPr lang="en-US" sz="2000" b="1" dirty="0"/>
              <a:t> </a:t>
            </a:r>
            <a:r>
              <a:rPr lang="en-US" sz="2000" b="1" dirty="0" err="1"/>
              <a:t>dari</a:t>
            </a:r>
            <a:r>
              <a:rPr lang="en-US" sz="2000" b="1" dirty="0"/>
              <a:t> </a:t>
            </a:r>
            <a:r>
              <a:rPr lang="en-US" sz="2000" b="1" dirty="0" err="1"/>
              <a:t>masalah</a:t>
            </a:r>
            <a:r>
              <a:rPr lang="en-US" sz="2000" b="1" dirty="0"/>
              <a:t> </a:t>
            </a:r>
            <a:r>
              <a:rPr lang="en-US" sz="2000" b="1" dirty="0" err="1"/>
              <a:t>tersebut</a:t>
            </a:r>
            <a:r>
              <a:rPr lang="en-US" sz="2000" b="1" dirty="0"/>
              <a:t> yang </a:t>
            </a:r>
            <a:r>
              <a:rPr lang="en-US" sz="2000" b="1" dirty="0" err="1"/>
              <a:t>perlu</a:t>
            </a:r>
            <a:r>
              <a:rPr lang="en-US" sz="2000" b="1" dirty="0"/>
              <a:t> </a:t>
            </a:r>
            <a:r>
              <a:rPr lang="en-US" sz="2000" b="1" dirty="0" err="1"/>
              <a:t>dijawab</a:t>
            </a:r>
            <a:r>
              <a:rPr lang="en-US" sz="2000" b="1" dirty="0"/>
              <a:t> </a:t>
            </a: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penelitian</a:t>
            </a:r>
            <a:endParaRPr lang="en-US" sz="20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Pertanyaannya</a:t>
            </a:r>
            <a:r>
              <a:rPr lang="en-US" sz="2000" b="1" dirty="0"/>
              <a:t> </a:t>
            </a:r>
            <a:r>
              <a:rPr lang="en-US" sz="2000" b="1" dirty="0" err="1"/>
              <a:t>bisa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, </a:t>
            </a:r>
            <a:r>
              <a:rPr lang="en-US" sz="2000" b="1" dirty="0" err="1"/>
              <a:t>apakah</a:t>
            </a:r>
            <a:r>
              <a:rPr lang="en-US" sz="2000" b="1" dirty="0"/>
              <a:t>, </a:t>
            </a:r>
            <a:r>
              <a:rPr lang="en-US" sz="2000" b="1" dirty="0" err="1"/>
              <a:t>apa</a:t>
            </a:r>
            <a:r>
              <a:rPr lang="en-US" sz="2000" b="1" dirty="0"/>
              <a:t> </a:t>
            </a:r>
            <a:r>
              <a:rPr lang="en-US" sz="2000" b="1" dirty="0" err="1"/>
              <a:t>saja</a:t>
            </a:r>
            <a:r>
              <a:rPr lang="en-US" sz="2000" b="1" dirty="0"/>
              <a:t>, </a:t>
            </a:r>
            <a:r>
              <a:rPr lang="en-US" sz="2000" b="1" dirty="0" err="1"/>
              <a:t>kenapa</a:t>
            </a:r>
            <a:r>
              <a:rPr lang="en-US" sz="2000" b="1" dirty="0"/>
              <a:t>, </a:t>
            </a:r>
            <a:r>
              <a:rPr lang="en-US" sz="2000" b="1" dirty="0" err="1"/>
              <a:t>bagaimana</a:t>
            </a:r>
            <a:r>
              <a:rPr lang="en-US" sz="2000" b="1" dirty="0"/>
              <a:t>, </a:t>
            </a:r>
            <a:r>
              <a:rPr lang="en-US" sz="2000" b="1" dirty="0" err="1"/>
              <a:t>seberapa</a:t>
            </a:r>
            <a:r>
              <a:rPr lang="en-US" sz="2000" b="1" dirty="0"/>
              <a:t>, </a:t>
            </a:r>
            <a:r>
              <a:rPr lang="en-US" sz="2000" b="1" dirty="0" err="1"/>
              <a:t>seberapa</a:t>
            </a:r>
            <a:r>
              <a:rPr lang="en-US" sz="2000" b="1" dirty="0"/>
              <a:t> </a:t>
            </a:r>
            <a:r>
              <a:rPr lang="en-US" sz="2000" b="1" dirty="0" err="1"/>
              <a:t>banyak</a:t>
            </a:r>
            <a:r>
              <a:rPr lang="en-US" sz="2000" b="1" dirty="0"/>
              <a:t>, </a:t>
            </a:r>
            <a:r>
              <a:rPr lang="en-US" sz="2000" b="1" dirty="0" err="1"/>
              <a:t>seberapa</a:t>
            </a:r>
            <a:r>
              <a:rPr lang="en-US" sz="2000" b="1" dirty="0"/>
              <a:t> </a:t>
            </a:r>
            <a:r>
              <a:rPr lang="en-US" sz="2000" b="1" dirty="0" err="1"/>
              <a:t>besar</a:t>
            </a:r>
            <a:r>
              <a:rPr lang="en-US" sz="2000" b="1" dirty="0"/>
              <a:t>, </a:t>
            </a:r>
            <a:r>
              <a:rPr lang="en-US" sz="2000" b="1" dirty="0" err="1"/>
              <a:t>sejauh</a:t>
            </a:r>
            <a:r>
              <a:rPr lang="en-US" sz="2000" b="1" dirty="0"/>
              <a:t> </a:t>
            </a:r>
            <a:r>
              <a:rPr lang="en-US" sz="2000" b="1" dirty="0" err="1"/>
              <a:t>apa</a:t>
            </a:r>
            <a:r>
              <a:rPr lang="en-US" sz="2000" b="1" dirty="0"/>
              <a:t> dan </a:t>
            </a:r>
            <a:r>
              <a:rPr lang="en-US" sz="2000" b="1" dirty="0" err="1"/>
              <a:t>sebagainya</a:t>
            </a:r>
            <a:endParaRPr lang="en-US" sz="20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Pertanyaan</a:t>
            </a:r>
            <a:r>
              <a:rPr lang="en-US" sz="2000" b="1" dirty="0"/>
              <a:t> </a:t>
            </a:r>
            <a:r>
              <a:rPr lang="en-US" sz="2000" b="1" dirty="0" err="1"/>
              <a:t>inilah</a:t>
            </a:r>
            <a:r>
              <a:rPr lang="en-US" sz="2000" b="1" dirty="0"/>
              <a:t> yang </a:t>
            </a:r>
            <a:r>
              <a:rPr lang="en-US" sz="2000" b="1" dirty="0" err="1"/>
              <a:t>akan</a:t>
            </a:r>
            <a:r>
              <a:rPr lang="en-US" sz="2000" b="1" dirty="0"/>
              <a:t> </a:t>
            </a:r>
            <a:r>
              <a:rPr lang="en-US" sz="2000" b="1" dirty="0" err="1"/>
              <a:t>dijawab</a:t>
            </a:r>
            <a:r>
              <a:rPr lang="en-US" sz="2000" b="1" dirty="0"/>
              <a:t> </a:t>
            </a:r>
            <a:r>
              <a:rPr lang="en-US" sz="2000" b="1" dirty="0" err="1"/>
              <a:t>melalui</a:t>
            </a:r>
            <a:r>
              <a:rPr lang="en-US" sz="2000" b="1" dirty="0"/>
              <a:t> </a:t>
            </a:r>
            <a:r>
              <a:rPr lang="en-US" sz="2000" b="1" dirty="0" err="1"/>
              <a:t>penelitian</a:t>
            </a:r>
            <a:endParaRPr lang="en-US" sz="20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Dalam</a:t>
            </a:r>
            <a:r>
              <a:rPr lang="en-US" sz="2000" b="1" dirty="0"/>
              <a:t> </a:t>
            </a:r>
            <a:r>
              <a:rPr lang="en-US" sz="2000" b="1" dirty="0" err="1"/>
              <a:t>bentuk</a:t>
            </a:r>
            <a:r>
              <a:rPr lang="en-US" sz="2000" b="1" dirty="0"/>
              <a:t> </a:t>
            </a:r>
            <a:r>
              <a:rPr lang="en-US" sz="2000" b="1" dirty="0" err="1"/>
              <a:t>kalimat</a:t>
            </a:r>
            <a:r>
              <a:rPr lang="en-US" sz="2000" b="1" dirty="0"/>
              <a:t> </a:t>
            </a:r>
            <a:r>
              <a:rPr lang="en-US" sz="2000" b="1" dirty="0" err="1"/>
              <a:t>pernyataan</a:t>
            </a:r>
            <a:endParaRPr lang="en-US" sz="2000" b="1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D2ED3F-4593-4DAA-83A4-953C35F622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14730" y="1225808"/>
            <a:ext cx="3200400" cy="731520"/>
          </a:xfr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txBody>
          <a:bodyPr/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A0B0A1D-F3E2-4CA5-BB2D-285AB09BB4B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14730" y="1957329"/>
            <a:ext cx="3200400" cy="3459498"/>
          </a:xfrm>
          <a:noFill/>
          <a:ln>
            <a:solidFill>
              <a:schemeClr val="accent2"/>
            </a:solidFill>
          </a:ln>
        </p:spPr>
        <p:txBody>
          <a:bodyPr anchor="t" anchorCtr="1">
            <a:norm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Apa</a:t>
            </a:r>
            <a:r>
              <a:rPr lang="en-US" sz="2400" b="1" dirty="0"/>
              <a:t> yang </a:t>
            </a:r>
            <a:r>
              <a:rPr lang="en-US" sz="2400" b="1" dirty="0" err="1"/>
              <a:t>ingin</a:t>
            </a:r>
            <a:r>
              <a:rPr lang="en-US" sz="2400" b="1" dirty="0"/>
              <a:t> </a:t>
            </a:r>
            <a:r>
              <a:rPr lang="en-US" sz="2400" b="1" dirty="0" err="1"/>
              <a:t>dicapai</a:t>
            </a:r>
            <a:r>
              <a:rPr lang="en-US" sz="2400" b="1" dirty="0"/>
              <a:t> dan </a:t>
            </a:r>
            <a:r>
              <a:rPr lang="en-US" sz="2400" b="1" dirty="0" err="1"/>
              <a:t>dituju</a:t>
            </a: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Nanti</a:t>
            </a:r>
            <a:r>
              <a:rPr lang="en-US" sz="2400" b="1" dirty="0"/>
              <a:t> yang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menjadi</a:t>
            </a:r>
            <a:r>
              <a:rPr lang="en-US" sz="2400" b="1" dirty="0"/>
              <a:t> </a:t>
            </a:r>
            <a:r>
              <a:rPr lang="en-US" sz="2400" b="1" dirty="0" err="1"/>
              <a:t>kesimpulan</a:t>
            </a:r>
            <a:r>
              <a:rPr lang="en-US" sz="2400" b="1" dirty="0"/>
              <a:t> </a:t>
            </a:r>
            <a:r>
              <a:rPr lang="en-US" sz="2400" b="1" dirty="0" err="1"/>
              <a:t>penelitian</a:t>
            </a:r>
            <a:r>
              <a:rPr lang="en-US" sz="2400" b="1" dirty="0"/>
              <a:t> dan </a:t>
            </a:r>
            <a:r>
              <a:rPr lang="en-US" sz="2400" b="1" dirty="0" err="1"/>
              <a:t>menjadi</a:t>
            </a:r>
            <a:r>
              <a:rPr lang="en-US" sz="2400" b="1" dirty="0"/>
              <a:t> </a:t>
            </a:r>
            <a:r>
              <a:rPr lang="en-US" sz="2400" b="1" dirty="0" err="1"/>
              <a:t>dasar</a:t>
            </a:r>
            <a:r>
              <a:rPr lang="en-US" sz="2400" b="1" dirty="0"/>
              <a:t> </a:t>
            </a:r>
            <a:r>
              <a:rPr lang="en-US" sz="2400" b="1" dirty="0" err="1"/>
              <a:t>rekomendasi</a:t>
            </a:r>
            <a:r>
              <a:rPr lang="en-US" sz="2400" b="1" dirty="0"/>
              <a:t> </a:t>
            </a:r>
            <a:r>
              <a:rPr lang="en-US" sz="2400" b="1" dirty="0" err="1"/>
              <a:t>atau</a:t>
            </a:r>
            <a:r>
              <a:rPr lang="en-US" sz="2400" b="1" dirty="0"/>
              <a:t> saran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400" b="1" dirty="0" err="1"/>
              <a:t>Merupakan</a:t>
            </a:r>
            <a:r>
              <a:rPr lang="en-US" sz="2400" b="1" dirty="0"/>
              <a:t> </a:t>
            </a:r>
            <a:r>
              <a:rPr lang="en-US" sz="2400" b="1" dirty="0" err="1"/>
              <a:t>kalimat</a:t>
            </a:r>
            <a:r>
              <a:rPr lang="en-US" sz="2400" b="1" dirty="0"/>
              <a:t> </a:t>
            </a:r>
            <a:r>
              <a:rPr lang="en-US" sz="2400" b="1" dirty="0" err="1"/>
              <a:t>pernyataan</a:t>
            </a: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algn="l"/>
            <a:endParaRPr lang="en-US" sz="2400" b="1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2ECA6D-3E50-4C18-9FD3-9FFF5589B9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38253" y="1225808"/>
            <a:ext cx="3200400" cy="731520"/>
          </a:xfrm>
        </p:spPr>
        <p:txBody>
          <a:bodyPr/>
          <a:lstStyle/>
          <a:p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B63D4E6-374E-4922-827B-068D67F3CA1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936348" y="1958423"/>
            <a:ext cx="3200400" cy="3835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b="1" dirty="0" err="1"/>
              <a:t>Apa</a:t>
            </a:r>
            <a:r>
              <a:rPr lang="en-ZA" sz="2400" b="1" dirty="0"/>
              <a:t> yang </a:t>
            </a:r>
            <a:r>
              <a:rPr lang="en-ZA" sz="2400" b="1" dirty="0" err="1"/>
              <a:t>melatarbelakangi</a:t>
            </a:r>
            <a:r>
              <a:rPr lang="en-ZA" sz="2400" b="1" dirty="0"/>
              <a:t> </a:t>
            </a:r>
            <a:r>
              <a:rPr lang="en-ZA" sz="2400" b="1" dirty="0" err="1"/>
              <a:t>topik</a:t>
            </a:r>
            <a:r>
              <a:rPr lang="en-ZA" sz="2400" b="1" dirty="0"/>
              <a:t> </a:t>
            </a:r>
            <a:r>
              <a:rPr lang="en-ZA" sz="2400" b="1" dirty="0" err="1"/>
              <a:t>tersebut</a:t>
            </a:r>
            <a:r>
              <a:rPr lang="en-ZA" sz="2400" b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b="1" dirty="0"/>
              <a:t>Mana data </a:t>
            </a:r>
            <a:r>
              <a:rPr lang="en-ZA" sz="2400" b="1" dirty="0" err="1"/>
              <a:t>pendukungnya</a:t>
            </a:r>
            <a:r>
              <a:rPr lang="en-ZA" sz="2400" b="1" dirty="0"/>
              <a:t>, </a:t>
            </a:r>
            <a:r>
              <a:rPr lang="en-ZA" sz="2400" b="1" dirty="0" err="1"/>
              <a:t>siapa</a:t>
            </a:r>
            <a:r>
              <a:rPr lang="en-ZA" sz="2400" b="1" dirty="0"/>
              <a:t> yang </a:t>
            </a:r>
            <a:r>
              <a:rPr lang="en-ZA" sz="2400" b="1" dirty="0" err="1"/>
              <a:t>bilang</a:t>
            </a:r>
            <a:r>
              <a:rPr lang="en-ZA" sz="2400" b="1" dirty="0"/>
              <a:t> </a:t>
            </a:r>
            <a:r>
              <a:rPr lang="en-ZA" sz="2400" b="1" dirty="0" err="1"/>
              <a:t>demikian</a:t>
            </a:r>
            <a:r>
              <a:rPr lang="en-ZA" sz="2400" b="1" dirty="0"/>
              <a:t>, </a:t>
            </a:r>
            <a:r>
              <a:rPr lang="en-ZA" sz="2400" b="1" dirty="0" err="1"/>
              <a:t>darimana</a:t>
            </a:r>
            <a:r>
              <a:rPr lang="en-ZA" sz="2400" b="1" dirty="0"/>
              <a:t> </a:t>
            </a:r>
            <a:r>
              <a:rPr lang="en-ZA" sz="2400" b="1" dirty="0" err="1"/>
              <a:t>sumbernya</a:t>
            </a:r>
            <a:endParaRPr lang="en-ZA" sz="2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b="1" dirty="0" err="1"/>
              <a:t>Apa</a:t>
            </a:r>
            <a:r>
              <a:rPr lang="en-ZA" sz="2400" b="1" dirty="0"/>
              <a:t> </a:t>
            </a:r>
            <a:r>
              <a:rPr lang="en-ZA" sz="2400" b="1" dirty="0" err="1"/>
              <a:t>masalahnya</a:t>
            </a:r>
            <a:r>
              <a:rPr lang="en-ZA" sz="2400" b="1" dirty="0"/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400" b="1" dirty="0" err="1"/>
              <a:t>Merupakan</a:t>
            </a:r>
            <a:r>
              <a:rPr lang="en-ZA" sz="2400" b="1" dirty="0"/>
              <a:t> gap yang </a:t>
            </a:r>
            <a:r>
              <a:rPr lang="en-ZA" sz="2400" b="1" dirty="0" err="1"/>
              <a:t>akan</a:t>
            </a:r>
            <a:r>
              <a:rPr lang="en-ZA" sz="2400" b="1" dirty="0"/>
              <a:t> </a:t>
            </a:r>
            <a:r>
              <a:rPr lang="en-ZA" sz="2400" b="1" dirty="0" err="1"/>
              <a:t>diisi</a:t>
            </a:r>
            <a:r>
              <a:rPr lang="en-ZA" sz="2400" b="1" dirty="0"/>
              <a:t> </a:t>
            </a:r>
            <a:r>
              <a:rPr lang="en-ZA" sz="2400" b="1" dirty="0" err="1"/>
              <a:t>melalui</a:t>
            </a:r>
            <a:r>
              <a:rPr lang="en-ZA" sz="2400" b="1" dirty="0"/>
              <a:t> </a:t>
            </a:r>
            <a:r>
              <a:rPr lang="en-ZA" sz="2400" b="1" dirty="0" err="1"/>
              <a:t>penelitian</a:t>
            </a:r>
            <a:endParaRPr lang="en-ZA" sz="24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3C69863-5F45-4D93-93D5-0440348B1866}"/>
              </a:ext>
            </a:extLst>
          </p:cNvPr>
          <p:cNvSpPr/>
          <p:nvPr/>
        </p:nvSpPr>
        <p:spPr>
          <a:xfrm>
            <a:off x="3813396" y="1430912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6F77F7B-90AB-4E5C-A4CF-D14D72BD3CD9}"/>
              </a:ext>
            </a:extLst>
          </p:cNvPr>
          <p:cNvSpPr/>
          <p:nvPr/>
        </p:nvSpPr>
        <p:spPr>
          <a:xfrm>
            <a:off x="7374754" y="1289609"/>
            <a:ext cx="1003852" cy="1053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9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5D2ED3F-4593-4DAA-83A4-953C35F622C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73426" y="1075413"/>
            <a:ext cx="10038522" cy="731520"/>
          </a:xfrm>
          <a:solidFill>
            <a:schemeClr val="accent2">
              <a:alpha val="5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2800" b="1" dirty="0"/>
              <a:t>Kata </a:t>
            </a:r>
            <a:r>
              <a:rPr lang="en-US" sz="2800" b="1" dirty="0" err="1"/>
              <a:t>awal</a:t>
            </a:r>
            <a:r>
              <a:rPr lang="en-US" sz="2800" b="1" dirty="0"/>
              <a:t> </a:t>
            </a:r>
            <a:r>
              <a:rPr lang="en-US" sz="2800" b="1" dirty="0" err="1"/>
              <a:t>untuk</a:t>
            </a:r>
            <a:r>
              <a:rPr lang="en-US" sz="2800" b="1" dirty="0"/>
              <a:t> </a:t>
            </a:r>
            <a:r>
              <a:rPr lang="en-US" sz="2800" b="1" dirty="0" err="1"/>
              <a:t>tujuan</a:t>
            </a:r>
            <a:r>
              <a:rPr lang="en-US" sz="2800" b="1" dirty="0"/>
              <a:t> </a:t>
            </a:r>
            <a:r>
              <a:rPr lang="en-US" sz="2800" b="1" dirty="0" err="1"/>
              <a:t>penelitian</a:t>
            </a:r>
            <a:endParaRPr lang="en-US" sz="2800" b="1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B2ACCDC-D88A-416E-9115-F366B4ADB9E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92078" y="1806933"/>
            <a:ext cx="4919869" cy="4640213"/>
          </a:xfrm>
        </p:spPr>
        <p:txBody>
          <a:bodyPr>
            <a:noAutofit/>
          </a:bodyPr>
          <a:lstStyle/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membandingkan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(to compare),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define)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memprediksi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predict),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menduga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estimate),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menganalisis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analyze)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menilai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assess)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menghitung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calculate)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mengumpulkan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collect)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mengembangkan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develop),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mengeksplorasi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explore), </a:t>
            </a:r>
          </a:p>
          <a:p>
            <a:pPr marL="457200" lvl="1" indent="-28892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menghubungkan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connect, to relate)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dan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berbagai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perkataan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sejenis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lainnya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2F13AB3E-2ABF-4B62-8B06-8105FC08EFDA}"/>
              </a:ext>
            </a:extLst>
          </p:cNvPr>
          <p:cNvSpPr txBox="1">
            <a:spLocks/>
          </p:cNvSpPr>
          <p:nvPr/>
        </p:nvSpPr>
        <p:spPr>
          <a:xfrm>
            <a:off x="1073426" y="1806933"/>
            <a:ext cx="5118652" cy="464021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lIns="182880" tIns="182880" rIns="182880" bIns="45720" rtlCol="0" anchor="t" anchorCtr="1">
            <a:normAutofit/>
          </a:bodyPr>
          <a:lstStyle>
            <a:lvl1pPr marL="0" indent="0" algn="ctr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mengidentifikasi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(to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indentify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mengetahui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find out)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memastikan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ensure),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menentukan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determine),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membangun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(to establish)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mengklarifikasi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clarify),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melakukan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verifikasi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to verify),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mengkonfirmasi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confirm)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363538" lvl="1" indent="-269875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menjelaskan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(to explain, to describe),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597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Date Placeholder 33">
            <a:extLst>
              <a:ext uri="{FF2B5EF4-FFF2-40B4-BE49-F238E27FC236}">
                <a16:creationId xmlns:a16="http://schemas.microsoft.com/office/drawing/2014/main" id="{819C09A1-D392-4696-8592-3B25D659C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AC12BBEE-57EB-45AB-B1F9-947F7072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23398" y="6356350"/>
            <a:ext cx="9144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A8506E2-8C5F-44CF-B776-186A81FAC9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022691"/>
              </p:ext>
            </p:extLst>
          </p:nvPr>
        </p:nvGraphicFramePr>
        <p:xfrm>
          <a:off x="2723322" y="9939"/>
          <a:ext cx="9448800" cy="3183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103">
                  <a:extLst>
                    <a:ext uri="{9D8B030D-6E8A-4147-A177-3AD203B41FA5}">
                      <a16:colId xmlns:a16="http://schemas.microsoft.com/office/drawing/2014/main" val="3115810201"/>
                    </a:ext>
                  </a:extLst>
                </a:gridCol>
                <a:gridCol w="1199002">
                  <a:extLst>
                    <a:ext uri="{9D8B030D-6E8A-4147-A177-3AD203B41FA5}">
                      <a16:colId xmlns:a16="http://schemas.microsoft.com/office/drawing/2014/main" val="3154768138"/>
                    </a:ext>
                  </a:extLst>
                </a:gridCol>
                <a:gridCol w="1371700">
                  <a:extLst>
                    <a:ext uri="{9D8B030D-6E8A-4147-A177-3AD203B41FA5}">
                      <a16:colId xmlns:a16="http://schemas.microsoft.com/office/drawing/2014/main" val="1779197604"/>
                    </a:ext>
                  </a:extLst>
                </a:gridCol>
                <a:gridCol w="2740110">
                  <a:extLst>
                    <a:ext uri="{9D8B030D-6E8A-4147-A177-3AD203B41FA5}">
                      <a16:colId xmlns:a16="http://schemas.microsoft.com/office/drawing/2014/main" val="359889005"/>
                    </a:ext>
                  </a:extLst>
                </a:gridCol>
                <a:gridCol w="3795885">
                  <a:extLst>
                    <a:ext uri="{9D8B030D-6E8A-4147-A177-3AD203B41FA5}">
                      <a16:colId xmlns:a16="http://schemas.microsoft.com/office/drawing/2014/main" val="2459244110"/>
                    </a:ext>
                  </a:extLst>
                </a:gridCol>
              </a:tblGrid>
              <a:tr h="6492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No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Nama </a:t>
                      </a:r>
                      <a:r>
                        <a:rPr lang="en-US" sz="1400" dirty="0" err="1">
                          <a:effectLst/>
                        </a:rPr>
                        <a:t>Lengkap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Intansi tempat bekerja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Permasalahan</a:t>
                      </a:r>
                      <a:r>
                        <a:rPr lang="en-US" sz="1400" dirty="0">
                          <a:effectLst/>
                        </a:rPr>
                        <a:t> Yang </a:t>
                      </a:r>
                      <a:r>
                        <a:rPr lang="en-US" sz="1400" dirty="0" err="1">
                          <a:effectLst/>
                        </a:rPr>
                        <a:t>Ingin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Teliti</a:t>
                      </a:r>
                      <a:r>
                        <a:rPr lang="en-US" sz="1400" dirty="0">
                          <a:effectLst/>
                        </a:rPr>
                        <a:t> (Di </a:t>
                      </a:r>
                      <a:r>
                        <a:rPr lang="en-US" sz="1400" dirty="0" err="1">
                          <a:effectLst/>
                        </a:rPr>
                        <a:t>nomorin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err="1">
                          <a:effectLst/>
                        </a:rPr>
                        <a:t>kemudian</a:t>
                      </a:r>
                      <a:r>
                        <a:rPr lang="en-US" sz="1400" dirty="0">
                          <a:effectLst/>
                        </a:rPr>
                        <a:t> di </a:t>
                      </a:r>
                      <a:r>
                        <a:rPr lang="en-US" sz="1400" dirty="0" err="1">
                          <a:effectLst/>
                        </a:rPr>
                        <a:t>sebut</a:t>
                      </a:r>
                      <a:r>
                        <a:rPr lang="en-US" sz="1400" dirty="0">
                          <a:effectLst/>
                        </a:rPr>
                        <a:t>/</a:t>
                      </a:r>
                      <a:r>
                        <a:rPr lang="en-US" sz="1400" dirty="0" err="1">
                          <a:effectLst/>
                        </a:rPr>
                        <a:t>jelaskan</a:t>
                      </a:r>
                      <a:r>
                        <a:rPr lang="en-US" sz="1400" dirty="0">
                          <a:effectLst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Judul Tesis ( minimal 2 judul ) Silahkan dinomori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298885"/>
                  </a:ext>
                </a:extLst>
              </a:tr>
              <a:tr h="24616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ROY SYAH YUDI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DINAS KEHUTANAN PROVINSI SUMATERA UTARA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Persepsi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petani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sawit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rakyat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jangka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benah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Persepsi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masyarakat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sekitar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pantai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mangrove)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kawasan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63830" marR="0" indent="-16383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Persepsi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Petani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Kelapa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Sawit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Rakyat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Dalam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Kawasan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Penerapan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Pola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Jangka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Benah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( Study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kasus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 Serdang).</a:t>
                      </a:r>
                    </a:p>
                    <a:p>
                      <a:pPr marL="163830" marR="0" indent="-16383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Persepsi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Masyarakay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Sekitar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Pantai (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Mangrove)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terhadap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Pengelolaan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Kawasan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oleh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Kelompok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Tani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Hutan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 Study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Kasus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di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Pesisir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Pantai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Kabupaten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Deli Serdang).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5888030"/>
                  </a:ext>
                </a:extLst>
              </a:tr>
            </a:tbl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F7CC26E-841A-4F75-B85C-78D3D739ECA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9508" r="9508"/>
          <a:stretch>
            <a:fillRect/>
          </a:stretch>
        </p:blipFill>
        <p:spPr>
          <a:xfrm>
            <a:off x="0" y="1"/>
            <a:ext cx="2743200" cy="311094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E7217-AD5D-4780-AEC6-C03FD8EDEDA9}"/>
              </a:ext>
            </a:extLst>
          </p:cNvPr>
          <p:cNvSpPr txBox="1"/>
          <p:nvPr/>
        </p:nvSpPr>
        <p:spPr>
          <a:xfrm>
            <a:off x="119269" y="3429000"/>
            <a:ext cx="118176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pengelolaan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kawasan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hutan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ingin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mengetahui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persepsi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masyarakat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sekitar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hutan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pantai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hutan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mangrove)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harus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kelompok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tani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hutan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Kenapa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harus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pesisir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pantau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Deli Serdang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Apakah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ada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data yang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mendukung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jawaban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anda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terhadap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butir-butir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atas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Darimana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sumbernya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siapa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mengatakan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demikian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Arial Black" panose="020B0A04020102020204" pitchFamily="34" charset="0"/>
                <a:cs typeface="Calibri" panose="020F0502020204030204" pitchFamily="34" charset="0"/>
              </a:rPr>
              <a:t>bukan</a:t>
            </a:r>
            <a:r>
              <a:rPr lang="en-US" sz="2400" dirty="0">
                <a:latin typeface="Arial Black" panose="020B0A0402010202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  <a:cs typeface="Calibri" panose="020F0502020204030204" pitchFamily="34" charset="0"/>
              </a:rPr>
              <a:t>anda</a:t>
            </a:r>
            <a:endParaRPr lang="en-US" sz="24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97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hoto of three succulent plants in white pots&#10;">
            <a:extLst>
              <a:ext uri="{FF2B5EF4-FFF2-40B4-BE49-F238E27FC236}">
                <a16:creationId xmlns:a16="http://schemas.microsoft.com/office/drawing/2014/main" id="{950F1AD8-D083-461E-A758-E3AA785CE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2286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6822" y="2628302"/>
            <a:ext cx="8819587" cy="4020975"/>
          </a:xfrm>
        </p:spPr>
        <p:txBody>
          <a:bodyPr>
            <a:noAutofit/>
          </a:bodyPr>
          <a:lstStyle/>
          <a:p>
            <a:r>
              <a:rPr lang="en-US" sz="2400" b="1" dirty="0" err="1"/>
              <a:t>Masalah</a:t>
            </a:r>
            <a:r>
              <a:rPr lang="en-US" sz="2400" b="1" dirty="0"/>
              <a:t> yang </a:t>
            </a:r>
            <a:r>
              <a:rPr lang="en-US" sz="2400" b="1" dirty="0" err="1"/>
              <a:t>diungkap</a:t>
            </a:r>
            <a:r>
              <a:rPr lang="en-US" sz="2400" b="1" dirty="0"/>
              <a:t> </a:t>
            </a:r>
            <a:r>
              <a:rPr lang="en-US" sz="2400" b="1" dirty="0" err="1"/>
              <a:t>akan</a:t>
            </a:r>
            <a:r>
              <a:rPr lang="en-US" sz="2400" b="1" dirty="0"/>
              <a:t> </a:t>
            </a:r>
            <a:r>
              <a:rPr lang="en-US" sz="2400" b="1" dirty="0" err="1"/>
              <a:t>memunculkan</a:t>
            </a:r>
            <a:r>
              <a:rPr lang="en-US" sz="2400" b="1" dirty="0"/>
              <a:t> </a:t>
            </a:r>
            <a:r>
              <a:rPr lang="en-US" sz="2400" b="1" dirty="0" err="1"/>
              <a:t>pertanyaan</a:t>
            </a:r>
            <a:r>
              <a:rPr lang="en-US" sz="24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</a:rPr>
              <a:t>Bagaimanakah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persepsi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masyarakat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sekitar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r>
              <a:rPr lang="en-US" sz="2400" b="1" dirty="0">
                <a:effectLst/>
              </a:rPr>
              <a:t> (mangrove) </a:t>
            </a:r>
            <a:r>
              <a:rPr lang="en-US" sz="2400" b="1" dirty="0" err="1">
                <a:effectLst/>
              </a:rPr>
              <a:t>terhadap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pengelolaan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/>
              <a:t>k</a:t>
            </a:r>
            <a:r>
              <a:rPr lang="en-US" sz="2400" b="1" dirty="0" err="1">
                <a:effectLst/>
              </a:rPr>
              <a:t>awasan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endParaRPr lang="en-US" sz="24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>
                <a:effectLst/>
              </a:rPr>
              <a:t>Apakah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ada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pengaruh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persepsi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masyarakat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sekitar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pantai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terhadap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pengelolaan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kawasan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r>
              <a:rPr lang="en-US" sz="2400" b="1" dirty="0">
                <a:effectLst/>
              </a:rPr>
              <a:t> oleh </a:t>
            </a:r>
            <a:r>
              <a:rPr lang="en-US" sz="2400" b="1" dirty="0" err="1">
                <a:effectLst/>
              </a:rPr>
              <a:t>kelompok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tani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endParaRPr lang="en-US" sz="24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/>
              <a:t>Bagaimanakah</a:t>
            </a:r>
            <a:r>
              <a:rPr lang="en-US" sz="2400" b="1" dirty="0"/>
              <a:t> </a:t>
            </a:r>
            <a:r>
              <a:rPr lang="en-US" sz="2400" b="1" dirty="0" err="1"/>
              <a:t>p</a:t>
            </a:r>
            <a:r>
              <a:rPr lang="en-US" sz="2400" b="1" dirty="0" err="1">
                <a:effectLst/>
              </a:rPr>
              <a:t>engelolaan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kawasan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r>
              <a:rPr lang="en-US" sz="2400" b="1" dirty="0">
                <a:effectLst/>
              </a:rPr>
              <a:t> oleh </a:t>
            </a:r>
            <a:r>
              <a:rPr lang="en-US" sz="2400" b="1" dirty="0" err="1">
                <a:effectLst/>
              </a:rPr>
              <a:t>kelompok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tani</a:t>
            </a:r>
            <a:r>
              <a:rPr lang="en-US" sz="2400" b="1" dirty="0">
                <a:effectLst/>
              </a:rPr>
              <a:t> </a:t>
            </a:r>
            <a:r>
              <a:rPr lang="en-US" sz="2400" b="1" dirty="0" err="1">
                <a:effectLst/>
              </a:rPr>
              <a:t>hutan</a:t>
            </a:r>
            <a:r>
              <a:rPr lang="en-US" sz="2400" b="1" dirty="0"/>
              <a:t> </a:t>
            </a:r>
            <a:endParaRPr lang="en-US" sz="24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108968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1058" y="664599"/>
            <a:ext cx="5005466" cy="1134384"/>
          </a:xfrm>
        </p:spPr>
        <p:txBody>
          <a:bodyPr/>
          <a:lstStyle/>
          <a:p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Penelitian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01058" y="1929709"/>
            <a:ext cx="5281612" cy="31591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mengetahui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persepsi</a:t>
            </a:r>
            <a:r>
              <a:rPr lang="en-US" sz="2000" dirty="0">
                <a:solidFill>
                  <a:schemeClr val="tx1"/>
                </a:solidFill>
                <a:effectLst/>
              </a:rPr>
              <a:t> Masyarakat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Sekitar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  <a:effectLst/>
              </a:rPr>
              <a:t> Mangrove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terhadap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Pengelolaan</a:t>
            </a:r>
            <a:r>
              <a:rPr lang="en-US" sz="2000" dirty="0">
                <a:solidFill>
                  <a:schemeClr val="tx1"/>
                </a:solidFill>
                <a:effectLst/>
              </a:rPr>
              <a:t> Kawasan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/>
                </a:solidFill>
              </a:rPr>
              <a:t>Untuk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melihat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pengaruh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persepsi</a:t>
            </a:r>
            <a:r>
              <a:rPr lang="en-US" sz="2000" dirty="0">
                <a:solidFill>
                  <a:schemeClr val="tx1"/>
                </a:solidFill>
                <a:effectLst/>
              </a:rPr>
              <a:t> Masyarakat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Sekitar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  <a:effectLst/>
              </a:rPr>
              <a:t> Pantai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terhadap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Pengelolaan</a:t>
            </a:r>
            <a:r>
              <a:rPr lang="en-US" sz="2000" dirty="0">
                <a:solidFill>
                  <a:schemeClr val="tx1"/>
                </a:solidFill>
                <a:effectLst/>
              </a:rPr>
              <a:t> Kawasan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  <a:effectLst/>
              </a:rPr>
              <a:t> oleh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Kelompok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Tani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</a:rPr>
              <a:t>Untuk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menganalisis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Pengelolaan</a:t>
            </a:r>
            <a:r>
              <a:rPr lang="en-US" sz="2000" dirty="0">
                <a:solidFill>
                  <a:schemeClr val="tx1"/>
                </a:solidFill>
                <a:effectLst/>
              </a:rPr>
              <a:t> Kawasan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  <a:effectLst/>
              </a:rPr>
              <a:t> oleh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Kelompok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Tani</a:t>
            </a:r>
            <a:r>
              <a:rPr lang="en-US" sz="2000" dirty="0">
                <a:solidFill>
                  <a:schemeClr val="tx1"/>
                </a:solidFill>
                <a:effectLst/>
              </a:rPr>
              <a:t> </a:t>
            </a:r>
            <a:r>
              <a:rPr lang="en-US" sz="2000" dirty="0" err="1">
                <a:solidFill>
                  <a:schemeClr val="tx1"/>
                </a:solidFill>
                <a:effectLst/>
              </a:rPr>
              <a:t>Hutan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endParaRPr lang="en-US" sz="2000" dirty="0">
              <a:solidFill>
                <a:schemeClr val="tx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F2E06D9-48B3-4AFE-899A-6A537321B46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6146" r="16146"/>
          <a:stretch>
            <a:fillRect/>
          </a:stretch>
        </p:blipFill>
        <p:spPr>
          <a:xfrm>
            <a:off x="109330" y="745434"/>
            <a:ext cx="6239003" cy="4572000"/>
          </a:xfrm>
        </p:spPr>
      </p:pic>
    </p:spTree>
    <p:extLst>
      <p:ext uri="{BB962C8B-B14F-4D97-AF65-F5344CB8AC3E}">
        <p14:creationId xmlns:p14="http://schemas.microsoft.com/office/powerpoint/2010/main" val="1247662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Pitch Deck_tm66722518_Win32_JB_SL_v3" id="{F88C4BC3-D7CC-4809-9A20-83B96B306E67}" vid="{C89703AC-DCB6-4757-83A4-6B2EB7B7FA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C88140-B977-44ED-8877-83D5BCE7639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E6AE0A-D4B0-4A5B-9359-3C20E0AE6F61}">
  <ds:schemaRefs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1af3243-3dd4-4a8d-8c0d-dd76da1f02a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F12D6A-2BE8-4847-A724-6F141C79A2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1248</TotalTime>
  <Words>3401</Words>
  <Application>Microsoft Office PowerPoint</Application>
  <PresentationFormat>Widescreen</PresentationFormat>
  <Paragraphs>361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Arial</vt:lpstr>
      <vt:lpstr>Arial Black</vt:lpstr>
      <vt:lpstr>Bodoni MT</vt:lpstr>
      <vt:lpstr>Calibri</vt:lpstr>
      <vt:lpstr>Cambria</vt:lpstr>
      <vt:lpstr>Candara</vt:lpstr>
      <vt:lpstr>Century Gothic</vt:lpstr>
      <vt:lpstr>Comic Sans MS</vt:lpstr>
      <vt:lpstr>Kristen ITC</vt:lpstr>
      <vt:lpstr>Kunstler Script</vt:lpstr>
      <vt:lpstr>Segoe Print</vt:lpstr>
      <vt:lpstr>Source Sans Pro Light</vt:lpstr>
      <vt:lpstr>Tahoma</vt:lpstr>
      <vt:lpstr>Times New Roman</vt:lpstr>
      <vt:lpstr>Tw Cen MT</vt:lpstr>
      <vt:lpstr>Vijaya</vt:lpstr>
      <vt:lpstr>Wingdings</vt:lpstr>
      <vt:lpstr>Office Theme</vt:lpstr>
      <vt:lpstr>PowerPoint Presentation</vt:lpstr>
      <vt:lpstr>OVERVIEW OF RESEARCH PROCESS</vt:lpstr>
      <vt:lpstr>PowerPoint Presentation</vt:lpstr>
      <vt:lpstr>Theoretical Framework and Hypothesis</vt:lpstr>
      <vt:lpstr>PowerPoint Presentation</vt:lpstr>
      <vt:lpstr>PowerPoint Presentation</vt:lpstr>
      <vt:lpstr>PowerPoint Presentation</vt:lpstr>
      <vt:lpstr>PowerPoint Presentation</vt:lpstr>
      <vt:lpstr>Tujuan Penelitian</vt:lpstr>
      <vt:lpstr>PowerPoint Presentation</vt:lpstr>
      <vt:lpstr>PowerPoint Presentation</vt:lpstr>
      <vt:lpstr>Tinjauan Pustaka</vt:lpstr>
      <vt:lpstr>Metode Penelitian</vt:lpstr>
      <vt:lpstr>PowerPoint Presentation</vt:lpstr>
      <vt:lpstr>PowerPoint Presentation</vt:lpstr>
      <vt:lpstr>Tujuan Penelitian</vt:lpstr>
      <vt:lpstr>PowerPoint Presentation</vt:lpstr>
      <vt:lpstr>Tinjauan Pustaka</vt:lpstr>
      <vt:lpstr>PowerPoint Presentation</vt:lpstr>
      <vt:lpstr>PowerPoint Presentation</vt:lpstr>
      <vt:lpstr>PowerPoint Presentation</vt:lpstr>
      <vt:lpstr>Tujuan Penelitian</vt:lpstr>
      <vt:lpstr>PowerPoint Presentation</vt:lpstr>
      <vt:lpstr>Tinjauan Pustaka</vt:lpstr>
      <vt:lpstr>PowerPoint Presentation</vt:lpstr>
      <vt:lpstr>PowerPoint Presentation</vt:lpstr>
      <vt:lpstr>PowerPoint Presentation</vt:lpstr>
      <vt:lpstr>PowerPoint Presentation</vt:lpstr>
      <vt:lpstr>Pertanyaan penelitian yang muncul dari masalahnya misalnya adalah:</vt:lpstr>
      <vt:lpstr>PowerPoint Presentation</vt:lpstr>
      <vt:lpstr>Tujuan Penelitian</vt:lpstr>
      <vt:lpstr>Pitch Deck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12</cp:revision>
  <dcterms:created xsi:type="dcterms:W3CDTF">2022-02-10T02:11:50Z</dcterms:created>
  <dcterms:modified xsi:type="dcterms:W3CDTF">2022-02-12T07:06:09Z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