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7" r:id="rId2"/>
    <p:sldId id="289" r:id="rId3"/>
    <p:sldId id="288" r:id="rId4"/>
    <p:sldId id="290" r:id="rId5"/>
    <p:sldId id="291" r:id="rId6"/>
    <p:sldId id="292" r:id="rId7"/>
    <p:sldId id="293" r:id="rId8"/>
    <p:sldId id="296" r:id="rId9"/>
    <p:sldId id="297" r:id="rId10"/>
    <p:sldId id="295" r:id="rId11"/>
    <p:sldId id="299" r:id="rId12"/>
    <p:sldId id="300" r:id="rId13"/>
    <p:sldId id="301" r:id="rId14"/>
    <p:sldId id="307" r:id="rId15"/>
    <p:sldId id="308" r:id="rId16"/>
    <p:sldId id="312" r:id="rId17"/>
    <p:sldId id="309" r:id="rId18"/>
    <p:sldId id="310" r:id="rId19"/>
    <p:sldId id="313" r:id="rId20"/>
    <p:sldId id="314" r:id="rId21"/>
    <p:sldId id="315" r:id="rId22"/>
    <p:sldId id="316" r:id="rId23"/>
    <p:sldId id="323" r:id="rId24"/>
    <p:sldId id="319" r:id="rId25"/>
    <p:sldId id="320" r:id="rId26"/>
    <p:sldId id="321" r:id="rId27"/>
    <p:sldId id="322" r:id="rId28"/>
    <p:sldId id="329" r:id="rId29"/>
    <p:sldId id="325" r:id="rId30"/>
    <p:sldId id="326" r:id="rId31"/>
    <p:sldId id="327" r:id="rId32"/>
    <p:sldId id="328" r:id="rId33"/>
    <p:sldId id="331" r:id="rId34"/>
    <p:sldId id="330" r:id="rId35"/>
  </p:sldIdLst>
  <p:sldSz cx="12188825"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1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66"/>
    <a:srgbClr val="000000"/>
    <a:srgbClr val="FF99FF"/>
    <a:srgbClr val="FF0000"/>
    <a:srgbClr val="A50021"/>
    <a:srgbClr val="003300"/>
    <a:srgbClr val="008000"/>
    <a:srgbClr val="99CC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howGuides="1">
      <p:cViewPr varScale="1">
        <p:scale>
          <a:sx n="71" d="100"/>
          <a:sy n="71" d="100"/>
        </p:scale>
        <p:origin x="498" y="60"/>
      </p:cViewPr>
      <p:guideLst>
        <p:guide orient="horz" pos="2160"/>
        <p:guide pos="3839"/>
      </p:guideLst>
    </p:cSldViewPr>
  </p:slideViewPr>
  <p:notesTextViewPr>
    <p:cViewPr>
      <p:scale>
        <a:sx n="1" d="1"/>
        <a:sy n="1" d="1"/>
      </p:scale>
      <p:origin x="0" y="0"/>
    </p:cViewPr>
  </p:notesTextViewPr>
  <p:notesViewPr>
    <p:cSldViewPr showGuides="1">
      <p:cViewPr varScale="1">
        <p:scale>
          <a:sx n="65" d="100"/>
          <a:sy n="65" d="100"/>
        </p:scale>
        <p:origin x="279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16D341-6D40-498C-B355-1A6B10FB4029}" type="datetimeFigureOut">
              <a:rPr lang="en-US"/>
              <a:t>4/14/2019</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386A95-D0A4-44B9-98DA-3665758D8262}" type="slidenum">
              <a:rPr/>
              <a:t>‹#›</a:t>
            </a:fld>
            <a:endParaRPr dirty="0"/>
          </a:p>
        </p:txBody>
      </p:sp>
    </p:spTree>
    <p:extLst>
      <p:ext uri="{BB962C8B-B14F-4D97-AF65-F5344CB8AC3E}">
        <p14:creationId xmlns:p14="http://schemas.microsoft.com/office/powerpoint/2010/main" val="34698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5E7497-3723-4859-BCC5-41DA474F1359}" type="datetimeFigureOut">
              <a:rPr lang="en-US"/>
              <a:t>4/14/2019</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821A9-1C31-4760-BDBC-9A0BA471B1B7}" type="slidenum">
              <a:rPr/>
              <a:t>‹#›</a:t>
            </a:fld>
            <a:endParaRPr dirty="0"/>
          </a:p>
        </p:txBody>
      </p:sp>
    </p:spTree>
    <p:extLst>
      <p:ext uri="{BB962C8B-B14F-4D97-AF65-F5344CB8AC3E}">
        <p14:creationId xmlns:p14="http://schemas.microsoft.com/office/powerpoint/2010/main" val="332216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replace a picture, just select and delete it. Then use the Insert Picture icon to replace it with one of your own!</a:t>
            </a:r>
          </a:p>
        </p:txBody>
      </p:sp>
      <p:sp>
        <p:nvSpPr>
          <p:cNvPr id="4" name="Slide Number Placeholder 3"/>
          <p:cNvSpPr>
            <a:spLocks noGrp="1"/>
          </p:cNvSpPr>
          <p:nvPr>
            <p:ph type="sldNum" sz="quarter" idx="10"/>
          </p:nvPr>
        </p:nvSpPr>
        <p:spPr/>
        <p:txBody>
          <a:bodyPr/>
          <a:lstStyle/>
          <a:p>
            <a:fld id="{FC3821A9-1C31-4760-BDBC-9A0BA471B1B7}" type="slidenum">
              <a:rPr lang="en-US" smtClean="0"/>
              <a:t>1</a:t>
            </a:fld>
            <a:endParaRPr lang="en-US"/>
          </a:p>
        </p:txBody>
      </p:sp>
    </p:spTree>
    <p:extLst>
      <p:ext uri="{BB962C8B-B14F-4D97-AF65-F5344CB8AC3E}">
        <p14:creationId xmlns:p14="http://schemas.microsoft.com/office/powerpoint/2010/main" val="43002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a:t>
            </a:r>
            <a:r>
              <a:rPr lang="en-US" sz="1400" b="1" baseline="0" dirty="0" smtClean="0"/>
              <a:t> with background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t>(Intermediate)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Slides</a:t>
            </a:r>
            <a:r>
              <a:rPr lang="en-US" sz="1200" b="0" baseline="0" dirty="0" smtClean="0"/>
              <a:t> group, click </a:t>
            </a:r>
            <a:r>
              <a:rPr lang="en-US" sz="1200" b="1" baseline="0" dirty="0" smtClean="0"/>
              <a:t>Layout</a:t>
            </a:r>
            <a:r>
              <a:rPr lang="en-US" sz="1200" b="0" baseline="0" dirty="0" smtClean="0"/>
              <a:t>, and then click </a:t>
            </a:r>
            <a:r>
              <a:rPr lang="en-US" sz="1200" b="1" baseline="0" dirty="0" smtClean="0"/>
              <a:t>Blank</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Insert</a:t>
            </a:r>
            <a:r>
              <a:rPr lang="en-US" sz="1200" b="0" baseline="0" dirty="0" smtClean="0"/>
              <a:t> tab, in the </a:t>
            </a:r>
            <a:r>
              <a:rPr lang="en-US" sz="1200" b="1" baseline="0" dirty="0" smtClean="0"/>
              <a:t>Images</a:t>
            </a:r>
            <a:r>
              <a:rPr lang="en-US" sz="1200" b="0" baseline="0" dirty="0" smtClean="0"/>
              <a:t> group, click </a:t>
            </a:r>
            <a:r>
              <a:rPr lang="en-US" sz="1200" b="1" baseline="0" dirty="0" smtClean="0"/>
              <a:t>Picture</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b="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Size</a:t>
            </a:r>
            <a:r>
              <a:rPr lang="en-US" sz="1200" b="0" kern="1200" baseline="0" dirty="0" smtClean="0">
                <a:solidFill>
                  <a:schemeClr val="tx1"/>
                </a:solidFill>
                <a:effectLst/>
                <a:latin typeface="+mn-lt"/>
                <a:ea typeface="+mn-ea"/>
                <a:cs typeface="+mn-cs"/>
              </a:rPr>
              <a:t> group, click the </a:t>
            </a:r>
            <a:r>
              <a:rPr lang="en-US" sz="1200" b="1" kern="1200" baseline="0" dirty="0" smtClean="0">
                <a:solidFill>
                  <a:schemeClr val="tx1"/>
                </a:solidFill>
                <a:effectLst/>
                <a:latin typeface="+mn-lt"/>
                <a:ea typeface="+mn-ea"/>
                <a:cs typeface="+mn-cs"/>
              </a:rPr>
              <a:t>Size and Position </a:t>
            </a:r>
            <a:r>
              <a:rPr lang="en-US" sz="1200" b="0" kern="1200" baseline="0" dirty="0" smtClean="0">
                <a:solidFill>
                  <a:schemeClr val="tx1"/>
                </a:solidFill>
                <a:effectLst/>
                <a:latin typeface="+mn-lt"/>
                <a:ea typeface="+mn-ea"/>
                <a:cs typeface="+mn-cs"/>
              </a:rPr>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7.5</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under </a:t>
            </a:r>
            <a:r>
              <a:rPr lang="en-US" sz="1200" b="1" kern="1200" baseline="0" dirty="0" smtClean="0">
                <a:solidFill>
                  <a:schemeClr val="tx1"/>
                </a:solidFill>
                <a:effectLst/>
                <a:latin typeface="+mn-lt"/>
                <a:ea typeface="+mn-ea"/>
                <a:cs typeface="+mn-cs"/>
              </a:rPr>
              <a:t>Picture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b="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Adjust</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Color</a:t>
            </a:r>
            <a:r>
              <a:rPr lang="en-US" sz="1200" b="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Recolor</a:t>
            </a:r>
            <a:r>
              <a:rPr lang="en-US" sz="1200" b="0" kern="1200" baseline="0" dirty="0" smtClean="0">
                <a:solidFill>
                  <a:schemeClr val="tx1"/>
                </a:solidFill>
                <a:effectLst/>
                <a:latin typeface="+mn-lt"/>
                <a:ea typeface="+mn-ea"/>
                <a:cs typeface="+mn-cs"/>
              </a:rPr>
              <a:t> click </a:t>
            </a:r>
            <a:r>
              <a:rPr lang="en-US" sz="1200" b="1" kern="1200" baseline="0" dirty="0" err="1" smtClean="0">
                <a:solidFill>
                  <a:schemeClr val="tx1"/>
                </a:solidFill>
                <a:effectLst/>
                <a:latin typeface="+mn-lt"/>
                <a:ea typeface="+mn-ea"/>
                <a:cs typeface="+mn-cs"/>
              </a:rPr>
              <a:t>Grayscale</a:t>
            </a:r>
            <a:r>
              <a:rPr lang="en-US" sz="1200" b="0" kern="1200" baseline="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Adjust</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Corrections</a:t>
            </a:r>
            <a:r>
              <a:rPr lang="en-US" sz="1200" b="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Brightness and Contrast</a:t>
            </a:r>
            <a:r>
              <a:rPr lang="en-US" sz="1200" b="0" kern="1200" baseline="0" dirty="0" smtClean="0">
                <a:solidFill>
                  <a:schemeClr val="tx1"/>
                </a:solidFill>
                <a:effectLst/>
                <a:latin typeface="+mn-lt"/>
                <a:ea typeface="+mn-ea"/>
                <a:cs typeface="+mn-cs"/>
              </a:rPr>
              <a:t>, click </a:t>
            </a:r>
            <a:r>
              <a:rPr lang="en-US" b="1" baseline="0" dirty="0" smtClean="0"/>
              <a:t>Brightness: -40% Contrast: +20%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Home</a:t>
            </a:r>
            <a:r>
              <a:rPr lang="en-US" baseline="0" dirty="0" smtClean="0"/>
              <a:t> tab, in the </a:t>
            </a:r>
            <a:r>
              <a:rPr lang="en-US" b="1" baseline="0" dirty="0" smtClean="0"/>
              <a:t>Clipboard</a:t>
            </a:r>
            <a:r>
              <a:rPr lang="en-US" baseline="0" dirty="0" smtClean="0"/>
              <a:t> group, click the arrow to the right of </a:t>
            </a:r>
            <a:r>
              <a:rPr lang="en-US" b="1" baseline="0" dirty="0" smtClean="0"/>
              <a:t>Copy</a:t>
            </a:r>
            <a:r>
              <a:rPr lang="en-US" baseline="0" dirty="0" smtClean="0"/>
              <a:t>, and then click </a:t>
            </a:r>
            <a:r>
              <a:rPr lang="en-US" b="1" baseline="0" dirty="0" smtClean="0"/>
              <a:t>Duplicate</a:t>
            </a:r>
            <a:r>
              <a:rPr lang="en-US" baseline="0" dirty="0" smtClean="0"/>
              <a:t>.</a:t>
            </a:r>
          </a:p>
          <a:p>
            <a:pPr marL="228600" indent="-228600">
              <a:buFont typeface="+mj-lt"/>
              <a:buAutoNum type="arabicPeriod"/>
            </a:pPr>
            <a:r>
              <a:rPr lang="en-US" baseline="0" dirty="0" smtClean="0"/>
              <a:t>Select the second picture.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Drawing</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Arrange</a:t>
            </a:r>
            <a:r>
              <a:rPr lang="en-US" sz="1200" kern="1200" dirty="0" smtClean="0">
                <a:solidFill>
                  <a:schemeClr val="tx1"/>
                </a:solidFill>
                <a:effectLst/>
                <a:latin typeface="+mn-lt"/>
                <a:ea typeface="+mn-ea"/>
                <a:cs typeface="+mn-cs"/>
              </a:rPr>
              <a:t>, point to </a:t>
            </a:r>
            <a:r>
              <a:rPr lang="en-US" sz="1200" b="1" kern="1200" dirty="0" smtClean="0">
                <a:solidFill>
                  <a:schemeClr val="tx1"/>
                </a:solidFill>
                <a:effectLst/>
                <a:latin typeface="+mn-lt"/>
                <a:ea typeface="+mn-ea"/>
                <a:cs typeface="+mn-cs"/>
              </a:rPr>
              <a:t>Align</a:t>
            </a:r>
            <a:r>
              <a:rPr lang="en-US" sz="1200" kern="1200" dirty="0" smtClean="0">
                <a:solidFill>
                  <a:schemeClr val="tx1"/>
                </a:solidFill>
                <a:effectLst/>
                <a:latin typeface="+mn-lt"/>
                <a:ea typeface="+mn-ea"/>
                <a:cs typeface="+mn-cs"/>
              </a:rPr>
              <a:t>, and then do the following:</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to Slide</a:t>
            </a:r>
            <a:r>
              <a:rPr lang="en-US" sz="1200" kern="1200" dirty="0" smtClean="0">
                <a:solidFill>
                  <a:schemeClr val="tx1"/>
                </a:solidFill>
                <a:effectLst/>
                <a:latin typeface="+mn-lt"/>
                <a:ea typeface="+mn-ea"/>
                <a:cs typeface="+mn-cs"/>
              </a:rPr>
              <a:t>.</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Middle</a:t>
            </a:r>
            <a:r>
              <a:rPr lang="en-US" sz="1200" kern="1200" dirty="0" smtClean="0">
                <a:solidFill>
                  <a:schemeClr val="tx1"/>
                </a:solidFill>
                <a:effectLst/>
                <a:latin typeface="+mn-lt"/>
                <a:ea typeface="+mn-ea"/>
                <a:cs typeface="+mn-cs"/>
              </a:rPr>
              <a:t>. </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Center</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Adjust</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Reset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a:t>
            </a:r>
            <a:r>
              <a:rPr lang="en-US" baseline="0" dirty="0" smtClean="0"/>
              <a:t>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and Position</a:t>
            </a:r>
            <a:r>
              <a:rPr lang="en-US" b="0" baseline="0" dirty="0" smtClean="0"/>
              <a:t> dialog box launcher</a:t>
            </a:r>
            <a:r>
              <a:rPr lang="en-US" baseline="0" dirty="0" smtClean="0"/>
              <a:t>..</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to focus</a:t>
            </a:r>
            <a:r>
              <a:rPr lang="en-US" sz="1200" kern="1200" baseline="0" dirty="0" smtClean="0">
                <a:solidFill>
                  <a:schemeClr val="tx1"/>
                </a:solidFill>
                <a:effectLst/>
                <a:latin typeface="+mn-lt"/>
                <a:ea typeface="+mn-ea"/>
                <a:cs typeface="+mn-cs"/>
              </a:rPr>
              <a:t> on the main subject in the picture. (Example picture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3.54” </a:t>
            </a:r>
            <a:r>
              <a:rPr lang="en-US" sz="1200" b="0" kern="1200" dirty="0" smtClean="0">
                <a:solidFill>
                  <a:schemeClr val="tx1"/>
                </a:solidFill>
                <a:effectLst/>
                <a:latin typeface="+mn-lt"/>
                <a:ea typeface="+mn-ea"/>
                <a:cs typeface="+mn-cs"/>
              </a:rPr>
              <a:t>height</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3.24” </a:t>
            </a:r>
            <a:r>
              <a:rPr lang="en-US" sz="1200" b="0" kern="1200" dirty="0" smtClean="0">
                <a:solidFill>
                  <a:schemeClr val="tx1"/>
                </a:solidFill>
                <a:effectLst/>
                <a:latin typeface="+mn-lt"/>
                <a:ea typeface="+mn-ea"/>
                <a:cs typeface="+mn-cs"/>
              </a:rPr>
              <a:t>width).</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enter </a:t>
            </a:r>
            <a:r>
              <a:rPr lang="en-US" sz="1200" kern="1200" dirty="0" smtClean="0">
                <a:solidFill>
                  <a:schemeClr val="tx1"/>
                </a:solidFill>
                <a:effectLst/>
                <a:latin typeface="+mn-lt"/>
                <a:ea typeface="+mn-ea"/>
                <a:cs typeface="+mn-cs"/>
              </a:rPr>
              <a:t>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1"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Also under</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Adjust</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Remove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Background</a:t>
            </a:r>
            <a:r>
              <a:rPr lang="en-US" sz="1200" b="0" kern="1200" baseline="0" dirty="0" smtClean="0">
                <a:solidFill>
                  <a:schemeClr val="tx1"/>
                </a:solidFill>
                <a:effectLst/>
                <a:latin typeface="+mn-lt"/>
                <a:ea typeface="+mn-ea"/>
                <a:cs typeface="+mn-cs"/>
              </a:rPr>
              <a:t>, and then do the following:</a:t>
            </a:r>
            <a:r>
              <a:rPr lang="en-US" sz="1200" kern="1200" baseline="0" dirty="0" smtClean="0">
                <a:solidFill>
                  <a:schemeClr val="tx1"/>
                </a:solidFill>
                <a:effectLst/>
                <a:latin typeface="+mn-lt"/>
                <a:ea typeface="+mn-ea"/>
                <a:cs typeface="+mn-cs"/>
              </a:rPr>
              <a:t> </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To remove additional background areas from the picture, on the </a:t>
            </a:r>
            <a:r>
              <a:rPr lang="en-US" sz="1200" b="1" kern="1200" baseline="0" dirty="0" smtClean="0">
                <a:solidFill>
                  <a:schemeClr val="tx1"/>
                </a:solidFill>
                <a:effectLst/>
                <a:latin typeface="+mn-lt"/>
                <a:ea typeface="+mn-ea"/>
                <a:cs typeface="+mn-cs"/>
              </a:rPr>
              <a:t>Background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Removal</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Refine</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Mark Areas to Remove</a:t>
            </a:r>
            <a:r>
              <a:rPr lang="en-US" sz="1200" b="0" kern="1200" baseline="0" dirty="0" smtClean="0">
                <a:solidFill>
                  <a:schemeClr val="tx1"/>
                </a:solidFill>
                <a:effectLst/>
                <a:latin typeface="+mn-lt"/>
                <a:ea typeface="+mn-ea"/>
                <a:cs typeface="+mn-cs"/>
              </a:rPr>
              <a:t>. Select all of the additional areas to be removed.</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To keep additional areas of the picture that have been removed, </a:t>
            </a:r>
            <a:r>
              <a:rPr lang="en-US" sz="1200" kern="1200" baseline="0" dirty="0" smtClean="0">
                <a:solidFill>
                  <a:schemeClr val="tx1"/>
                </a:solidFill>
                <a:effectLst/>
                <a:latin typeface="+mn-lt"/>
                <a:ea typeface="+mn-ea"/>
                <a:cs typeface="+mn-cs"/>
              </a:rPr>
              <a:t>on the </a:t>
            </a:r>
            <a:r>
              <a:rPr lang="en-US" sz="1200" b="1" kern="1200" baseline="0" dirty="0" smtClean="0">
                <a:solidFill>
                  <a:schemeClr val="tx1"/>
                </a:solidFill>
                <a:effectLst/>
                <a:latin typeface="+mn-lt"/>
                <a:ea typeface="+mn-ea"/>
                <a:cs typeface="+mn-cs"/>
              </a:rPr>
              <a:t>Background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Removal</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Refine</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Mark Areas to Keep.</a:t>
            </a:r>
            <a:r>
              <a:rPr lang="en-US" sz="1200" b="0" kern="1200" baseline="0" dirty="0" smtClean="0">
                <a:solidFill>
                  <a:schemeClr val="tx1"/>
                </a:solidFill>
                <a:effectLst/>
                <a:latin typeface="+mn-lt"/>
                <a:ea typeface="+mn-ea"/>
                <a:cs typeface="+mn-cs"/>
              </a:rPr>
              <a:t> Select all of the additional areas to be kept.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Keep</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Changes</a:t>
            </a:r>
            <a:r>
              <a:rPr lang="en-US" sz="1200" b="0" kern="1200" baseline="0" dirty="0" smtClean="0">
                <a:solidFill>
                  <a:schemeClr val="tx1"/>
                </a:solidFill>
                <a:effectLst/>
                <a:latin typeface="+mn-lt"/>
                <a:ea typeface="+mn-ea"/>
                <a:cs typeface="+mn-cs"/>
              </a:rPr>
              <a:t> in the </a:t>
            </a:r>
            <a:r>
              <a:rPr lang="en-US" sz="1200" b="1" kern="1200" baseline="0" dirty="0" smtClean="0">
                <a:solidFill>
                  <a:schemeClr val="tx1"/>
                </a:solidFill>
                <a:effectLst/>
                <a:latin typeface="+mn-lt"/>
                <a:ea typeface="+mn-ea"/>
                <a:cs typeface="+mn-cs"/>
              </a:rPr>
              <a:t>Close</a:t>
            </a:r>
            <a:r>
              <a:rPr lang="en-US" sz="1200" b="0" kern="1200" baseline="0" dirty="0" smtClean="0">
                <a:solidFill>
                  <a:schemeClr val="tx1"/>
                </a:solidFill>
                <a:effectLst/>
                <a:latin typeface="+mn-lt"/>
                <a:ea typeface="+mn-ea"/>
                <a:cs typeface="+mn-cs"/>
              </a:rPr>
              <a:t> group when finished.</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kern="1200" baseline="0" dirty="0" smtClean="0">
                <a:solidFill>
                  <a:schemeClr val="tx1"/>
                </a:solidFill>
                <a:effectLst/>
                <a:latin typeface="+mn-lt"/>
                <a:ea typeface="+mn-ea"/>
                <a:cs typeface="+mn-cs"/>
              </a:rPr>
              <a:t>To reproduce the shape effects on this slide,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select </a:t>
            </a:r>
            <a:r>
              <a:rPr lang="en-US" sz="1200" b="1" kern="1200" baseline="0" dirty="0" smtClean="0">
                <a:solidFill>
                  <a:schemeClr val="tx1"/>
                </a:solidFill>
                <a:effectLst/>
                <a:latin typeface="+mn-lt"/>
                <a:ea typeface="+mn-ea"/>
                <a:cs typeface="+mn-cs"/>
              </a:rPr>
              <a:t>Rectangle</a:t>
            </a:r>
            <a:r>
              <a:rPr lang="en-US" sz="1200" b="0" kern="1200" baseline="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Select the rectangle. Also 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click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launcher.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in the </a:t>
            </a:r>
            <a:r>
              <a:rPr lang="en-US" sz="1200" b="1" kern="1200" baseline="0" dirty="0" smtClean="0">
                <a:solidFill>
                  <a:schemeClr val="tx1"/>
                </a:solidFill>
                <a:effectLst/>
                <a:latin typeface="+mn-lt"/>
                <a:ea typeface="+mn-ea"/>
                <a:cs typeface="+mn-cs"/>
              </a:rPr>
              <a:t>Size</a:t>
            </a:r>
            <a:r>
              <a:rPr lang="en-US" sz="1200" b="0" kern="1200" baseline="0" dirty="0" smtClean="0">
                <a:solidFill>
                  <a:schemeClr val="tx1"/>
                </a:solidFill>
                <a:effectLst/>
                <a:latin typeface="+mn-lt"/>
                <a:ea typeface="+mn-ea"/>
                <a:cs typeface="+mn-cs"/>
              </a:rPr>
              <a:t> tab, </a:t>
            </a:r>
            <a:r>
              <a:rPr lang="en-US" baseline="0" dirty="0" smtClean="0"/>
              <a:t>enter </a:t>
            </a:r>
            <a:r>
              <a:rPr lang="en-US" b="1" baseline="0" dirty="0" smtClean="0"/>
              <a:t>7.5”</a:t>
            </a:r>
            <a:r>
              <a:rPr lang="en-US" baseline="0" dirty="0" smtClean="0"/>
              <a:t> into the </a:t>
            </a:r>
            <a:r>
              <a:rPr lang="en-US" b="1" baseline="0" dirty="0" smtClean="0"/>
              <a:t>Height</a:t>
            </a:r>
            <a:r>
              <a:rPr lang="en-US" baseline="0" dirty="0" smtClean="0"/>
              <a:t> box and enter </a:t>
            </a:r>
            <a:r>
              <a:rPr lang="en-US" b="1" baseline="0" dirty="0" smtClean="0"/>
              <a:t>4”</a:t>
            </a:r>
            <a:r>
              <a:rPr lang="en-US" baseline="0" dirty="0" smtClean="0"/>
              <a:t> into the </a:t>
            </a:r>
            <a:r>
              <a:rPr lang="en-US" b="1" baseline="0" dirty="0" smtClean="0"/>
              <a:t>Width</a:t>
            </a:r>
            <a:r>
              <a:rPr lang="en-US" baseline="0" dirty="0" smtClean="0"/>
              <a:t> box.</a:t>
            </a:r>
            <a:endParaRPr lang="en-US" sz="1200" b="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in the </a:t>
            </a:r>
            <a:r>
              <a:rPr lang="en-US" sz="1200" b="1" kern="1200" baseline="0" dirty="0" smtClean="0">
                <a:solidFill>
                  <a:schemeClr val="tx1"/>
                </a:solidFill>
                <a:effectLst/>
                <a:latin typeface="+mn-lt"/>
                <a:ea typeface="+mn-ea"/>
                <a:cs typeface="+mn-cs"/>
              </a:rPr>
              <a:t>Fill</a:t>
            </a:r>
            <a:r>
              <a:rPr lang="en-US" sz="1200" b="0" kern="1200" baseline="0" dirty="0" smtClean="0">
                <a:solidFill>
                  <a:schemeClr val="tx1"/>
                </a:solidFill>
                <a:effectLst/>
                <a:latin typeface="+mn-lt"/>
                <a:ea typeface="+mn-ea"/>
                <a:cs typeface="+mn-cs"/>
              </a:rPr>
              <a:t> tab, select </a:t>
            </a:r>
            <a:r>
              <a:rPr lang="en-US" sz="1200" b="1" kern="1200" baseline="0" dirty="0" smtClean="0">
                <a:solidFill>
                  <a:schemeClr val="tx1"/>
                </a:solidFill>
                <a:effectLst/>
                <a:latin typeface="+mn-lt"/>
                <a:ea typeface="+mn-ea"/>
                <a:cs typeface="+mn-cs"/>
              </a:rPr>
              <a:t>Gradient</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fill</a:t>
            </a:r>
            <a:r>
              <a:rPr lang="en-US" sz="1200" b="0" kern="1200" baseline="0" dirty="0" smtClean="0">
                <a:solidFill>
                  <a:schemeClr val="tx1"/>
                </a:solidFill>
                <a:effectLst/>
                <a:latin typeface="+mn-lt"/>
                <a:ea typeface="+mn-ea"/>
                <a:cs typeface="+mn-cs"/>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Type</a:t>
            </a:r>
            <a:r>
              <a:rPr lang="en-US" sz="1200" b="0" kern="1200" baseline="0" dirty="0" smtClean="0">
                <a:solidFill>
                  <a:schemeClr val="tx1"/>
                </a:solidFill>
                <a:effectLst/>
                <a:latin typeface="+mn-lt"/>
                <a:ea typeface="+mn-ea"/>
                <a:cs typeface="+mn-cs"/>
              </a:rPr>
              <a:t> list, select </a:t>
            </a:r>
            <a:r>
              <a:rPr lang="en-US" sz="1200" b="1" kern="1200" baseline="0" dirty="0" smtClean="0">
                <a:solidFill>
                  <a:schemeClr val="tx1"/>
                </a:solidFill>
                <a:effectLst/>
                <a:latin typeface="+mn-lt"/>
                <a:ea typeface="+mn-ea"/>
                <a:cs typeface="+mn-cs"/>
              </a:rPr>
              <a:t>Linear</a:t>
            </a:r>
            <a:r>
              <a:rPr lang="en-US" sz="1200" b="0" kern="1200" baseline="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b="0" kern="1200" baseline="0" dirty="0" smtClean="0">
                <a:solidFill>
                  <a:schemeClr val="tx1"/>
                </a:solidFill>
                <a:effectLst/>
                <a:latin typeface="+mn-lt"/>
                <a:ea typeface="+mn-ea"/>
                <a:cs typeface="+mn-cs"/>
              </a:rPr>
              <a:t> box, enter </a:t>
            </a:r>
            <a:r>
              <a:rPr lang="en-US" b="1" baseline="0" dirty="0" smtClean="0"/>
              <a:t>90°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a:t>
            </a:r>
            <a:r>
              <a:rPr lang="en-US" sz="1200" b="1" kern="1200" baseline="0" dirty="0" smtClean="0">
                <a:solidFill>
                  <a:schemeClr val="tx1"/>
                </a:solidFill>
                <a:effectLst/>
                <a:latin typeface="+mn-lt"/>
                <a:ea typeface="+mn-ea"/>
                <a:cs typeface="+mn-cs"/>
              </a:rPr>
              <a:t>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 (first row, second option from the left).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47</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91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77</a:t>
            </a:r>
            <a:r>
              <a:rPr lang="en-US" sz="1200" kern="1200" baseline="0" dirty="0" smtClean="0">
                <a:solidFill>
                  <a:schemeClr val="tx1"/>
                </a:solidFill>
                <a:effectLst/>
                <a:latin typeface="+mn-lt"/>
                <a:ea typeface="+mn-ea"/>
                <a:cs typeface="+mn-cs"/>
              </a:rPr>
              <a: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third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a:t>
            </a:r>
            <a:r>
              <a:rPr lang="en-US" sz="1200" b="1" kern="1200" baseline="0" dirty="0" smtClean="0">
                <a:solidFill>
                  <a:schemeClr val="tx1"/>
                </a:solidFill>
                <a:effectLst/>
                <a:latin typeface="+mn-lt"/>
                <a:ea typeface="+mn-ea"/>
                <a:cs typeface="+mn-cs"/>
              </a:rPr>
              <a:t>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 (first row, second option from the left).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90%.</a:t>
            </a:r>
          </a:p>
          <a:p>
            <a:pPr marL="228600" lvl="0" indent="-228600">
              <a:buFont typeface="+mj-lt"/>
              <a:buAutoNum type="arabicPeriod"/>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Shape</a:t>
            </a:r>
            <a:r>
              <a:rPr lang="en-US" sz="1200" b="0" kern="1200" baseline="0" dirty="0" smtClean="0">
                <a:solidFill>
                  <a:schemeClr val="tx1"/>
                </a:solidFill>
                <a:effectLst/>
                <a:latin typeface="+mn-lt"/>
                <a:ea typeface="+mn-ea"/>
                <a:cs typeface="+mn-cs"/>
              </a:rPr>
              <a:t> dialog box, in the </a:t>
            </a:r>
            <a:r>
              <a:rPr lang="en-US" sz="1200" b="1" kern="1200" baseline="0" dirty="0" smtClean="0">
                <a:solidFill>
                  <a:schemeClr val="tx1"/>
                </a:solidFill>
                <a:effectLst/>
                <a:latin typeface="+mn-lt"/>
                <a:ea typeface="+mn-ea"/>
                <a:cs typeface="+mn-cs"/>
              </a:rPr>
              <a:t>Line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Color</a:t>
            </a:r>
            <a:r>
              <a:rPr lang="en-US" sz="1200" b="0" kern="1200" baseline="0" dirty="0" smtClean="0">
                <a:solidFill>
                  <a:schemeClr val="tx1"/>
                </a:solidFill>
                <a:effectLst/>
                <a:latin typeface="+mn-lt"/>
                <a:ea typeface="+mn-ea"/>
                <a:cs typeface="+mn-cs"/>
              </a:rPr>
              <a:t> tab, select </a:t>
            </a:r>
            <a:r>
              <a:rPr lang="en-US" sz="1200" b="1" kern="1200" baseline="0" dirty="0" smtClean="0">
                <a:solidFill>
                  <a:schemeClr val="tx1"/>
                </a:solidFill>
                <a:effectLst/>
                <a:latin typeface="+mn-lt"/>
                <a:ea typeface="+mn-ea"/>
                <a:cs typeface="+mn-cs"/>
              </a:rPr>
              <a:t>No</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Line</a:t>
            </a:r>
            <a:r>
              <a:rPr lang="en-US" sz="1200" b="0" kern="1200" baseline="0" dirty="0" smtClean="0">
                <a:solidFill>
                  <a:schemeClr val="tx1"/>
                </a:solidFill>
                <a:effectLst/>
                <a:latin typeface="+mn-lt"/>
                <a:ea typeface="+mn-ea"/>
                <a:cs typeface="+mn-cs"/>
              </a:rPr>
              <a:t>.</a:t>
            </a:r>
          </a:p>
          <a:p>
            <a:pPr marL="228600" lvl="0" indent="-228600">
              <a:buFont typeface="+mj-lt"/>
              <a:buAutoNum type="arabicPeriod"/>
            </a:pPr>
            <a:r>
              <a:rPr lang="en-US" sz="1200" b="0" kern="1200" baseline="0" dirty="0" smtClean="0">
                <a:solidFill>
                  <a:schemeClr val="tx1"/>
                </a:solidFill>
                <a:effectLst/>
                <a:latin typeface="+mn-lt"/>
                <a:ea typeface="+mn-ea"/>
                <a:cs typeface="+mn-cs"/>
              </a:rPr>
              <a:t>Select the second picture. 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Arrange</a:t>
            </a:r>
            <a:r>
              <a:rPr lang="en-US" sz="1200" b="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Bring to Front</a:t>
            </a:r>
            <a:r>
              <a:rPr lang="en-US" sz="1200" b="0" kern="1200" baseline="0" dirty="0" smtClean="0">
                <a:solidFill>
                  <a:schemeClr val="tx1"/>
                </a:solidFill>
                <a:effectLst/>
                <a:latin typeface="+mn-lt"/>
                <a:ea typeface="+mn-ea"/>
                <a:cs typeface="+mn-cs"/>
              </a:rPr>
              <a:t>.</a:t>
            </a:r>
          </a:p>
          <a:p>
            <a:pPr marL="0" lvl="0" indent="0">
              <a:buFont typeface="+mj-lt"/>
              <a:buNone/>
            </a:pPr>
            <a:endParaRPr lang="en-US" sz="1200" b="0" kern="1200" baseline="0" dirty="0" smtClean="0">
              <a:solidFill>
                <a:schemeClr val="tx1"/>
              </a:solidFill>
              <a:effectLst/>
              <a:latin typeface="+mn-lt"/>
              <a:ea typeface="+mn-ea"/>
              <a:cs typeface="+mn-cs"/>
            </a:endParaRPr>
          </a:p>
          <a:p>
            <a:pPr marL="0" lvl="0" indent="0">
              <a:buFont typeface="+mj-lt"/>
              <a:buNone/>
            </a:pPr>
            <a:r>
              <a:rPr lang="en-US" sz="1200" b="0" kern="1200" baseline="0" dirty="0" smtClean="0">
                <a:solidFill>
                  <a:schemeClr val="tx1"/>
                </a:solidFill>
                <a:effectLst/>
                <a:latin typeface="+mn-lt"/>
                <a:ea typeface="+mn-ea"/>
                <a:cs typeface="+mn-cs"/>
              </a:rPr>
              <a:t>To reproduce the text effects on this slide, do the following:</a:t>
            </a:r>
          </a:p>
          <a:p>
            <a:pPr marL="228600" lvl="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Text</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Text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Box</a:t>
            </a:r>
            <a:r>
              <a:rPr lang="en-US" sz="1200" kern="1200" dirty="0" smtClean="0">
                <a:solidFill>
                  <a:schemeClr val="tx1"/>
                </a:solidFill>
                <a:effectLst/>
                <a:latin typeface="+mn-lt"/>
                <a:ea typeface="+mn-ea"/>
                <a:cs typeface="+mn-cs"/>
              </a:rPr>
              <a:t>, and then on the slide drag to draw your text box.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Enter text in the text box, and then select the text.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Font</a:t>
            </a:r>
            <a:r>
              <a:rPr lang="en-US" baseline="0" dirty="0" smtClean="0"/>
              <a:t> list, click </a:t>
            </a:r>
            <a:r>
              <a:rPr lang="en-US" b="1" baseline="0" dirty="0" smtClean="0"/>
              <a:t>Calisto MT.</a:t>
            </a:r>
            <a:endParaRPr lang="en-US"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list, click </a:t>
            </a:r>
            <a:r>
              <a:rPr lang="en-US" b="1" baseline="0" dirty="0" smtClean="0"/>
              <a:t>36 pt.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Click </a:t>
            </a:r>
            <a:r>
              <a:rPr lang="en-US" b="1" baseline="0" dirty="0" smtClean="0"/>
              <a:t>Font</a:t>
            </a:r>
            <a:r>
              <a:rPr lang="en-US" b="0" baseline="0" dirty="0" smtClean="0"/>
              <a:t> </a:t>
            </a:r>
            <a:r>
              <a:rPr lang="en-US" b="1" baseline="0" dirty="0" smtClean="0"/>
              <a:t>Color</a:t>
            </a:r>
            <a:r>
              <a:rPr lang="en-US" b="0" baseline="0" dirty="0" smtClean="0"/>
              <a:t>, and then under </a:t>
            </a:r>
            <a:r>
              <a:rPr lang="en-US" b="1" baseline="0" dirty="0" smtClean="0"/>
              <a:t>Theme Colors </a:t>
            </a:r>
            <a:r>
              <a:rPr lang="en-US" b="0" baseline="0" dirty="0" smtClean="0"/>
              <a:t>click </a:t>
            </a:r>
            <a:r>
              <a:rPr lang="en-US" b="1" baseline="0" dirty="0" smtClean="0"/>
              <a:t>White, Background 1 </a:t>
            </a:r>
            <a:r>
              <a:rPr lang="en-US" b="0" baseline="0" dirty="0" smtClean="0"/>
              <a:t>(first row, first option from the left).</a:t>
            </a:r>
          </a:p>
          <a:p>
            <a:pPr marL="228600" indent="-228600">
              <a:buAutoNum type="arabicPeriod"/>
            </a:pPr>
            <a:r>
              <a:rPr lang="en-US" baseline="0" dirty="0" smtClean="0"/>
              <a:t>Position text over the least </a:t>
            </a:r>
            <a:r>
              <a:rPr lang="en-US" baseline="0" smtClean="0"/>
              <a:t>transparent part of </a:t>
            </a:r>
            <a:r>
              <a:rPr lang="en-US" baseline="0" dirty="0" smtClean="0"/>
              <a:t>the gradient.</a:t>
            </a:r>
          </a:p>
        </p:txBody>
      </p:sp>
      <p:sp>
        <p:nvSpPr>
          <p:cNvPr id="4" name="Slide Number Placeholder 3"/>
          <p:cNvSpPr>
            <a:spLocks noGrp="1"/>
          </p:cNvSpPr>
          <p:nvPr>
            <p:ph type="sldNum" sz="quarter" idx="10"/>
          </p:nvPr>
        </p:nvSpPr>
        <p:spPr/>
        <p:txBody>
          <a:bodyPr/>
          <a:lstStyle/>
          <a:p>
            <a:fld id="{1D5BEBE5-4EB7-49F8-BB12-29B9C3E34FCF}" type="slidenum">
              <a:rPr lang="en-US" smtClean="0"/>
              <a:t>4</a:t>
            </a:fld>
            <a:endParaRPr lang="en-US"/>
          </a:p>
        </p:txBody>
      </p:sp>
    </p:spTree>
    <p:extLst>
      <p:ext uri="{BB962C8B-B14F-4D97-AF65-F5344CB8AC3E}">
        <p14:creationId xmlns:p14="http://schemas.microsoft.com/office/powerpoint/2010/main" val="357795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a:t>
            </a:r>
            <a:r>
              <a:rPr lang="en-US" sz="1400" b="1" baseline="0" dirty="0" smtClean="0"/>
              <a:t> with background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t>(Intermediate)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Home</a:t>
            </a:r>
            <a:r>
              <a:rPr lang="en-US" sz="1200" b="0" baseline="0" dirty="0" smtClean="0"/>
              <a:t> tab, in the </a:t>
            </a:r>
            <a:r>
              <a:rPr lang="en-US" sz="1200" b="1" baseline="0" dirty="0" smtClean="0"/>
              <a:t>Slides</a:t>
            </a:r>
            <a:r>
              <a:rPr lang="en-US" sz="1200" b="0" baseline="0" dirty="0" smtClean="0"/>
              <a:t> group, click </a:t>
            </a:r>
            <a:r>
              <a:rPr lang="en-US" sz="1200" b="1" baseline="0" dirty="0" smtClean="0"/>
              <a:t>Layout</a:t>
            </a:r>
            <a:r>
              <a:rPr lang="en-US" sz="1200" b="0" baseline="0" dirty="0" smtClean="0"/>
              <a:t>, and then click </a:t>
            </a:r>
            <a:r>
              <a:rPr lang="en-US" sz="1200" b="1" baseline="0" dirty="0" smtClean="0"/>
              <a:t>Blank</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Insert</a:t>
            </a:r>
            <a:r>
              <a:rPr lang="en-US" sz="1200" b="0" baseline="0" dirty="0" smtClean="0"/>
              <a:t> tab, in the </a:t>
            </a:r>
            <a:r>
              <a:rPr lang="en-US" sz="1200" b="1" baseline="0" dirty="0" smtClean="0"/>
              <a:t>Images</a:t>
            </a:r>
            <a:r>
              <a:rPr lang="en-US" sz="1200" b="0" baseline="0" dirty="0" smtClean="0"/>
              <a:t> group, click </a:t>
            </a:r>
            <a:r>
              <a:rPr lang="en-US" sz="1200" b="1" baseline="0" dirty="0" smtClean="0"/>
              <a:t>Picture</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b="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Size</a:t>
            </a:r>
            <a:r>
              <a:rPr lang="en-US" sz="1200" b="0" kern="1200" baseline="0" dirty="0" smtClean="0">
                <a:solidFill>
                  <a:schemeClr val="tx1"/>
                </a:solidFill>
                <a:effectLst/>
                <a:latin typeface="+mn-lt"/>
                <a:ea typeface="+mn-ea"/>
                <a:cs typeface="+mn-cs"/>
              </a:rPr>
              <a:t> group, click the </a:t>
            </a:r>
            <a:r>
              <a:rPr lang="en-US" sz="1200" b="1" kern="1200" baseline="0" dirty="0" smtClean="0">
                <a:solidFill>
                  <a:schemeClr val="tx1"/>
                </a:solidFill>
                <a:effectLst/>
                <a:latin typeface="+mn-lt"/>
                <a:ea typeface="+mn-ea"/>
                <a:cs typeface="+mn-cs"/>
              </a:rPr>
              <a:t>Size and Position </a:t>
            </a:r>
            <a:r>
              <a:rPr lang="en-US" sz="1200" b="0" kern="1200" baseline="0" dirty="0" smtClean="0">
                <a:solidFill>
                  <a:schemeClr val="tx1"/>
                </a:solidFill>
                <a:effectLst/>
                <a:latin typeface="+mn-lt"/>
                <a:ea typeface="+mn-ea"/>
                <a:cs typeface="+mn-cs"/>
              </a:rPr>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7.5</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under </a:t>
            </a:r>
            <a:r>
              <a:rPr lang="en-US" sz="1200" b="1" kern="1200" baseline="0" dirty="0" smtClean="0">
                <a:solidFill>
                  <a:schemeClr val="tx1"/>
                </a:solidFill>
                <a:effectLst/>
                <a:latin typeface="+mn-lt"/>
                <a:ea typeface="+mn-ea"/>
                <a:cs typeface="+mn-cs"/>
              </a:rPr>
              <a:t>Picture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b="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Adjust</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Color</a:t>
            </a:r>
            <a:r>
              <a:rPr lang="en-US" sz="1200" b="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Recolor</a:t>
            </a:r>
            <a:r>
              <a:rPr lang="en-US" sz="1200" b="0" kern="1200" baseline="0" dirty="0" smtClean="0">
                <a:solidFill>
                  <a:schemeClr val="tx1"/>
                </a:solidFill>
                <a:effectLst/>
                <a:latin typeface="+mn-lt"/>
                <a:ea typeface="+mn-ea"/>
                <a:cs typeface="+mn-cs"/>
              </a:rPr>
              <a:t> click </a:t>
            </a:r>
            <a:r>
              <a:rPr lang="en-US" sz="1200" b="1" kern="1200" baseline="0" dirty="0" err="1" smtClean="0">
                <a:solidFill>
                  <a:schemeClr val="tx1"/>
                </a:solidFill>
                <a:effectLst/>
                <a:latin typeface="+mn-lt"/>
                <a:ea typeface="+mn-ea"/>
                <a:cs typeface="+mn-cs"/>
              </a:rPr>
              <a:t>Grayscale</a:t>
            </a:r>
            <a:r>
              <a:rPr lang="en-US" sz="1200" b="0" kern="1200" baseline="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Adjust</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Corrections</a:t>
            </a:r>
            <a:r>
              <a:rPr lang="en-US" sz="1200" b="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Brightness and Contrast</a:t>
            </a:r>
            <a:r>
              <a:rPr lang="en-US" sz="1200" b="0" kern="1200" baseline="0" dirty="0" smtClean="0">
                <a:solidFill>
                  <a:schemeClr val="tx1"/>
                </a:solidFill>
                <a:effectLst/>
                <a:latin typeface="+mn-lt"/>
                <a:ea typeface="+mn-ea"/>
                <a:cs typeface="+mn-cs"/>
              </a:rPr>
              <a:t>, click </a:t>
            </a:r>
            <a:r>
              <a:rPr lang="en-US" b="1" baseline="0" dirty="0" smtClean="0"/>
              <a:t>Brightness: -40% Contrast: +20%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Home</a:t>
            </a:r>
            <a:r>
              <a:rPr lang="en-US" baseline="0" dirty="0" smtClean="0"/>
              <a:t> tab, in the </a:t>
            </a:r>
            <a:r>
              <a:rPr lang="en-US" b="1" baseline="0" dirty="0" smtClean="0"/>
              <a:t>Clipboard</a:t>
            </a:r>
            <a:r>
              <a:rPr lang="en-US" baseline="0" dirty="0" smtClean="0"/>
              <a:t> group, click the arrow to the right of </a:t>
            </a:r>
            <a:r>
              <a:rPr lang="en-US" b="1" baseline="0" dirty="0" smtClean="0"/>
              <a:t>Copy</a:t>
            </a:r>
            <a:r>
              <a:rPr lang="en-US" baseline="0" dirty="0" smtClean="0"/>
              <a:t>, and then click </a:t>
            </a:r>
            <a:r>
              <a:rPr lang="en-US" b="1" baseline="0" dirty="0" smtClean="0"/>
              <a:t>Duplicate</a:t>
            </a:r>
            <a:r>
              <a:rPr lang="en-US" baseline="0" dirty="0" smtClean="0"/>
              <a:t>.</a:t>
            </a:r>
          </a:p>
          <a:p>
            <a:pPr marL="228600" indent="-228600">
              <a:buFont typeface="+mj-lt"/>
              <a:buAutoNum type="arabicPeriod"/>
            </a:pPr>
            <a:r>
              <a:rPr lang="en-US" baseline="0" dirty="0" smtClean="0"/>
              <a:t>Select the second picture.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Drawing</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Arrange</a:t>
            </a:r>
            <a:r>
              <a:rPr lang="en-US" sz="1200" kern="1200" dirty="0" smtClean="0">
                <a:solidFill>
                  <a:schemeClr val="tx1"/>
                </a:solidFill>
                <a:effectLst/>
                <a:latin typeface="+mn-lt"/>
                <a:ea typeface="+mn-ea"/>
                <a:cs typeface="+mn-cs"/>
              </a:rPr>
              <a:t>, point to </a:t>
            </a:r>
            <a:r>
              <a:rPr lang="en-US" sz="1200" b="1" kern="1200" dirty="0" smtClean="0">
                <a:solidFill>
                  <a:schemeClr val="tx1"/>
                </a:solidFill>
                <a:effectLst/>
                <a:latin typeface="+mn-lt"/>
                <a:ea typeface="+mn-ea"/>
                <a:cs typeface="+mn-cs"/>
              </a:rPr>
              <a:t>Align</a:t>
            </a:r>
            <a:r>
              <a:rPr lang="en-US" sz="1200" kern="1200" dirty="0" smtClean="0">
                <a:solidFill>
                  <a:schemeClr val="tx1"/>
                </a:solidFill>
                <a:effectLst/>
                <a:latin typeface="+mn-lt"/>
                <a:ea typeface="+mn-ea"/>
                <a:cs typeface="+mn-cs"/>
              </a:rPr>
              <a:t>, and then do the following:</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to Slide</a:t>
            </a:r>
            <a:r>
              <a:rPr lang="en-US" sz="1200" kern="1200" dirty="0" smtClean="0">
                <a:solidFill>
                  <a:schemeClr val="tx1"/>
                </a:solidFill>
                <a:effectLst/>
                <a:latin typeface="+mn-lt"/>
                <a:ea typeface="+mn-ea"/>
                <a:cs typeface="+mn-cs"/>
              </a:rPr>
              <a:t>.</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Middle</a:t>
            </a:r>
            <a:r>
              <a:rPr lang="en-US" sz="1200" kern="1200" dirty="0" smtClean="0">
                <a:solidFill>
                  <a:schemeClr val="tx1"/>
                </a:solidFill>
                <a:effectLst/>
                <a:latin typeface="+mn-lt"/>
                <a:ea typeface="+mn-ea"/>
                <a:cs typeface="+mn-cs"/>
              </a:rPr>
              <a:t>. </a:t>
            </a:r>
          </a:p>
          <a:p>
            <a:pPr marL="685800" lvl="1" indent="-228600">
              <a:buFont typeface="+mj-lt"/>
              <a:buAutoNum type="arabicPeriod"/>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Center</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Adjust</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Reset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a:t>
            </a:r>
            <a:r>
              <a:rPr lang="en-US" baseline="0" dirty="0" smtClean="0"/>
              <a:t>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and Position</a:t>
            </a:r>
            <a:r>
              <a:rPr lang="en-US" b="0" baseline="0" dirty="0" smtClean="0"/>
              <a:t> dialog box launcher</a:t>
            </a:r>
            <a:r>
              <a:rPr lang="en-US" baseline="0" dirty="0" smtClean="0"/>
              <a:t>..</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to focus</a:t>
            </a:r>
            <a:r>
              <a:rPr lang="en-US" sz="1200" kern="1200" baseline="0" dirty="0" smtClean="0">
                <a:solidFill>
                  <a:schemeClr val="tx1"/>
                </a:solidFill>
                <a:effectLst/>
                <a:latin typeface="+mn-lt"/>
                <a:ea typeface="+mn-ea"/>
                <a:cs typeface="+mn-cs"/>
              </a:rPr>
              <a:t> on the main subject in the picture. (Example picture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3.54” </a:t>
            </a:r>
            <a:r>
              <a:rPr lang="en-US" sz="1200" b="0" kern="1200" dirty="0" smtClean="0">
                <a:solidFill>
                  <a:schemeClr val="tx1"/>
                </a:solidFill>
                <a:effectLst/>
                <a:latin typeface="+mn-lt"/>
                <a:ea typeface="+mn-ea"/>
                <a:cs typeface="+mn-cs"/>
              </a:rPr>
              <a:t>height</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3.24” </a:t>
            </a:r>
            <a:r>
              <a:rPr lang="en-US" sz="1200" b="0" kern="1200" dirty="0" smtClean="0">
                <a:solidFill>
                  <a:schemeClr val="tx1"/>
                </a:solidFill>
                <a:effectLst/>
                <a:latin typeface="+mn-lt"/>
                <a:ea typeface="+mn-ea"/>
                <a:cs typeface="+mn-cs"/>
              </a:rPr>
              <a:t>width).</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enter </a:t>
            </a:r>
            <a:r>
              <a:rPr lang="en-US" sz="1200" kern="1200" dirty="0" smtClean="0">
                <a:solidFill>
                  <a:schemeClr val="tx1"/>
                </a:solidFill>
                <a:effectLst/>
                <a:latin typeface="+mn-lt"/>
                <a:ea typeface="+mn-ea"/>
                <a:cs typeface="+mn-cs"/>
              </a:rPr>
              <a:t>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1"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Also under</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Adjust</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Remove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Background</a:t>
            </a:r>
            <a:r>
              <a:rPr lang="en-US" sz="1200" b="0" kern="1200" baseline="0" dirty="0" smtClean="0">
                <a:solidFill>
                  <a:schemeClr val="tx1"/>
                </a:solidFill>
                <a:effectLst/>
                <a:latin typeface="+mn-lt"/>
                <a:ea typeface="+mn-ea"/>
                <a:cs typeface="+mn-cs"/>
              </a:rPr>
              <a:t>, and then do the following:</a:t>
            </a:r>
            <a:r>
              <a:rPr lang="en-US" sz="1200" kern="1200" baseline="0" dirty="0" smtClean="0">
                <a:solidFill>
                  <a:schemeClr val="tx1"/>
                </a:solidFill>
                <a:effectLst/>
                <a:latin typeface="+mn-lt"/>
                <a:ea typeface="+mn-ea"/>
                <a:cs typeface="+mn-cs"/>
              </a:rPr>
              <a:t> </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To remove additional background areas from the picture, on the </a:t>
            </a:r>
            <a:r>
              <a:rPr lang="en-US" sz="1200" b="1" kern="1200" baseline="0" dirty="0" smtClean="0">
                <a:solidFill>
                  <a:schemeClr val="tx1"/>
                </a:solidFill>
                <a:effectLst/>
                <a:latin typeface="+mn-lt"/>
                <a:ea typeface="+mn-ea"/>
                <a:cs typeface="+mn-cs"/>
              </a:rPr>
              <a:t>Background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Removal</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Refine</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Mark Areas to Remove</a:t>
            </a:r>
            <a:r>
              <a:rPr lang="en-US" sz="1200" b="0" kern="1200" baseline="0" dirty="0" smtClean="0">
                <a:solidFill>
                  <a:schemeClr val="tx1"/>
                </a:solidFill>
                <a:effectLst/>
                <a:latin typeface="+mn-lt"/>
                <a:ea typeface="+mn-ea"/>
                <a:cs typeface="+mn-cs"/>
              </a:rPr>
              <a:t>. Select all of the additional areas to be removed.</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To keep additional areas of the picture that have been removed, </a:t>
            </a:r>
            <a:r>
              <a:rPr lang="en-US" sz="1200" kern="1200" baseline="0" dirty="0" smtClean="0">
                <a:solidFill>
                  <a:schemeClr val="tx1"/>
                </a:solidFill>
                <a:effectLst/>
                <a:latin typeface="+mn-lt"/>
                <a:ea typeface="+mn-ea"/>
                <a:cs typeface="+mn-cs"/>
              </a:rPr>
              <a:t>on the </a:t>
            </a:r>
            <a:r>
              <a:rPr lang="en-US" sz="1200" b="1" kern="1200" baseline="0" dirty="0" smtClean="0">
                <a:solidFill>
                  <a:schemeClr val="tx1"/>
                </a:solidFill>
                <a:effectLst/>
                <a:latin typeface="+mn-lt"/>
                <a:ea typeface="+mn-ea"/>
                <a:cs typeface="+mn-cs"/>
              </a:rPr>
              <a:t>Background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Removal</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Refine</a:t>
            </a:r>
            <a:r>
              <a:rPr lang="en-US" sz="120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Mark Areas to Keep.</a:t>
            </a:r>
            <a:r>
              <a:rPr lang="en-US" sz="1200" b="0" kern="1200" baseline="0" dirty="0" smtClean="0">
                <a:solidFill>
                  <a:schemeClr val="tx1"/>
                </a:solidFill>
                <a:effectLst/>
                <a:latin typeface="+mn-lt"/>
                <a:ea typeface="+mn-ea"/>
                <a:cs typeface="+mn-cs"/>
              </a:rPr>
              <a:t> Select all of the additional areas to be kept.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Keep</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Changes</a:t>
            </a:r>
            <a:r>
              <a:rPr lang="en-US" sz="1200" b="0" kern="1200" baseline="0" dirty="0" smtClean="0">
                <a:solidFill>
                  <a:schemeClr val="tx1"/>
                </a:solidFill>
                <a:effectLst/>
                <a:latin typeface="+mn-lt"/>
                <a:ea typeface="+mn-ea"/>
                <a:cs typeface="+mn-cs"/>
              </a:rPr>
              <a:t> in the </a:t>
            </a:r>
            <a:r>
              <a:rPr lang="en-US" sz="1200" b="1" kern="1200" baseline="0" dirty="0" smtClean="0">
                <a:solidFill>
                  <a:schemeClr val="tx1"/>
                </a:solidFill>
                <a:effectLst/>
                <a:latin typeface="+mn-lt"/>
                <a:ea typeface="+mn-ea"/>
                <a:cs typeface="+mn-cs"/>
              </a:rPr>
              <a:t>Close</a:t>
            </a:r>
            <a:r>
              <a:rPr lang="en-US" sz="1200" b="0" kern="1200" baseline="0" dirty="0" smtClean="0">
                <a:solidFill>
                  <a:schemeClr val="tx1"/>
                </a:solidFill>
                <a:effectLst/>
                <a:latin typeface="+mn-lt"/>
                <a:ea typeface="+mn-ea"/>
                <a:cs typeface="+mn-cs"/>
              </a:rPr>
              <a:t> group when finished.</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kern="1200" baseline="0" dirty="0" smtClean="0">
                <a:solidFill>
                  <a:schemeClr val="tx1"/>
                </a:solidFill>
                <a:effectLst/>
                <a:latin typeface="+mn-lt"/>
                <a:ea typeface="+mn-ea"/>
                <a:cs typeface="+mn-cs"/>
              </a:rPr>
              <a:t>To reproduce the shape effects on this slide,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select </a:t>
            </a:r>
            <a:r>
              <a:rPr lang="en-US" sz="1200" b="1" kern="1200" baseline="0" dirty="0" smtClean="0">
                <a:solidFill>
                  <a:schemeClr val="tx1"/>
                </a:solidFill>
                <a:effectLst/>
                <a:latin typeface="+mn-lt"/>
                <a:ea typeface="+mn-ea"/>
                <a:cs typeface="+mn-cs"/>
              </a:rPr>
              <a:t>Rectangle</a:t>
            </a:r>
            <a:r>
              <a:rPr lang="en-US" sz="1200" b="0" kern="1200" baseline="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Select the rectangle. Also 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click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launcher.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in the </a:t>
            </a:r>
            <a:r>
              <a:rPr lang="en-US" sz="1200" b="1" kern="1200" baseline="0" dirty="0" smtClean="0">
                <a:solidFill>
                  <a:schemeClr val="tx1"/>
                </a:solidFill>
                <a:effectLst/>
                <a:latin typeface="+mn-lt"/>
                <a:ea typeface="+mn-ea"/>
                <a:cs typeface="+mn-cs"/>
              </a:rPr>
              <a:t>Size</a:t>
            </a:r>
            <a:r>
              <a:rPr lang="en-US" sz="1200" b="0" kern="1200" baseline="0" dirty="0" smtClean="0">
                <a:solidFill>
                  <a:schemeClr val="tx1"/>
                </a:solidFill>
                <a:effectLst/>
                <a:latin typeface="+mn-lt"/>
                <a:ea typeface="+mn-ea"/>
                <a:cs typeface="+mn-cs"/>
              </a:rPr>
              <a:t> tab, </a:t>
            </a:r>
            <a:r>
              <a:rPr lang="en-US" baseline="0" dirty="0" smtClean="0"/>
              <a:t>enter </a:t>
            </a:r>
            <a:r>
              <a:rPr lang="en-US" b="1" baseline="0" dirty="0" smtClean="0"/>
              <a:t>7.5”</a:t>
            </a:r>
            <a:r>
              <a:rPr lang="en-US" baseline="0" dirty="0" smtClean="0"/>
              <a:t> into the </a:t>
            </a:r>
            <a:r>
              <a:rPr lang="en-US" b="1" baseline="0" dirty="0" smtClean="0"/>
              <a:t>Height</a:t>
            </a:r>
            <a:r>
              <a:rPr lang="en-US" baseline="0" dirty="0" smtClean="0"/>
              <a:t> box and enter </a:t>
            </a:r>
            <a:r>
              <a:rPr lang="en-US" b="1" baseline="0" dirty="0" smtClean="0"/>
              <a:t>4”</a:t>
            </a:r>
            <a:r>
              <a:rPr lang="en-US" baseline="0" dirty="0" smtClean="0"/>
              <a:t> into the </a:t>
            </a:r>
            <a:r>
              <a:rPr lang="en-US" b="1" baseline="0" dirty="0" smtClean="0"/>
              <a:t>Width</a:t>
            </a:r>
            <a:r>
              <a:rPr lang="en-US" baseline="0" dirty="0" smtClean="0"/>
              <a:t> box.</a:t>
            </a:r>
            <a:endParaRPr lang="en-US" sz="1200" b="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b="0" kern="1200" baseline="0" dirty="0" smtClean="0">
                <a:solidFill>
                  <a:schemeClr val="tx1"/>
                </a:solidFill>
                <a:effectLst/>
                <a:latin typeface="+mn-lt"/>
                <a:ea typeface="+mn-ea"/>
                <a:cs typeface="+mn-cs"/>
              </a:rPr>
              <a:t>dialog box, in the </a:t>
            </a:r>
            <a:r>
              <a:rPr lang="en-US" sz="1200" b="1" kern="1200" baseline="0" dirty="0" smtClean="0">
                <a:solidFill>
                  <a:schemeClr val="tx1"/>
                </a:solidFill>
                <a:effectLst/>
                <a:latin typeface="+mn-lt"/>
                <a:ea typeface="+mn-ea"/>
                <a:cs typeface="+mn-cs"/>
              </a:rPr>
              <a:t>Fill</a:t>
            </a:r>
            <a:r>
              <a:rPr lang="en-US" sz="1200" b="0" kern="1200" baseline="0" dirty="0" smtClean="0">
                <a:solidFill>
                  <a:schemeClr val="tx1"/>
                </a:solidFill>
                <a:effectLst/>
                <a:latin typeface="+mn-lt"/>
                <a:ea typeface="+mn-ea"/>
                <a:cs typeface="+mn-cs"/>
              </a:rPr>
              <a:t> tab, select </a:t>
            </a:r>
            <a:r>
              <a:rPr lang="en-US" sz="1200" b="1" kern="1200" baseline="0" dirty="0" smtClean="0">
                <a:solidFill>
                  <a:schemeClr val="tx1"/>
                </a:solidFill>
                <a:effectLst/>
                <a:latin typeface="+mn-lt"/>
                <a:ea typeface="+mn-ea"/>
                <a:cs typeface="+mn-cs"/>
              </a:rPr>
              <a:t>Gradient</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fill</a:t>
            </a:r>
            <a:r>
              <a:rPr lang="en-US" sz="1200" b="0" kern="1200" baseline="0" dirty="0" smtClean="0">
                <a:solidFill>
                  <a:schemeClr val="tx1"/>
                </a:solidFill>
                <a:effectLst/>
                <a:latin typeface="+mn-lt"/>
                <a:ea typeface="+mn-ea"/>
                <a:cs typeface="+mn-cs"/>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Type</a:t>
            </a:r>
            <a:r>
              <a:rPr lang="en-US" sz="1200" b="0" kern="1200" baseline="0" dirty="0" smtClean="0">
                <a:solidFill>
                  <a:schemeClr val="tx1"/>
                </a:solidFill>
                <a:effectLst/>
                <a:latin typeface="+mn-lt"/>
                <a:ea typeface="+mn-ea"/>
                <a:cs typeface="+mn-cs"/>
              </a:rPr>
              <a:t> list, select </a:t>
            </a:r>
            <a:r>
              <a:rPr lang="en-US" sz="1200" b="1" kern="1200" baseline="0" dirty="0" smtClean="0">
                <a:solidFill>
                  <a:schemeClr val="tx1"/>
                </a:solidFill>
                <a:effectLst/>
                <a:latin typeface="+mn-lt"/>
                <a:ea typeface="+mn-ea"/>
                <a:cs typeface="+mn-cs"/>
              </a:rPr>
              <a:t>Linear</a:t>
            </a:r>
            <a:r>
              <a:rPr lang="en-US" sz="1200" b="0" kern="1200" baseline="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b="0" kern="1200" baseline="0" dirty="0" smtClean="0">
                <a:solidFill>
                  <a:schemeClr val="tx1"/>
                </a:solidFill>
                <a:effectLst/>
                <a:latin typeface="+mn-lt"/>
                <a:ea typeface="+mn-ea"/>
                <a:cs typeface="+mn-cs"/>
              </a:rPr>
              <a:t> box, enter </a:t>
            </a:r>
            <a:r>
              <a:rPr lang="en-US" b="1" baseline="0" dirty="0" smtClean="0"/>
              <a:t>90°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a:t>
            </a:r>
            <a:r>
              <a:rPr lang="en-US" sz="1200" b="1" kern="1200" baseline="0" dirty="0" smtClean="0">
                <a:solidFill>
                  <a:schemeClr val="tx1"/>
                </a:solidFill>
                <a:effectLst/>
                <a:latin typeface="+mn-lt"/>
                <a:ea typeface="+mn-ea"/>
                <a:cs typeface="+mn-cs"/>
              </a:rPr>
              <a:t>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 (first row, second option from the left).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47</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91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77</a:t>
            </a:r>
            <a:r>
              <a:rPr lang="en-US" sz="1200" kern="1200" baseline="0" dirty="0" smtClean="0">
                <a:solidFill>
                  <a:schemeClr val="tx1"/>
                </a:solidFill>
                <a:effectLst/>
                <a:latin typeface="+mn-lt"/>
                <a:ea typeface="+mn-ea"/>
                <a:cs typeface="+mn-cs"/>
              </a:rPr>
              <a: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third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a:t>
            </a:r>
            <a:r>
              <a:rPr lang="en-US" sz="1200" b="1" kern="1200" baseline="0" dirty="0" smtClean="0">
                <a:solidFill>
                  <a:schemeClr val="tx1"/>
                </a:solidFill>
                <a:effectLst/>
                <a:latin typeface="+mn-lt"/>
                <a:ea typeface="+mn-ea"/>
                <a:cs typeface="+mn-cs"/>
              </a:rPr>
              <a:t>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 (first row, second option from the left).</a:t>
            </a:r>
          </a:p>
          <a:p>
            <a:pPr marL="1085850" lvl="2" indent="-17145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90%.</a:t>
            </a:r>
          </a:p>
          <a:p>
            <a:pPr marL="228600" lvl="0" indent="-228600">
              <a:buFont typeface="+mj-lt"/>
              <a:buAutoNum type="arabicPeriod"/>
            </a:pPr>
            <a:r>
              <a:rPr lang="en-US" sz="1200" b="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Shape</a:t>
            </a:r>
            <a:r>
              <a:rPr lang="en-US" sz="1200" b="0" kern="1200" baseline="0" dirty="0" smtClean="0">
                <a:solidFill>
                  <a:schemeClr val="tx1"/>
                </a:solidFill>
                <a:effectLst/>
                <a:latin typeface="+mn-lt"/>
                <a:ea typeface="+mn-ea"/>
                <a:cs typeface="+mn-cs"/>
              </a:rPr>
              <a:t> dialog box, in the </a:t>
            </a:r>
            <a:r>
              <a:rPr lang="en-US" sz="1200" b="1" kern="1200" baseline="0" dirty="0" smtClean="0">
                <a:solidFill>
                  <a:schemeClr val="tx1"/>
                </a:solidFill>
                <a:effectLst/>
                <a:latin typeface="+mn-lt"/>
                <a:ea typeface="+mn-ea"/>
                <a:cs typeface="+mn-cs"/>
              </a:rPr>
              <a:t>Line</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Color</a:t>
            </a:r>
            <a:r>
              <a:rPr lang="en-US" sz="1200" b="0" kern="1200" baseline="0" dirty="0" smtClean="0">
                <a:solidFill>
                  <a:schemeClr val="tx1"/>
                </a:solidFill>
                <a:effectLst/>
                <a:latin typeface="+mn-lt"/>
                <a:ea typeface="+mn-ea"/>
                <a:cs typeface="+mn-cs"/>
              </a:rPr>
              <a:t> tab, select </a:t>
            </a:r>
            <a:r>
              <a:rPr lang="en-US" sz="1200" b="1" kern="1200" baseline="0" dirty="0" smtClean="0">
                <a:solidFill>
                  <a:schemeClr val="tx1"/>
                </a:solidFill>
                <a:effectLst/>
                <a:latin typeface="+mn-lt"/>
                <a:ea typeface="+mn-ea"/>
                <a:cs typeface="+mn-cs"/>
              </a:rPr>
              <a:t>No</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Line</a:t>
            </a:r>
            <a:r>
              <a:rPr lang="en-US" sz="1200" b="0" kern="1200" baseline="0" dirty="0" smtClean="0">
                <a:solidFill>
                  <a:schemeClr val="tx1"/>
                </a:solidFill>
                <a:effectLst/>
                <a:latin typeface="+mn-lt"/>
                <a:ea typeface="+mn-ea"/>
                <a:cs typeface="+mn-cs"/>
              </a:rPr>
              <a:t>.</a:t>
            </a:r>
          </a:p>
          <a:p>
            <a:pPr marL="228600" lvl="0" indent="-228600">
              <a:buFont typeface="+mj-lt"/>
              <a:buAutoNum type="arabicPeriod"/>
            </a:pPr>
            <a:r>
              <a:rPr lang="en-US" sz="1200" b="0" kern="1200" baseline="0" dirty="0" smtClean="0">
                <a:solidFill>
                  <a:schemeClr val="tx1"/>
                </a:solidFill>
                <a:effectLst/>
                <a:latin typeface="+mn-lt"/>
                <a:ea typeface="+mn-ea"/>
                <a:cs typeface="+mn-cs"/>
              </a:rPr>
              <a:t>Select the second picture. On the </a:t>
            </a:r>
            <a:r>
              <a:rPr lang="en-US" sz="1200" b="1" kern="1200" baseline="0" dirty="0" smtClean="0">
                <a:solidFill>
                  <a:schemeClr val="tx1"/>
                </a:solidFill>
                <a:effectLst/>
                <a:latin typeface="+mn-lt"/>
                <a:ea typeface="+mn-ea"/>
                <a:cs typeface="+mn-cs"/>
              </a:rPr>
              <a:t>Home</a:t>
            </a:r>
            <a:r>
              <a:rPr lang="en-US" sz="1200" b="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Drawing</a:t>
            </a:r>
            <a:r>
              <a:rPr lang="en-US" sz="1200" b="0" kern="1200" baseline="0" dirty="0" smtClean="0">
                <a:solidFill>
                  <a:schemeClr val="tx1"/>
                </a:solidFill>
                <a:effectLst/>
                <a:latin typeface="+mn-lt"/>
                <a:ea typeface="+mn-ea"/>
                <a:cs typeface="+mn-cs"/>
              </a:rPr>
              <a:t> group, click </a:t>
            </a:r>
            <a:r>
              <a:rPr lang="en-US" sz="1200" b="1" kern="1200" baseline="0" dirty="0" smtClean="0">
                <a:solidFill>
                  <a:schemeClr val="tx1"/>
                </a:solidFill>
                <a:effectLst/>
                <a:latin typeface="+mn-lt"/>
                <a:ea typeface="+mn-ea"/>
                <a:cs typeface="+mn-cs"/>
              </a:rPr>
              <a:t>Arrange</a:t>
            </a:r>
            <a:r>
              <a:rPr lang="en-US" sz="1200" b="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Bring to Front</a:t>
            </a:r>
            <a:r>
              <a:rPr lang="en-US" sz="1200" b="0" kern="1200" baseline="0" dirty="0" smtClean="0">
                <a:solidFill>
                  <a:schemeClr val="tx1"/>
                </a:solidFill>
                <a:effectLst/>
                <a:latin typeface="+mn-lt"/>
                <a:ea typeface="+mn-ea"/>
                <a:cs typeface="+mn-cs"/>
              </a:rPr>
              <a:t>.</a:t>
            </a:r>
          </a:p>
          <a:p>
            <a:pPr marL="0" lvl="0" indent="0">
              <a:buFont typeface="+mj-lt"/>
              <a:buNone/>
            </a:pPr>
            <a:endParaRPr lang="en-US" sz="1200" b="0" kern="1200" baseline="0" dirty="0" smtClean="0">
              <a:solidFill>
                <a:schemeClr val="tx1"/>
              </a:solidFill>
              <a:effectLst/>
              <a:latin typeface="+mn-lt"/>
              <a:ea typeface="+mn-ea"/>
              <a:cs typeface="+mn-cs"/>
            </a:endParaRPr>
          </a:p>
          <a:p>
            <a:pPr marL="0" lvl="0" indent="0">
              <a:buFont typeface="+mj-lt"/>
              <a:buNone/>
            </a:pPr>
            <a:r>
              <a:rPr lang="en-US" sz="1200" b="0" kern="1200" baseline="0" dirty="0" smtClean="0">
                <a:solidFill>
                  <a:schemeClr val="tx1"/>
                </a:solidFill>
                <a:effectLst/>
                <a:latin typeface="+mn-lt"/>
                <a:ea typeface="+mn-ea"/>
                <a:cs typeface="+mn-cs"/>
              </a:rPr>
              <a:t>To reproduce the text effects on this slide, do the following:</a:t>
            </a:r>
          </a:p>
          <a:p>
            <a:pPr marL="228600" lvl="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Text</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Text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Box</a:t>
            </a:r>
            <a:r>
              <a:rPr lang="en-US" sz="1200" kern="1200" dirty="0" smtClean="0">
                <a:solidFill>
                  <a:schemeClr val="tx1"/>
                </a:solidFill>
                <a:effectLst/>
                <a:latin typeface="+mn-lt"/>
                <a:ea typeface="+mn-ea"/>
                <a:cs typeface="+mn-cs"/>
              </a:rPr>
              <a:t>, and then on the slide drag to draw your text box.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Enter text in the text box, and then select the text.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Font</a:t>
            </a:r>
            <a:r>
              <a:rPr lang="en-US" baseline="0" dirty="0" smtClean="0"/>
              <a:t> list, click </a:t>
            </a:r>
            <a:r>
              <a:rPr lang="en-US" b="1" baseline="0" dirty="0" smtClean="0"/>
              <a:t>Calisto MT.</a:t>
            </a:r>
            <a:endParaRPr lang="en-US"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list, click </a:t>
            </a:r>
            <a:r>
              <a:rPr lang="en-US" b="1" baseline="0" dirty="0" smtClean="0"/>
              <a:t>36 pt.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Click </a:t>
            </a:r>
            <a:r>
              <a:rPr lang="en-US" b="1" baseline="0" dirty="0" smtClean="0"/>
              <a:t>Font</a:t>
            </a:r>
            <a:r>
              <a:rPr lang="en-US" b="0" baseline="0" dirty="0" smtClean="0"/>
              <a:t> </a:t>
            </a:r>
            <a:r>
              <a:rPr lang="en-US" b="1" baseline="0" dirty="0" smtClean="0"/>
              <a:t>Color</a:t>
            </a:r>
            <a:r>
              <a:rPr lang="en-US" b="0" baseline="0" dirty="0" smtClean="0"/>
              <a:t>, and then under </a:t>
            </a:r>
            <a:r>
              <a:rPr lang="en-US" b="1" baseline="0" dirty="0" smtClean="0"/>
              <a:t>Theme Colors </a:t>
            </a:r>
            <a:r>
              <a:rPr lang="en-US" b="0" baseline="0" dirty="0" smtClean="0"/>
              <a:t>click </a:t>
            </a:r>
            <a:r>
              <a:rPr lang="en-US" b="1" baseline="0" dirty="0" smtClean="0"/>
              <a:t>White, Background 1 </a:t>
            </a:r>
            <a:r>
              <a:rPr lang="en-US" b="0" baseline="0" dirty="0" smtClean="0"/>
              <a:t>(first row, first option from the left).</a:t>
            </a:r>
          </a:p>
          <a:p>
            <a:pPr marL="228600" indent="-228600">
              <a:buAutoNum type="arabicPeriod"/>
            </a:pPr>
            <a:r>
              <a:rPr lang="en-US" baseline="0" dirty="0" smtClean="0"/>
              <a:t>Position text over the least </a:t>
            </a:r>
            <a:r>
              <a:rPr lang="en-US" baseline="0" smtClean="0"/>
              <a:t>transparent part of </a:t>
            </a:r>
            <a:r>
              <a:rPr lang="en-US" baseline="0" dirty="0" smtClean="0"/>
              <a:t>the gradient.</a:t>
            </a:r>
          </a:p>
        </p:txBody>
      </p:sp>
      <p:sp>
        <p:nvSpPr>
          <p:cNvPr id="4" name="Slide Number Placeholder 3"/>
          <p:cNvSpPr>
            <a:spLocks noGrp="1"/>
          </p:cNvSpPr>
          <p:nvPr>
            <p:ph type="sldNum" sz="quarter" idx="10"/>
          </p:nvPr>
        </p:nvSpPr>
        <p:spPr/>
        <p:txBody>
          <a:bodyPr/>
          <a:lstStyle/>
          <a:p>
            <a:fld id="{1D5BEBE5-4EB7-49F8-BB12-29B9C3E34FCF}" type="slidenum">
              <a:rPr lang="en-US" smtClean="0"/>
              <a:t>5</a:t>
            </a:fld>
            <a:endParaRPr lang="en-US"/>
          </a:p>
        </p:txBody>
      </p:sp>
    </p:spTree>
    <p:extLst>
      <p:ext uri="{BB962C8B-B14F-4D97-AF65-F5344CB8AC3E}">
        <p14:creationId xmlns:p14="http://schemas.microsoft.com/office/powerpoint/2010/main" val="38025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3D9131-13DB-438F-9E45-FF11C53FB522}" type="slidenum">
              <a:rPr lang="en-US" smtClean="0"/>
              <a:t>32</a:t>
            </a:fld>
            <a:endParaRPr lang="en-US" dirty="0"/>
          </a:p>
        </p:txBody>
      </p:sp>
    </p:spTree>
    <p:extLst>
      <p:ext uri="{BB962C8B-B14F-4D97-AF65-F5344CB8AC3E}">
        <p14:creationId xmlns:p14="http://schemas.microsoft.com/office/powerpoint/2010/main" val="323951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643064"/>
            <a:ext cx="9144002" cy="2928936"/>
          </a:xfrm>
        </p:spPr>
        <p:txBody>
          <a:bodyPr>
            <a:noAutofit/>
          </a:bodyPr>
          <a:lstStyle>
            <a:lvl1pPr algn="ctr">
              <a:lnSpc>
                <a:spcPct val="80000"/>
              </a:lnSpc>
              <a:defRPr sz="5600">
                <a:solidFill>
                  <a:schemeClr val="tx1">
                    <a:lumMod val="75000"/>
                    <a:lumOff val="25000"/>
                  </a:schemeClr>
                </a:solidFill>
              </a:defRPr>
            </a:lvl1pPr>
          </a:lstStyle>
          <a:p>
            <a:r>
              <a:rPr lang="en-US" smtClean="0"/>
              <a:t>Click to edit Master title style</a:t>
            </a:r>
            <a:endParaRPr/>
          </a:p>
        </p:txBody>
      </p:sp>
      <p:sp>
        <p:nvSpPr>
          <p:cNvPr id="3" name="Subtitle 2"/>
          <p:cNvSpPr>
            <a:spLocks noGrp="1"/>
          </p:cNvSpPr>
          <p:nvPr>
            <p:ph type="subTitle" idx="1"/>
          </p:nvPr>
        </p:nvSpPr>
        <p:spPr>
          <a:xfrm>
            <a:off x="1522413" y="4572000"/>
            <a:ext cx="9144000" cy="1066799"/>
          </a:xfrm>
        </p:spPr>
        <p:txBody>
          <a:bodyPr>
            <a:normAutofit/>
          </a:bodyPr>
          <a:lstStyle>
            <a:lvl1pPr marL="0" indent="0" algn="ctr">
              <a:spcBef>
                <a:spcPts val="0"/>
              </a:spcBef>
              <a:buNone/>
              <a:defRPr sz="2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99259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p:txBody>
          <a:bodyPr/>
          <a:lstStyle/>
          <a:p>
            <a:fld id="{A753D76A-AFCE-4D96-B917-CBEF96F7D1EB}" type="datetimeFigureOut">
              <a:rPr lang="en-US"/>
              <a:t>4/14/2019</a:t>
            </a:fld>
            <a:endParaRPr dirty="0"/>
          </a:p>
        </p:txBody>
      </p:sp>
      <p:sp>
        <p:nvSpPr>
          <p:cNvPr id="4" name="Slide Number Placeholder 3"/>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354325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3212" y="1462088"/>
            <a:ext cx="3124201" cy="1966912"/>
          </a:xfrm>
        </p:spPr>
        <p:txBody>
          <a:bodyPr anchor="b">
            <a:norm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1141413" y="685800"/>
            <a:ext cx="647700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23211" y="3429000"/>
            <a:ext cx="3124201" cy="18288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A753D76A-AFCE-4D96-B917-CBEF96F7D1EB}" type="datetimeFigureOut">
              <a:rPr lang="en-US"/>
              <a:t>4/14/2019</a:t>
            </a:fld>
            <a:endParaRPr dirty="0"/>
          </a:p>
        </p:txBody>
      </p:sp>
      <p:sp>
        <p:nvSpPr>
          <p:cNvPr id="7" name="Slide Number Placeholder 6"/>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7063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Rectangle 9"/>
          <p:cNvSpPr/>
          <p:nvPr/>
        </p:nvSpPr>
        <p:spPr bwMode="gray">
          <a:xfrm>
            <a:off x="7313612" y="0"/>
            <a:ext cx="4191002" cy="6858000"/>
          </a:xfrm>
          <a:prstGeom prst="rect">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1" name="Straight Connector 10"/>
          <p:cNvCxnSpPr/>
          <p:nvPr/>
        </p:nvCxnSpPr>
        <p:spPr>
          <a:xfrm>
            <a:off x="74660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p:nvPr>
        </p:nvSpPr>
        <p:spPr>
          <a:xfrm>
            <a:off x="7923212" y="1643063"/>
            <a:ext cx="3124201" cy="2776537"/>
          </a:xfrm>
        </p:spPr>
        <p:txBody>
          <a:bodyPr anchor="b">
            <a:normAutofit/>
          </a:bodyPr>
          <a:lstStyle>
            <a:lvl1pPr algn="l">
              <a:defRPr sz="3600" b="0"/>
            </a:lvl1pPr>
          </a:lstStyle>
          <a:p>
            <a:r>
              <a:rPr lang="en-US" smtClean="0"/>
              <a:t>Click to edit Master title style</a:t>
            </a:r>
            <a:endParaRPr/>
          </a:p>
        </p:txBody>
      </p:sp>
      <p:sp>
        <p:nvSpPr>
          <p:cNvPr id="15" name="Rectangle 14"/>
          <p:cNvSpPr/>
          <p:nvPr/>
        </p:nvSpPr>
        <p:spPr bwMode="gray">
          <a:xfrm rot="120000">
            <a:off x="654916" y="532501"/>
            <a:ext cx="6103614" cy="5715899"/>
          </a:xfrm>
          <a:prstGeom prst="rect">
            <a:avLst/>
          </a:prstGeom>
          <a:solidFill>
            <a:schemeClr val="bg1"/>
          </a:solidFill>
          <a:ln w="190500">
            <a:noFill/>
            <a:miter lim="800000"/>
          </a:ln>
          <a:effectLst>
            <a:outerShdw blurRad="88900" algn="ctr"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bwMode="gray">
          <a:xfrm>
            <a:off x="745586" y="609600"/>
            <a:ext cx="5914664" cy="5562600"/>
          </a:xfrm>
          <a:solidFill>
            <a:srgbClr val="FFFFFF">
              <a:shade val="85000"/>
            </a:srgbClr>
          </a:solidFill>
          <a:ln w="152400" cap="flat" cmpd="sng">
            <a:solidFill>
              <a:srgbClr val="FFFFFF"/>
            </a:solidFill>
            <a:miter lim="800000"/>
          </a:ln>
          <a:effectLst>
            <a:outerShdw blurRad="88900" sx="101000" sy="101000" algn="tl" rotWithShape="0">
              <a:schemeClr val="accent1">
                <a:lumMod val="50000"/>
                <a:alpha val="15000"/>
              </a:schemeClr>
            </a:outerShdw>
          </a:effectLst>
          <a:scene3d>
            <a:camera prst="orthographicFront"/>
            <a:lightRig rig="twoPt" dir="t">
              <a:rot lat="0" lon="0" rev="7200000"/>
            </a:lightRig>
          </a:scene3d>
          <a:sp3d prstMaterial="matte">
            <a:bevelT w="25400" h="19050"/>
            <a:contourClr>
              <a:srgbClr val="FFFFFF"/>
            </a:contourClr>
          </a:sp3d>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7923212" y="4423913"/>
            <a:ext cx="3124201" cy="1748287"/>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Footer Placeholder 12"/>
          <p:cNvSpPr>
            <a:spLocks noGrp="1"/>
          </p:cNvSpPr>
          <p:nvPr>
            <p:ph type="ftr" sz="quarter" idx="11"/>
          </p:nvPr>
        </p:nvSpPr>
        <p:spPr/>
        <p:txBody>
          <a:bodyPr/>
          <a:lstStyle/>
          <a:p>
            <a:endParaRPr dirty="0"/>
          </a:p>
        </p:txBody>
      </p:sp>
      <p:sp>
        <p:nvSpPr>
          <p:cNvPr id="12" name="Date Placeholder 11"/>
          <p:cNvSpPr>
            <a:spLocks noGrp="1"/>
          </p:cNvSpPr>
          <p:nvPr>
            <p:ph type="dt" sz="half" idx="10"/>
          </p:nvPr>
        </p:nvSpPr>
        <p:spPr/>
        <p:txBody>
          <a:bodyPr/>
          <a:lstStyle/>
          <a:p>
            <a:fld id="{A753D76A-AFCE-4D96-B917-CBEF96F7D1EB}" type="datetimeFigureOut">
              <a:rPr lang="en-US"/>
              <a:pPr/>
              <a:t>4/14/2019</a:t>
            </a:fld>
            <a:endParaRPr dirty="0"/>
          </a:p>
        </p:txBody>
      </p:sp>
      <p:sp>
        <p:nvSpPr>
          <p:cNvPr id="14" name="Slide Number Placeholder 13"/>
          <p:cNvSpPr>
            <a:spLocks noGrp="1"/>
          </p:cNvSpPr>
          <p:nvPr>
            <p:ph type="sldNum" sz="quarter" idx="12"/>
          </p:nvPr>
        </p:nvSpPr>
        <p:spPr/>
        <p:txBody>
          <a:bodyPr/>
          <a:lstStyle/>
          <a:p>
            <a:fld id="{F25A965E-3C11-4F28-82DC-E30D63FAC43C}" type="slidenum">
              <a:rPr/>
              <a:pPr/>
              <a:t>‹#›</a:t>
            </a:fld>
            <a:endParaRPr dirty="0"/>
          </a:p>
        </p:txBody>
      </p:sp>
    </p:spTree>
    <p:extLst>
      <p:ext uri="{BB962C8B-B14F-4D97-AF65-F5344CB8AC3E}">
        <p14:creationId xmlns:p14="http://schemas.microsoft.com/office/powerpoint/2010/main" val="29554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303487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8612" y="685801"/>
            <a:ext cx="1828801"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1413" y="685800"/>
            <a:ext cx="7924799"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12132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890ED7CE-A9D2-4D19-B978-56BFB74E657C}"/>
              </a:ext>
            </a:extLst>
          </p:cNvPr>
          <p:cNvSpPr>
            <a:spLocks noGrp="1"/>
          </p:cNvSpPr>
          <p:nvPr>
            <p:ph type="pic" sz="quarter" idx="14" hasCustomPrompt="1"/>
          </p:nvPr>
        </p:nvSpPr>
        <p:spPr>
          <a:xfrm>
            <a:off x="6094412" y="-1"/>
            <a:ext cx="6094413"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hasCustomPrompt="1"/>
          </p:nvPr>
        </p:nvSpPr>
        <p:spPr>
          <a:xfrm>
            <a:off x="7109948" y="3802899"/>
            <a:ext cx="4646990" cy="985000"/>
          </a:xfrm>
          <a:solidFill>
            <a:schemeClr val="bg1"/>
          </a:solidFill>
        </p:spPr>
        <p:txBody>
          <a:bodyPr lIns="180000" tIns="180000" rIns="180000" bIns="180000"/>
          <a:lstStyle>
            <a:lvl1pPr algn="r">
              <a:defRPr sz="5998" b="1" spc="-300">
                <a:solidFill>
                  <a:schemeClr val="tx1">
                    <a:lumMod val="75000"/>
                    <a:lumOff val="25000"/>
                  </a:schemeClr>
                </a:solidFill>
              </a:defRPr>
            </a:lvl1pPr>
          </a:lstStyle>
          <a:p>
            <a:r>
              <a:rPr lang="en-US" dirty="0"/>
              <a:t>Edit page title</a:t>
            </a:r>
            <a:endParaRPr lang="en-ZA" dirty="0"/>
          </a:p>
        </p:txBody>
      </p:sp>
      <p:sp>
        <p:nvSpPr>
          <p:cNvPr id="10" name="Subtitle 2">
            <a:extLst>
              <a:ext uri="{FF2B5EF4-FFF2-40B4-BE49-F238E27FC236}">
                <a16:creationId xmlns="" xmlns:a16="http://schemas.microsoft.com/office/drawing/2014/main" id="{3FAEED1D-0E66-4F74-9455-675F5CB7EAD4}"/>
              </a:ext>
            </a:extLst>
          </p:cNvPr>
          <p:cNvSpPr>
            <a:spLocks noGrp="1"/>
          </p:cNvSpPr>
          <p:nvPr>
            <p:ph type="body" sz="quarter" idx="32" hasCustomPrompt="1"/>
          </p:nvPr>
        </p:nvSpPr>
        <p:spPr>
          <a:xfrm>
            <a:off x="7109948" y="4787900"/>
            <a:ext cx="4646990" cy="1162800"/>
          </a:xfrm>
          <a:solidFill>
            <a:schemeClr val="tx1">
              <a:alpha val="80000"/>
            </a:schemeClr>
          </a:solidFill>
        </p:spPr>
        <p:txBody>
          <a:bodyPr lIns="180000" tIns="180000" rIns="180000" bIns="180000"/>
          <a:lstStyle>
            <a:lvl1pPr marL="0" indent="0" algn="r">
              <a:buNone/>
              <a:defRPr>
                <a:solidFill>
                  <a:schemeClr val="bg1"/>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dirty="0"/>
              <a:t>Subtitle</a:t>
            </a:r>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431888" y="2668686"/>
            <a:ext cx="5470575"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 xmlns:a16="http://schemas.microsoft.com/office/drawing/2014/main" id="{1508F53F-6AA2-4060-904A-BC90211DC043}"/>
              </a:ext>
            </a:extLst>
          </p:cNvPr>
          <p:cNvSpPr/>
          <p:nvPr userDrawn="1"/>
        </p:nvSpPr>
        <p:spPr>
          <a:xfrm>
            <a:off x="9346153" y="3700775"/>
            <a:ext cx="2410784"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sz="1799" dirty="0"/>
          </a:p>
        </p:txBody>
      </p:sp>
    </p:spTree>
    <p:extLst>
      <p:ext uri="{BB962C8B-B14F-4D97-AF65-F5344CB8AC3E}">
        <p14:creationId xmlns:p14="http://schemas.microsoft.com/office/powerpoint/2010/main" val="15493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890ED7CE-A9D2-4D19-B978-56BFB74E657C}"/>
              </a:ext>
            </a:extLst>
          </p:cNvPr>
          <p:cNvSpPr>
            <a:spLocks noGrp="1"/>
          </p:cNvSpPr>
          <p:nvPr>
            <p:ph type="pic" sz="quarter" idx="14" hasCustomPrompt="1"/>
          </p:nvPr>
        </p:nvSpPr>
        <p:spPr>
          <a:xfrm>
            <a:off x="0" y="-1"/>
            <a:ext cx="6094413"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hasCustomPrompt="1"/>
          </p:nvPr>
        </p:nvSpPr>
        <p:spPr>
          <a:xfrm>
            <a:off x="5116767" y="1869796"/>
            <a:ext cx="6640170" cy="1124345"/>
          </a:xfrm>
          <a:solidFill>
            <a:schemeClr val="bg1">
              <a:lumMod val="95000"/>
            </a:schemeClr>
          </a:solidFill>
        </p:spPr>
        <p:txBody>
          <a:bodyPr lIns="180000" tIns="180000" rIns="180000" bIns="180000"/>
          <a:lstStyle>
            <a:lvl1pPr algn="l">
              <a:defRPr sz="5998" b="1" spc="-300">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 xmlns:a16="http://schemas.microsoft.com/office/drawing/2014/main" id="{3FAEED1D-0E66-4F74-9455-675F5CB7EAD4}"/>
              </a:ext>
            </a:extLst>
          </p:cNvPr>
          <p:cNvSpPr>
            <a:spLocks noGrp="1"/>
          </p:cNvSpPr>
          <p:nvPr>
            <p:ph type="body" sz="quarter" idx="32" hasCustomPrompt="1"/>
          </p:nvPr>
        </p:nvSpPr>
        <p:spPr>
          <a:xfrm>
            <a:off x="5117001" y="2994142"/>
            <a:ext cx="6639896" cy="590155"/>
          </a:xfrm>
          <a:solidFill>
            <a:schemeClr val="tx1">
              <a:alpha val="80000"/>
            </a:schemeClr>
          </a:solidFill>
        </p:spPr>
        <p:txBody>
          <a:bodyPr lIns="180000" tIns="180000" rIns="180000" bIns="180000"/>
          <a:lstStyle>
            <a:lvl1pPr marL="0" indent="0" algn="l">
              <a:buNone/>
              <a:defRPr>
                <a:solidFill>
                  <a:schemeClr val="bg1"/>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dirty="0"/>
              <a:t>Subtitle</a:t>
            </a:r>
            <a:endParaRPr lang="en-ZA" dirty="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6286363" y="3763649"/>
            <a:ext cx="5470575"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 xmlns:a16="http://schemas.microsoft.com/office/drawing/2014/main" id="{FA5285E0-8F27-49C4-AADF-92A3B72D41FD}"/>
              </a:ext>
            </a:extLst>
          </p:cNvPr>
          <p:cNvSpPr/>
          <p:nvPr userDrawn="1"/>
        </p:nvSpPr>
        <p:spPr>
          <a:xfrm>
            <a:off x="9773279" y="1762069"/>
            <a:ext cx="198365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sz="1799" dirty="0"/>
          </a:p>
        </p:txBody>
      </p:sp>
    </p:spTree>
    <p:extLst>
      <p:ext uri="{BB962C8B-B14F-4D97-AF65-F5344CB8AC3E}">
        <p14:creationId xmlns:p14="http://schemas.microsoft.com/office/powerpoint/2010/main" val="3653665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 xmlns:a16="http://schemas.microsoft.com/office/drawing/2014/main" id="{61FE90B3-361E-4150-BE53-368ADEA27D72}"/>
              </a:ext>
            </a:extLst>
          </p:cNvPr>
          <p:cNvSpPr>
            <a:spLocks noGrp="1"/>
          </p:cNvSpPr>
          <p:nvPr>
            <p:ph type="pic" sz="quarter" idx="14"/>
          </p:nvPr>
        </p:nvSpPr>
        <p:spPr>
          <a:xfrm>
            <a:off x="-1" y="130966"/>
            <a:ext cx="12188825"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smtClean="0"/>
              <a:t>Click icon to add picture</a:t>
            </a:r>
            <a:endParaRPr lang="ru-RU" dirty="0"/>
          </a:p>
        </p:txBody>
      </p:sp>
      <p:sp>
        <p:nvSpPr>
          <p:cNvPr id="2" name="Title 1">
            <a:extLst>
              <a:ext uri="{FF2B5EF4-FFF2-40B4-BE49-F238E27FC236}">
                <a16:creationId xmlns="" xmlns:a16="http://schemas.microsoft.com/office/drawing/2014/main" id="{CF097552-E3A8-41F6-B00B-4A39A247AA0E}"/>
              </a:ext>
            </a:extLst>
          </p:cNvPr>
          <p:cNvSpPr>
            <a:spLocks noGrp="1"/>
          </p:cNvSpPr>
          <p:nvPr>
            <p:ph type="title" hasCustomPrompt="1"/>
          </p:nvPr>
        </p:nvSpPr>
        <p:spPr>
          <a:xfrm>
            <a:off x="777038" y="1033272"/>
            <a:ext cx="5054766" cy="782638"/>
          </a:xfrm>
        </p:spPr>
        <p:txBody>
          <a:bodyPr>
            <a:normAutofit/>
          </a:bodyPr>
          <a:lstStyle>
            <a:lvl1pPr algn="l">
              <a:defRPr sz="3999"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 xmlns:a16="http://schemas.microsoft.com/office/drawing/2014/main" id="{2095D1D4-8CA3-4CA3-825D-088EDB51A8AE}"/>
              </a:ext>
            </a:extLst>
          </p:cNvPr>
          <p:cNvSpPr/>
          <p:nvPr/>
        </p:nvSpPr>
        <p:spPr>
          <a:xfrm>
            <a:off x="11289689" y="6103003"/>
            <a:ext cx="910563"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799" dirty="0"/>
          </a:p>
        </p:txBody>
      </p:sp>
      <p:sp>
        <p:nvSpPr>
          <p:cNvPr id="17" name="Graphic 15">
            <a:extLst>
              <a:ext uri="{FF2B5EF4-FFF2-40B4-BE49-F238E27FC236}">
                <a16:creationId xmlns="" xmlns:a16="http://schemas.microsoft.com/office/drawing/2014/main" id="{2DB5E70B-ECC9-4800-9DC0-5897EF3F16AB}"/>
              </a:ext>
            </a:extLst>
          </p:cNvPr>
          <p:cNvSpPr/>
          <p:nvPr/>
        </p:nvSpPr>
        <p:spPr>
          <a:xfrm>
            <a:off x="-11171" y="1947672"/>
            <a:ext cx="5272627"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sz="1799" dirty="0"/>
          </a:p>
        </p:txBody>
      </p:sp>
      <p:sp>
        <p:nvSpPr>
          <p:cNvPr id="11" name="Text Placeholder 17">
            <a:extLst>
              <a:ext uri="{FF2B5EF4-FFF2-40B4-BE49-F238E27FC236}">
                <a16:creationId xmlns="" xmlns:a16="http://schemas.microsoft.com/office/drawing/2014/main" id="{18AF4189-33DF-9B46-9624-C722FCE07DB4}"/>
              </a:ext>
            </a:extLst>
          </p:cNvPr>
          <p:cNvSpPr>
            <a:spLocks noGrp="1"/>
          </p:cNvSpPr>
          <p:nvPr>
            <p:ph type="body" sz="quarter" idx="13" hasCustomPrompt="1"/>
          </p:nvPr>
        </p:nvSpPr>
        <p:spPr>
          <a:xfrm>
            <a:off x="773831" y="2225393"/>
            <a:ext cx="4420704" cy="749047"/>
          </a:xfrm>
        </p:spPr>
        <p:txBody>
          <a:bodyPr>
            <a:normAutofit/>
          </a:bodyPr>
          <a:lstStyle>
            <a:lvl1pPr marL="0" indent="0" algn="l">
              <a:buNone/>
              <a:defRPr sz="2199">
                <a:solidFill>
                  <a:schemeClr val="tx2"/>
                </a:solidFill>
              </a:defRPr>
            </a:lvl1pPr>
            <a:lvl2pPr>
              <a:defRPr sz="1799"/>
            </a:lvl2pPr>
            <a:lvl3pPr>
              <a:defRPr sz="1799"/>
            </a:lvl3pPr>
            <a:lvl4pPr>
              <a:defRPr sz="1799"/>
            </a:lvl4pPr>
            <a:lvl5pPr>
              <a:defRPr sz="1799"/>
            </a:lvl5pPr>
          </a:lstStyle>
          <a:p>
            <a:pPr lvl="0"/>
            <a:r>
              <a:rPr lang="en-US" dirty="0"/>
              <a:t>Edit master text styles</a:t>
            </a:r>
          </a:p>
        </p:txBody>
      </p:sp>
    </p:spTree>
    <p:extLst>
      <p:ext uri="{BB962C8B-B14F-4D97-AF65-F5344CB8AC3E}">
        <p14:creationId xmlns:p14="http://schemas.microsoft.com/office/powerpoint/2010/main" val="292234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and Title Slide">
    <p:bg>
      <p:bgPr>
        <a:solidFill>
          <a:schemeClr val="accent6"/>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 xmlns:a16="http://schemas.microsoft.com/office/drawing/2014/main" id="{E694C388-14E9-4848-A715-72B7DC6AF548}"/>
              </a:ext>
            </a:extLst>
          </p:cNvPr>
          <p:cNvSpPr>
            <a:spLocks noGrp="1"/>
          </p:cNvSpPr>
          <p:nvPr>
            <p:ph type="pic" sz="quarter" idx="14"/>
          </p:nvPr>
        </p:nvSpPr>
        <p:spPr>
          <a:xfrm>
            <a:off x="12698" y="0"/>
            <a:ext cx="12158352"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smtClean="0"/>
              <a:t>Click icon to add picture</a:t>
            </a:r>
            <a:endParaRPr lang="ru-RU" dirty="0"/>
          </a:p>
        </p:txBody>
      </p:sp>
      <p:sp>
        <p:nvSpPr>
          <p:cNvPr id="3" name="Slide Number Placeholder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Title 1">
            <a:extLst>
              <a:ext uri="{FF2B5EF4-FFF2-40B4-BE49-F238E27FC236}">
                <a16:creationId xmlns="" xmlns:a16="http://schemas.microsoft.com/office/drawing/2014/main" id="{BFD7B55F-CFD3-4921-BB2A-B14EB4E36369}"/>
              </a:ext>
            </a:extLst>
          </p:cNvPr>
          <p:cNvSpPr>
            <a:spLocks noGrp="1"/>
          </p:cNvSpPr>
          <p:nvPr>
            <p:ph type="title" hasCustomPrompt="1"/>
          </p:nvPr>
        </p:nvSpPr>
        <p:spPr>
          <a:xfrm>
            <a:off x="773830" y="1033272"/>
            <a:ext cx="10512260" cy="782638"/>
          </a:xfrm>
        </p:spPr>
        <p:txBody>
          <a:bodyPr>
            <a:normAutofit/>
          </a:bodyPr>
          <a:lstStyle>
            <a:lvl1pPr algn="l">
              <a:defRPr sz="3999" b="1">
                <a:solidFill>
                  <a:schemeClr val="bg1"/>
                </a:solidFill>
              </a:defRPr>
            </a:lvl1pPr>
          </a:lstStyle>
          <a:p>
            <a:r>
              <a:rPr lang="en-US" dirty="0"/>
              <a:t>BIG IMAGE SLIDE</a:t>
            </a:r>
            <a:endParaRPr lang="ru-RU" dirty="0"/>
          </a:p>
        </p:txBody>
      </p:sp>
      <p:sp>
        <p:nvSpPr>
          <p:cNvPr id="21" name="Text Placeholder 17">
            <a:extLst>
              <a:ext uri="{FF2B5EF4-FFF2-40B4-BE49-F238E27FC236}">
                <a16:creationId xmlns="" xmlns:a16="http://schemas.microsoft.com/office/drawing/2014/main" id="{932204AA-73EE-4F85-898B-E747C5ACC051}"/>
              </a:ext>
            </a:extLst>
          </p:cNvPr>
          <p:cNvSpPr>
            <a:spLocks noGrp="1"/>
          </p:cNvSpPr>
          <p:nvPr>
            <p:ph type="body" sz="quarter" idx="13" hasCustomPrompt="1"/>
          </p:nvPr>
        </p:nvSpPr>
        <p:spPr>
          <a:xfrm>
            <a:off x="773830" y="1880795"/>
            <a:ext cx="10515859" cy="782639"/>
          </a:xfrm>
        </p:spPr>
        <p:txBody>
          <a:bodyPr>
            <a:normAutofit/>
          </a:bodyPr>
          <a:lstStyle>
            <a:lvl1pPr marL="0" indent="0" algn="l">
              <a:buNone/>
              <a:defRPr sz="2199">
                <a:solidFill>
                  <a:schemeClr val="tx2"/>
                </a:solidFill>
              </a:defRPr>
            </a:lvl1pPr>
            <a:lvl2pPr>
              <a:defRPr sz="1799"/>
            </a:lvl2pPr>
            <a:lvl3pPr>
              <a:defRPr sz="1799"/>
            </a:lvl3pPr>
            <a:lvl4pPr>
              <a:defRPr sz="1799"/>
            </a:lvl4pPr>
            <a:lvl5pPr>
              <a:defRPr sz="1799"/>
            </a:lvl5pPr>
          </a:lstStyle>
          <a:p>
            <a:pPr lvl="0"/>
            <a:r>
              <a:rPr lang="en-US" dirty="0"/>
              <a:t>Edit master text styles</a:t>
            </a:r>
          </a:p>
        </p:txBody>
      </p:sp>
      <p:sp>
        <p:nvSpPr>
          <p:cNvPr id="23" name="Graphic 4">
            <a:extLst>
              <a:ext uri="{FF2B5EF4-FFF2-40B4-BE49-F238E27FC236}">
                <a16:creationId xmlns="" xmlns:a16="http://schemas.microsoft.com/office/drawing/2014/main" id="{38541361-4795-490E-8165-B4A338F8231D}"/>
              </a:ext>
            </a:extLst>
          </p:cNvPr>
          <p:cNvSpPr/>
          <p:nvPr userDrawn="1"/>
        </p:nvSpPr>
        <p:spPr>
          <a:xfrm>
            <a:off x="11289689" y="6103003"/>
            <a:ext cx="910563"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799" dirty="0"/>
          </a:p>
        </p:txBody>
      </p:sp>
      <p:sp>
        <p:nvSpPr>
          <p:cNvPr id="2" name="TextBox 1">
            <a:extLst>
              <a:ext uri="{FF2B5EF4-FFF2-40B4-BE49-F238E27FC236}">
                <a16:creationId xmlns="" xmlns:a16="http://schemas.microsoft.com/office/drawing/2014/main" id="{B72E78DA-7F75-294B-AECF-F02F6C41615D}"/>
              </a:ext>
            </a:extLst>
          </p:cNvPr>
          <p:cNvSpPr txBox="1"/>
          <p:nvPr userDrawn="1"/>
        </p:nvSpPr>
        <p:spPr>
          <a:xfrm>
            <a:off x="327461" y="3002507"/>
            <a:ext cx="184683" cy="369332"/>
          </a:xfrm>
          <a:prstGeom prst="rect">
            <a:avLst/>
          </a:prstGeom>
          <a:noFill/>
        </p:spPr>
        <p:txBody>
          <a:bodyPr wrap="none" rtlCol="0">
            <a:spAutoFit/>
          </a:bodyPr>
          <a:lstStyle/>
          <a:p>
            <a:endParaRPr lang="en-US" sz="1799" dirty="0"/>
          </a:p>
        </p:txBody>
      </p:sp>
    </p:spTree>
    <p:extLst>
      <p:ext uri="{BB962C8B-B14F-4D97-AF65-F5344CB8AC3E}">
        <p14:creationId xmlns:p14="http://schemas.microsoft.com/office/powerpoint/2010/main" val="2942446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 xmlns:a16="http://schemas.microsoft.com/office/drawing/2014/main" id="{B2044CCF-605D-4D6E-A41D-D6AED53B2233}"/>
              </a:ext>
            </a:extLst>
          </p:cNvPr>
          <p:cNvSpPr>
            <a:spLocks noGrp="1"/>
          </p:cNvSpPr>
          <p:nvPr>
            <p:ph type="pic" sz="quarter" idx="16"/>
          </p:nvPr>
        </p:nvSpPr>
        <p:spPr>
          <a:xfrm>
            <a:off x="0" y="404811"/>
            <a:ext cx="6107281"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smtClean="0"/>
              <a:t>Click icon to add picture</a:t>
            </a:r>
            <a:endParaRPr lang="ru-RU" dirty="0"/>
          </a:p>
        </p:txBody>
      </p:sp>
      <p:sp>
        <p:nvSpPr>
          <p:cNvPr id="3" name="Slide Number Placeholder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6" name="Text Placeholder 14">
            <a:extLst>
              <a:ext uri="{FF2B5EF4-FFF2-40B4-BE49-F238E27FC236}">
                <a16:creationId xmlns="" xmlns:a16="http://schemas.microsoft.com/office/drawing/2014/main" id="{E7F180F3-53B1-4A31-82A4-E6F9B5D8D8A3}"/>
              </a:ext>
            </a:extLst>
          </p:cNvPr>
          <p:cNvSpPr>
            <a:spLocks noGrp="1"/>
          </p:cNvSpPr>
          <p:nvPr>
            <p:ph type="body" sz="quarter" idx="15"/>
          </p:nvPr>
        </p:nvSpPr>
        <p:spPr>
          <a:xfrm>
            <a:off x="6879414" y="3090573"/>
            <a:ext cx="4420705" cy="2588637"/>
          </a:xfrm>
        </p:spPr>
        <p:txBody>
          <a:bodyPr lIns="0">
            <a:normAutofit/>
          </a:bodyPr>
          <a:lstStyle>
            <a:lvl1pPr marL="179946" indent="-179946">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smtClean="0"/>
              <a:t>Click to edit Master text styles</a:t>
            </a:r>
          </a:p>
        </p:txBody>
      </p:sp>
      <p:sp>
        <p:nvSpPr>
          <p:cNvPr id="17" name="Title 1">
            <a:extLst>
              <a:ext uri="{FF2B5EF4-FFF2-40B4-BE49-F238E27FC236}">
                <a16:creationId xmlns="" xmlns:a16="http://schemas.microsoft.com/office/drawing/2014/main" id="{BD523330-9E96-4C6E-B5A4-6B543D365FA1}"/>
              </a:ext>
            </a:extLst>
          </p:cNvPr>
          <p:cNvSpPr>
            <a:spLocks noGrp="1"/>
          </p:cNvSpPr>
          <p:nvPr>
            <p:ph type="title" hasCustomPrompt="1"/>
          </p:nvPr>
        </p:nvSpPr>
        <p:spPr>
          <a:xfrm>
            <a:off x="6879415" y="1046140"/>
            <a:ext cx="5054766" cy="782638"/>
          </a:xfrm>
        </p:spPr>
        <p:txBody>
          <a:bodyPr>
            <a:normAutofit/>
          </a:bodyPr>
          <a:lstStyle>
            <a:lvl1pPr algn="l">
              <a:defRPr sz="3999" b="1">
                <a:solidFill>
                  <a:schemeClr val="bg1"/>
                </a:solidFill>
              </a:defRPr>
            </a:lvl1pPr>
          </a:lstStyle>
          <a:p>
            <a:r>
              <a:rPr lang="en-US" dirty="0"/>
              <a:t>TEXT LAYOUT 2</a:t>
            </a:r>
            <a:endParaRPr lang="ru-RU" dirty="0"/>
          </a:p>
        </p:txBody>
      </p:sp>
      <p:sp>
        <p:nvSpPr>
          <p:cNvPr id="18" name="Text Placeholder 17">
            <a:extLst>
              <a:ext uri="{FF2B5EF4-FFF2-40B4-BE49-F238E27FC236}">
                <a16:creationId xmlns="" xmlns:a16="http://schemas.microsoft.com/office/drawing/2014/main" id="{1A08F6B3-0ADA-4ECF-8D25-7DFE4A36411B}"/>
              </a:ext>
            </a:extLst>
          </p:cNvPr>
          <p:cNvSpPr>
            <a:spLocks noGrp="1"/>
          </p:cNvSpPr>
          <p:nvPr>
            <p:ph type="body" sz="quarter" idx="13" hasCustomPrompt="1"/>
          </p:nvPr>
        </p:nvSpPr>
        <p:spPr>
          <a:xfrm>
            <a:off x="6879414" y="2241516"/>
            <a:ext cx="4420704" cy="749047"/>
          </a:xfrm>
        </p:spPr>
        <p:txBody>
          <a:bodyPr>
            <a:normAutofit/>
          </a:bodyPr>
          <a:lstStyle>
            <a:lvl1pPr marL="0" indent="0" algn="l">
              <a:buNone/>
              <a:defRPr sz="2199">
                <a:solidFill>
                  <a:schemeClr val="tx2"/>
                </a:solidFill>
              </a:defRPr>
            </a:lvl1pPr>
            <a:lvl2pPr>
              <a:defRPr sz="1799"/>
            </a:lvl2pPr>
            <a:lvl3pPr>
              <a:defRPr sz="1799"/>
            </a:lvl3pPr>
            <a:lvl4pPr>
              <a:defRPr sz="1799"/>
            </a:lvl4pPr>
            <a:lvl5pPr>
              <a:defRPr sz="1799"/>
            </a:lvl5pPr>
          </a:lstStyle>
          <a:p>
            <a:pPr lvl="0"/>
            <a:r>
              <a:rPr lang="en-US" dirty="0"/>
              <a:t>Edit master text styles</a:t>
            </a:r>
          </a:p>
        </p:txBody>
      </p:sp>
      <p:sp>
        <p:nvSpPr>
          <p:cNvPr id="19" name="Graphic 15">
            <a:extLst>
              <a:ext uri="{FF2B5EF4-FFF2-40B4-BE49-F238E27FC236}">
                <a16:creationId xmlns="" xmlns:a16="http://schemas.microsoft.com/office/drawing/2014/main" id="{5CCECBFE-3C2B-4492-BCDA-1EFEB5E3E092}"/>
              </a:ext>
            </a:extLst>
          </p:cNvPr>
          <p:cNvSpPr/>
          <p:nvPr userDrawn="1"/>
        </p:nvSpPr>
        <p:spPr>
          <a:xfrm flipH="1">
            <a:off x="6979102" y="1947672"/>
            <a:ext cx="5218641"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sz="1799" dirty="0"/>
          </a:p>
        </p:txBody>
      </p:sp>
      <p:sp>
        <p:nvSpPr>
          <p:cNvPr id="20" name="Graphic 4">
            <a:extLst>
              <a:ext uri="{FF2B5EF4-FFF2-40B4-BE49-F238E27FC236}">
                <a16:creationId xmlns="" xmlns:a16="http://schemas.microsoft.com/office/drawing/2014/main" id="{3441B044-38F8-49ED-845B-5D926C811447}"/>
              </a:ext>
            </a:extLst>
          </p:cNvPr>
          <p:cNvSpPr/>
          <p:nvPr userDrawn="1"/>
        </p:nvSpPr>
        <p:spPr>
          <a:xfrm>
            <a:off x="11289689" y="6103003"/>
            <a:ext cx="910563"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799" dirty="0"/>
          </a:p>
        </p:txBody>
      </p:sp>
    </p:spTree>
    <p:extLst>
      <p:ext uri="{BB962C8B-B14F-4D97-AF65-F5344CB8AC3E}">
        <p14:creationId xmlns:p14="http://schemas.microsoft.com/office/powerpoint/2010/main" val="319300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4843464"/>
            <a:ext cx="9144002" cy="947736"/>
          </a:xfrm>
        </p:spPr>
        <p:txBody>
          <a:bodyPr>
            <a:normAutofit/>
          </a:bodyPr>
          <a:lstStyle>
            <a:lvl1pPr algn="ctr">
              <a:lnSpc>
                <a:spcPct val="80000"/>
              </a:lnSpc>
              <a:defRPr sz="5600">
                <a:solidFill>
                  <a:schemeClr val="tx1">
                    <a:lumMod val="75000"/>
                    <a:lumOff val="25000"/>
                  </a:schemeClr>
                </a:solidFill>
              </a:defRPr>
            </a:lvl1pPr>
          </a:lstStyle>
          <a:p>
            <a:r>
              <a:rPr lang="en-US" smtClean="0"/>
              <a:t>Click to edit Master title style</a:t>
            </a:r>
            <a:endParaRPr dirty="0"/>
          </a:p>
        </p:txBody>
      </p:sp>
      <p:sp>
        <p:nvSpPr>
          <p:cNvPr id="3" name="Subtitle 2"/>
          <p:cNvSpPr>
            <a:spLocks noGrp="1"/>
          </p:cNvSpPr>
          <p:nvPr>
            <p:ph type="subTitle" idx="1"/>
          </p:nvPr>
        </p:nvSpPr>
        <p:spPr>
          <a:xfrm>
            <a:off x="1522413" y="5791200"/>
            <a:ext cx="9144000" cy="457200"/>
          </a:xfrm>
        </p:spPr>
        <p:txBody>
          <a:bodyPr wrap="square">
            <a:normAutofit/>
          </a:bodyPr>
          <a:lstStyle>
            <a:lvl1pPr marL="0" indent="0" algn="ctr">
              <a:spcBef>
                <a:spcPts val="0"/>
              </a:spcBef>
              <a:buNone/>
              <a:defRPr sz="2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8" name="Rectangle 7"/>
          <p:cNvSpPr/>
          <p:nvPr/>
        </p:nvSpPr>
        <p:spPr bwMode="gray">
          <a:xfrm rot="185582">
            <a:off x="1414576" y="762623"/>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Picture Placeholder 10" descr="An empty placeholder to add an image. Click on the placeholder and select the image that you wish to add."/>
          <p:cNvSpPr>
            <a:spLocks noGrp="1"/>
          </p:cNvSpPr>
          <p:nvPr>
            <p:ph type="pic" sz="quarter" idx="13"/>
          </p:nvPr>
        </p:nvSpPr>
        <p:spPr bwMode="gray">
          <a:xfrm>
            <a:off x="1634550"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dirty="0" smtClean="0"/>
              <a:t>Click icon to add picture</a:t>
            </a:r>
            <a:endParaRPr dirty="0"/>
          </a:p>
        </p:txBody>
      </p:sp>
      <p:sp>
        <p:nvSpPr>
          <p:cNvPr id="7" name="Rectangle 6"/>
          <p:cNvSpPr/>
          <p:nvPr/>
        </p:nvSpPr>
        <p:spPr bwMode="gray">
          <a:xfrm rot="120000">
            <a:off x="4600738" y="740343"/>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Picture Placeholder 10" descr="An empty placeholder to add an image. Click on the placeholder and select the image that you wish to add."/>
          <p:cNvSpPr>
            <a:spLocks noGrp="1"/>
          </p:cNvSpPr>
          <p:nvPr>
            <p:ph type="pic" sz="quarter" idx="14"/>
          </p:nvPr>
        </p:nvSpPr>
        <p:spPr bwMode="gray">
          <a:xfrm>
            <a:off x="4787507"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dirty="0" smtClean="0"/>
              <a:t>Click icon to add picture</a:t>
            </a:r>
            <a:endParaRPr dirty="0"/>
          </a:p>
        </p:txBody>
      </p:sp>
      <p:sp>
        <p:nvSpPr>
          <p:cNvPr id="9" name="Rectangle 8"/>
          <p:cNvSpPr/>
          <p:nvPr/>
        </p:nvSpPr>
        <p:spPr bwMode="gray">
          <a:xfrm rot="21480000">
            <a:off x="7775260" y="727477"/>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Picture Placeholder 10" descr="An empty placeholder to add an image. Click on the placeholder and select the image that you wish to add."/>
          <p:cNvSpPr>
            <a:spLocks noGrp="1"/>
          </p:cNvSpPr>
          <p:nvPr>
            <p:ph type="pic" sz="quarter" idx="15"/>
          </p:nvPr>
        </p:nvSpPr>
        <p:spPr bwMode="gray">
          <a:xfrm>
            <a:off x="7940463" y="917753"/>
            <a:ext cx="2592388" cy="3314701"/>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dirty="0" smtClean="0"/>
              <a:t>Click icon to add picture</a:t>
            </a:r>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311100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lternate Title Slide with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4843464"/>
            <a:ext cx="9144002" cy="947736"/>
          </a:xfrm>
        </p:spPr>
        <p:txBody>
          <a:bodyPr>
            <a:normAutofit/>
          </a:bodyPr>
          <a:lstStyle>
            <a:lvl1pPr algn="ctr">
              <a:lnSpc>
                <a:spcPct val="80000"/>
              </a:lnSpc>
              <a:defRPr sz="5600">
                <a:solidFill>
                  <a:schemeClr val="tx1">
                    <a:lumMod val="75000"/>
                    <a:lumOff val="25000"/>
                  </a:schemeClr>
                </a:solidFill>
              </a:defRPr>
            </a:lvl1pPr>
          </a:lstStyle>
          <a:p>
            <a:r>
              <a:rPr lang="en-US" smtClean="0"/>
              <a:t>Click to edit Master title style</a:t>
            </a:r>
            <a:endParaRPr dirty="0"/>
          </a:p>
        </p:txBody>
      </p:sp>
      <p:sp>
        <p:nvSpPr>
          <p:cNvPr id="3" name="Subtitle 2"/>
          <p:cNvSpPr>
            <a:spLocks noGrp="1"/>
          </p:cNvSpPr>
          <p:nvPr>
            <p:ph type="subTitle" idx="1"/>
          </p:nvPr>
        </p:nvSpPr>
        <p:spPr>
          <a:xfrm>
            <a:off x="1522413" y="5791200"/>
            <a:ext cx="9144000" cy="457200"/>
          </a:xfrm>
        </p:spPr>
        <p:txBody>
          <a:bodyPr wrap="square">
            <a:normAutofit/>
          </a:bodyPr>
          <a:lstStyle>
            <a:lvl1pPr marL="0" indent="0" algn="ctr">
              <a:spcBef>
                <a:spcPts val="0"/>
              </a:spcBef>
              <a:buNone/>
              <a:defRPr sz="2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1853090"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tIns="457200"/>
          <a:lstStyle>
            <a:lvl1pPr marL="0" indent="0" algn="ctr">
              <a:buNone/>
              <a:defRPr/>
            </a:lvl1pPr>
          </a:lstStyle>
          <a:p>
            <a:r>
              <a:rPr lang="en-US" dirty="0" smtClean="0"/>
              <a:t>Click icon to add picture</a:t>
            </a:r>
            <a:endParaRPr dirty="0"/>
          </a:p>
        </p:txBody>
      </p:sp>
      <p:sp>
        <p:nvSpPr>
          <p:cNvPr id="12" name="Picture Placeholder 10" descr="An empty placeholder to add an image. Click on the placeholder and select the image that you wish to add."/>
          <p:cNvSpPr>
            <a:spLocks noGrp="1"/>
          </p:cNvSpPr>
          <p:nvPr>
            <p:ph type="pic" sz="quarter" idx="14"/>
          </p:nvPr>
        </p:nvSpPr>
        <p:spPr>
          <a:xfrm>
            <a:off x="4722812"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vert="horz" lIns="91440" tIns="457200" rIns="91440" bIns="45720" rtlCol="0">
            <a:normAutofit/>
          </a:bodyPr>
          <a:lstStyle>
            <a:lvl1pPr marL="0" indent="-228600" algn="ctr">
              <a:buNone/>
              <a:defRPr/>
            </a:lvl1pPr>
          </a:lstStyle>
          <a:p>
            <a:pPr marL="45720" lvl="0" indent="0" algn="ctr"/>
            <a:r>
              <a:rPr lang="en-US" dirty="0" smtClean="0"/>
              <a:t>Click icon to add picture</a:t>
            </a:r>
            <a:endParaRPr dirty="0"/>
          </a:p>
        </p:txBody>
      </p:sp>
      <p:sp>
        <p:nvSpPr>
          <p:cNvPr id="13" name="Picture Placeholder 10" descr="An empty placeholder to add an image. Click on the placeholder and select the image that you wish to add."/>
          <p:cNvSpPr>
            <a:spLocks noGrp="1"/>
          </p:cNvSpPr>
          <p:nvPr>
            <p:ph type="pic" sz="quarter" idx="15"/>
          </p:nvPr>
        </p:nvSpPr>
        <p:spPr>
          <a:xfrm>
            <a:off x="7592534"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vert="horz" lIns="91440" tIns="457200" rIns="91440" bIns="45720" rtlCol="0">
            <a:normAutofit/>
          </a:bodyPr>
          <a:lstStyle>
            <a:lvl1pPr marL="0" indent="-228600" algn="ctr">
              <a:buNone/>
              <a:defRPr/>
            </a:lvl1pPr>
          </a:lstStyle>
          <a:p>
            <a:pPr marL="45720" lvl="0" indent="0" algn="ctr"/>
            <a:r>
              <a:rPr lang="en-US" dirty="0" smtClean="0"/>
              <a:t>Click icon to add picture</a:t>
            </a:r>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36426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21718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Content with Picture">
    <p:spTree>
      <p:nvGrpSpPr>
        <p:cNvPr id="1" name=""/>
        <p:cNvGrpSpPr/>
        <p:nvPr/>
      </p:nvGrpSpPr>
      <p:grpSpPr>
        <a:xfrm>
          <a:off x="0" y="0"/>
          <a:ext cx="0" cy="0"/>
          <a:chOff x="0" y="0"/>
          <a:chExt cx="0" cy="0"/>
        </a:xfrm>
      </p:grpSpPr>
      <p:sp>
        <p:nvSpPr>
          <p:cNvPr id="7" name="Rounded Rectangle 6"/>
          <p:cNvSpPr/>
          <p:nvPr/>
        </p:nvSpPr>
        <p:spPr bwMode="gray">
          <a:xfrm>
            <a:off x="2159492" y="0"/>
            <a:ext cx="9345120" cy="6858000"/>
          </a:xfrm>
          <a:prstGeom prst="roundRect">
            <a:avLst>
              <a:gd name="adj" fmla="val 0"/>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2995612" y="319088"/>
            <a:ext cx="7670802" cy="1143000"/>
          </a:xfrm>
        </p:spPr>
        <p:txBody>
          <a:bodyPr/>
          <a:lstStyle/>
          <a:p>
            <a:r>
              <a:rPr lang="en-US" smtClean="0"/>
              <a:t>Click to edit Master title style</a:t>
            </a:r>
            <a:endParaRPr/>
          </a:p>
        </p:txBody>
      </p:sp>
      <p:sp>
        <p:nvSpPr>
          <p:cNvPr id="12" name="Rectangle 11"/>
          <p:cNvSpPr/>
          <p:nvPr/>
        </p:nvSpPr>
        <p:spPr bwMode="gray">
          <a:xfrm rot="21379692">
            <a:off x="322262" y="211183"/>
            <a:ext cx="1542449" cy="2051702"/>
          </a:xfrm>
          <a:prstGeom prst="rect">
            <a:avLst/>
          </a:prstGeom>
          <a:solidFill>
            <a:schemeClr val="bg1"/>
          </a:solidFill>
          <a:ln w="190500">
            <a:noFill/>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4" name="Picture Placeholder 13" descr="An empty placeholder to add an image. Click on the placeholder and select the image that you wish to add."/>
          <p:cNvSpPr>
            <a:spLocks noGrp="1"/>
          </p:cNvSpPr>
          <p:nvPr>
            <p:ph type="pic" sz="quarter" idx="13"/>
          </p:nvPr>
        </p:nvSpPr>
        <p:spPr bwMode="gray">
          <a:xfrm rot="180000">
            <a:off x="357415" y="280969"/>
            <a:ext cx="1446157" cy="1965874"/>
          </a:xfrm>
          <a:solidFill>
            <a:schemeClr val="bg1">
              <a:lumMod val="95000"/>
            </a:schemeClr>
          </a:solidFill>
          <a:ln w="76200">
            <a:solidFill>
              <a:schemeClr val="bg1"/>
            </a:solidFill>
            <a:miter lim="800000"/>
          </a:ln>
          <a:effectLst>
            <a:outerShdw blurRad="63500" algn="ctr" rotWithShape="0">
              <a:prstClr val="black">
                <a:alpha val="20000"/>
              </a:prstClr>
            </a:outerShdw>
          </a:effectLst>
        </p:spPr>
        <p:txBody>
          <a:bodyPr tIns="182880">
            <a:normAutofit/>
          </a:bodyPr>
          <a:lstStyle>
            <a:lvl1pPr marL="45720" indent="0" algn="ctr">
              <a:buNone/>
              <a:defRPr sz="1600"/>
            </a:lvl1pPr>
          </a:lstStyle>
          <a:p>
            <a:r>
              <a:rPr lang="en-US" dirty="0" smtClean="0"/>
              <a:t>Click icon to add picture</a:t>
            </a:r>
            <a:endParaRPr dirty="0"/>
          </a:p>
        </p:txBody>
      </p:sp>
      <p:sp>
        <p:nvSpPr>
          <p:cNvPr id="3" name="Content Placeholder 2"/>
          <p:cNvSpPr>
            <a:spLocks noGrp="1"/>
          </p:cNvSpPr>
          <p:nvPr>
            <p:ph idx="1"/>
          </p:nvPr>
        </p:nvSpPr>
        <p:spPr>
          <a:xfrm>
            <a:off x="2995612" y="1643063"/>
            <a:ext cx="7670802" cy="4529137"/>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cxnSp>
        <p:nvCxnSpPr>
          <p:cNvPr id="8" name="Straight Connector 7"/>
          <p:cNvCxnSpPr/>
          <p:nvPr/>
        </p:nvCxnSpPr>
        <p:spPr>
          <a:xfrm>
            <a:off x="23098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2265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643064"/>
            <a:ext cx="9144002" cy="2928936"/>
          </a:xfrm>
        </p:spPr>
        <p:txBody>
          <a:bodyPr anchor="b">
            <a:normAutofit/>
          </a:bodyPr>
          <a:lstStyle>
            <a:lvl1pPr algn="ctr">
              <a:lnSpc>
                <a:spcPct val="80000"/>
              </a:lnSpc>
              <a:defRPr sz="5600" b="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1522413" y="4572000"/>
            <a:ext cx="9144000" cy="1066799"/>
          </a:xfrm>
        </p:spPr>
        <p:txBody>
          <a:bodyPr anchor="t">
            <a:normAutofit/>
          </a:bodyPr>
          <a:lstStyle>
            <a:lvl1pPr marL="0" indent="0" algn="ctr">
              <a:spcBef>
                <a:spcPts val="0"/>
              </a:spcBef>
              <a:buNone/>
              <a:defRPr sz="24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A753D76A-AFCE-4D96-B917-CBEF96F7D1EB}" type="datetimeFigureOut">
              <a:rPr lang="en-US"/>
              <a:t>4/14/2019</a:t>
            </a:fld>
            <a:endParaRPr dirty="0"/>
          </a:p>
        </p:txBody>
      </p:sp>
      <p:sp>
        <p:nvSpPr>
          <p:cNvPr id="6" name="Slide Number Placeholder 5"/>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293233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2" y="1643063"/>
            <a:ext cx="4480560" cy="452913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85854" y="1643063"/>
            <a:ext cx="4480560" cy="452913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A753D76A-AFCE-4D96-B917-CBEF96F7D1EB}" type="datetimeFigureOut">
              <a:rPr lang="en-US"/>
              <a:t>4/14/2019</a:t>
            </a:fld>
            <a:endParaRPr dirty="0"/>
          </a:p>
        </p:txBody>
      </p:sp>
      <p:sp>
        <p:nvSpPr>
          <p:cNvPr id="7" name="Slide Number Placeholder 6"/>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420626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4" y="1624372"/>
            <a:ext cx="4480560" cy="737828"/>
          </a:xfrm>
        </p:spPr>
        <p:txBody>
          <a:bodyPr anchor="ctr"/>
          <a:lstStyle>
            <a:lvl1pPr marL="0" indent="0">
              <a:spcBef>
                <a:spcPts val="0"/>
              </a:spcBef>
              <a:buNone/>
              <a:defRPr sz="24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4" y="2438400"/>
            <a:ext cx="4480560" cy="37337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85854" y="1624372"/>
            <a:ext cx="4480560" cy="737828"/>
          </a:xfrm>
        </p:spPr>
        <p:txBody>
          <a:bodyPr anchor="ctr"/>
          <a:lstStyle>
            <a:lvl1pPr marL="0" indent="0">
              <a:spcBef>
                <a:spcPts val="0"/>
              </a:spcBef>
              <a:buNone/>
              <a:defRPr sz="24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5854" y="2438400"/>
            <a:ext cx="4480560" cy="37337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A753D76A-AFCE-4D96-B917-CBEF96F7D1EB}" type="datetimeFigureOut">
              <a:rPr lang="en-US"/>
              <a:t>4/14/2019</a:t>
            </a:fld>
            <a:endParaRPr dirty="0"/>
          </a:p>
        </p:txBody>
      </p:sp>
      <p:sp>
        <p:nvSpPr>
          <p:cNvPr id="9" name="Slide Number Placeholder 8"/>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342443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p:txBody>
          <a:bodyPr/>
          <a:lstStyle/>
          <a:p>
            <a:fld id="{A753D76A-AFCE-4D96-B917-CBEF96F7D1EB}" type="datetimeFigureOut">
              <a:rPr lang="en-US"/>
              <a:t>4/14/2019</a:t>
            </a:fld>
            <a:endParaRPr dirty="0"/>
          </a:p>
        </p:txBody>
      </p:sp>
      <p:sp>
        <p:nvSpPr>
          <p:cNvPr id="5" name="Slide Number Placeholder 4"/>
          <p:cNvSpPr>
            <a:spLocks noGrp="1"/>
          </p:cNvSpPr>
          <p:nvPr>
            <p:ph type="sldNum" sz="quarter" idx="12"/>
          </p:nvPr>
        </p:nvSpPr>
        <p:spPr/>
        <p:txBody>
          <a:bodyPr/>
          <a:lstStyle/>
          <a:p>
            <a:fld id="{F25A965E-3C11-4F28-82DC-E30D63FAC43C}" type="slidenum">
              <a:rPr/>
              <a:t>‹#›</a:t>
            </a:fld>
            <a:endParaRPr dirty="0"/>
          </a:p>
        </p:txBody>
      </p:sp>
    </p:spTree>
    <p:extLst>
      <p:ext uri="{BB962C8B-B14F-4D97-AF65-F5344CB8AC3E}">
        <p14:creationId xmlns:p14="http://schemas.microsoft.com/office/powerpoint/2010/main" val="8442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gray">
          <a:xfrm>
            <a:off x="684211" y="0"/>
            <a:ext cx="10820402" cy="6858000"/>
          </a:xfrm>
          <a:prstGeom prst="rect">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8" name="Straight Connector 7"/>
          <p:cNvCxnSpPr/>
          <p:nvPr/>
        </p:nvCxnSpPr>
        <p:spPr>
          <a:xfrm>
            <a:off x="8366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2" name="Title Placeholder 1"/>
          <p:cNvSpPr>
            <a:spLocks noGrp="1"/>
          </p:cNvSpPr>
          <p:nvPr>
            <p:ph type="title"/>
          </p:nvPr>
        </p:nvSpPr>
        <p:spPr>
          <a:xfrm>
            <a:off x="1522414" y="319088"/>
            <a:ext cx="9144000" cy="11430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643063"/>
            <a:ext cx="9144000" cy="4529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07885" y="6400801"/>
            <a:ext cx="6796327" cy="276226"/>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8456612" y="6400801"/>
            <a:ext cx="1167659" cy="276226"/>
          </a:xfrm>
          <a:prstGeom prst="rect">
            <a:avLst/>
          </a:prstGeom>
        </p:spPr>
        <p:txBody>
          <a:bodyPr vert="horz" lIns="91440" tIns="45720" rIns="91440" bIns="45720" rtlCol="0" anchor="ctr"/>
          <a:lstStyle>
            <a:lvl1pPr algn="r">
              <a:defRPr sz="1100">
                <a:solidFill>
                  <a:schemeClr val="tx1"/>
                </a:solidFill>
              </a:defRPr>
            </a:lvl1pPr>
          </a:lstStyle>
          <a:p>
            <a:fld id="{A753D76A-AFCE-4D96-B917-CBEF96F7D1EB}" type="datetimeFigureOut">
              <a:rPr lang="en-US" smtClean="0"/>
              <a:pPr/>
              <a:t>4/14/2019</a:t>
            </a:fld>
            <a:endParaRPr lang="en-US" dirty="0"/>
          </a:p>
        </p:txBody>
      </p:sp>
      <p:sp>
        <p:nvSpPr>
          <p:cNvPr id="6" name="Slide Number Placeholder 5"/>
          <p:cNvSpPr>
            <a:spLocks noGrp="1"/>
          </p:cNvSpPr>
          <p:nvPr>
            <p:ph type="sldNum" sz="quarter" idx="4"/>
          </p:nvPr>
        </p:nvSpPr>
        <p:spPr>
          <a:xfrm>
            <a:off x="9752012" y="6400801"/>
            <a:ext cx="914402" cy="276226"/>
          </a:xfrm>
          <a:prstGeom prst="rect">
            <a:avLst/>
          </a:prstGeom>
        </p:spPr>
        <p:txBody>
          <a:bodyPr vert="horz" lIns="91440" tIns="45720" rIns="91440" bIns="45720" rtlCol="0" anchor="ctr"/>
          <a:lstStyle>
            <a:lvl1pPr algn="r">
              <a:defRPr sz="1100">
                <a:solidFill>
                  <a:schemeClr val="tx1"/>
                </a:solidFill>
              </a:defRPr>
            </a:lvl1pPr>
          </a:lstStyle>
          <a:p>
            <a:fld id="{F25A965E-3C11-4F28-82DC-E30D63FAC43C}" type="slidenum">
              <a:rPr lang="en-US" smtClean="0"/>
              <a:pPr/>
              <a:t>‹#›</a:t>
            </a:fld>
            <a:endParaRPr lang="en-US" dirty="0"/>
          </a:p>
        </p:txBody>
      </p:sp>
    </p:spTree>
    <p:extLst>
      <p:ext uri="{BB962C8B-B14F-4D97-AF65-F5344CB8AC3E}">
        <p14:creationId xmlns:p14="http://schemas.microsoft.com/office/powerpoint/2010/main" val="264783986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9.xml"/><Relationship Id="rId7" Type="http://schemas.openxmlformats.org/officeDocument/2006/relationships/image" Target="../media/image2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95069" y="4697246"/>
            <a:ext cx="11377264" cy="1180026"/>
          </a:xfrm>
        </p:spPr>
        <p:txBody>
          <a:bodyPr>
            <a:normAutofit/>
          </a:bodyPr>
          <a:lstStyle/>
          <a:p>
            <a:pPr algn="r"/>
            <a:r>
              <a:rPr lang="en-US" sz="4400" b="1" dirty="0" smtClean="0"/>
              <a:t>The Role of Micro, Small, and Medium Scale Enterprise to the Indonesia Economy</a:t>
            </a:r>
            <a:endParaRPr lang="en-US" sz="4400" b="1" dirty="0"/>
          </a:p>
        </p:txBody>
      </p:sp>
      <p:sp>
        <p:nvSpPr>
          <p:cNvPr id="5" name="Subtitle 4"/>
          <p:cNvSpPr>
            <a:spLocks noGrp="1"/>
          </p:cNvSpPr>
          <p:nvPr>
            <p:ph type="subTitle" idx="1"/>
          </p:nvPr>
        </p:nvSpPr>
        <p:spPr>
          <a:xfrm>
            <a:off x="6454452" y="6113464"/>
            <a:ext cx="5721697" cy="457200"/>
          </a:xfrm>
        </p:spPr>
        <p:txBody>
          <a:bodyPr>
            <a:noAutofit/>
          </a:bodyPr>
          <a:lstStyle/>
          <a:p>
            <a:r>
              <a:rPr lang="en-US" sz="3200" b="1" dirty="0" err="1" smtClean="0"/>
              <a:t>Zulkarnain</a:t>
            </a:r>
            <a:r>
              <a:rPr lang="en-US" sz="3200" b="1" dirty="0" smtClean="0"/>
              <a:t> </a:t>
            </a:r>
            <a:r>
              <a:rPr lang="en-US" sz="3200" b="1" dirty="0" err="1" smtClean="0"/>
              <a:t>Lubis</a:t>
            </a:r>
            <a:endParaRPr lang="en-US" sz="3200" b="1" dirty="0"/>
          </a:p>
        </p:txBody>
      </p:sp>
      <p:sp>
        <p:nvSpPr>
          <p:cNvPr id="2" name="Picture Placeholder 1"/>
          <p:cNvSpPr>
            <a:spLocks noGrp="1"/>
          </p:cNvSpPr>
          <p:nvPr>
            <p:ph type="pic" sz="quarter" idx="13"/>
          </p:nvPr>
        </p:nvSpPr>
        <p:spPr/>
      </p:sp>
      <p:sp>
        <p:nvSpPr>
          <p:cNvPr id="3" name="Picture Placeholder 2"/>
          <p:cNvSpPr>
            <a:spLocks noGrp="1"/>
          </p:cNvSpPr>
          <p:nvPr>
            <p:ph type="pic" sz="quarter" idx="15"/>
          </p:nvPr>
        </p:nvSpPr>
        <p:spPr/>
      </p:sp>
      <p:sp>
        <p:nvSpPr>
          <p:cNvPr id="4" name="Picture Placeholder 3"/>
          <p:cNvSpPr>
            <a:spLocks noGrp="1"/>
          </p:cNvSpPr>
          <p:nvPr>
            <p:ph type="pic" sz="quarter" idx="14"/>
          </p:nvPr>
        </p:nvSpPr>
        <p:spPr/>
      </p:sp>
      <p:pic>
        <p:nvPicPr>
          <p:cNvPr id="10" name="Picture Placeholder 6" descr="Basket filled with apple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786950" y="1070153"/>
            <a:ext cx="2592388" cy="3314700"/>
          </a:xfrm>
          <a:prstGeom prst="rect">
            <a:avLst/>
          </a:prstGeo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pic>
      <p:pic>
        <p:nvPicPr>
          <p:cNvPr id="11" name="Picture Placeholder 7" descr="Close-up of cinnamon sticks and apples beside stack of plates and forks on tabl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4939907" y="1070153"/>
            <a:ext cx="2592388" cy="3314700"/>
          </a:xfrm>
          <a:prstGeom prst="rect">
            <a:avLst/>
          </a:prstGeo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pic>
      <p:pic>
        <p:nvPicPr>
          <p:cNvPr id="12" name="Picture Placeholder 8" descr="Slice of apple pie on plate"/>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092863" y="1070153"/>
            <a:ext cx="2592388" cy="3314701"/>
          </a:xfrm>
          <a:prstGeom prst="rect">
            <a:avLst/>
          </a:prstGeo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pic>
    </p:spTree>
    <p:extLst>
      <p:ext uri="{BB962C8B-B14F-4D97-AF65-F5344CB8AC3E}">
        <p14:creationId xmlns:p14="http://schemas.microsoft.com/office/powerpoint/2010/main" val="30738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158308" y="260648"/>
            <a:ext cx="4644010" cy="1143000"/>
          </a:xfrm>
        </p:spPr>
        <p:txBody>
          <a:bodyPr>
            <a:normAutofit/>
          </a:bodyPr>
          <a:lstStyle/>
          <a:p>
            <a:pPr algn="ctr"/>
            <a:r>
              <a:rPr lang="en-US" b="1" dirty="0" smtClean="0">
                <a:solidFill>
                  <a:srgbClr val="C00000"/>
                </a:solidFill>
              </a:rPr>
              <a:t>The Contribution to the National Income</a:t>
            </a:r>
            <a:endParaRPr lang="en-US" dirty="0"/>
          </a:p>
        </p:txBody>
      </p:sp>
      <p:sp>
        <p:nvSpPr>
          <p:cNvPr id="18" name="Picture Placeholder 17"/>
          <p:cNvSpPr>
            <a:spLocks noGrp="1"/>
          </p:cNvSpPr>
          <p:nvPr>
            <p:ph type="pic" sz="quarter" idx="13"/>
          </p:nvPr>
        </p:nvSpPr>
        <p:spPr>
          <a:xfrm rot="180000">
            <a:off x="543433" y="306070"/>
            <a:ext cx="1780513" cy="1709051"/>
          </a:xfrm>
        </p:spPr>
      </p:sp>
      <p:pic>
        <p:nvPicPr>
          <p:cNvPr id="5" name="Picture Placeholder 4" descr="Slice of apple pie on plat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33730" y="260648"/>
            <a:ext cx="1848875" cy="2016224"/>
          </a:xfrm>
          <a:scene3d>
            <a:camera prst="isometricOffAxis1Right"/>
            <a:lightRig rig="threePt" dir="t"/>
          </a:scene3d>
          <a:sp3d>
            <a:bevelT/>
          </a:sp3d>
        </p:spPr>
      </p:pic>
      <p:sp>
        <p:nvSpPr>
          <p:cNvPr id="12" name="Rectangle 11"/>
          <p:cNvSpPr/>
          <p:nvPr/>
        </p:nvSpPr>
        <p:spPr>
          <a:xfrm>
            <a:off x="2710036" y="1628800"/>
            <a:ext cx="8529090" cy="4524315"/>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contribution of the micro, small and medium enterprises (MSMEs) sector to gross domestic product increased from </a:t>
            </a:r>
            <a:r>
              <a:rPr lang="en-US" sz="2400" b="1" dirty="0">
                <a:solidFill>
                  <a:srgbClr val="FF0000"/>
                </a:solidFill>
                <a:latin typeface="Arial" panose="020B0604020202020204" pitchFamily="34" charset="0"/>
                <a:cs typeface="Arial" panose="020B0604020202020204" pitchFamily="34" charset="0"/>
              </a:rPr>
              <a:t>57.84 percent</a:t>
            </a:r>
            <a:r>
              <a:rPr lang="en-US" sz="2400" b="1" dirty="0">
                <a:latin typeface="Arial" panose="020B0604020202020204" pitchFamily="34" charset="0"/>
                <a:cs typeface="Arial" panose="020B0604020202020204" pitchFamily="34" charset="0"/>
              </a:rPr>
              <a:t> to </a:t>
            </a:r>
            <a:r>
              <a:rPr lang="en-US" sz="2400" b="1" dirty="0">
                <a:solidFill>
                  <a:srgbClr val="FF0000"/>
                </a:solidFill>
                <a:latin typeface="Arial" panose="020B0604020202020204" pitchFamily="34" charset="0"/>
                <a:cs typeface="Arial" panose="020B0604020202020204" pitchFamily="34" charset="0"/>
              </a:rPr>
              <a:t>60.34 percent </a:t>
            </a:r>
            <a:r>
              <a:rPr lang="en-US" sz="2400" b="1" dirty="0">
                <a:latin typeface="Arial" panose="020B0604020202020204" pitchFamily="34" charset="0"/>
                <a:cs typeface="Arial" panose="020B0604020202020204" pitchFamily="34" charset="0"/>
              </a:rPr>
              <a:t>in the last five years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These MSMEs are spread throughout the country, the number of which in </a:t>
            </a:r>
            <a:r>
              <a:rPr lang="en-US" sz="2400" b="1" dirty="0">
                <a:solidFill>
                  <a:srgbClr val="FF0000"/>
                </a:solidFill>
                <a:latin typeface="Arial" panose="020B0604020202020204" pitchFamily="34" charset="0"/>
                <a:cs typeface="Arial" panose="020B0604020202020204" pitchFamily="34" charset="0"/>
              </a:rPr>
              <a:t>2016 was 57.9 million </a:t>
            </a:r>
            <a:r>
              <a:rPr lang="en-US" sz="2400" b="1" dirty="0">
                <a:latin typeface="Arial" panose="020B0604020202020204" pitchFamily="34" charset="0"/>
                <a:cs typeface="Arial" panose="020B0604020202020204" pitchFamily="34" charset="0"/>
              </a:rPr>
              <a:t>and increased to </a:t>
            </a:r>
            <a:r>
              <a:rPr lang="en-US" sz="2400" b="1" dirty="0">
                <a:solidFill>
                  <a:srgbClr val="FF0000"/>
                </a:solidFill>
                <a:latin typeface="Arial" panose="020B0604020202020204" pitchFamily="34" charset="0"/>
                <a:cs typeface="Arial" panose="020B0604020202020204" pitchFamily="34" charset="0"/>
              </a:rPr>
              <a:t>59 million in 2017 </a:t>
            </a:r>
            <a:r>
              <a:rPr lang="en-US" sz="2400" b="1" dirty="0">
                <a:latin typeface="Arial" panose="020B0604020202020204" pitchFamily="34" charset="0"/>
                <a:cs typeface="Arial" panose="020B0604020202020204" pitchFamily="34" charset="0"/>
              </a:rPr>
              <a:t>or has controlled around </a:t>
            </a:r>
            <a:r>
              <a:rPr lang="en-US" sz="2400" b="1" dirty="0">
                <a:solidFill>
                  <a:srgbClr val="FF0000"/>
                </a:solidFill>
                <a:latin typeface="Arial" panose="020B0604020202020204" pitchFamily="34" charset="0"/>
                <a:cs typeface="Arial" panose="020B0604020202020204" pitchFamily="34" charset="0"/>
              </a:rPr>
              <a:t>99.9 percent</a:t>
            </a:r>
            <a:r>
              <a:rPr lang="en-US" sz="2400" b="1" dirty="0">
                <a:latin typeface="Arial" panose="020B0604020202020204" pitchFamily="34" charset="0"/>
                <a:cs typeface="Arial" panose="020B0604020202020204" pitchFamily="34" charset="0"/>
              </a:rPr>
              <a:t> of business activities, with more than </a:t>
            </a:r>
            <a:r>
              <a:rPr lang="en-US" sz="2400" b="1" dirty="0">
                <a:solidFill>
                  <a:srgbClr val="FF0000"/>
                </a:solidFill>
                <a:latin typeface="Arial" panose="020B0604020202020204" pitchFamily="34" charset="0"/>
                <a:cs typeface="Arial" panose="020B0604020202020204" pitchFamily="34" charset="0"/>
              </a:rPr>
              <a:t>98 percent owned by micro scale enterprise </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Meanwhile, there are only around </a:t>
            </a:r>
            <a:r>
              <a:rPr lang="en-US" sz="2400" b="1" dirty="0">
                <a:solidFill>
                  <a:srgbClr val="FF0000"/>
                </a:solidFill>
                <a:latin typeface="Arial" panose="020B0604020202020204" pitchFamily="34" charset="0"/>
                <a:cs typeface="Arial" panose="020B0604020202020204" pitchFamily="34" charset="0"/>
              </a:rPr>
              <a:t>8 thousands</a:t>
            </a:r>
            <a:r>
              <a:rPr lang="en-US" sz="2400" b="1" dirty="0">
                <a:latin typeface="Arial" panose="020B0604020202020204" pitchFamily="34" charset="0"/>
                <a:cs typeface="Arial" panose="020B0604020202020204" pitchFamily="34" charset="0"/>
              </a:rPr>
              <a:t> of large corporations, only </a:t>
            </a:r>
            <a:r>
              <a:rPr lang="en-US" sz="2400" b="1" dirty="0">
                <a:solidFill>
                  <a:srgbClr val="FF0000"/>
                </a:solidFill>
                <a:latin typeface="Arial" panose="020B0604020202020204" pitchFamily="34" charset="0"/>
                <a:cs typeface="Arial" panose="020B0604020202020204" pitchFamily="34" charset="0"/>
              </a:rPr>
              <a:t>0.01 percent </a:t>
            </a:r>
            <a:r>
              <a:rPr lang="en-US" sz="2400" b="1" dirty="0">
                <a:latin typeface="Arial" panose="020B0604020202020204" pitchFamily="34" charset="0"/>
                <a:cs typeface="Arial" panose="020B0604020202020204" pitchFamily="34" charset="0"/>
              </a:rPr>
              <a:t>of the total business units</a:t>
            </a:r>
            <a:endParaRPr lang="en-US" sz="2400" b="1" dirty="0" smtClean="0">
              <a:latin typeface="Arial" panose="020B0604020202020204" pitchFamily="34" charset="0"/>
              <a:cs typeface="Arial" panose="020B0604020202020204" pitchFamily="34" charset="0"/>
            </a:endParaRPr>
          </a:p>
        </p:txBody>
      </p:sp>
      <p:sp>
        <p:nvSpPr>
          <p:cNvPr id="19" name="Rectangle 18"/>
          <p:cNvSpPr/>
          <p:nvPr/>
        </p:nvSpPr>
        <p:spPr>
          <a:xfrm>
            <a:off x="128347" y="2564904"/>
            <a:ext cx="2004657"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94793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rot="180000">
            <a:off x="437038" y="628119"/>
            <a:ext cx="4092529" cy="4206229"/>
          </a:xfrm>
        </p:spPr>
      </p:sp>
      <p:pic>
        <p:nvPicPr>
          <p:cNvPr id="5" name="Picture Placeholder 4" descr="Slice of apple pie on plat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05780" y="548680"/>
            <a:ext cx="4135313" cy="3888432"/>
          </a:xfrm>
          <a:scene3d>
            <a:camera prst="isometricOffAxis1Right"/>
            <a:lightRig rig="threePt" dir="t"/>
          </a:scene3d>
          <a:sp3d>
            <a:bevelT/>
          </a:sp3d>
        </p:spPr>
      </p:pic>
      <p:sp>
        <p:nvSpPr>
          <p:cNvPr id="19" name="Rectangle 18"/>
          <p:cNvSpPr/>
          <p:nvPr/>
        </p:nvSpPr>
        <p:spPr>
          <a:xfrm>
            <a:off x="128347" y="2564904"/>
            <a:ext cx="2004657" cy="369332"/>
          </a:xfrm>
          <a:prstGeom prst="rect">
            <a:avLst/>
          </a:prstGeom>
        </p:spPr>
        <p:txBody>
          <a:bodyPr wrap="square">
            <a:spAutoFit/>
          </a:bodyPr>
          <a:lstStyle/>
          <a:p>
            <a:endParaRPr lang="en-US" dirty="0"/>
          </a:p>
        </p:txBody>
      </p:sp>
      <p:sp>
        <p:nvSpPr>
          <p:cNvPr id="2" name="Rectangle 1"/>
          <p:cNvSpPr/>
          <p:nvPr/>
        </p:nvSpPr>
        <p:spPr>
          <a:xfrm>
            <a:off x="4798268" y="1775713"/>
            <a:ext cx="6633976" cy="2677656"/>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number of MSME players continue to increase indicated by an increasing entrepreneurial ratio; in 2014, amounting to </a:t>
            </a:r>
            <a:r>
              <a:rPr lang="en-US" sz="2400" b="1" dirty="0">
                <a:solidFill>
                  <a:srgbClr val="FF0000"/>
                </a:solidFill>
                <a:latin typeface="Arial" panose="020B0604020202020204" pitchFamily="34" charset="0"/>
                <a:cs typeface="Arial" panose="020B0604020202020204" pitchFamily="34" charset="0"/>
              </a:rPr>
              <a:t>1.55%</a:t>
            </a:r>
            <a:r>
              <a:rPr lang="en-US" sz="2400" b="1" dirty="0">
                <a:latin typeface="Arial" panose="020B0604020202020204" pitchFamily="34" charset="0"/>
                <a:cs typeface="Arial" panose="020B0604020202020204" pitchFamily="34" charset="0"/>
              </a:rPr>
              <a:t>, increasing to </a:t>
            </a:r>
            <a:r>
              <a:rPr lang="en-US" sz="2400" b="1" dirty="0">
                <a:solidFill>
                  <a:srgbClr val="FF0000"/>
                </a:solidFill>
                <a:latin typeface="Arial" panose="020B0604020202020204" pitchFamily="34" charset="0"/>
                <a:cs typeface="Arial" panose="020B0604020202020204" pitchFamily="34" charset="0"/>
              </a:rPr>
              <a:t>1.65%</a:t>
            </a:r>
            <a:r>
              <a:rPr lang="en-US" sz="2400" b="1" dirty="0">
                <a:latin typeface="Arial" panose="020B0604020202020204" pitchFamily="34" charset="0"/>
                <a:cs typeface="Arial" panose="020B0604020202020204" pitchFamily="34" charset="0"/>
              </a:rPr>
              <a:t> in 2016 and again becoming </a:t>
            </a:r>
            <a:r>
              <a:rPr lang="en-US" sz="2400" b="1" dirty="0">
                <a:solidFill>
                  <a:srgbClr val="FF0000"/>
                </a:solidFill>
                <a:latin typeface="Arial" panose="020B0604020202020204" pitchFamily="34" charset="0"/>
                <a:cs typeface="Arial" panose="020B0604020202020204" pitchFamily="34" charset="0"/>
              </a:rPr>
              <a:t>3.1%</a:t>
            </a:r>
            <a:r>
              <a:rPr lang="en-US" sz="2400" b="1" dirty="0">
                <a:latin typeface="Arial" panose="020B0604020202020204" pitchFamily="34" charset="0"/>
                <a:cs typeface="Arial" panose="020B0604020202020204" pitchFamily="34" charset="0"/>
              </a:rPr>
              <a:t> at the end of 2017. For 2018, the ratio was predicted to reach </a:t>
            </a:r>
            <a:r>
              <a:rPr lang="en-US" sz="2400" b="1" dirty="0">
                <a:solidFill>
                  <a:srgbClr val="FF0000"/>
                </a:solidFill>
                <a:latin typeface="Arial" panose="020B0604020202020204" pitchFamily="34" charset="0"/>
                <a:cs typeface="Arial" panose="020B0604020202020204" pitchFamily="34" charset="0"/>
              </a:rPr>
              <a:t>7%</a:t>
            </a:r>
            <a:r>
              <a:rPr lang="en-US" sz="2400" b="1" dirty="0">
                <a:latin typeface="Arial" panose="020B0604020202020204" pitchFamily="34" charset="0"/>
                <a:cs typeface="Arial" panose="020B0604020202020204" pitchFamily="34" charset="0"/>
              </a:rPr>
              <a:t> of the total population</a:t>
            </a:r>
          </a:p>
        </p:txBody>
      </p:sp>
      <p:sp>
        <p:nvSpPr>
          <p:cNvPr id="9" name="Title 16"/>
          <p:cNvSpPr txBox="1">
            <a:spLocks/>
          </p:cNvSpPr>
          <p:nvPr/>
        </p:nvSpPr>
        <p:spPr>
          <a:xfrm>
            <a:off x="5158308" y="260648"/>
            <a:ext cx="464401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r>
              <a:rPr lang="en-US" b="1" smtClean="0">
                <a:solidFill>
                  <a:srgbClr val="C00000"/>
                </a:solidFill>
              </a:rPr>
              <a:t>The Contribution to the National Income</a:t>
            </a:r>
            <a:endParaRPr lang="en-US" dirty="0"/>
          </a:p>
        </p:txBody>
      </p:sp>
    </p:spTree>
    <p:extLst>
      <p:ext uri="{BB962C8B-B14F-4D97-AF65-F5344CB8AC3E}">
        <p14:creationId xmlns:p14="http://schemas.microsoft.com/office/powerpoint/2010/main" val="172838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150196" y="116632"/>
            <a:ext cx="7010350" cy="648072"/>
          </a:xfrm>
        </p:spPr>
        <p:txBody>
          <a:bodyPr>
            <a:normAutofit/>
          </a:bodyPr>
          <a:lstStyle/>
          <a:p>
            <a:pPr algn="ctr"/>
            <a:r>
              <a:rPr lang="en-US" b="1" dirty="0" smtClean="0"/>
              <a:t>the Contributions </a:t>
            </a:r>
            <a:r>
              <a:rPr lang="en-US" b="1" dirty="0"/>
              <a:t>to Exports</a:t>
            </a:r>
          </a:p>
        </p:txBody>
      </p:sp>
      <p:sp>
        <p:nvSpPr>
          <p:cNvPr id="18" name="Picture Placeholder 17"/>
          <p:cNvSpPr>
            <a:spLocks noGrp="1"/>
          </p:cNvSpPr>
          <p:nvPr>
            <p:ph type="pic" sz="quarter" idx="13"/>
          </p:nvPr>
        </p:nvSpPr>
        <p:spPr>
          <a:xfrm rot="180000">
            <a:off x="481037" y="358133"/>
            <a:ext cx="3831110" cy="4039826"/>
          </a:xfrm>
        </p:spPr>
      </p:sp>
      <p:pic>
        <p:nvPicPr>
          <p:cNvPr id="5" name="Picture Placeholder 4" descr="Slice of apple pie on plat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33730" y="260648"/>
            <a:ext cx="3860603" cy="4234796"/>
          </a:xfrm>
          <a:scene3d>
            <a:camera prst="isometricOffAxis1Right"/>
            <a:lightRig rig="threePt" dir="t"/>
          </a:scene3d>
          <a:sp3d>
            <a:bevelT/>
          </a:sp3d>
        </p:spPr>
      </p:pic>
      <p:sp>
        <p:nvSpPr>
          <p:cNvPr id="19" name="Rectangle 18"/>
          <p:cNvSpPr/>
          <p:nvPr/>
        </p:nvSpPr>
        <p:spPr>
          <a:xfrm>
            <a:off x="128347" y="2564904"/>
            <a:ext cx="2004657" cy="369332"/>
          </a:xfrm>
          <a:prstGeom prst="rect">
            <a:avLst/>
          </a:prstGeom>
        </p:spPr>
        <p:txBody>
          <a:bodyPr wrap="square">
            <a:spAutoFit/>
          </a:bodyPr>
          <a:lstStyle/>
          <a:p>
            <a:endParaRPr lang="en-US" dirty="0"/>
          </a:p>
        </p:txBody>
      </p:sp>
      <p:sp>
        <p:nvSpPr>
          <p:cNvPr id="2" name="Rectangle 1"/>
          <p:cNvSpPr/>
          <p:nvPr/>
        </p:nvSpPr>
        <p:spPr>
          <a:xfrm>
            <a:off x="4078188" y="965041"/>
            <a:ext cx="7416824" cy="5632311"/>
          </a:xfrm>
          <a:prstGeom prst="rect">
            <a:avLst/>
          </a:prstGeom>
        </p:spPr>
        <p:txBody>
          <a:bodyPr wrap="square">
            <a:spAutoFit/>
          </a:bodyPr>
          <a:lstStyle/>
          <a:p>
            <a:pPr marL="285750" indent="-285750">
              <a:buFont typeface="Arial" panose="020B0604020202020204" pitchFamily="34" charset="0"/>
              <a:buChar char="•"/>
            </a:pPr>
            <a:r>
              <a:rPr lang="en-US" sz="2400" b="1" dirty="0"/>
              <a:t>The contribution of the MSME sector to Indonesia's exports in 2015 was only 15.8 percent, far smaller comparing to other countries in Southeast Asia.</a:t>
            </a:r>
          </a:p>
          <a:p>
            <a:pPr marL="285750" indent="-285750">
              <a:buFont typeface="Arial" panose="020B0604020202020204" pitchFamily="34" charset="0"/>
              <a:buChar char="•"/>
            </a:pPr>
            <a:r>
              <a:rPr lang="en-US" sz="2400" b="1" dirty="0"/>
              <a:t>The contribution of the Thai MSME sector to exports was 29.5 percent and the Philippines was 20 percent</a:t>
            </a:r>
          </a:p>
          <a:p>
            <a:pPr marL="285750" indent="-285750">
              <a:buFont typeface="Arial" panose="020B0604020202020204" pitchFamily="34" charset="0"/>
              <a:buChar char="•"/>
            </a:pPr>
            <a:r>
              <a:rPr lang="en-US" sz="2400" b="1" dirty="0"/>
              <a:t>At the global level, the contribution of the German MSME sector to exports reached 55.9 percent and Japan was around 53.8 percent.</a:t>
            </a:r>
          </a:p>
          <a:p>
            <a:pPr marL="285750" indent="-285750">
              <a:buFont typeface="Arial" panose="020B0604020202020204" pitchFamily="34" charset="0"/>
              <a:buChar char="•"/>
            </a:pPr>
            <a:r>
              <a:rPr lang="en-US" sz="2400" b="1" dirty="0"/>
              <a:t>MSME products are still not able to penetrate the world market, partly due to access of the MSME sector to supply chain global production which is only 0.8%. This means that most MSMEs do not have information and access to global markets</a:t>
            </a:r>
          </a:p>
        </p:txBody>
      </p:sp>
    </p:spTree>
    <p:extLst>
      <p:ext uri="{BB962C8B-B14F-4D97-AF65-F5344CB8AC3E}">
        <p14:creationId xmlns:p14="http://schemas.microsoft.com/office/powerpoint/2010/main" val="104473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550115" y="476672"/>
            <a:ext cx="6305260" cy="864096"/>
          </a:xfrm>
        </p:spPr>
        <p:txBody>
          <a:bodyPr>
            <a:normAutofit fontScale="90000"/>
          </a:bodyPr>
          <a:lstStyle/>
          <a:p>
            <a:pPr algn="ctr"/>
            <a:r>
              <a:rPr lang="en-US" b="1" dirty="0"/>
              <a:t>the Contributions to Labor Absorption</a:t>
            </a:r>
          </a:p>
        </p:txBody>
      </p:sp>
      <p:sp>
        <p:nvSpPr>
          <p:cNvPr id="18" name="Picture Placeholder 17"/>
          <p:cNvSpPr>
            <a:spLocks noGrp="1"/>
          </p:cNvSpPr>
          <p:nvPr>
            <p:ph type="pic" sz="quarter" idx="13"/>
          </p:nvPr>
        </p:nvSpPr>
        <p:spPr>
          <a:xfrm rot="180000">
            <a:off x="481037" y="358133"/>
            <a:ext cx="3831110" cy="4039826"/>
          </a:xfrm>
        </p:spPr>
      </p:sp>
      <p:pic>
        <p:nvPicPr>
          <p:cNvPr id="5" name="Picture Placeholder 4" descr="Slice of apple pie on plat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33730" y="260648"/>
            <a:ext cx="3860603" cy="4234796"/>
          </a:xfrm>
          <a:scene3d>
            <a:camera prst="isometricOffAxis1Right"/>
            <a:lightRig rig="threePt" dir="t"/>
          </a:scene3d>
          <a:sp3d>
            <a:bevelT/>
          </a:sp3d>
        </p:spPr>
      </p:pic>
      <p:sp>
        <p:nvSpPr>
          <p:cNvPr id="19" name="Rectangle 18"/>
          <p:cNvSpPr/>
          <p:nvPr/>
        </p:nvSpPr>
        <p:spPr>
          <a:xfrm>
            <a:off x="128347" y="2564904"/>
            <a:ext cx="2004657" cy="369332"/>
          </a:xfrm>
          <a:prstGeom prst="rect">
            <a:avLst/>
          </a:prstGeom>
        </p:spPr>
        <p:txBody>
          <a:bodyPr wrap="square">
            <a:spAutoFit/>
          </a:bodyPr>
          <a:lstStyle/>
          <a:p>
            <a:endParaRPr lang="en-US" dirty="0"/>
          </a:p>
        </p:txBody>
      </p:sp>
      <p:sp>
        <p:nvSpPr>
          <p:cNvPr id="7" name="Content Placeholder 2"/>
          <p:cNvSpPr txBox="1">
            <a:spLocks/>
          </p:cNvSpPr>
          <p:nvPr/>
        </p:nvSpPr>
        <p:spPr>
          <a:xfrm>
            <a:off x="4550115" y="1643063"/>
            <a:ext cx="6728873" cy="351412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r>
              <a:rPr lang="en-US" sz="2800" b="1" dirty="0">
                <a:latin typeface="Arial" panose="020B0604020202020204" pitchFamily="34" charset="0"/>
                <a:cs typeface="Arial" panose="020B0604020202020204" pitchFamily="34" charset="0"/>
              </a:rPr>
              <a:t>For previous years, employment absorption for MSMEs sector was quite high, which was around 96.99 percent of the total workforce, this figure increased to 97.22 percent in 2018 (meaning only 2.78 percent of the workforce is absorbed by large companies)</a:t>
            </a:r>
          </a:p>
        </p:txBody>
      </p:sp>
    </p:spTree>
    <p:extLst>
      <p:ext uri="{BB962C8B-B14F-4D97-AF65-F5344CB8AC3E}">
        <p14:creationId xmlns:p14="http://schemas.microsoft.com/office/powerpoint/2010/main" val="15475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Handing touching mobile phone">
            <a:extLst>
              <a:ext uri="{FF2B5EF4-FFF2-40B4-BE49-F238E27FC236}">
                <a16:creationId xmlns=""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20" name="Rectangle 19" descr="Accent block">
            <a:extLst>
              <a:ext uri="{FF2B5EF4-FFF2-40B4-BE49-F238E27FC236}">
                <a16:creationId xmlns="" xmlns:a16="http://schemas.microsoft.com/office/drawing/2014/main" id="{EFA08948-2B6F-46B1-9D2D-8D7B2B3FBD56}"/>
              </a:ext>
              <a:ext uri="{C183D7F6-B498-43B3-948B-1728B52AA6E4}">
                <adec:decorative xmlns="" xmlns:adec="http://schemas.microsoft.com/office/drawing/2017/decorative" val="1"/>
              </a:ext>
            </a:extLst>
          </p:cNvPr>
          <p:cNvSpPr/>
          <p:nvPr/>
        </p:nvSpPr>
        <p:spPr>
          <a:xfrm>
            <a:off x="9346153" y="3688008"/>
            <a:ext cx="2410784" cy="114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sz="1799" dirty="0"/>
          </a:p>
        </p:txBody>
      </p:sp>
      <p:sp>
        <p:nvSpPr>
          <p:cNvPr id="6" name="Slide Number Placeholder 5">
            <a:extLst>
              <a:ext uri="{FF2B5EF4-FFF2-40B4-BE49-F238E27FC236}">
                <a16:creationId xmlns=""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14</a:t>
            </a:fld>
            <a:endParaRPr lang="en-ZA" dirty="0"/>
          </a:p>
        </p:txBody>
      </p:sp>
      <p:sp>
        <p:nvSpPr>
          <p:cNvPr id="12" name="Rectangle 11"/>
          <p:cNvSpPr/>
          <p:nvPr/>
        </p:nvSpPr>
        <p:spPr>
          <a:xfrm>
            <a:off x="909835" y="1542686"/>
            <a:ext cx="4968554" cy="4893647"/>
          </a:xfrm>
          <a:prstGeom prst="rect">
            <a:avLst/>
          </a:prstGeom>
        </p:spPr>
        <p:txBody>
          <a:bodyPr wrap="square">
            <a:spAutoFit/>
          </a:bodyPr>
          <a:lstStyle/>
          <a:p>
            <a:pPr marL="342900" lvl="0" indent="-342900">
              <a:buFont typeface="Arial" panose="020B0604020202020204" pitchFamily="34" charset="0"/>
              <a:buChar char="•"/>
            </a:pPr>
            <a:r>
              <a:rPr lang="en-US" sz="2400" b="1" dirty="0">
                <a:solidFill>
                  <a:srgbClr val="A50021"/>
                </a:solidFill>
                <a:latin typeface="Arial" panose="020B0604020202020204" pitchFamily="34" charset="0"/>
                <a:ea typeface="Times New Roman" panose="02020603050405020304" pitchFamily="18" charset="0"/>
                <a:cs typeface="Arial" panose="020B0604020202020204" pitchFamily="34" charset="0"/>
              </a:rPr>
              <a:t>The productivity of MSMEs is not linear to the number of businesses and workers, with a business unit of 99.9 percent and a workforce of 97.3 percent, the contribution is only 60.34 percent of GDP. On the contrary, the corporation has only a portion of 0.01 percent and labor absorption is only 2.7 percent, the contribution is almost 40 </a:t>
            </a:r>
            <a:r>
              <a:rPr lang="en-US" sz="2400" b="1" dirty="0" smtClean="0">
                <a:solidFill>
                  <a:srgbClr val="A50021"/>
                </a:solidFill>
                <a:latin typeface="Arial" panose="020B0604020202020204" pitchFamily="34" charset="0"/>
                <a:ea typeface="Times New Roman" panose="02020603050405020304" pitchFamily="18" charset="0"/>
                <a:cs typeface="Arial" panose="020B0604020202020204" pitchFamily="34" charset="0"/>
              </a:rPr>
              <a:t>percent</a:t>
            </a:r>
            <a:endParaRPr lang="en-US" sz="2400" b="1" dirty="0">
              <a:solidFill>
                <a:srgbClr val="A50021"/>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693812" y="260648"/>
            <a:ext cx="5544615" cy="1200329"/>
          </a:xfrm>
          <a:prstGeom prst="rect">
            <a:avLst/>
          </a:prstGeom>
        </p:spPr>
        <p:txBody>
          <a:bodyPr wrap="square">
            <a:spAutoFit/>
          </a:bodyPr>
          <a:lstStyle/>
          <a:p>
            <a:pPr algn="ctr"/>
            <a:r>
              <a:rPr lang="en-US" sz="3600" b="1" dirty="0">
                <a:solidFill>
                  <a:srgbClr val="C00000"/>
                </a:solidFill>
              </a:rPr>
              <a:t>The Productivity </a:t>
            </a:r>
            <a:r>
              <a:rPr lang="en-US" sz="3600" b="1" dirty="0" smtClean="0">
                <a:solidFill>
                  <a:srgbClr val="C00000"/>
                </a:solidFill>
              </a:rPr>
              <a:t>of MSMEs</a:t>
            </a:r>
            <a:endParaRPr lang="en-US" sz="3600" b="1" dirty="0">
              <a:solidFill>
                <a:srgbClr val="C00000"/>
              </a:solidFill>
            </a:endParaRPr>
          </a:p>
        </p:txBody>
      </p:sp>
    </p:spTree>
    <p:extLst>
      <p:ext uri="{BB962C8B-B14F-4D97-AF65-F5344CB8AC3E}">
        <p14:creationId xmlns:p14="http://schemas.microsoft.com/office/powerpoint/2010/main" val="1923683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5861" y="116632"/>
            <a:ext cx="5328591" cy="1200329"/>
          </a:xfrm>
          <a:prstGeom prst="rect">
            <a:avLst/>
          </a:prstGeom>
        </p:spPr>
        <p:txBody>
          <a:bodyPr wrap="square">
            <a:spAutoFit/>
          </a:bodyPr>
          <a:lstStyle/>
          <a:p>
            <a:r>
              <a:rPr lang="en-US"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C</a:t>
            </a:r>
            <a:r>
              <a:rPr lang="en-US" sz="36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redit distributing to the MSMEs players</a:t>
            </a:r>
            <a:endParaRPr lang="en-US" sz="3600" dirty="0">
              <a:solidFill>
                <a:srgbClr val="C00000"/>
              </a:solidFill>
            </a:endParaRPr>
          </a:p>
        </p:txBody>
      </p:sp>
      <p:sp>
        <p:nvSpPr>
          <p:cNvPr id="4" name="Rectangle 3"/>
          <p:cNvSpPr/>
          <p:nvPr/>
        </p:nvSpPr>
        <p:spPr>
          <a:xfrm>
            <a:off x="765820" y="1412776"/>
            <a:ext cx="5854071" cy="4708981"/>
          </a:xfrm>
          <a:prstGeom prst="rect">
            <a:avLst/>
          </a:prstGeom>
        </p:spPr>
        <p:txBody>
          <a:bodyPr wrap="square">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Credits distributed to MSMEs are still </a:t>
            </a:r>
            <a:r>
              <a:rPr lang="en-US" sz="2000" b="1" dirty="0">
                <a:solidFill>
                  <a:srgbClr val="FF0000"/>
                </a:solidFill>
                <a:latin typeface="Arial" panose="020B0604020202020204" pitchFamily="34" charset="0"/>
                <a:cs typeface="Arial" panose="020B0604020202020204" pitchFamily="34" charset="0"/>
              </a:rPr>
              <a:t>very limited</a:t>
            </a:r>
            <a:r>
              <a:rPr lang="en-US" sz="2000" b="1" dirty="0">
                <a:latin typeface="Arial" panose="020B0604020202020204" pitchFamily="34" charset="0"/>
                <a:cs typeface="Arial" panose="020B0604020202020204" pitchFamily="34" charset="0"/>
              </a:rPr>
              <a:t>, indeed, the trend in numbers is continuing  to increase, however the percentage is constantly </a:t>
            </a:r>
            <a:r>
              <a:rPr lang="en-US" sz="2000" b="1" dirty="0" smtClean="0">
                <a:latin typeface="Arial" panose="020B0604020202020204" pitchFamily="34" charset="0"/>
                <a:cs typeface="Arial" panose="020B0604020202020204" pitchFamily="34" charset="0"/>
              </a:rPr>
              <a:t>declining</a:t>
            </a:r>
          </a:p>
          <a:p>
            <a:pPr marL="800100" lvl="1"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2010</a:t>
            </a:r>
            <a:r>
              <a:rPr lang="en-US" sz="2000" b="1" dirty="0">
                <a:latin typeface="Arial" panose="020B0604020202020204" pitchFamily="34" charset="0"/>
                <a:cs typeface="Arial" panose="020B0604020202020204" pitchFamily="34" charset="0"/>
              </a:rPr>
              <a:t>; Rp394,3 </a:t>
            </a:r>
            <a:r>
              <a:rPr lang="en-US" sz="2000" b="1" dirty="0" smtClean="0">
                <a:latin typeface="Arial" panose="020B0604020202020204" pitchFamily="34" charset="0"/>
                <a:cs typeface="Arial" panose="020B0604020202020204" pitchFamily="34" charset="0"/>
              </a:rPr>
              <a:t>trillion</a:t>
            </a:r>
            <a:endParaRPr lang="en-US" sz="2000" b="1"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2011; Rp479,89 </a:t>
            </a:r>
            <a:r>
              <a:rPr lang="en-US" sz="2000" b="1" dirty="0" smtClean="0">
                <a:latin typeface="Arial" panose="020B0604020202020204" pitchFamily="34" charset="0"/>
                <a:cs typeface="Arial" panose="020B0604020202020204" pitchFamily="34" charset="0"/>
              </a:rPr>
              <a:t>trillion (</a:t>
            </a:r>
            <a:r>
              <a:rPr lang="en-US" sz="2000" b="1" dirty="0">
                <a:latin typeface="Arial" panose="020B0604020202020204" pitchFamily="34" charset="0"/>
                <a:cs typeface="Arial" panose="020B0604020202020204" pitchFamily="34" charset="0"/>
              </a:rPr>
              <a:t>21,77 </a:t>
            </a:r>
            <a:r>
              <a:rPr lang="en-US" sz="2000" b="1" dirty="0" smtClean="0">
                <a:latin typeface="Arial" panose="020B0604020202020204" pitchFamily="34" charset="0"/>
                <a:cs typeface="Arial" panose="020B0604020202020204" pitchFamily="34" charset="0"/>
              </a:rPr>
              <a:t>percent)</a:t>
            </a:r>
            <a:endParaRPr lang="en-US" sz="2000" b="1"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b="1" dirty="0">
                <a:latin typeface="Arial" panose="020B0604020202020204" pitchFamily="34" charset="0"/>
                <a:ea typeface="Times New Roman" panose="02020603050405020304" pitchFamily="18" charset="0"/>
                <a:cs typeface="Arial" panose="020B0604020202020204" pitchFamily="34" charset="0"/>
              </a:rPr>
              <a:t>2016; </a:t>
            </a:r>
            <a:r>
              <a:rPr lang="en-US" sz="2000" b="1" dirty="0">
                <a:latin typeface="Arial" panose="020B0604020202020204" pitchFamily="34" charset="0"/>
                <a:cs typeface="Arial" panose="020B0604020202020204" pitchFamily="34" charset="0"/>
              </a:rPr>
              <a:t>Rp900,4 </a:t>
            </a:r>
            <a:r>
              <a:rPr lang="en-US" sz="2000" b="1" dirty="0" smtClean="0">
                <a:latin typeface="Arial" panose="020B0604020202020204" pitchFamily="34" charset="0"/>
                <a:cs typeface="Arial" panose="020B0604020202020204" pitchFamily="34" charset="0"/>
              </a:rPr>
              <a:t>trillion (19,98 percent)</a:t>
            </a:r>
            <a:endParaRPr lang="en-US" sz="2000" b="1" dirty="0">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r>
              <a:rPr lang="en-US" sz="2000" b="1" dirty="0">
                <a:latin typeface="Arial" panose="020B0604020202020204" pitchFamily="34" charset="0"/>
                <a:ea typeface="Times New Roman" panose="02020603050405020304" pitchFamily="18" charset="0"/>
                <a:cs typeface="Arial" panose="020B0604020202020204" pitchFamily="34" charset="0"/>
              </a:rPr>
              <a:t>For 99.9 percent out of the total business units and 97.3 percent out of all labor absorption, MSMEs only get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19.98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percent of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all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credits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distributed </a:t>
            </a:r>
            <a:endPar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2900" lvl="1" indent="-342900">
              <a:buFont typeface="Arial" panose="020B0604020202020204" pitchFamily="34" charset="0"/>
              <a:buChar char="•"/>
            </a:pPr>
            <a:r>
              <a:rPr lang="en-US" sz="2000" b="1" dirty="0">
                <a:latin typeface="Arial" panose="020B0604020202020204" pitchFamily="34" charset="0"/>
                <a:ea typeface="Times New Roman" panose="02020603050405020304" pitchFamily="18" charset="0"/>
                <a:cs typeface="Arial" panose="020B0604020202020204" pitchFamily="34" charset="0"/>
              </a:rPr>
              <a:t>For  only 0.01 percent of business units and 2.7 percent of workers, large companies get credit around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80.02 percent of total bank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loans</a:t>
            </a:r>
            <a:endParaRPr lang="en-US" sz="2000" b="1" dirty="0">
              <a:solidFill>
                <a:srgbClr val="FF0000"/>
              </a:solidFill>
              <a:latin typeface="Arial" panose="020B0604020202020204" pitchFamily="34" charset="0"/>
              <a:cs typeface="Arial" panose="020B0604020202020204" pitchFamily="34" charset="0"/>
            </a:endParaRPr>
          </a:p>
        </p:txBody>
      </p:sp>
      <p:pic>
        <p:nvPicPr>
          <p:cNvPr id="1026" name="Picture 2" descr="Infografik Periksa Data Kredit Perbank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60" y="1316961"/>
            <a:ext cx="554461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Low Angle View of Office Building Against Clear Sky">
            <a:extLst>
              <a:ext uri="{FF2B5EF4-FFF2-40B4-BE49-F238E27FC236}">
                <a16:creationId xmlns="" xmlns:a16="http://schemas.microsoft.com/office/drawing/2014/main" id="{98E1357B-90EC-4F60-BE24-5671EC46D030}"/>
              </a:ext>
            </a:extLst>
          </p:cNvPr>
          <p:cNvPicPr>
            <a:picLocks noGrp="1" noChangeAspect="1"/>
          </p:cNvPicPr>
          <p:nvPr>
            <p:ph type="pic" sz="quarter" idx="14"/>
          </p:nvPr>
        </p:nvPicPr>
        <p:blipFill rotWithShape="1">
          <a:blip r:embed="rId2"/>
          <a:srcRect t="13926" b="13926"/>
          <a:stretch/>
        </p:blipFill>
        <p:spPr>
          <a:xfrm>
            <a:off x="621804" y="0"/>
            <a:ext cx="11567020" cy="6858000"/>
          </a:xfrm>
        </p:spPr>
      </p:pic>
      <p:sp>
        <p:nvSpPr>
          <p:cNvPr id="2" name="Title 1">
            <a:extLst>
              <a:ext uri="{FF2B5EF4-FFF2-40B4-BE49-F238E27FC236}">
                <a16:creationId xmlns="" xmlns:a16="http://schemas.microsoft.com/office/drawing/2014/main" id="{CFA21564-E2C8-443F-8E07-E59DFA5BC6DF}"/>
              </a:ext>
            </a:extLst>
          </p:cNvPr>
          <p:cNvSpPr>
            <a:spLocks noGrp="1"/>
          </p:cNvSpPr>
          <p:nvPr>
            <p:ph type="title"/>
          </p:nvPr>
        </p:nvSpPr>
        <p:spPr/>
        <p:txBody>
          <a:bodyPr/>
          <a:lstStyle/>
          <a:p>
            <a:r>
              <a:rPr lang="en-US" dirty="0"/>
              <a:t>DIVIDER SLIDE</a:t>
            </a:r>
            <a:endParaRPr lang="ru-RU" dirty="0"/>
          </a:p>
        </p:txBody>
      </p:sp>
      <p:sp>
        <p:nvSpPr>
          <p:cNvPr id="6" name="Rectangle 5"/>
          <p:cNvSpPr/>
          <p:nvPr/>
        </p:nvSpPr>
        <p:spPr>
          <a:xfrm>
            <a:off x="1652786" y="1336667"/>
            <a:ext cx="9505056" cy="4832092"/>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pPr>
            <a:r>
              <a:rPr lang="en-US" sz="2800" b="1" dirty="0">
                <a:solidFill>
                  <a:srgbClr val="0070C0"/>
                </a:solidFill>
              </a:rPr>
              <a:t>Most of MSMEs do not have access to bank for financing  and developing their businesses, </a:t>
            </a:r>
            <a:r>
              <a:rPr lang="en-US" sz="2800" b="1" dirty="0">
                <a:solidFill>
                  <a:schemeClr val="tx2"/>
                </a:solidFill>
              </a:rPr>
              <a:t>they are not </a:t>
            </a:r>
            <a:r>
              <a:rPr lang="en-US" sz="2800" b="1" i="1" dirty="0">
                <a:solidFill>
                  <a:schemeClr val="tx2"/>
                </a:solidFill>
              </a:rPr>
              <a:t>"bankable" </a:t>
            </a:r>
            <a:r>
              <a:rPr lang="en-US" sz="2800" b="1" dirty="0">
                <a:solidFill>
                  <a:schemeClr val="tx2"/>
                </a:solidFill>
              </a:rPr>
              <a:t>because they are considered </a:t>
            </a:r>
            <a:r>
              <a:rPr lang="en-US" sz="2800" b="1" i="1" dirty="0" smtClean="0">
                <a:solidFill>
                  <a:schemeClr val="tx2"/>
                </a:solidFill>
              </a:rPr>
              <a:t>“powerless”  </a:t>
            </a:r>
            <a:r>
              <a:rPr lang="en-US" sz="2800" b="1" dirty="0">
                <a:solidFill>
                  <a:schemeClr val="tx2"/>
                </a:solidFill>
              </a:rPr>
              <a:t>to meet banking </a:t>
            </a:r>
            <a:r>
              <a:rPr lang="en-US" sz="2800" b="1" dirty="0" smtClean="0">
                <a:solidFill>
                  <a:schemeClr val="tx2"/>
                </a:solidFill>
              </a:rPr>
              <a:t>requirements</a:t>
            </a:r>
          </a:p>
          <a:p>
            <a:pPr marL="342900" indent="-342900">
              <a:buFont typeface="Arial" panose="020B0604020202020204" pitchFamily="34" charset="0"/>
              <a:buChar char="•"/>
            </a:pPr>
            <a:r>
              <a:rPr lang="en-US" sz="2800" b="1" dirty="0">
                <a:solidFill>
                  <a:srgbClr val="000000"/>
                </a:solidFill>
                <a:cs typeface="Arial" panose="020B0604020202020204" pitchFamily="34" charset="0"/>
              </a:rPr>
              <a:t>These MSMEs </a:t>
            </a:r>
            <a:r>
              <a:rPr lang="en-US" sz="2800" b="1" dirty="0" smtClean="0">
                <a:solidFill>
                  <a:srgbClr val="000000"/>
                </a:solidFill>
                <a:cs typeface="Arial" panose="020B0604020202020204" pitchFamily="34" charset="0"/>
              </a:rPr>
              <a:t>players </a:t>
            </a:r>
            <a:r>
              <a:rPr lang="en-US" sz="2800" b="1" dirty="0">
                <a:solidFill>
                  <a:srgbClr val="000000"/>
                </a:solidFill>
                <a:cs typeface="Arial" panose="020B0604020202020204" pitchFamily="34" charset="0"/>
              </a:rPr>
              <a:t>try to use their own money  or seek loan from informal source such as neighbors and relatives as well as borrow from moneylenders imposing high </a:t>
            </a:r>
            <a:r>
              <a:rPr lang="en-US" sz="2800" b="1" dirty="0" smtClean="0">
                <a:solidFill>
                  <a:srgbClr val="000000"/>
                </a:solidFill>
                <a:cs typeface="Arial" panose="020B0604020202020204" pitchFamily="34" charset="0"/>
              </a:rPr>
              <a:t>interest</a:t>
            </a:r>
          </a:p>
          <a:p>
            <a:pPr marL="342900" indent="-342900">
              <a:buFont typeface="Arial" panose="020B0604020202020204" pitchFamily="34" charset="0"/>
              <a:buChar char="•"/>
            </a:pPr>
            <a:r>
              <a:rPr lang="en-US" sz="2800" b="1" dirty="0">
                <a:solidFill>
                  <a:srgbClr val="000000"/>
                </a:solidFill>
                <a:cs typeface="Arial" panose="020B0604020202020204" pitchFamily="34" charset="0"/>
              </a:rPr>
              <a:t>the credit gotten from informal sources is not able to develop their business, so </a:t>
            </a:r>
            <a:r>
              <a:rPr lang="en-US" sz="2800" b="1" dirty="0">
                <a:solidFill>
                  <a:srgbClr val="0070C0"/>
                </a:solidFill>
                <a:cs typeface="Arial" panose="020B0604020202020204" pitchFamily="34" charset="0"/>
              </a:rPr>
              <a:t>the business is stagnant and it can only use to finance daily </a:t>
            </a:r>
            <a:r>
              <a:rPr lang="en-US" sz="2800" b="1" dirty="0" smtClean="0">
                <a:solidFill>
                  <a:srgbClr val="0070C0"/>
                </a:solidFill>
                <a:cs typeface="Arial" panose="020B0604020202020204" pitchFamily="34" charset="0"/>
              </a:rPr>
              <a:t>life</a:t>
            </a:r>
            <a:r>
              <a:rPr lang="en-US" sz="2800" b="1" dirty="0">
                <a:solidFill>
                  <a:srgbClr val="0070C0"/>
                </a:solidFill>
                <a:cs typeface="Arial" panose="020B0604020202020204" pitchFamily="34" charset="0"/>
              </a:rPr>
              <a:t>.</a:t>
            </a:r>
          </a:p>
        </p:txBody>
      </p:sp>
      <p:sp>
        <p:nvSpPr>
          <p:cNvPr id="5" name="Title 4"/>
          <p:cNvSpPr txBox="1">
            <a:spLocks/>
          </p:cNvSpPr>
          <p:nvPr/>
        </p:nvSpPr>
        <p:spPr>
          <a:xfrm>
            <a:off x="1269876" y="323597"/>
            <a:ext cx="9721081" cy="68947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999" b="1" kern="1200">
                <a:solidFill>
                  <a:schemeClr val="bg1"/>
                </a:solidFill>
                <a:latin typeface="+mj-lt"/>
                <a:ea typeface="+mj-ea"/>
                <a:cs typeface="+mj-cs"/>
              </a:defRPr>
            </a:lvl1pPr>
          </a:lstStyle>
          <a:p>
            <a:pPr algn="ctr"/>
            <a:r>
              <a:rPr lang="en-US" sz="3600" dirty="0">
                <a:solidFill>
                  <a:srgbClr val="C00000"/>
                </a:solidFill>
                <a:latin typeface="Arial" panose="020B0604020202020204" pitchFamily="34" charset="0"/>
                <a:ea typeface="Times New Roman" panose="02020603050405020304" pitchFamily="18" charset="0"/>
                <a:cs typeface="Arial" panose="020B0604020202020204" pitchFamily="34" charset="0"/>
              </a:rPr>
              <a:t>Credit distributing to the MSMEs </a:t>
            </a:r>
            <a:r>
              <a:rPr lang="en-US" sz="36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players</a:t>
            </a:r>
            <a:endParaRPr lang="en-US" sz="3600" dirty="0">
              <a:solidFill>
                <a:srgbClr val="C00000"/>
              </a:solidFill>
            </a:endParaRPr>
          </a:p>
        </p:txBody>
      </p:sp>
    </p:spTree>
    <p:extLst>
      <p:ext uri="{BB962C8B-B14F-4D97-AF65-F5344CB8AC3E}">
        <p14:creationId xmlns:p14="http://schemas.microsoft.com/office/powerpoint/2010/main" val="1324318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5820" y="116632"/>
            <a:ext cx="6192688" cy="1200329"/>
          </a:xfrm>
          <a:prstGeom prst="rect">
            <a:avLst/>
          </a:prstGeom>
        </p:spPr>
        <p:txBody>
          <a:bodyPr wrap="square">
            <a:spAutoFit/>
          </a:bodyPr>
          <a:lstStyle/>
          <a:p>
            <a:r>
              <a:rPr lang="en-US"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Credit distributing to the MSMEs </a:t>
            </a:r>
            <a:r>
              <a:rPr lang="en-US" sz="36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players</a:t>
            </a:r>
            <a:endParaRPr lang="en-US" sz="3600" b="1" dirty="0">
              <a:solidFill>
                <a:srgbClr val="C00000"/>
              </a:solidFill>
            </a:endParaRPr>
          </a:p>
        </p:txBody>
      </p:sp>
      <p:pic>
        <p:nvPicPr>
          <p:cNvPr id="5" name="Picture Placeholder 8" descr="Handing touching mobile phone">
            <a:extLst>
              <a:ext uri="{FF2B5EF4-FFF2-40B4-BE49-F238E27FC236}">
                <a16:creationId xmlns=""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7102524" y="0"/>
            <a:ext cx="5115255" cy="6858000"/>
          </a:xfrm>
        </p:spPr>
      </p:pic>
      <p:sp>
        <p:nvSpPr>
          <p:cNvPr id="2" name="Rectangle 1"/>
          <p:cNvSpPr/>
          <p:nvPr/>
        </p:nvSpPr>
        <p:spPr>
          <a:xfrm>
            <a:off x="765820" y="1316961"/>
            <a:ext cx="6192688" cy="5016758"/>
          </a:xfrm>
          <a:prstGeom prst="rect">
            <a:avLst/>
          </a:prstGeom>
        </p:spPr>
        <p:txBody>
          <a:bodyPr wrap="square">
            <a:spAutoFit/>
          </a:bodyPr>
          <a:lstStyle/>
          <a:p>
            <a:pPr marL="285750" indent="-285750">
              <a:buFont typeface="Arial" panose="020B0604020202020204" pitchFamily="34" charset="0"/>
              <a:buChar char="•"/>
            </a:pPr>
            <a:r>
              <a:rPr lang="en-US" sz="2000" b="1" dirty="0">
                <a:ea typeface="Calibri" panose="020F0502020204030204" pitchFamily="34" charset="0"/>
                <a:cs typeface="Arial" panose="020B0604020202020204" pitchFamily="34" charset="0"/>
              </a:rPr>
              <a:t>Out of the small proportion of credits distributed to MSMEs that is only  19.98 percent, 66.8 percent was given to the Java Bali region, meaning that </a:t>
            </a:r>
            <a:r>
              <a:rPr lang="en-US" sz="2000" b="1" dirty="0">
                <a:solidFill>
                  <a:srgbClr val="FF0000"/>
                </a:solidFill>
                <a:ea typeface="Calibri" panose="020F0502020204030204" pitchFamily="34" charset="0"/>
                <a:cs typeface="Arial" panose="020B0604020202020204" pitchFamily="34" charset="0"/>
              </a:rPr>
              <a:t>the spread was also uneven.</a:t>
            </a:r>
          </a:p>
          <a:p>
            <a:pPr marL="285750" indent="-285750">
              <a:buFont typeface="Arial" panose="020B0604020202020204" pitchFamily="34" charset="0"/>
              <a:buChar char="•"/>
            </a:pPr>
            <a:r>
              <a:rPr lang="en-US" sz="2000" b="1" dirty="0">
                <a:ea typeface="Calibri" panose="020F0502020204030204" pitchFamily="34" charset="0"/>
                <a:cs typeface="Arial" panose="020B0604020202020204" pitchFamily="34" charset="0"/>
              </a:rPr>
              <a:t>the credits being spread as much as 19.98 percent is only given to around 15.6 million units or only 27.6 percent of MSMEs getting credit, in other words </a:t>
            </a:r>
            <a:r>
              <a:rPr lang="en-US" sz="2000" b="1" dirty="0">
                <a:solidFill>
                  <a:srgbClr val="FF0000"/>
                </a:solidFill>
                <a:ea typeface="Calibri" panose="020F0502020204030204" pitchFamily="34" charset="0"/>
                <a:cs typeface="Arial" panose="020B0604020202020204" pitchFamily="34" charset="0"/>
              </a:rPr>
              <a:t>around 40 million units of MSMEs do not get capital support from </a:t>
            </a:r>
            <a:r>
              <a:rPr lang="en-US" sz="2000" b="1" dirty="0" smtClean="0">
                <a:solidFill>
                  <a:srgbClr val="FF0000"/>
                </a:solidFill>
                <a:ea typeface="Calibri" panose="020F0502020204030204" pitchFamily="34" charset="0"/>
                <a:cs typeface="Arial" panose="020B0604020202020204" pitchFamily="34" charset="0"/>
              </a:rPr>
              <a:t>banks and </a:t>
            </a:r>
            <a:r>
              <a:rPr lang="en-US" sz="2000" b="1" dirty="0">
                <a:solidFill>
                  <a:srgbClr val="FF0000"/>
                </a:solidFill>
                <a:ea typeface="Calibri" panose="020F0502020204030204" pitchFamily="34" charset="0"/>
                <a:cs typeface="Arial" panose="020B0604020202020204" pitchFamily="34" charset="0"/>
              </a:rPr>
              <a:t>most of them are micro-businesses.</a:t>
            </a:r>
          </a:p>
          <a:p>
            <a:pPr marL="285750" indent="-285750">
              <a:buFont typeface="Arial" panose="020B0604020202020204" pitchFamily="34" charset="0"/>
              <a:buChar char="•"/>
            </a:pPr>
            <a:r>
              <a:rPr lang="en-US" sz="2000" b="1" dirty="0">
                <a:ea typeface="Calibri" panose="020F0502020204030204" pitchFamily="34" charset="0"/>
                <a:cs typeface="Arial" panose="020B0604020202020204" pitchFamily="34" charset="0"/>
              </a:rPr>
              <a:t>In 2015, the number of MSMEs that did not receive bank financing through the People's Business Credit (KUR) was around 44.2 million units of MSMEs (71.5 percent), meaning MSMEs getting credits from banks were only 61.6 million units of MSMEs (28.5 percent )</a:t>
            </a:r>
          </a:p>
        </p:txBody>
      </p:sp>
    </p:spTree>
    <p:extLst>
      <p:ext uri="{BB962C8B-B14F-4D97-AF65-F5344CB8AC3E}">
        <p14:creationId xmlns:p14="http://schemas.microsoft.com/office/powerpoint/2010/main" val="39482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Hand writing on post-it note">
            <a:extLst>
              <a:ext uri="{FF2B5EF4-FFF2-40B4-BE49-F238E27FC236}">
                <a16:creationId xmlns="" xmlns:a16="http://schemas.microsoft.com/office/drawing/2014/main" id="{7E468295-904F-0743-AD06-67DA21353B9E}"/>
              </a:ext>
            </a:extLst>
          </p:cNvPr>
          <p:cNvPicPr>
            <a:picLocks noGrp="1" noChangeAspect="1"/>
          </p:cNvPicPr>
          <p:nvPr>
            <p:ph type="pic" sz="quarter" idx="14"/>
          </p:nvPr>
        </p:nvPicPr>
        <p:blipFill rotWithShape="1">
          <a:blip r:embed="rId2" cstate="screen">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88826" cy="6858000"/>
          </a:xfrm>
        </p:spPr>
      </p:pic>
      <p:sp>
        <p:nvSpPr>
          <p:cNvPr id="20" name="Rectangle 19" descr="Accent block">
            <a:extLst>
              <a:ext uri="{FF2B5EF4-FFF2-40B4-BE49-F238E27FC236}">
                <a16:creationId xmlns="" xmlns:a16="http://schemas.microsoft.com/office/drawing/2014/main" id="{EFA08948-2B6F-46B1-9D2D-8D7B2B3FBD56}"/>
              </a:ext>
              <a:ext uri="{C183D7F6-B498-43B3-948B-1728B52AA6E4}">
                <adec:decorative xmlns="" xmlns:adec="http://schemas.microsoft.com/office/drawing/2017/decorative" val="1"/>
              </a:ext>
            </a:extLst>
          </p:cNvPr>
          <p:cNvSpPr/>
          <p:nvPr/>
        </p:nvSpPr>
        <p:spPr>
          <a:xfrm>
            <a:off x="9773278" y="1762503"/>
            <a:ext cx="1983658" cy="114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sz="1799" dirty="0"/>
          </a:p>
        </p:txBody>
      </p:sp>
      <p:sp>
        <p:nvSpPr>
          <p:cNvPr id="4" name="Content Placeholder 3">
            <a:extLst>
              <a:ext uri="{FF2B5EF4-FFF2-40B4-BE49-F238E27FC236}">
                <a16:creationId xmlns="" xmlns:a16="http://schemas.microsoft.com/office/drawing/2014/main" id="{D355C61F-C8F1-4977-8E1F-F16C0D9EA88C}"/>
              </a:ext>
            </a:extLst>
          </p:cNvPr>
          <p:cNvSpPr>
            <a:spLocks noGrp="1"/>
          </p:cNvSpPr>
          <p:nvPr>
            <p:ph sz="half" idx="1"/>
          </p:nvPr>
        </p:nvSpPr>
        <p:spPr>
          <a:xfrm>
            <a:off x="693812" y="1916832"/>
            <a:ext cx="10513168" cy="4853294"/>
          </a:xfrm>
          <a:solidFill>
            <a:schemeClr val="bg2"/>
          </a:solidFill>
        </p:spPr>
        <p:txBody>
          <a:bodyPr>
            <a:noAutofit/>
          </a:bodyPr>
          <a:lstStyle/>
          <a:p>
            <a:pPr marL="342900" indent="-342900">
              <a:lnSpc>
                <a:spcPct val="100000"/>
              </a:lnSpc>
              <a:buFont typeface="Wingdings" panose="05000000000000000000" pitchFamily="2" charset="2"/>
              <a:buChar char="§"/>
            </a:pPr>
            <a:r>
              <a:rPr lang="en-US" sz="2800" b="1" dirty="0">
                <a:solidFill>
                  <a:srgbClr val="000000"/>
                </a:solidFill>
                <a:cs typeface="Arial" panose="020B0604020202020204" pitchFamily="34" charset="0"/>
              </a:rPr>
              <a:t>The credits distributed to MSMEs in Indonesia is only 7.1 percent of the country's GDP,  this number is relatively low comparing to the average MSME financing by banks in Asia that is 11.6 percent of GDP and 18.7 percent of total </a:t>
            </a:r>
            <a:r>
              <a:rPr lang="en-US" sz="2800" b="1" dirty="0" smtClean="0">
                <a:solidFill>
                  <a:srgbClr val="000000"/>
                </a:solidFill>
                <a:cs typeface="Arial" panose="020B0604020202020204" pitchFamily="34" charset="0"/>
              </a:rPr>
              <a:t>financing</a:t>
            </a:r>
          </a:p>
          <a:p>
            <a:pPr marL="342900" indent="-342900">
              <a:lnSpc>
                <a:spcPct val="100000"/>
              </a:lnSpc>
              <a:buFont typeface="Wingdings" panose="05000000000000000000" pitchFamily="2" charset="2"/>
              <a:buChar char="§"/>
            </a:pPr>
            <a:r>
              <a:rPr lang="en-US" sz="2800" b="1" dirty="0">
                <a:solidFill>
                  <a:srgbClr val="000000"/>
                </a:solidFill>
                <a:cs typeface="Arial" panose="020B0604020202020204" pitchFamily="34" charset="0"/>
              </a:rPr>
              <a:t>The condition indicates that</a:t>
            </a:r>
          </a:p>
          <a:p>
            <a:pPr marL="662940" lvl="1" indent="-342900">
              <a:lnSpc>
                <a:spcPct val="100000"/>
              </a:lnSpc>
              <a:buFont typeface="Wingdings" panose="05000000000000000000" pitchFamily="2" charset="2"/>
              <a:buChar char="§"/>
            </a:pPr>
            <a:r>
              <a:rPr lang="en-US" sz="2400" b="1" dirty="0">
                <a:solidFill>
                  <a:srgbClr val="000000"/>
                </a:solidFill>
                <a:cs typeface="Arial" panose="020B0604020202020204" pitchFamily="34" charset="0"/>
              </a:rPr>
              <a:t>Financial institutions consider that MSMEs are still  riskier rather than big </a:t>
            </a:r>
            <a:r>
              <a:rPr lang="en-US" sz="2400" b="1" dirty="0" smtClean="0">
                <a:solidFill>
                  <a:srgbClr val="000000"/>
                </a:solidFill>
                <a:cs typeface="Arial" panose="020B0604020202020204" pitchFamily="34" charset="0"/>
              </a:rPr>
              <a:t>scale businesses</a:t>
            </a:r>
            <a:endParaRPr lang="en-US" sz="2400" b="1" dirty="0">
              <a:solidFill>
                <a:srgbClr val="000000"/>
              </a:solidFill>
              <a:cs typeface="Arial" panose="020B0604020202020204" pitchFamily="34" charset="0"/>
            </a:endParaRPr>
          </a:p>
          <a:p>
            <a:pPr marL="662940" lvl="1" indent="-342900">
              <a:lnSpc>
                <a:spcPct val="100000"/>
              </a:lnSpc>
              <a:buFont typeface="Wingdings" panose="05000000000000000000" pitchFamily="2" charset="2"/>
              <a:buChar char="§"/>
            </a:pPr>
            <a:r>
              <a:rPr lang="en-US" sz="2400" b="1" dirty="0" smtClean="0">
                <a:solidFill>
                  <a:srgbClr val="000000"/>
                </a:solidFill>
                <a:cs typeface="Arial" panose="020B0604020202020204" pitchFamily="34" charset="0"/>
              </a:rPr>
              <a:t>Banks </a:t>
            </a:r>
            <a:r>
              <a:rPr lang="en-US" sz="2400" b="1" dirty="0">
                <a:solidFill>
                  <a:srgbClr val="000000"/>
                </a:solidFill>
                <a:cs typeface="Arial" panose="020B0604020202020204" pitchFamily="34" charset="0"/>
              </a:rPr>
              <a:t>do not </a:t>
            </a:r>
            <a:r>
              <a:rPr lang="en-US" sz="2400" b="1" dirty="0" smtClean="0">
                <a:solidFill>
                  <a:srgbClr val="000000"/>
                </a:solidFill>
                <a:cs typeface="Arial" panose="020B0604020202020204" pitchFamily="34" charset="0"/>
              </a:rPr>
              <a:t>believe </a:t>
            </a:r>
            <a:r>
              <a:rPr lang="en-US" sz="2400" b="1" dirty="0">
                <a:solidFill>
                  <a:srgbClr val="000000"/>
                </a:solidFill>
                <a:cs typeface="Arial" panose="020B0604020202020204" pitchFamily="34" charset="0"/>
              </a:rPr>
              <a:t>that MSMEs have good </a:t>
            </a:r>
            <a:r>
              <a:rPr lang="en-US" sz="2400" b="1" dirty="0" smtClean="0">
                <a:solidFill>
                  <a:srgbClr val="000000"/>
                </a:solidFill>
                <a:cs typeface="Arial" panose="020B0604020202020204" pitchFamily="34" charset="0"/>
              </a:rPr>
              <a:t>prospects.</a:t>
            </a:r>
            <a:endParaRPr lang="en-US" sz="2400" b="1" dirty="0">
              <a:solidFill>
                <a:srgbClr val="000000"/>
              </a:solidFill>
              <a:cs typeface="Arial" panose="020B0604020202020204" pitchFamily="34" charset="0"/>
            </a:endParaRPr>
          </a:p>
        </p:txBody>
      </p:sp>
      <p:sp>
        <p:nvSpPr>
          <p:cNvPr id="5" name="Title 4"/>
          <p:cNvSpPr>
            <a:spLocks noGrp="1"/>
          </p:cNvSpPr>
          <p:nvPr>
            <p:ph type="title"/>
          </p:nvPr>
        </p:nvSpPr>
        <p:spPr>
          <a:xfrm>
            <a:off x="1221644" y="349683"/>
            <a:ext cx="9721081" cy="872296"/>
          </a:xfrm>
        </p:spPr>
        <p:txBody>
          <a:bodyPr>
            <a:noAutofit/>
          </a:bodyPr>
          <a:lstStyle/>
          <a:p>
            <a:pPr algn="ctr"/>
            <a:r>
              <a:rPr lang="en-US" sz="3600" dirty="0">
                <a:solidFill>
                  <a:srgbClr val="C00000"/>
                </a:solidFill>
                <a:latin typeface="Arial" panose="020B0604020202020204" pitchFamily="34" charset="0"/>
                <a:ea typeface="Times New Roman" panose="02020603050405020304" pitchFamily="18" charset="0"/>
                <a:cs typeface="Arial" panose="020B0604020202020204" pitchFamily="34" charset="0"/>
              </a:rPr>
              <a:t>Credit distributing to the MSMEs </a:t>
            </a:r>
            <a:r>
              <a:rPr lang="en-US" sz="36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players</a:t>
            </a:r>
            <a:endParaRPr lang="en-US" sz="3600" dirty="0"/>
          </a:p>
        </p:txBody>
      </p:sp>
    </p:spTree>
    <p:extLst>
      <p:ext uri="{BB962C8B-B14F-4D97-AF65-F5344CB8AC3E}">
        <p14:creationId xmlns:p14="http://schemas.microsoft.com/office/powerpoint/2010/main" val="2306581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268" y="116632"/>
            <a:ext cx="4860034" cy="733648"/>
          </a:xfrm>
        </p:spPr>
        <p:txBody>
          <a:bodyPr/>
          <a:lstStyle/>
          <a:p>
            <a:r>
              <a:rPr lang="en-US" b="1" dirty="0" smtClean="0"/>
              <a:t>Briefly ….. </a:t>
            </a:r>
            <a:endParaRPr lang="en-US" b="1" dirty="0"/>
          </a:p>
        </p:txBody>
      </p:sp>
      <p:pic>
        <p:nvPicPr>
          <p:cNvPr id="5" name="Picture Placeholder 4" descr="Basket filled with apples"/>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a:stretch/>
        </p:blipFill>
        <p:spPr>
          <a:xfrm rot="180000">
            <a:off x="691203" y="416761"/>
            <a:ext cx="3308292" cy="3600684"/>
          </a:xfrm>
        </p:spPr>
      </p:pic>
      <p:sp>
        <p:nvSpPr>
          <p:cNvPr id="4" name="Content Placeholder 3"/>
          <p:cNvSpPr>
            <a:spLocks noGrp="1"/>
          </p:cNvSpPr>
          <p:nvPr>
            <p:ph idx="1"/>
          </p:nvPr>
        </p:nvSpPr>
        <p:spPr>
          <a:xfrm>
            <a:off x="4510236" y="980728"/>
            <a:ext cx="6768752" cy="5616624"/>
          </a:xfrm>
        </p:spPr>
        <p:txBody>
          <a:bodyPr>
            <a:noAutofit/>
          </a:bodyPr>
          <a:lstStyle/>
          <a:p>
            <a:r>
              <a:rPr lang="en-US" sz="2400" b="1" dirty="0">
                <a:solidFill>
                  <a:srgbClr val="A50021"/>
                </a:solidFill>
                <a:latin typeface="Arial" panose="020B0604020202020204" pitchFamily="34" charset="0"/>
                <a:cs typeface="Arial" panose="020B0604020202020204" pitchFamily="34" charset="0"/>
              </a:rPr>
              <a:t>MSMEs play </a:t>
            </a:r>
            <a:r>
              <a:rPr lang="en-US" sz="2400" b="1" dirty="0">
                <a:solidFill>
                  <a:srgbClr val="000000"/>
                </a:solidFill>
                <a:latin typeface="Arial" panose="020B0604020202020204" pitchFamily="34" charset="0"/>
                <a:cs typeface="Arial" panose="020B0604020202020204" pitchFamily="34" charset="0"/>
              </a:rPr>
              <a:t>an important role in the national economy</a:t>
            </a:r>
            <a:r>
              <a:rPr lang="en-US" sz="2400" b="1" dirty="0">
                <a:solidFill>
                  <a:srgbClr val="A50021"/>
                </a:solidFill>
                <a:latin typeface="Arial" panose="020B0604020202020204" pitchFamily="34" charset="0"/>
                <a:cs typeface="Arial" panose="020B0604020202020204" pitchFamily="34" charset="0"/>
              </a:rPr>
              <a:t>, especially for national income, employment</a:t>
            </a:r>
          </a:p>
          <a:p>
            <a:r>
              <a:rPr lang="en-US" sz="2400" b="1" dirty="0">
                <a:solidFill>
                  <a:srgbClr val="A50021"/>
                </a:solidFill>
                <a:latin typeface="Arial" panose="020B0604020202020204" pitchFamily="34" charset="0"/>
                <a:cs typeface="Arial" panose="020B0604020202020204" pitchFamily="34" charset="0"/>
              </a:rPr>
              <a:t>MSMEs still have </a:t>
            </a:r>
            <a:r>
              <a:rPr lang="en-US" sz="2400" b="1" dirty="0" smtClean="0">
                <a:solidFill>
                  <a:srgbClr val="000000"/>
                </a:solidFill>
                <a:latin typeface="Arial" panose="020B0604020202020204" pitchFamily="34" charset="0"/>
                <a:cs typeface="Arial" panose="020B0604020202020204" pitchFamily="34" charset="0"/>
              </a:rPr>
              <a:t>small </a:t>
            </a:r>
            <a:r>
              <a:rPr lang="en-US" sz="2400" b="1" dirty="0">
                <a:solidFill>
                  <a:srgbClr val="000000"/>
                </a:solidFill>
                <a:latin typeface="Arial" panose="020B0604020202020204" pitchFamily="34" charset="0"/>
                <a:cs typeface="Arial" panose="020B0604020202020204" pitchFamily="34" charset="0"/>
              </a:rPr>
              <a:t>role in exports</a:t>
            </a:r>
            <a:r>
              <a:rPr lang="en-US" sz="2400" b="1" dirty="0">
                <a:solidFill>
                  <a:srgbClr val="A50021"/>
                </a:solidFill>
                <a:latin typeface="Arial" panose="020B0604020202020204" pitchFamily="34" charset="0"/>
                <a:cs typeface="Arial" panose="020B0604020202020204" pitchFamily="34" charset="0"/>
              </a:rPr>
              <a:t>, they have not been able to penetrate the world market as well as do not have information and access to global markets</a:t>
            </a:r>
          </a:p>
          <a:p>
            <a:r>
              <a:rPr lang="en-US" sz="2400" b="1" dirty="0">
                <a:solidFill>
                  <a:srgbClr val="A50021"/>
                </a:solidFill>
                <a:latin typeface="Arial" panose="020B0604020202020204" pitchFamily="34" charset="0"/>
                <a:cs typeface="Arial" panose="020B0604020202020204" pitchFamily="34" charset="0"/>
              </a:rPr>
              <a:t>MSMEs are still </a:t>
            </a:r>
            <a:r>
              <a:rPr lang="en-US" sz="2400" b="1" dirty="0">
                <a:solidFill>
                  <a:srgbClr val="000000"/>
                </a:solidFill>
                <a:latin typeface="Arial" panose="020B0604020202020204" pitchFamily="34" charset="0"/>
                <a:cs typeface="Arial" panose="020B0604020202020204" pitchFamily="34" charset="0"/>
              </a:rPr>
              <a:t>low in productivity and do not have linear relationship </a:t>
            </a:r>
            <a:r>
              <a:rPr lang="en-US" sz="2400" b="1" dirty="0">
                <a:solidFill>
                  <a:srgbClr val="A50021"/>
                </a:solidFill>
                <a:latin typeface="Arial" panose="020B0604020202020204" pitchFamily="34" charset="0"/>
                <a:cs typeface="Arial" panose="020B0604020202020204" pitchFamily="34" charset="0"/>
              </a:rPr>
              <a:t>with the number of business units and workers used</a:t>
            </a:r>
          </a:p>
          <a:p>
            <a:r>
              <a:rPr lang="en-US" sz="2400" b="1" dirty="0">
                <a:solidFill>
                  <a:srgbClr val="A50021"/>
                </a:solidFill>
                <a:latin typeface="Arial" panose="020B0604020202020204" pitchFamily="34" charset="0"/>
                <a:cs typeface="Arial" panose="020B0604020202020204" pitchFamily="34" charset="0"/>
              </a:rPr>
              <a:t>MSMEs that </a:t>
            </a:r>
            <a:r>
              <a:rPr lang="en-US" sz="2400" b="1" dirty="0">
                <a:solidFill>
                  <a:srgbClr val="000000"/>
                </a:solidFill>
                <a:latin typeface="Arial" panose="020B0604020202020204" pitchFamily="34" charset="0"/>
                <a:cs typeface="Arial" panose="020B0604020202020204" pitchFamily="34" charset="0"/>
              </a:rPr>
              <a:t>do not have access to bank financing</a:t>
            </a:r>
            <a:r>
              <a:rPr lang="en-US" sz="2400" b="1" dirty="0">
                <a:solidFill>
                  <a:srgbClr val="A50021"/>
                </a:solidFill>
                <a:latin typeface="Arial" panose="020B0604020202020204" pitchFamily="34" charset="0"/>
                <a:cs typeface="Arial" panose="020B0604020202020204" pitchFamily="34" charset="0"/>
              </a:rPr>
              <a:t> to develop their businesses so that they are not optimal in developing their </a:t>
            </a:r>
            <a:r>
              <a:rPr lang="en-US" sz="2400" b="1" dirty="0" smtClean="0">
                <a:solidFill>
                  <a:srgbClr val="A50021"/>
                </a:solidFill>
                <a:latin typeface="Arial" panose="020B0604020202020204" pitchFamily="34" charset="0"/>
                <a:cs typeface="Arial" panose="020B0604020202020204" pitchFamily="34" charset="0"/>
              </a:rPr>
              <a:t>business</a:t>
            </a:r>
            <a:endParaRPr lang="en-US" sz="2400" b="1" dirty="0">
              <a:solidFill>
                <a:srgbClr val="A50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47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sket filled with apples"/>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a:stretch/>
        </p:blipFill>
        <p:spPr/>
      </p:pic>
      <p:sp>
        <p:nvSpPr>
          <p:cNvPr id="6" name="Title 1"/>
          <p:cNvSpPr txBox="1">
            <a:spLocks/>
          </p:cNvSpPr>
          <p:nvPr/>
        </p:nvSpPr>
        <p:spPr>
          <a:xfrm>
            <a:off x="2422004" y="118980"/>
            <a:ext cx="9073008" cy="11449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r>
              <a:rPr lang="en-US" b="1" dirty="0" smtClean="0">
                <a:solidFill>
                  <a:schemeClr val="accent2">
                    <a:lumMod val="50000"/>
                  </a:schemeClr>
                </a:solidFill>
              </a:rPr>
              <a:t>Some </a:t>
            </a:r>
            <a:r>
              <a:rPr lang="en-US" b="1" dirty="0">
                <a:solidFill>
                  <a:schemeClr val="accent2">
                    <a:lumMod val="50000"/>
                  </a:schemeClr>
                </a:solidFill>
              </a:rPr>
              <a:t>Definitions of Micro, Small and Medium Enterprises</a:t>
            </a:r>
          </a:p>
        </p:txBody>
      </p:sp>
      <p:sp>
        <p:nvSpPr>
          <p:cNvPr id="7" name="Content Placeholder 2"/>
          <p:cNvSpPr>
            <a:spLocks noGrp="1"/>
          </p:cNvSpPr>
          <p:nvPr>
            <p:ph idx="1"/>
          </p:nvPr>
        </p:nvSpPr>
        <p:spPr>
          <a:xfrm>
            <a:off x="2422004" y="1412776"/>
            <a:ext cx="8928992" cy="5214937"/>
          </a:xfrm>
        </p:spPr>
        <p:txBody>
          <a:bodyPr>
            <a:noAutofit/>
          </a:bodyPr>
          <a:lstStyle/>
          <a:p>
            <a:r>
              <a:rPr lang="en-US" sz="2399" b="1" dirty="0">
                <a:solidFill>
                  <a:schemeClr val="tx2"/>
                </a:solidFill>
              </a:rPr>
              <a:t>UU. No 9/95 </a:t>
            </a:r>
            <a:r>
              <a:rPr lang="en-US" sz="2399" b="1" dirty="0" err="1">
                <a:solidFill>
                  <a:schemeClr val="tx2"/>
                </a:solidFill>
              </a:rPr>
              <a:t>tentang</a:t>
            </a:r>
            <a:r>
              <a:rPr lang="en-US" sz="2399" b="1" dirty="0">
                <a:solidFill>
                  <a:schemeClr val="tx2"/>
                </a:solidFill>
              </a:rPr>
              <a:t> Usaha Kecil </a:t>
            </a:r>
          </a:p>
          <a:p>
            <a:pPr marL="2514600" indent="-2514600">
              <a:buNone/>
              <a:tabLst>
                <a:tab pos="268208" algn="l"/>
              </a:tabLst>
            </a:pPr>
            <a:r>
              <a:rPr lang="en-US" sz="2399" b="1" dirty="0">
                <a:solidFill>
                  <a:schemeClr val="tx2"/>
                </a:solidFill>
              </a:rPr>
              <a:t>	</a:t>
            </a:r>
            <a:r>
              <a:rPr lang="en-US" b="1" dirty="0" smtClean="0">
                <a:solidFill>
                  <a:schemeClr val="tx2"/>
                </a:solidFill>
              </a:rPr>
              <a:t>Small Enterprises : Asset  </a:t>
            </a:r>
            <a:r>
              <a:rPr lang="en-US" b="1" dirty="0">
                <a:solidFill>
                  <a:schemeClr val="tx2"/>
                </a:solidFill>
                <a:cs typeface="Arial" panose="020B0604020202020204" pitchFamily="34" charset="0"/>
              </a:rPr>
              <a:t>≤ </a:t>
            </a:r>
            <a:r>
              <a:rPr lang="en-US" b="1" dirty="0" err="1">
                <a:solidFill>
                  <a:schemeClr val="tx2"/>
                </a:solidFill>
              </a:rPr>
              <a:t>Rp</a:t>
            </a:r>
            <a:r>
              <a:rPr lang="en-US" b="1" dirty="0">
                <a:solidFill>
                  <a:schemeClr val="tx2"/>
                </a:solidFill>
              </a:rPr>
              <a:t> 200 </a:t>
            </a:r>
            <a:r>
              <a:rPr lang="en-US" b="1" dirty="0" smtClean="0">
                <a:solidFill>
                  <a:schemeClr val="tx2"/>
                </a:solidFill>
              </a:rPr>
              <a:t>millions not included land and buildings; turnover </a:t>
            </a:r>
            <a:r>
              <a:rPr lang="en-US" b="1" dirty="0" smtClean="0">
                <a:solidFill>
                  <a:schemeClr val="tx2"/>
                </a:solidFill>
                <a:cs typeface="Arial" panose="020B0604020202020204" pitchFamily="34" charset="0"/>
              </a:rPr>
              <a:t>≤ </a:t>
            </a:r>
            <a:r>
              <a:rPr lang="en-US" b="1" dirty="0" err="1" smtClean="0">
                <a:solidFill>
                  <a:schemeClr val="tx2"/>
                </a:solidFill>
              </a:rPr>
              <a:t>Rp</a:t>
            </a:r>
            <a:r>
              <a:rPr lang="en-US" b="1" dirty="0" smtClean="0">
                <a:solidFill>
                  <a:schemeClr val="tx2"/>
                </a:solidFill>
              </a:rPr>
              <a:t> </a:t>
            </a:r>
            <a:r>
              <a:rPr lang="en-US" b="1" dirty="0">
                <a:solidFill>
                  <a:schemeClr val="tx2"/>
                </a:solidFill>
              </a:rPr>
              <a:t>1 </a:t>
            </a:r>
            <a:r>
              <a:rPr lang="en-US" b="1" dirty="0" smtClean="0">
                <a:solidFill>
                  <a:schemeClr val="tx2"/>
                </a:solidFill>
              </a:rPr>
              <a:t>billions/year</a:t>
            </a:r>
            <a:endParaRPr lang="en-US" b="1" dirty="0">
              <a:solidFill>
                <a:schemeClr val="tx2"/>
              </a:solidFill>
            </a:endParaRPr>
          </a:p>
          <a:p>
            <a:r>
              <a:rPr lang="en-US" sz="2399" b="1" dirty="0" smtClean="0">
                <a:solidFill>
                  <a:srgbClr val="A50021"/>
                </a:solidFill>
              </a:rPr>
              <a:t>Central Bureau of Statistics</a:t>
            </a:r>
            <a:endParaRPr lang="en-US" sz="2399" b="1" dirty="0">
              <a:solidFill>
                <a:srgbClr val="A50021"/>
              </a:solidFill>
            </a:endParaRPr>
          </a:p>
          <a:p>
            <a:pPr marL="228531" lvl="1" indent="0">
              <a:buNone/>
              <a:tabLst>
                <a:tab pos="268208" algn="l"/>
                <a:tab pos="2594784" algn="l"/>
              </a:tabLst>
            </a:pPr>
            <a:r>
              <a:rPr lang="en-US" sz="1999" b="1" dirty="0" smtClean="0">
                <a:solidFill>
                  <a:srgbClr val="A50021"/>
                </a:solidFill>
              </a:rPr>
              <a:t>Micro Scale </a:t>
            </a:r>
            <a:r>
              <a:rPr lang="en-US" sz="1999" b="1" dirty="0">
                <a:solidFill>
                  <a:srgbClr val="A50021"/>
                </a:solidFill>
              </a:rPr>
              <a:t>	: </a:t>
            </a:r>
            <a:r>
              <a:rPr lang="en-US" sz="1999" b="1" dirty="0" smtClean="0">
                <a:solidFill>
                  <a:srgbClr val="A50021"/>
                </a:solidFill>
              </a:rPr>
              <a:t>workers &lt; </a:t>
            </a:r>
            <a:r>
              <a:rPr lang="en-US" sz="1999" b="1" dirty="0">
                <a:solidFill>
                  <a:srgbClr val="A50021"/>
                </a:solidFill>
              </a:rPr>
              <a:t>5 </a:t>
            </a:r>
            <a:r>
              <a:rPr lang="en-US" sz="1999" b="1" dirty="0" smtClean="0">
                <a:solidFill>
                  <a:srgbClr val="A50021"/>
                </a:solidFill>
              </a:rPr>
              <a:t>people </a:t>
            </a:r>
            <a:r>
              <a:rPr lang="en-US" sz="1999" b="1" dirty="0">
                <a:solidFill>
                  <a:srgbClr val="A50021"/>
                </a:solidFill>
              </a:rPr>
              <a:t>included family </a:t>
            </a:r>
            <a:r>
              <a:rPr lang="en-US" sz="1999" b="1" dirty="0" smtClean="0">
                <a:solidFill>
                  <a:srgbClr val="A50021"/>
                </a:solidFill>
              </a:rPr>
              <a:t>workforce</a:t>
            </a:r>
            <a:endParaRPr lang="en-US" sz="1999" b="1" dirty="0">
              <a:solidFill>
                <a:srgbClr val="A50021"/>
              </a:solidFill>
            </a:endParaRPr>
          </a:p>
          <a:p>
            <a:pPr marL="228531" lvl="1" indent="0" defTabSz="941106">
              <a:buNone/>
              <a:tabLst>
                <a:tab pos="268208" algn="l"/>
                <a:tab pos="2594784" algn="l"/>
              </a:tabLst>
            </a:pPr>
            <a:r>
              <a:rPr lang="en-US" sz="1999" b="1" dirty="0" smtClean="0">
                <a:solidFill>
                  <a:srgbClr val="A50021"/>
                </a:solidFill>
              </a:rPr>
              <a:t>Small Scale </a:t>
            </a:r>
            <a:r>
              <a:rPr lang="en-US" sz="1999" b="1" dirty="0">
                <a:solidFill>
                  <a:srgbClr val="A50021"/>
                </a:solidFill>
              </a:rPr>
              <a:t>	: workers </a:t>
            </a:r>
            <a:r>
              <a:rPr lang="en-US" sz="1999" b="1" dirty="0" smtClean="0">
                <a:solidFill>
                  <a:srgbClr val="A50021"/>
                </a:solidFill>
              </a:rPr>
              <a:t>5 </a:t>
            </a:r>
            <a:r>
              <a:rPr lang="en-US" sz="1999" b="1" dirty="0">
                <a:solidFill>
                  <a:srgbClr val="A50021"/>
                </a:solidFill>
              </a:rPr>
              <a:t>– 9 </a:t>
            </a:r>
            <a:r>
              <a:rPr lang="en-US" sz="1999" b="1" dirty="0" smtClean="0">
                <a:solidFill>
                  <a:srgbClr val="A50021"/>
                </a:solidFill>
              </a:rPr>
              <a:t>people</a:t>
            </a:r>
            <a:endParaRPr lang="en-US" sz="1999" b="1" dirty="0">
              <a:solidFill>
                <a:srgbClr val="A50021"/>
              </a:solidFill>
            </a:endParaRPr>
          </a:p>
          <a:p>
            <a:pPr marL="228531" lvl="1" indent="0" defTabSz="896669">
              <a:buNone/>
              <a:tabLst>
                <a:tab pos="268208" algn="l"/>
                <a:tab pos="2594784" algn="l"/>
              </a:tabLst>
            </a:pPr>
            <a:r>
              <a:rPr lang="en-US" sz="1999" b="1" dirty="0" smtClean="0">
                <a:solidFill>
                  <a:srgbClr val="A50021"/>
                </a:solidFill>
              </a:rPr>
              <a:t>Medium Scale </a:t>
            </a:r>
            <a:r>
              <a:rPr lang="en-US" sz="1999" b="1" dirty="0">
                <a:solidFill>
                  <a:srgbClr val="A50021"/>
                </a:solidFill>
              </a:rPr>
              <a:t>	: workers </a:t>
            </a:r>
            <a:r>
              <a:rPr lang="en-US" sz="1999" b="1" dirty="0" smtClean="0">
                <a:solidFill>
                  <a:srgbClr val="A50021"/>
                </a:solidFill>
              </a:rPr>
              <a:t>20 </a:t>
            </a:r>
            <a:r>
              <a:rPr lang="en-US" sz="1999" b="1" dirty="0">
                <a:solidFill>
                  <a:srgbClr val="A50021"/>
                </a:solidFill>
              </a:rPr>
              <a:t>– 99 </a:t>
            </a:r>
            <a:r>
              <a:rPr lang="en-US" sz="1999" b="1" dirty="0" smtClean="0">
                <a:solidFill>
                  <a:srgbClr val="A50021"/>
                </a:solidFill>
              </a:rPr>
              <a:t>people</a:t>
            </a:r>
            <a:endParaRPr lang="en-US" sz="1999" b="1" dirty="0">
              <a:solidFill>
                <a:srgbClr val="A50021"/>
              </a:solidFill>
            </a:endParaRPr>
          </a:p>
          <a:p>
            <a:pPr defTabSz="896669">
              <a:tabLst>
                <a:tab pos="2594784" algn="l"/>
              </a:tabLst>
            </a:pPr>
            <a:r>
              <a:rPr lang="en-US" sz="2399" b="1" dirty="0" smtClean="0"/>
              <a:t>Ministry </a:t>
            </a:r>
            <a:r>
              <a:rPr lang="en-US" sz="2399" b="1" dirty="0"/>
              <a:t>of </a:t>
            </a:r>
            <a:r>
              <a:rPr lang="en-US" sz="2399" b="1" dirty="0" smtClean="0"/>
              <a:t>Cooperatives </a:t>
            </a:r>
            <a:r>
              <a:rPr lang="en-US" sz="2399" b="1" dirty="0"/>
              <a:t>and SMEs </a:t>
            </a:r>
          </a:p>
          <a:p>
            <a:pPr marL="2684463" lvl="1" indent="-2457450" defTabSz="896669">
              <a:buNone/>
              <a:tabLst>
                <a:tab pos="2598738" algn="l"/>
              </a:tabLst>
            </a:pPr>
            <a:r>
              <a:rPr lang="en-US" sz="1999" b="1" dirty="0"/>
              <a:t>Small Scale 	: </a:t>
            </a:r>
            <a:r>
              <a:rPr lang="en-US" sz="2000" b="1" dirty="0"/>
              <a:t>Asset  </a:t>
            </a:r>
            <a:r>
              <a:rPr lang="en-US" sz="2000" b="1" dirty="0">
                <a:cs typeface="Arial" panose="020B0604020202020204" pitchFamily="34" charset="0"/>
              </a:rPr>
              <a:t>≤ </a:t>
            </a:r>
            <a:r>
              <a:rPr lang="en-US" sz="2000" b="1" dirty="0" err="1"/>
              <a:t>Rp</a:t>
            </a:r>
            <a:r>
              <a:rPr lang="en-US" sz="2000" b="1" dirty="0"/>
              <a:t> 200 millions not included land and buildings; </a:t>
            </a:r>
            <a:r>
              <a:rPr lang="en-US" sz="2000" b="1" dirty="0" smtClean="0"/>
              <a:t>turnover  </a:t>
            </a:r>
            <a:r>
              <a:rPr lang="en-US" sz="2000" b="1" dirty="0">
                <a:cs typeface="Arial" panose="020B0604020202020204" pitchFamily="34" charset="0"/>
              </a:rPr>
              <a:t>≤ </a:t>
            </a:r>
            <a:r>
              <a:rPr lang="en-US" sz="2000" b="1" dirty="0" err="1"/>
              <a:t>Rp</a:t>
            </a:r>
            <a:r>
              <a:rPr lang="en-US" sz="2000" b="1" dirty="0"/>
              <a:t> 1 </a:t>
            </a:r>
            <a:r>
              <a:rPr lang="en-US" sz="2000" b="1" dirty="0" smtClean="0"/>
              <a:t>billions/year</a:t>
            </a:r>
            <a:endParaRPr lang="en-US" sz="2000" b="1" dirty="0"/>
          </a:p>
          <a:p>
            <a:pPr marL="228531" lvl="1" indent="0" defTabSz="896669">
              <a:buNone/>
              <a:tabLst>
                <a:tab pos="2594784" algn="l"/>
              </a:tabLst>
            </a:pPr>
            <a:r>
              <a:rPr lang="en-US" sz="1999" b="1" dirty="0" smtClean="0"/>
              <a:t>Medium </a:t>
            </a:r>
            <a:r>
              <a:rPr lang="en-US" sz="1999" b="1" dirty="0"/>
              <a:t>Scale 	: </a:t>
            </a:r>
            <a:r>
              <a:rPr lang="en-US" sz="1999" b="1" dirty="0" smtClean="0"/>
              <a:t>Asset  </a:t>
            </a:r>
            <a:r>
              <a:rPr lang="en-US" sz="1999" b="1" dirty="0"/>
              <a:t>&gt; </a:t>
            </a:r>
            <a:r>
              <a:rPr lang="en-US" sz="1999" b="1" dirty="0" smtClean="0"/>
              <a:t>200 </a:t>
            </a:r>
            <a:r>
              <a:rPr lang="en-US" sz="2000" b="1" dirty="0" smtClean="0"/>
              <a:t>millions</a:t>
            </a:r>
            <a:r>
              <a:rPr lang="en-US" sz="1999" b="1" dirty="0" smtClean="0"/>
              <a:t>; turnover </a:t>
            </a:r>
            <a:r>
              <a:rPr lang="en-US" sz="1999" b="1" dirty="0" err="1"/>
              <a:t>Rp</a:t>
            </a:r>
            <a:r>
              <a:rPr lang="en-US" sz="1999" b="1" dirty="0"/>
              <a:t> 1 – 10 </a:t>
            </a:r>
            <a:r>
              <a:rPr lang="en-US" sz="2000" b="1" dirty="0" smtClean="0"/>
              <a:t>billions/year</a:t>
            </a:r>
            <a:endParaRPr lang="en-US" sz="2000" b="1" dirty="0"/>
          </a:p>
        </p:txBody>
      </p:sp>
    </p:spTree>
    <p:extLst>
      <p:ext uri="{BB962C8B-B14F-4D97-AF65-F5344CB8AC3E}">
        <p14:creationId xmlns:p14="http://schemas.microsoft.com/office/powerpoint/2010/main" val="150341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White Building Under Clear Blue Sky in Worms Eye View">
            <a:extLst>
              <a:ext uri="{FF2B5EF4-FFF2-40B4-BE49-F238E27FC236}">
                <a16:creationId xmlns="" xmlns:a16="http://schemas.microsoft.com/office/drawing/2014/main" id="{CEE1712F-10B7-44A0-8ED1-5933874A301C}"/>
              </a:ext>
            </a:extLst>
          </p:cNvPr>
          <p:cNvPicPr>
            <a:picLocks noGrp="1" noChangeAspect="1"/>
          </p:cNvPicPr>
          <p:nvPr>
            <p:ph type="pic" sz="quarter" idx="14"/>
          </p:nvPr>
        </p:nvPicPr>
        <p:blipFill>
          <a:blip r:embed="rId2"/>
          <a:srcRect t="7642" b="7642"/>
          <a:stretch>
            <a:fillRect/>
          </a:stretch>
        </p:blipFill>
        <p:spPr/>
      </p:pic>
      <p:sp>
        <p:nvSpPr>
          <p:cNvPr id="9" name="Rectangle 8"/>
          <p:cNvSpPr/>
          <p:nvPr/>
        </p:nvSpPr>
        <p:spPr>
          <a:xfrm>
            <a:off x="835290" y="210133"/>
            <a:ext cx="10513168" cy="1200329"/>
          </a:xfrm>
          <a:prstGeom prst="rect">
            <a:avLst/>
          </a:prstGeom>
          <a:solidFill>
            <a:srgbClr val="99CCFF"/>
          </a:solidFill>
        </p:spPr>
        <p:txBody>
          <a:bodyPr wrap="square">
            <a:spAutoFit/>
          </a:bodyPr>
          <a:lstStyle/>
          <a:p>
            <a:pPr marL="285750" indent="-285750">
              <a:buFont typeface="Arial" panose="020B0604020202020204" pitchFamily="34" charset="0"/>
              <a:buChar char="•"/>
            </a:pPr>
            <a:r>
              <a:rPr lang="en-US" sz="2400" b="1" dirty="0">
                <a:solidFill>
                  <a:srgbClr val="002060"/>
                </a:solidFill>
              </a:rPr>
              <a:t>The low productivity of MSMEs is believed to be related to the issues of </a:t>
            </a:r>
            <a:r>
              <a:rPr lang="en-US" sz="2400" b="1" dirty="0">
                <a:solidFill>
                  <a:srgbClr val="FF0000"/>
                </a:solidFill>
              </a:rPr>
              <a:t>efficiency, effectiveness, business ability,</a:t>
            </a:r>
            <a:r>
              <a:rPr lang="en-US" sz="2400" b="1" dirty="0">
                <a:solidFill>
                  <a:srgbClr val="002060"/>
                </a:solidFill>
              </a:rPr>
              <a:t> as well as </a:t>
            </a:r>
            <a:r>
              <a:rPr lang="en-US" sz="2400" b="1" dirty="0">
                <a:solidFill>
                  <a:srgbClr val="FF0000"/>
                </a:solidFill>
              </a:rPr>
              <a:t>weakness in capital and do not get capital support in the form </a:t>
            </a:r>
            <a:r>
              <a:rPr lang="en-US" sz="2400" b="1" dirty="0">
                <a:solidFill>
                  <a:srgbClr val="000066"/>
                </a:solidFill>
              </a:rPr>
              <a:t>of bank loans</a:t>
            </a:r>
          </a:p>
        </p:txBody>
      </p:sp>
      <p:sp>
        <p:nvSpPr>
          <p:cNvPr id="10" name="Down Arrow 9"/>
          <p:cNvSpPr/>
          <p:nvPr/>
        </p:nvSpPr>
        <p:spPr>
          <a:xfrm rot="16200000">
            <a:off x="1451493" y="2922471"/>
            <a:ext cx="1571945" cy="20791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p:cNvSpPr/>
          <p:nvPr/>
        </p:nvSpPr>
        <p:spPr>
          <a:xfrm>
            <a:off x="3481571" y="2931016"/>
            <a:ext cx="6083173" cy="2062103"/>
          </a:xfrm>
          <a:prstGeom prst="rect">
            <a:avLst/>
          </a:prstGeom>
          <a:solidFill>
            <a:schemeClr val="bg1"/>
          </a:solidFill>
          <a:ln w="28575">
            <a:noFill/>
          </a:ln>
        </p:spPr>
        <p:txBody>
          <a:bodyPr wrap="square">
            <a:spAutoFit/>
          </a:bodyPr>
          <a:lstStyle/>
          <a:p>
            <a:pPr marL="914400" lvl="1" indent="-457200">
              <a:buFont typeface="Arial" panose="020B0604020202020204" pitchFamily="34" charset="0"/>
              <a:buChar char="•"/>
            </a:pPr>
            <a:r>
              <a:rPr lang="en-US" sz="3200" b="1" dirty="0">
                <a:solidFill>
                  <a:srgbClr val="002060"/>
                </a:solidFill>
              </a:rPr>
              <a:t>human </a:t>
            </a:r>
            <a:r>
              <a:rPr lang="en-US" sz="3200" b="1" dirty="0" smtClean="0">
                <a:solidFill>
                  <a:srgbClr val="002060"/>
                </a:solidFill>
              </a:rPr>
              <a:t>resources</a:t>
            </a:r>
            <a:endParaRPr lang="en-US" sz="3200" b="1" dirty="0">
              <a:solidFill>
                <a:srgbClr val="002060"/>
              </a:solidFill>
            </a:endParaRPr>
          </a:p>
          <a:p>
            <a:pPr marL="914400" lvl="1" indent="-457200">
              <a:buFont typeface="Arial" panose="020B0604020202020204" pitchFamily="34" charset="0"/>
              <a:buChar char="•"/>
            </a:pPr>
            <a:r>
              <a:rPr lang="en-US" sz="3200" b="1" dirty="0">
                <a:solidFill>
                  <a:srgbClr val="002060"/>
                </a:solidFill>
              </a:rPr>
              <a:t>capital</a:t>
            </a:r>
          </a:p>
          <a:p>
            <a:pPr marL="914400" lvl="1" indent="-457200">
              <a:buFont typeface="Arial" panose="020B0604020202020204" pitchFamily="34" charset="0"/>
              <a:buChar char="•"/>
            </a:pPr>
            <a:r>
              <a:rPr lang="en-US" sz="3200" b="1" dirty="0">
                <a:solidFill>
                  <a:srgbClr val="002060"/>
                </a:solidFill>
              </a:rPr>
              <a:t>technology</a:t>
            </a:r>
          </a:p>
          <a:p>
            <a:pPr marL="914400" lvl="1" indent="-457200">
              <a:buFont typeface="Arial" panose="020B0604020202020204" pitchFamily="34" charset="0"/>
              <a:buChar char="•"/>
            </a:pPr>
            <a:r>
              <a:rPr lang="en-US" sz="3200" b="1" dirty="0">
                <a:solidFill>
                  <a:srgbClr val="002060"/>
                </a:solidFill>
              </a:rPr>
              <a:t>place of </a:t>
            </a:r>
            <a:r>
              <a:rPr lang="en-US" sz="3200" b="1" dirty="0" smtClean="0">
                <a:solidFill>
                  <a:srgbClr val="002060"/>
                </a:solidFill>
              </a:rPr>
              <a:t>business</a:t>
            </a:r>
            <a:endParaRPr lang="ms-MY" sz="3200" b="1" dirty="0">
              <a:solidFill>
                <a:srgbClr val="002060"/>
              </a:solidFill>
            </a:endParaRPr>
          </a:p>
        </p:txBody>
      </p:sp>
      <p:sp>
        <p:nvSpPr>
          <p:cNvPr id="13" name="Content Placeholder 2"/>
          <p:cNvSpPr txBox="1">
            <a:spLocks/>
          </p:cNvSpPr>
          <p:nvPr/>
        </p:nvSpPr>
        <p:spPr>
          <a:xfrm>
            <a:off x="-746348" y="1916832"/>
            <a:ext cx="10515600" cy="4608512"/>
          </a:xfrm>
          <a:prstGeom prst="rect">
            <a:avLst/>
          </a:prstGeom>
        </p:spPr>
        <p:txBody>
          <a:bodyPr>
            <a:no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endParaRPr lang="en-US" sz="2400" b="1" dirty="0" smtClean="0">
              <a:solidFill>
                <a:srgbClr val="00B0F0"/>
              </a:solidFill>
            </a:endParaRPr>
          </a:p>
        </p:txBody>
      </p:sp>
    </p:spTree>
    <p:extLst>
      <p:ext uri="{BB962C8B-B14F-4D97-AF65-F5344CB8AC3E}">
        <p14:creationId xmlns:p14="http://schemas.microsoft.com/office/powerpoint/2010/main" val="949420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White Building Under Clear Blue Sky in Worms Eye View">
            <a:extLst>
              <a:ext uri="{FF2B5EF4-FFF2-40B4-BE49-F238E27FC236}">
                <a16:creationId xmlns="" xmlns:a16="http://schemas.microsoft.com/office/drawing/2014/main" id="{CEE1712F-10B7-44A0-8ED1-5933874A301C}"/>
              </a:ext>
            </a:extLst>
          </p:cNvPr>
          <p:cNvPicPr>
            <a:picLocks noGrp="1" noChangeAspect="1"/>
          </p:cNvPicPr>
          <p:nvPr>
            <p:ph type="pic" sz="quarter" idx="14"/>
          </p:nvPr>
        </p:nvPicPr>
        <p:blipFill>
          <a:blip r:embed="rId2"/>
          <a:srcRect t="7642" b="7642"/>
          <a:stretch>
            <a:fillRect/>
          </a:stretch>
        </p:blipFill>
        <p:spPr/>
      </p:pic>
      <p:sp>
        <p:nvSpPr>
          <p:cNvPr id="12" name="Rectangle 11"/>
          <p:cNvSpPr/>
          <p:nvPr/>
        </p:nvSpPr>
        <p:spPr>
          <a:xfrm>
            <a:off x="1197868" y="424835"/>
            <a:ext cx="10225136" cy="6186309"/>
          </a:xfrm>
          <a:prstGeom prst="rect">
            <a:avLst/>
          </a:prstGeom>
          <a:solidFill>
            <a:schemeClr val="bg1"/>
          </a:solidFill>
          <a:ln w="28575">
            <a:noFill/>
          </a:ln>
        </p:spPr>
        <p:txBody>
          <a:bodyPr wrap="square">
            <a:spAutoFit/>
          </a:bodyPr>
          <a:lstStyle/>
          <a:p>
            <a:pPr marL="457200" indent="-457200">
              <a:buFont typeface="Arial" panose="020B0604020202020204" pitchFamily="34" charset="0"/>
              <a:buChar char="•"/>
            </a:pPr>
            <a:r>
              <a:rPr lang="en-US" sz="2800" b="1" dirty="0" smtClean="0"/>
              <a:t>HR;</a:t>
            </a:r>
          </a:p>
          <a:p>
            <a:pPr marL="914400" lvl="1" indent="-457200">
              <a:buFont typeface="Courier New" panose="02070309020205020404" pitchFamily="49" charset="0"/>
              <a:buChar char="o"/>
            </a:pPr>
            <a:r>
              <a:rPr lang="en-US" sz="2800" b="1" dirty="0"/>
              <a:t>Less product innovation</a:t>
            </a:r>
          </a:p>
          <a:p>
            <a:pPr marL="914400" lvl="1" indent="-457200">
              <a:buFont typeface="Courier New" panose="02070309020205020404" pitchFamily="49" charset="0"/>
              <a:buChar char="o"/>
            </a:pPr>
            <a:r>
              <a:rPr lang="en-US" sz="2800" b="1" dirty="0" smtClean="0"/>
              <a:t>Lack </a:t>
            </a:r>
            <a:r>
              <a:rPr lang="en-US" sz="2800" b="1" dirty="0"/>
              <a:t>of supervisor or consultant </a:t>
            </a:r>
            <a:endParaRPr lang="en-US" sz="2800" b="1" dirty="0" smtClean="0"/>
          </a:p>
          <a:p>
            <a:pPr marL="457200" indent="-457200">
              <a:buFont typeface="Arial" panose="020B0604020202020204" pitchFamily="34" charset="0"/>
              <a:buChar char="•"/>
            </a:pPr>
            <a:r>
              <a:rPr lang="en-US" sz="2800" b="1" dirty="0" smtClean="0"/>
              <a:t>Capital; </a:t>
            </a:r>
          </a:p>
          <a:p>
            <a:pPr marL="914400" lvl="1" indent="-457200">
              <a:buFont typeface="Courier New" panose="02070309020205020404" pitchFamily="49" charset="0"/>
              <a:buChar char="o"/>
            </a:pPr>
            <a:r>
              <a:rPr lang="en-US" sz="2800" b="1" dirty="0" smtClean="0"/>
              <a:t>The problem of financing </a:t>
            </a:r>
            <a:r>
              <a:rPr lang="en-US" sz="2800" b="1" dirty="0"/>
              <a:t>and access to </a:t>
            </a:r>
            <a:r>
              <a:rPr lang="en-US" sz="2800" b="1" dirty="0" smtClean="0"/>
              <a:t>credit </a:t>
            </a:r>
          </a:p>
          <a:p>
            <a:pPr lvl="1" indent="-457200">
              <a:buFont typeface="Arial" panose="020B0604020202020204" pitchFamily="34" charset="0"/>
              <a:buChar char="•"/>
            </a:pPr>
            <a:r>
              <a:rPr lang="en-US" sz="2800" b="1" dirty="0" smtClean="0"/>
              <a:t>Place </a:t>
            </a:r>
            <a:r>
              <a:rPr lang="en-US" sz="2800" b="1" dirty="0"/>
              <a:t>of </a:t>
            </a:r>
            <a:r>
              <a:rPr lang="en-US" sz="2800" b="1" dirty="0" smtClean="0"/>
              <a:t>business;</a:t>
            </a:r>
            <a:endParaRPr lang="ms-MY" sz="2800" b="1" dirty="0"/>
          </a:p>
          <a:p>
            <a:pPr lvl="2" indent="-457200">
              <a:buFont typeface="Courier New" panose="02070309020205020404" pitchFamily="49" charset="0"/>
              <a:buChar char="o"/>
            </a:pPr>
            <a:r>
              <a:rPr lang="en-US" sz="2800" b="1" dirty="0"/>
              <a:t>Licensing and </a:t>
            </a:r>
            <a:r>
              <a:rPr lang="en-US" sz="2800" b="1" dirty="0" smtClean="0"/>
              <a:t>legality</a:t>
            </a:r>
            <a:endParaRPr lang="en-US" sz="2800" b="1" dirty="0"/>
          </a:p>
          <a:p>
            <a:pPr lvl="1" indent="-457200">
              <a:buFont typeface="Arial" panose="020B0604020202020204" pitchFamily="34" charset="0"/>
              <a:buChar char="•"/>
            </a:pPr>
            <a:r>
              <a:rPr lang="en-US" sz="3200" b="1" dirty="0" smtClean="0"/>
              <a:t>Technology</a:t>
            </a:r>
            <a:endParaRPr lang="en-US" sz="3200" b="1" dirty="0"/>
          </a:p>
          <a:p>
            <a:pPr marL="914400" lvl="1" indent="-457200">
              <a:buFont typeface="Courier New" panose="02070309020205020404" pitchFamily="49" charset="0"/>
              <a:buChar char="o"/>
            </a:pPr>
            <a:r>
              <a:rPr lang="en-US" sz="2800" b="1" dirty="0" smtClean="0"/>
              <a:t>Market research</a:t>
            </a:r>
            <a:endParaRPr lang="en-US" sz="2800" b="1" dirty="0"/>
          </a:p>
          <a:p>
            <a:pPr marL="914400" lvl="1" indent="-457200">
              <a:buFont typeface="Courier New" panose="02070309020205020404" pitchFamily="49" charset="0"/>
              <a:buChar char="o"/>
            </a:pPr>
            <a:r>
              <a:rPr lang="en-US" sz="2800" b="1" dirty="0" smtClean="0"/>
              <a:t>(</a:t>
            </a:r>
            <a:r>
              <a:rPr lang="en-US" sz="2800" b="1" dirty="0"/>
              <a:t>Online</a:t>
            </a:r>
            <a:r>
              <a:rPr lang="en-US" sz="2800" b="1" dirty="0" smtClean="0"/>
              <a:t>) Marketing</a:t>
            </a:r>
          </a:p>
          <a:p>
            <a:pPr marL="914400" lvl="1" indent="-457200">
              <a:buFont typeface="Courier New" panose="02070309020205020404" pitchFamily="49" charset="0"/>
              <a:buChar char="o"/>
            </a:pPr>
            <a:r>
              <a:rPr lang="en-US" sz="2800" b="1" dirty="0" smtClean="0"/>
              <a:t>Product distribution</a:t>
            </a:r>
          </a:p>
          <a:p>
            <a:pPr marL="914400" lvl="1" indent="-457200">
              <a:buFont typeface="Courier New" panose="02070309020205020404" pitchFamily="49" charset="0"/>
              <a:buChar char="o"/>
            </a:pPr>
            <a:r>
              <a:rPr lang="en-US" sz="2800" b="1" dirty="0"/>
              <a:t>Bookkeeping is </a:t>
            </a:r>
            <a:r>
              <a:rPr lang="en-US" sz="2800" b="1" dirty="0" smtClean="0"/>
              <a:t>usually still </a:t>
            </a:r>
            <a:r>
              <a:rPr lang="en-US" sz="2800" b="1" dirty="0"/>
              <a:t>manual</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p:txBody>
      </p:sp>
      <p:sp>
        <p:nvSpPr>
          <p:cNvPr id="13" name="Content Placeholder 2"/>
          <p:cNvSpPr txBox="1">
            <a:spLocks/>
          </p:cNvSpPr>
          <p:nvPr/>
        </p:nvSpPr>
        <p:spPr>
          <a:xfrm>
            <a:off x="-746348" y="1916832"/>
            <a:ext cx="10515600" cy="4608512"/>
          </a:xfrm>
          <a:prstGeom prst="rect">
            <a:avLst/>
          </a:prstGeom>
        </p:spPr>
        <p:txBody>
          <a:bodyPr>
            <a:no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endParaRPr lang="en-US" sz="2400" b="1" dirty="0" smtClean="0">
              <a:solidFill>
                <a:srgbClr val="00B0F0"/>
              </a:solidFill>
            </a:endParaRPr>
          </a:p>
        </p:txBody>
      </p:sp>
    </p:spTree>
    <p:extLst>
      <p:ext uri="{BB962C8B-B14F-4D97-AF65-F5344CB8AC3E}">
        <p14:creationId xmlns:p14="http://schemas.microsoft.com/office/powerpoint/2010/main" val="221372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White Building Under Clear Blue Sky in Worms Eye View">
            <a:extLst>
              <a:ext uri="{FF2B5EF4-FFF2-40B4-BE49-F238E27FC236}">
                <a16:creationId xmlns="" xmlns:a16="http://schemas.microsoft.com/office/drawing/2014/main" id="{CEE1712F-10B7-44A0-8ED1-5933874A301C}"/>
              </a:ext>
            </a:extLst>
          </p:cNvPr>
          <p:cNvPicPr>
            <a:picLocks noGrp="1" noChangeAspect="1"/>
          </p:cNvPicPr>
          <p:nvPr>
            <p:ph type="pic" sz="quarter" idx="14"/>
          </p:nvPr>
        </p:nvPicPr>
        <p:blipFill>
          <a:blip r:embed="rId2"/>
          <a:srcRect t="7642" b="7642"/>
          <a:stretch>
            <a:fillRect/>
          </a:stretch>
        </p:blipFill>
        <p:spPr>
          <a:xfrm>
            <a:off x="30473" y="-30415"/>
            <a:ext cx="12158352" cy="6858000"/>
          </a:xfrm>
        </p:spPr>
      </p:pic>
      <p:sp>
        <p:nvSpPr>
          <p:cNvPr id="12" name="Rectangle 11"/>
          <p:cNvSpPr/>
          <p:nvPr/>
        </p:nvSpPr>
        <p:spPr>
          <a:xfrm>
            <a:off x="1269876" y="1124744"/>
            <a:ext cx="10225136" cy="5262979"/>
          </a:xfrm>
          <a:prstGeom prst="rect">
            <a:avLst/>
          </a:prstGeom>
          <a:solidFill>
            <a:schemeClr val="bg1"/>
          </a:solidFill>
          <a:ln w="28575">
            <a:noFill/>
          </a:ln>
        </p:spPr>
        <p:txBody>
          <a:bodyPr wrap="square">
            <a:spAutoFit/>
          </a:bodyPr>
          <a:lstStyle/>
          <a:p>
            <a:pPr marL="457200" indent="-457200">
              <a:buFont typeface="Arial" panose="020B0604020202020204" pitchFamily="34" charset="0"/>
              <a:buChar char="•"/>
            </a:pPr>
            <a:r>
              <a:rPr lang="en-US" sz="2800" b="1" dirty="0"/>
              <a:t>Additional for HR; there are a number of fears that are often faced by MSME </a:t>
            </a:r>
            <a:r>
              <a:rPr lang="en-US" sz="2800" b="1" dirty="0" smtClean="0"/>
              <a:t>players;</a:t>
            </a:r>
          </a:p>
          <a:p>
            <a:pPr marL="457200" indent="-457200">
              <a:buFont typeface="Arial" panose="020B0604020202020204" pitchFamily="34" charset="0"/>
              <a:buChar char="•"/>
            </a:pPr>
            <a:endParaRPr lang="en-US" sz="2800" b="1" dirty="0" smtClean="0"/>
          </a:p>
          <a:p>
            <a:pPr marL="914400" lvl="1" indent="-457200">
              <a:buFont typeface="Courier New" panose="02070309020205020404" pitchFamily="49" charset="0"/>
              <a:buChar char="o"/>
            </a:pPr>
            <a:r>
              <a:rPr lang="en-US" sz="2800" b="1" dirty="0" smtClean="0">
                <a:solidFill>
                  <a:srgbClr val="002060"/>
                </a:solidFill>
              </a:rPr>
              <a:t>fear </a:t>
            </a:r>
            <a:r>
              <a:rPr lang="en-US" sz="2800" b="1" dirty="0">
                <a:solidFill>
                  <a:srgbClr val="002060"/>
                </a:solidFill>
              </a:rPr>
              <a:t>to be in an uncomfortable zone,</a:t>
            </a:r>
          </a:p>
          <a:p>
            <a:pPr marL="914400" lvl="1" indent="-457200">
              <a:buFont typeface="Courier New" panose="02070309020205020404" pitchFamily="49" charset="0"/>
              <a:buChar char="o"/>
            </a:pPr>
            <a:r>
              <a:rPr lang="en-US" sz="2800" b="1" dirty="0">
                <a:solidFill>
                  <a:srgbClr val="002060"/>
                </a:solidFill>
              </a:rPr>
              <a:t>fear to look different,</a:t>
            </a:r>
          </a:p>
          <a:p>
            <a:pPr marL="914400" lvl="1" indent="-457200">
              <a:buFont typeface="Courier New" panose="02070309020205020404" pitchFamily="49" charset="0"/>
              <a:buChar char="o"/>
            </a:pPr>
            <a:r>
              <a:rPr lang="en-US" sz="2800" b="1" dirty="0">
                <a:solidFill>
                  <a:srgbClr val="002060"/>
                </a:solidFill>
              </a:rPr>
              <a:t>fear of unwanted reactions,</a:t>
            </a:r>
          </a:p>
          <a:p>
            <a:pPr marL="914400" lvl="1" indent="-457200">
              <a:buFont typeface="Courier New" panose="02070309020205020404" pitchFamily="49" charset="0"/>
              <a:buChar char="o"/>
            </a:pPr>
            <a:r>
              <a:rPr lang="en-US" sz="2800" b="1" dirty="0">
                <a:solidFill>
                  <a:srgbClr val="002060"/>
                </a:solidFill>
              </a:rPr>
              <a:t>fear to step in to change,</a:t>
            </a:r>
          </a:p>
          <a:p>
            <a:pPr marL="914400" lvl="1" indent="-457200">
              <a:buFont typeface="Courier New" panose="02070309020205020404" pitchFamily="49" charset="0"/>
              <a:buChar char="o"/>
            </a:pPr>
            <a:r>
              <a:rPr lang="en-US" sz="2800" b="1" dirty="0">
                <a:solidFill>
                  <a:srgbClr val="002060"/>
                </a:solidFill>
              </a:rPr>
              <a:t>fear to confront others.</a:t>
            </a:r>
          </a:p>
          <a:p>
            <a:pPr marL="914400" lvl="1" indent="-457200">
              <a:buFont typeface="Courier New" panose="02070309020205020404" pitchFamily="49" charset="0"/>
              <a:buChar char="o"/>
            </a:pPr>
            <a:r>
              <a:rPr lang="en-US" sz="2800" b="1" dirty="0">
                <a:solidFill>
                  <a:srgbClr val="002060"/>
                </a:solidFill>
              </a:rPr>
              <a:t>fear of being judged,</a:t>
            </a:r>
          </a:p>
          <a:p>
            <a:pPr marL="914400" lvl="1" indent="-457200">
              <a:buFont typeface="Courier New" panose="02070309020205020404" pitchFamily="49" charset="0"/>
              <a:buChar char="o"/>
            </a:pPr>
            <a:r>
              <a:rPr lang="en-US" sz="2800" b="1" dirty="0">
                <a:solidFill>
                  <a:srgbClr val="002060"/>
                </a:solidFill>
              </a:rPr>
              <a:t>fear of facing changing circumstances,</a:t>
            </a:r>
          </a:p>
          <a:p>
            <a:pPr marL="914400" lvl="1" indent="-457200">
              <a:buFont typeface="Courier New" panose="02070309020205020404" pitchFamily="49" charset="0"/>
              <a:buChar char="o"/>
            </a:pPr>
            <a:r>
              <a:rPr lang="en-US" sz="2800" b="1" dirty="0">
                <a:solidFill>
                  <a:srgbClr val="002060"/>
                </a:solidFill>
              </a:rPr>
              <a:t>fear of facing problems,</a:t>
            </a:r>
          </a:p>
          <a:p>
            <a:pPr marL="914400" lvl="1" indent="-457200">
              <a:buFont typeface="Courier New" panose="02070309020205020404" pitchFamily="49" charset="0"/>
              <a:buChar char="o"/>
            </a:pPr>
            <a:r>
              <a:rPr lang="en-US" sz="2800" b="1" dirty="0">
                <a:solidFill>
                  <a:srgbClr val="002060"/>
                </a:solidFill>
              </a:rPr>
              <a:t>fear of facing </a:t>
            </a:r>
            <a:r>
              <a:rPr lang="en-US" sz="2800" b="1" dirty="0" smtClean="0">
                <a:solidFill>
                  <a:srgbClr val="002060"/>
                </a:solidFill>
              </a:rPr>
              <a:t>failure</a:t>
            </a:r>
          </a:p>
        </p:txBody>
      </p:sp>
      <p:sp>
        <p:nvSpPr>
          <p:cNvPr id="13" name="Content Placeholder 2"/>
          <p:cNvSpPr txBox="1">
            <a:spLocks/>
          </p:cNvSpPr>
          <p:nvPr/>
        </p:nvSpPr>
        <p:spPr>
          <a:xfrm>
            <a:off x="-746348" y="1916832"/>
            <a:ext cx="10515600" cy="4608512"/>
          </a:xfrm>
          <a:prstGeom prst="rect">
            <a:avLst/>
          </a:prstGeom>
        </p:spPr>
        <p:txBody>
          <a:bodyPr>
            <a:no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endParaRPr lang="en-US" sz="2400" b="1" dirty="0" smtClean="0">
              <a:solidFill>
                <a:srgbClr val="00B0F0"/>
              </a:solidFill>
            </a:endParaRPr>
          </a:p>
        </p:txBody>
      </p:sp>
    </p:spTree>
    <p:extLst>
      <p:ext uri="{BB962C8B-B14F-4D97-AF65-F5344CB8AC3E}">
        <p14:creationId xmlns:p14="http://schemas.microsoft.com/office/powerpoint/2010/main" val="3894376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88289" y="473377"/>
            <a:ext cx="6251367" cy="953851"/>
          </a:xfrm>
          <a:prstGeom prst="rect">
            <a:avLst/>
          </a:prstGeom>
          <a:noFill/>
        </p:spPr>
        <p:txBody>
          <a:bodyPr wrap="square" rtlCol="0">
            <a:spAutoFit/>
          </a:bodyPr>
          <a:lstStyle/>
          <a:p>
            <a:r>
              <a:rPr lang="en-US" sz="2799" b="1" dirty="0" smtClean="0"/>
              <a:t>Two important keywords for the MSME’s problems are : </a:t>
            </a:r>
            <a:endParaRPr lang="en-US" sz="2799" b="1" dirty="0"/>
          </a:p>
        </p:txBody>
      </p:sp>
      <p:sp>
        <p:nvSpPr>
          <p:cNvPr id="8" name="TextBox 7"/>
          <p:cNvSpPr txBox="1"/>
          <p:nvPr/>
        </p:nvSpPr>
        <p:spPr>
          <a:xfrm>
            <a:off x="837828" y="2331365"/>
            <a:ext cx="6301828" cy="584775"/>
          </a:xfrm>
          <a:prstGeom prst="rect">
            <a:avLst/>
          </a:prstGeom>
          <a:noFill/>
          <a:ln>
            <a:noFill/>
          </a:ln>
        </p:spPr>
        <p:txBody>
          <a:bodyPr wrap="square" rtlCol="0">
            <a:spAutoFit/>
          </a:bodyPr>
          <a:lstStyle/>
          <a:p>
            <a:pPr algn="ctr"/>
            <a:r>
              <a:rPr lang="en-US" sz="3200" b="1" dirty="0" smtClean="0">
                <a:solidFill>
                  <a:srgbClr val="FF0000"/>
                </a:solidFill>
              </a:rPr>
              <a:t>Creativity and Innovation</a:t>
            </a:r>
            <a:endParaRPr lang="en-US" sz="3200" b="1" dirty="0">
              <a:solidFill>
                <a:srgbClr val="FF0000"/>
              </a:solidFill>
            </a:endParaRPr>
          </a:p>
        </p:txBody>
      </p:sp>
      <p:sp>
        <p:nvSpPr>
          <p:cNvPr id="9" name="Down Arrow 8"/>
          <p:cNvSpPr/>
          <p:nvPr/>
        </p:nvSpPr>
        <p:spPr>
          <a:xfrm>
            <a:off x="3623453" y="3688016"/>
            <a:ext cx="514914" cy="791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Box 9"/>
          <p:cNvSpPr txBox="1"/>
          <p:nvPr/>
        </p:nvSpPr>
        <p:spPr>
          <a:xfrm>
            <a:off x="802147" y="4653136"/>
            <a:ext cx="6301828" cy="954107"/>
          </a:xfrm>
          <a:prstGeom prst="rect">
            <a:avLst/>
          </a:prstGeom>
          <a:noFill/>
          <a:ln>
            <a:noFill/>
          </a:ln>
        </p:spPr>
        <p:txBody>
          <a:bodyPr wrap="square" rtlCol="0">
            <a:spAutoFit/>
          </a:bodyPr>
          <a:lstStyle/>
          <a:p>
            <a:pPr algn="ctr"/>
            <a:r>
              <a:rPr lang="en-US" sz="2800" b="1" dirty="0" smtClean="0">
                <a:solidFill>
                  <a:srgbClr val="000000"/>
                </a:solidFill>
              </a:rPr>
              <a:t>Creative Economics and Innovation Economics </a:t>
            </a:r>
            <a:endParaRPr lang="en-US" sz="2800" b="1" dirty="0">
              <a:solidFill>
                <a:srgbClr val="000000"/>
              </a:solidFill>
            </a:endParaRPr>
          </a:p>
        </p:txBody>
      </p:sp>
      <p:pic>
        <p:nvPicPr>
          <p:cNvPr id="2050" name="Picture 2" descr="Gambar terkait"/>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6084" r="26084"/>
          <a:stretch>
            <a:fillRect/>
          </a:stretch>
        </p:blipFill>
        <p:spPr bwMode="auto">
          <a:xfrm>
            <a:off x="7103975" y="0"/>
            <a:ext cx="508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18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Futuristic Design Office Building Against Clear Sky">
            <a:extLst>
              <a:ext uri="{FF2B5EF4-FFF2-40B4-BE49-F238E27FC236}">
                <a16:creationId xmlns="" xmlns:a16="http://schemas.microsoft.com/office/drawing/2014/main" id="{BD519751-E686-4F24-9C8F-C439D8581B8C}"/>
              </a:ext>
            </a:extLst>
          </p:cNvPr>
          <p:cNvPicPr>
            <a:picLocks noGrp="1" noChangeAspect="1"/>
          </p:cNvPicPr>
          <p:nvPr>
            <p:ph type="pic" sz="quarter" idx="16"/>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Effect>
                      <a14:brightnessContrast bright="-40000" contrast="40000"/>
                    </a14:imgEffect>
                  </a14:imgLayer>
                </a14:imgProps>
              </a:ext>
            </a:extLst>
          </a:blip>
          <a:srcRect l="10743" t="17230" r="27972"/>
          <a:stretch/>
        </p:blipFill>
        <p:spPr>
          <a:xfrm>
            <a:off x="-23056" y="14516"/>
            <a:ext cx="12188825" cy="6858000"/>
          </a:xfrm>
        </p:spPr>
      </p:pic>
      <p:sp>
        <p:nvSpPr>
          <p:cNvPr id="2" name="Slide Number Placeholder 1">
            <a:extLst>
              <a:ext uri="{FF2B5EF4-FFF2-40B4-BE49-F238E27FC236}">
                <a16:creationId xmlns="" xmlns:a16="http://schemas.microsoft.com/office/drawing/2014/main" id="{638DCF8F-466A-4FC0-91DF-33EF070ED3F1}"/>
              </a:ext>
            </a:extLst>
          </p:cNvPr>
          <p:cNvSpPr>
            <a:spLocks noGrp="1"/>
          </p:cNvSpPr>
          <p:nvPr>
            <p:ph type="sldNum" sz="quarter" idx="10"/>
          </p:nvPr>
        </p:nvSpPr>
        <p:spPr/>
        <p:txBody>
          <a:bodyPr/>
          <a:lstStyle/>
          <a:p>
            <a:fld id="{D495E168-DA5E-4888-8D8A-92B118324C14}" type="slidenum">
              <a:rPr lang="ru-RU" smtClean="0"/>
              <a:pPr/>
              <a:t>24</a:t>
            </a:fld>
            <a:endParaRPr lang="ru-RU" dirty="0"/>
          </a:p>
        </p:txBody>
      </p:sp>
      <p:sp>
        <p:nvSpPr>
          <p:cNvPr id="10" name="Rectangle 3"/>
          <p:cNvSpPr txBox="1">
            <a:spLocks noGrp="1" noChangeArrowheads="1"/>
          </p:cNvSpPr>
          <p:nvPr>
            <p:ph type="body" sz="quarter" idx="13"/>
          </p:nvPr>
        </p:nvSpPr>
        <p:spPr>
          <a:xfrm>
            <a:off x="1647824" y="404813"/>
            <a:ext cx="8335019" cy="1295996"/>
          </a:xfrm>
          <a:prstGeom prst="rect">
            <a:avLst/>
          </a:prstGeom>
          <a:solidFill>
            <a:schemeClr val="tx2">
              <a:lumMod val="95000"/>
              <a:lumOff val="5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en-US" sz="3999" b="1" dirty="0">
                <a:solidFill>
                  <a:srgbClr val="66FF99"/>
                </a:solidFill>
              </a:rPr>
              <a:t>Innovation </a:t>
            </a:r>
            <a:r>
              <a:rPr lang="en-US" altLang="en-US" sz="3999" b="1" dirty="0">
                <a:solidFill>
                  <a:schemeClr val="bg1"/>
                </a:solidFill>
              </a:rPr>
              <a:t>=</a:t>
            </a:r>
            <a:r>
              <a:rPr lang="en-US" altLang="en-US" sz="3999" b="1" dirty="0"/>
              <a:t> </a:t>
            </a:r>
            <a:r>
              <a:rPr lang="en-US" altLang="en-US" sz="3999" b="1" dirty="0">
                <a:solidFill>
                  <a:srgbClr val="FFFF00"/>
                </a:solidFill>
              </a:rPr>
              <a:t>Creativity </a:t>
            </a:r>
            <a:r>
              <a:rPr lang="en-US" altLang="en-US" sz="3999" b="1" dirty="0"/>
              <a:t>+ </a:t>
            </a:r>
            <a:r>
              <a:rPr lang="en-US" altLang="en-US" sz="3999" b="1" dirty="0">
                <a:solidFill>
                  <a:srgbClr val="00B0F0"/>
                </a:solidFill>
              </a:rPr>
              <a:t>Commercialization</a:t>
            </a:r>
          </a:p>
        </p:txBody>
      </p:sp>
      <p:pic>
        <p:nvPicPr>
          <p:cNvPr id="15" name="Teamwork Puzzle 600x33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61100" y="2132857"/>
            <a:ext cx="7234576" cy="3816424"/>
          </a:xfrm>
          <a:prstGeom prst="rect">
            <a:avLst/>
          </a:prstGeom>
        </p:spPr>
      </p:pic>
      <p:grpSp>
        <p:nvGrpSpPr>
          <p:cNvPr id="16" name="Group 15"/>
          <p:cNvGrpSpPr/>
          <p:nvPr/>
        </p:nvGrpSpPr>
        <p:grpSpPr>
          <a:xfrm>
            <a:off x="1717852" y="1700808"/>
            <a:ext cx="8192984" cy="5157191"/>
            <a:chOff x="834489" y="561967"/>
            <a:chExt cx="8192984" cy="5157191"/>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3051" b="98051" l="2704" r="97173"/>
                      </a14:imgEffect>
                    </a14:imgLayer>
                  </a14:imgProps>
                </a:ext>
                <a:ext uri="{28A0092B-C50C-407E-A947-70E740481C1C}">
                  <a14:useLocalDpi xmlns:a14="http://schemas.microsoft.com/office/drawing/2010/main" val="0"/>
                </a:ext>
              </a:extLst>
            </a:blip>
            <a:stretch>
              <a:fillRect/>
            </a:stretch>
          </p:blipFill>
          <p:spPr>
            <a:xfrm>
              <a:off x="834489" y="561967"/>
              <a:ext cx="8192984" cy="5157191"/>
            </a:xfrm>
            <a:prstGeom prst="rect">
              <a:avLst/>
            </a:prstGeom>
          </p:spPr>
        </p:pic>
        <p:sp>
          <p:nvSpPr>
            <p:cNvPr id="18" name="TextBox 17"/>
            <p:cNvSpPr txBox="1"/>
            <p:nvPr/>
          </p:nvSpPr>
          <p:spPr>
            <a:xfrm>
              <a:off x="1315557" y="2117398"/>
              <a:ext cx="6912768" cy="1569660"/>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“Creativity is thinking up new things, </a:t>
              </a:r>
              <a:r>
                <a:rPr lang="en-US" sz="3200" b="1" i="1" dirty="0">
                  <a:solidFill>
                    <a:srgbClr val="002060"/>
                  </a:solidFill>
                  <a:latin typeface="Arial" panose="020B0604020202020204" pitchFamily="34" charset="0"/>
                  <a:cs typeface="Arial" panose="020B0604020202020204" pitchFamily="34" charset="0"/>
                </a:rPr>
                <a:t>Innovation</a:t>
              </a:r>
              <a:r>
                <a:rPr lang="en-US" sz="3200" b="1" dirty="0">
                  <a:solidFill>
                    <a:srgbClr val="002060"/>
                  </a:solidFill>
                  <a:latin typeface="Arial" panose="020B0604020202020204" pitchFamily="34" charset="0"/>
                  <a:cs typeface="Arial" panose="020B0604020202020204" pitchFamily="34" charset="0"/>
                </a:rPr>
                <a:t>  is doing new things”</a:t>
              </a:r>
            </a:p>
          </p:txBody>
        </p:sp>
      </p:grpSp>
    </p:spTree>
    <p:extLst>
      <p:ext uri="{BB962C8B-B14F-4D97-AF65-F5344CB8AC3E}">
        <p14:creationId xmlns:p14="http://schemas.microsoft.com/office/powerpoint/2010/main" val="27504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DA178560-78C9-4CB5-BE46-05302CDA8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5" name="Picture 4" descr="multiple people looking at blueprints&#10;">
            <a:extLst>
              <a:ext uri="{FF2B5EF4-FFF2-40B4-BE49-F238E27FC236}">
                <a16:creationId xmlns:a16="http://schemas.microsoft.com/office/drawing/2014/main" xmlns="" id="{DC582F7A-0108-4267-A3E3-CA43CDA209C6}"/>
              </a:ext>
            </a:extLst>
          </p:cNvPr>
          <p:cNvPicPr>
            <a:picLocks noChangeAspect="1"/>
          </p:cNvPicPr>
          <p:nvPr/>
        </p:nvPicPr>
        <p:blipFill rotWithShape="1">
          <a:blip r:embed="rId2"/>
          <a:srcRect l="25"/>
          <a:stretch/>
        </p:blipFill>
        <p:spPr>
          <a:xfrm>
            <a:off x="-7911" y="-35111"/>
            <a:ext cx="12185758" cy="6856214"/>
          </a:xfrm>
          <a:prstGeom prst="rect">
            <a:avLst/>
          </a:prstGeom>
        </p:spPr>
      </p:pic>
      <p:sp>
        <p:nvSpPr>
          <p:cNvPr id="2" name="Title 1">
            <a:extLst>
              <a:ext uri="{FF2B5EF4-FFF2-40B4-BE49-F238E27FC236}">
                <a16:creationId xmlns:a16="http://schemas.microsoft.com/office/drawing/2014/main" xmlns="" id="{28492750-E12D-4995-ABCB-5BB846060890}"/>
              </a:ext>
            </a:extLst>
          </p:cNvPr>
          <p:cNvSpPr>
            <a:spLocks noGrp="1"/>
          </p:cNvSpPr>
          <p:nvPr>
            <p:ph type="title"/>
          </p:nvPr>
        </p:nvSpPr>
        <p:spPr>
          <a:xfrm>
            <a:off x="52803" y="2179863"/>
            <a:ext cx="3434747" cy="1356996"/>
          </a:xfrm>
        </p:spPr>
        <p:txBody>
          <a:bodyPr>
            <a:noAutofit/>
          </a:bodyPr>
          <a:lstStyle/>
          <a:p>
            <a:pPr algn="ctr"/>
            <a:r>
              <a:rPr lang="en-US" sz="4400" b="1" dirty="0">
                <a:solidFill>
                  <a:schemeClr val="bg1"/>
                </a:solidFill>
                <a:latin typeface="Arial" panose="020B0604020202020204" pitchFamily="34" charset="0"/>
                <a:cs typeface="Arial" panose="020B0604020202020204" pitchFamily="34" charset="0"/>
              </a:rPr>
              <a:t>Innovation </a:t>
            </a:r>
            <a:r>
              <a:rPr lang="en-US" sz="4400" b="1" dirty="0" smtClean="0">
                <a:solidFill>
                  <a:schemeClr val="bg1"/>
                </a:solidFill>
                <a:latin typeface="Arial" panose="020B0604020202020204" pitchFamily="34" charset="0"/>
                <a:cs typeface="Arial" panose="020B0604020202020204" pitchFamily="34" charset="0"/>
              </a:rPr>
              <a:t>economics</a:t>
            </a:r>
            <a:endParaRPr lang="en-US" sz="4400" dirty="0">
              <a:solidFill>
                <a:schemeClr val="bg1"/>
              </a:solidFill>
            </a:endParaRPr>
          </a:p>
        </p:txBody>
      </p:sp>
      <p:sp>
        <p:nvSpPr>
          <p:cNvPr id="36" name="Rectangle 35">
            <a:extLst>
              <a:ext uri="{FF2B5EF4-FFF2-40B4-BE49-F238E27FC236}">
                <a16:creationId xmlns:a16="http://schemas.microsoft.com/office/drawing/2014/main" xmlns="" id="{D87160F7-FCB2-48B7-8BB8-BEFF45F6BF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96167" y="754841"/>
            <a:ext cx="7863148" cy="533437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xmlns="" id="{E9282B84-621E-4580-80B7-222118AE44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2786" y="759647"/>
            <a:ext cx="383948" cy="532956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1"/>
          <p:cNvSpPr txBox="1">
            <a:spLocks/>
          </p:cNvSpPr>
          <p:nvPr/>
        </p:nvSpPr>
        <p:spPr>
          <a:xfrm>
            <a:off x="835098" y="-127621"/>
            <a:ext cx="10515600" cy="75961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endParaRPr lang="en-US" dirty="0">
              <a:solidFill>
                <a:srgbClr val="00B0F0"/>
              </a:solidFill>
              <a:latin typeface="Arial" panose="020B0604020202020204" pitchFamily="34" charset="0"/>
              <a:cs typeface="Arial" panose="020B0604020202020204" pitchFamily="34" charset="0"/>
            </a:endParaRPr>
          </a:p>
        </p:txBody>
      </p:sp>
      <p:sp>
        <p:nvSpPr>
          <p:cNvPr id="11" name="Content Placeholder 2"/>
          <p:cNvSpPr>
            <a:spLocks noGrp="1"/>
          </p:cNvSpPr>
          <p:nvPr>
            <p:ph idx="1"/>
          </p:nvPr>
        </p:nvSpPr>
        <p:spPr>
          <a:xfrm>
            <a:off x="3790156" y="1124439"/>
            <a:ext cx="7560542" cy="4824840"/>
          </a:xfrm>
        </p:spPr>
        <p:txBody>
          <a:bodyPr>
            <a:noAutofit/>
          </a:bodyPr>
          <a:lstStyle/>
          <a:p>
            <a:r>
              <a:rPr lang="en-US" sz="2800" b="1" dirty="0">
                <a:solidFill>
                  <a:srgbClr val="00B0F0"/>
                </a:solidFill>
                <a:latin typeface="Arial" panose="020B0604020202020204" pitchFamily="34" charset="0"/>
                <a:cs typeface="Arial" panose="020B0604020202020204" pitchFamily="34" charset="0"/>
              </a:rPr>
              <a:t>I</a:t>
            </a:r>
            <a:r>
              <a:rPr lang="en-US" sz="2800" b="1" dirty="0" smtClean="0">
                <a:solidFill>
                  <a:srgbClr val="00B0F0"/>
                </a:solidFill>
                <a:latin typeface="Arial" panose="020B0604020202020204" pitchFamily="34" charset="0"/>
                <a:cs typeface="Arial" panose="020B0604020202020204" pitchFamily="34" charset="0"/>
              </a:rPr>
              <a:t>nnovation </a:t>
            </a:r>
            <a:r>
              <a:rPr lang="en-US" sz="2800" b="1" dirty="0">
                <a:solidFill>
                  <a:srgbClr val="00B0F0"/>
                </a:solidFill>
                <a:latin typeface="Arial" panose="020B0604020202020204" pitchFamily="34" charset="0"/>
                <a:cs typeface="Arial" panose="020B0604020202020204" pitchFamily="34" charset="0"/>
              </a:rPr>
              <a:t>economics </a:t>
            </a:r>
            <a:r>
              <a:rPr lang="en-US" sz="2800" b="1" dirty="0">
                <a:latin typeface="Arial" panose="020B0604020202020204" pitchFamily="34" charset="0"/>
                <a:cs typeface="Arial" panose="020B0604020202020204" pitchFamily="34" charset="0"/>
              </a:rPr>
              <a:t>is defined as a body of economic theory that contends </a:t>
            </a:r>
            <a:r>
              <a:rPr lang="en-US" sz="2800" b="1" i="1" dirty="0">
                <a:latin typeface="Arial" panose="020B0604020202020204" pitchFamily="34" charset="0"/>
                <a:cs typeface="Arial" panose="020B0604020202020204" pitchFamily="34" charset="0"/>
              </a:rPr>
              <a:t>a priori</a:t>
            </a:r>
            <a:r>
              <a:rPr lang="en-US" sz="2800" b="1" dirty="0">
                <a:latin typeface="Arial" panose="020B0604020202020204" pitchFamily="34" charset="0"/>
                <a:cs typeface="Arial" panose="020B0604020202020204" pitchFamily="34" charset="0"/>
              </a:rPr>
              <a:t> that economic development is the result of </a:t>
            </a:r>
            <a:r>
              <a:rPr lang="en-US" sz="2800" b="1" dirty="0">
                <a:solidFill>
                  <a:srgbClr val="FF0000"/>
                </a:solidFill>
                <a:latin typeface="Arial" panose="020B0604020202020204" pitchFamily="34" charset="0"/>
                <a:cs typeface="Arial" panose="020B0604020202020204" pitchFamily="34" charset="0"/>
              </a:rPr>
              <a:t>appropriated knowledge</a:t>
            </a:r>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innovation</a:t>
            </a:r>
            <a:r>
              <a:rPr lang="en-US" sz="2800" b="1" dirty="0">
                <a:solidFill>
                  <a:srgbClr val="FFFF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and </a:t>
            </a:r>
            <a:r>
              <a:rPr lang="en-US" sz="2800" b="1" dirty="0">
                <a:solidFill>
                  <a:srgbClr val="FF0000"/>
                </a:solidFill>
                <a:latin typeface="Arial" panose="020B0604020202020204" pitchFamily="34" charset="0"/>
                <a:cs typeface="Arial" panose="020B0604020202020204" pitchFamily="34" charset="0"/>
              </a:rPr>
              <a:t>entrepreneurship</a:t>
            </a:r>
            <a:r>
              <a:rPr lang="en-US" sz="2800" b="1" dirty="0">
                <a:solidFill>
                  <a:srgbClr val="FFFF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operating within an institutional environment of systems of innovation</a:t>
            </a:r>
          </a:p>
          <a:p>
            <a:r>
              <a:rPr lang="en-US" sz="2800" b="1" dirty="0" smtClean="0">
                <a:solidFill>
                  <a:srgbClr val="00B0F0"/>
                </a:solidFill>
                <a:latin typeface="Arial" panose="020B0604020202020204" pitchFamily="34" charset="0"/>
                <a:cs typeface="Arial" panose="020B0604020202020204" pitchFamily="34" charset="0"/>
              </a:rPr>
              <a:t>Innovation </a:t>
            </a:r>
            <a:r>
              <a:rPr lang="en-US" sz="2800" b="1" dirty="0">
                <a:solidFill>
                  <a:srgbClr val="00B0F0"/>
                </a:solidFill>
                <a:latin typeface="Arial" panose="020B0604020202020204" pitchFamily="34" charset="0"/>
                <a:cs typeface="Arial" panose="020B0604020202020204" pitchFamily="34" charset="0"/>
              </a:rPr>
              <a:t>economics</a:t>
            </a:r>
            <a:r>
              <a:rPr lang="en-US" sz="2800" b="1" dirty="0">
                <a:latin typeface="Arial" panose="020B0604020202020204" pitchFamily="34" charset="0"/>
                <a:cs typeface="Arial" panose="020B0604020202020204" pitchFamily="34" charset="0"/>
              </a:rPr>
              <a:t> is a growing economic theory </a:t>
            </a:r>
            <a:r>
              <a:rPr lang="en-US" sz="2800" b="1" dirty="0" smtClean="0">
                <a:latin typeface="Arial" panose="020B0604020202020204" pitchFamily="34" charset="0"/>
                <a:cs typeface="Arial" panose="020B0604020202020204" pitchFamily="34" charset="0"/>
              </a:rPr>
              <a:t>that emphasizes</a:t>
            </a:r>
            <a:r>
              <a:rPr lang="en-US" sz="2800" b="1" dirty="0">
                <a:latin typeface="Arial" panose="020B0604020202020204" pitchFamily="34" charset="0"/>
                <a:cs typeface="Arial" panose="020B0604020202020204" pitchFamily="34" charset="0"/>
              </a:rPr>
              <a:t> </a:t>
            </a:r>
            <a:r>
              <a:rPr lang="en-US" sz="2800" b="1" dirty="0" smtClean="0">
                <a:solidFill>
                  <a:srgbClr val="008000"/>
                </a:solidFill>
                <a:latin typeface="Arial" panose="020B0604020202020204" pitchFamily="34" charset="0"/>
                <a:cs typeface="Arial" panose="020B0604020202020204" pitchFamily="34" charset="0"/>
              </a:rPr>
              <a:t>entrepreneurship</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and</a:t>
            </a:r>
            <a:r>
              <a:rPr lang="en-US" sz="2800" b="1" dirty="0">
                <a:latin typeface="Arial" panose="020B0604020202020204" pitchFamily="34" charset="0"/>
                <a:cs typeface="Arial" panose="020B0604020202020204" pitchFamily="34" charset="0"/>
              </a:rPr>
              <a:t> </a:t>
            </a:r>
            <a:r>
              <a:rPr lang="en-US" sz="2800" b="1" dirty="0" smtClean="0">
                <a:solidFill>
                  <a:srgbClr val="008000"/>
                </a:solidFill>
                <a:latin typeface="Arial" panose="020B0604020202020204" pitchFamily="34" charset="0"/>
                <a:cs typeface="Arial" panose="020B0604020202020204" pitchFamily="34" charset="0"/>
              </a:rPr>
              <a:t>innovation</a:t>
            </a:r>
          </a:p>
        </p:txBody>
      </p:sp>
    </p:spTree>
    <p:extLst>
      <p:ext uri="{BB962C8B-B14F-4D97-AF65-F5344CB8AC3E}">
        <p14:creationId xmlns:p14="http://schemas.microsoft.com/office/powerpoint/2010/main" val="33868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DA178560-78C9-4CB5-BE46-05302CDA8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5" name="Picture 4" descr="multiple people looking at blueprints&#10;">
            <a:extLst>
              <a:ext uri="{FF2B5EF4-FFF2-40B4-BE49-F238E27FC236}">
                <a16:creationId xmlns:a16="http://schemas.microsoft.com/office/drawing/2014/main" xmlns="" id="{DC582F7A-0108-4267-A3E3-CA43CDA209C6}"/>
              </a:ext>
            </a:extLst>
          </p:cNvPr>
          <p:cNvPicPr>
            <a:picLocks noChangeAspect="1"/>
          </p:cNvPicPr>
          <p:nvPr/>
        </p:nvPicPr>
        <p:blipFill rotWithShape="1">
          <a:blip r:embed="rId2"/>
          <a:srcRect l="25"/>
          <a:stretch/>
        </p:blipFill>
        <p:spPr>
          <a:xfrm>
            <a:off x="-7911" y="-35111"/>
            <a:ext cx="12185758" cy="6856214"/>
          </a:xfrm>
          <a:prstGeom prst="rect">
            <a:avLst/>
          </a:prstGeom>
        </p:spPr>
      </p:pic>
      <p:sp>
        <p:nvSpPr>
          <p:cNvPr id="38" name="Rectangle 37">
            <a:extLst>
              <a:ext uri="{FF2B5EF4-FFF2-40B4-BE49-F238E27FC236}">
                <a16:creationId xmlns:a16="http://schemas.microsoft.com/office/drawing/2014/main" xmlns="" id="{E9282B84-621E-4580-80B7-222118AE44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2786" y="759647"/>
            <a:ext cx="383948" cy="532956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1"/>
          <p:cNvSpPr txBox="1">
            <a:spLocks/>
          </p:cNvSpPr>
          <p:nvPr/>
        </p:nvSpPr>
        <p:spPr>
          <a:xfrm>
            <a:off x="835098" y="-127621"/>
            <a:ext cx="10515600" cy="75961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endParaRPr lang="en-US" dirty="0">
              <a:solidFill>
                <a:srgbClr val="00B0F0"/>
              </a:solidFill>
              <a:latin typeface="Arial" panose="020B0604020202020204" pitchFamily="34" charset="0"/>
              <a:cs typeface="Arial" panose="020B0604020202020204" pitchFamily="34" charset="0"/>
            </a:endParaRPr>
          </a:p>
        </p:txBody>
      </p:sp>
      <p:sp>
        <p:nvSpPr>
          <p:cNvPr id="12" name="Content Placeholder 2"/>
          <p:cNvSpPr>
            <a:spLocks noGrp="1"/>
          </p:cNvSpPr>
          <p:nvPr>
            <p:ph idx="1"/>
          </p:nvPr>
        </p:nvSpPr>
        <p:spPr>
          <a:xfrm>
            <a:off x="1197868" y="1442939"/>
            <a:ext cx="9937104" cy="4866381"/>
          </a:xfrm>
          <a:solidFill>
            <a:srgbClr val="FFFF99"/>
          </a:solidFill>
        </p:spPr>
        <p:txBody>
          <a:bodyPr>
            <a:normAutofit lnSpcReduction="10000"/>
          </a:bodyPr>
          <a:lstStyle/>
          <a:p>
            <a:r>
              <a:rPr lang="en-US" sz="2800" b="1" dirty="0">
                <a:solidFill>
                  <a:srgbClr val="00B0F0"/>
                </a:solidFill>
                <a:latin typeface="Arial" panose="020B0604020202020204" pitchFamily="34" charset="0"/>
                <a:cs typeface="Arial" panose="020B0604020202020204" pitchFamily="34" charset="0"/>
              </a:rPr>
              <a:t>Innovation economics</a:t>
            </a:r>
            <a:r>
              <a:rPr lang="en-US" sz="2800" b="1" dirty="0">
                <a:latin typeface="Arial" panose="020B0604020202020204" pitchFamily="34" charset="0"/>
                <a:cs typeface="Arial" panose="020B0604020202020204" pitchFamily="34" charset="0"/>
              </a:rPr>
              <a:t> is an economic doctrine that reformulates the traditional model of economic growth so that </a:t>
            </a:r>
            <a:r>
              <a:rPr lang="en-US" sz="2800" b="1" dirty="0">
                <a:solidFill>
                  <a:srgbClr val="FF0000"/>
                </a:solidFill>
                <a:latin typeface="Arial" panose="020B0604020202020204" pitchFamily="34" charset="0"/>
                <a:cs typeface="Arial" panose="020B0604020202020204" pitchFamily="34" charset="0"/>
              </a:rPr>
              <a:t>knowledge, technology, entrepreneurship</a:t>
            </a:r>
            <a:r>
              <a:rPr lang="en-US" sz="2800" b="1" dirty="0">
                <a:solidFill>
                  <a:srgbClr val="FFFF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and </a:t>
            </a:r>
            <a:r>
              <a:rPr lang="en-US" sz="2800" b="1" dirty="0" smtClean="0">
                <a:solidFill>
                  <a:srgbClr val="FF0000"/>
                </a:solidFill>
                <a:latin typeface="Arial" panose="020B0604020202020204" pitchFamily="34" charset="0"/>
                <a:cs typeface="Arial" panose="020B0604020202020204" pitchFamily="34" charset="0"/>
              </a:rPr>
              <a:t>innovation</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are </a:t>
            </a:r>
            <a:r>
              <a:rPr lang="en-US" sz="2800" b="1" dirty="0">
                <a:latin typeface="Arial" panose="020B0604020202020204" pitchFamily="34" charset="0"/>
                <a:cs typeface="Arial" panose="020B0604020202020204" pitchFamily="34" charset="0"/>
              </a:rPr>
              <a:t>positioned at the center of the model rather than seen as independent forces that are largely unaffected by </a:t>
            </a:r>
            <a:r>
              <a:rPr lang="en-US" sz="2800" b="1" dirty="0" smtClean="0">
                <a:latin typeface="Arial" panose="020B0604020202020204" pitchFamily="34" charset="0"/>
                <a:cs typeface="Arial" panose="020B0604020202020204" pitchFamily="34" charset="0"/>
              </a:rPr>
              <a:t>policy</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Two fundamental tenets,</a:t>
            </a:r>
          </a:p>
          <a:p>
            <a:pPr lvl="1"/>
            <a:r>
              <a:rPr lang="en-US" sz="2400" b="1" dirty="0">
                <a:latin typeface="Arial" panose="020B0604020202020204" pitchFamily="34" charset="0"/>
                <a:cs typeface="Arial" panose="020B0604020202020204" pitchFamily="34" charset="0"/>
              </a:rPr>
              <a:t>the central goal of economic policy should be to spur </a:t>
            </a:r>
            <a:r>
              <a:rPr lang="en-US" sz="2400" b="1" dirty="0">
                <a:solidFill>
                  <a:srgbClr val="FF0000"/>
                </a:solidFill>
                <a:latin typeface="Arial" panose="020B0604020202020204" pitchFamily="34" charset="0"/>
                <a:cs typeface="Arial" panose="020B0604020202020204" pitchFamily="34" charset="0"/>
              </a:rPr>
              <a:t>higher productivity and greater innovation</a:t>
            </a:r>
          </a:p>
          <a:p>
            <a:pPr lvl="1"/>
            <a:r>
              <a:rPr lang="en-US" sz="2400" b="1" dirty="0">
                <a:latin typeface="Arial" panose="020B0604020202020204" pitchFamily="34" charset="0"/>
                <a:cs typeface="Arial" panose="020B0604020202020204" pitchFamily="34" charset="0"/>
              </a:rPr>
              <a:t>markets relying on price signals alone will not always be as effective as </a:t>
            </a:r>
            <a:r>
              <a:rPr lang="en-US" sz="2400" b="1" dirty="0">
                <a:solidFill>
                  <a:srgbClr val="FF0000"/>
                </a:solidFill>
                <a:latin typeface="Arial" panose="020B0604020202020204" pitchFamily="34" charset="0"/>
                <a:cs typeface="Arial" panose="020B0604020202020204" pitchFamily="34" charset="0"/>
              </a:rPr>
              <a:t>smart public-private partnerships in spurring higher productivity and greater </a:t>
            </a:r>
            <a:r>
              <a:rPr lang="en-US" sz="2400" b="1" dirty="0" smtClean="0">
                <a:solidFill>
                  <a:srgbClr val="FF0000"/>
                </a:solidFill>
                <a:latin typeface="Arial" panose="020B0604020202020204" pitchFamily="34" charset="0"/>
                <a:cs typeface="Arial" panose="020B0604020202020204" pitchFamily="34" charset="0"/>
              </a:rPr>
              <a:t>innovation</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xmlns="" id="{28492750-E12D-4995-ABCB-5BB846060890}"/>
              </a:ext>
            </a:extLst>
          </p:cNvPr>
          <p:cNvSpPr>
            <a:spLocks noGrp="1"/>
          </p:cNvSpPr>
          <p:nvPr>
            <p:ph type="title"/>
          </p:nvPr>
        </p:nvSpPr>
        <p:spPr>
          <a:xfrm>
            <a:off x="1522414" y="319088"/>
            <a:ext cx="9144000" cy="805656"/>
          </a:xfrm>
        </p:spPr>
        <p:txBody>
          <a:bodyPr>
            <a:noAutofit/>
          </a:bodyPr>
          <a:lstStyle/>
          <a:p>
            <a:pPr algn="ctr"/>
            <a:r>
              <a:rPr lang="en-US" sz="4400" b="1" dirty="0">
                <a:solidFill>
                  <a:schemeClr val="bg1"/>
                </a:solidFill>
                <a:latin typeface="Arial" panose="020B0604020202020204" pitchFamily="34" charset="0"/>
                <a:cs typeface="Arial" panose="020B0604020202020204" pitchFamily="34" charset="0"/>
              </a:rPr>
              <a:t>Innovation </a:t>
            </a:r>
            <a:r>
              <a:rPr lang="en-US" sz="4400" b="1" dirty="0" smtClean="0">
                <a:solidFill>
                  <a:schemeClr val="bg1"/>
                </a:solidFill>
                <a:latin typeface="Arial" panose="020B0604020202020204" pitchFamily="34" charset="0"/>
                <a:cs typeface="Arial" panose="020B0604020202020204" pitchFamily="34" charset="0"/>
              </a:rPr>
              <a:t>economics</a:t>
            </a:r>
            <a:endParaRPr lang="en-US" sz="4400" dirty="0">
              <a:solidFill>
                <a:schemeClr val="bg1"/>
              </a:solidFill>
            </a:endParaRPr>
          </a:p>
        </p:txBody>
      </p:sp>
    </p:spTree>
    <p:extLst>
      <p:ext uri="{BB962C8B-B14F-4D97-AF65-F5344CB8AC3E}">
        <p14:creationId xmlns:p14="http://schemas.microsoft.com/office/powerpoint/2010/main" val="322325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148" y="123537"/>
            <a:ext cx="9937104" cy="929198"/>
          </a:xfrm>
        </p:spPr>
        <p:txBody>
          <a:bodyPr>
            <a:normAutofit/>
          </a:bodyPr>
          <a:lstStyle/>
          <a:p>
            <a:r>
              <a:rPr lang="en-US" sz="2800" b="1" dirty="0">
                <a:latin typeface="Arial" panose="020B0604020202020204" pitchFamily="34" charset="0"/>
                <a:cs typeface="Arial" panose="020B0604020202020204" pitchFamily="34" charset="0"/>
              </a:rPr>
              <a:t>Information Technology in Advancing the Creative Economy to Develop </a:t>
            </a:r>
            <a:r>
              <a:rPr lang="en-US" sz="2800" b="1" dirty="0" smtClean="0">
                <a:latin typeface="Arial" panose="020B0604020202020204" pitchFamily="34" charset="0"/>
                <a:cs typeface="Arial" panose="020B0604020202020204" pitchFamily="34" charset="0"/>
              </a:rPr>
              <a:t>MSMEs</a:t>
            </a:r>
            <a:endParaRPr lang="en-US" sz="2800" dirty="0"/>
          </a:p>
        </p:txBody>
      </p:sp>
      <p:sp>
        <p:nvSpPr>
          <p:cNvPr id="3" name="Content Placeholder 2"/>
          <p:cNvSpPr>
            <a:spLocks noGrp="1"/>
          </p:cNvSpPr>
          <p:nvPr>
            <p:ph idx="1"/>
          </p:nvPr>
        </p:nvSpPr>
        <p:spPr>
          <a:xfrm>
            <a:off x="1099148" y="1124743"/>
            <a:ext cx="10244099" cy="5536431"/>
          </a:xfrm>
        </p:spPr>
        <p:txBody>
          <a:bodyPr>
            <a:noAutofit/>
          </a:bodyPr>
          <a:lstStyle/>
          <a:p>
            <a:r>
              <a:rPr lang="en-US" sz="2400" b="1" dirty="0">
                <a:latin typeface="Arial" panose="020B0604020202020204" pitchFamily="34" charset="0"/>
                <a:cs typeface="Arial" panose="020B0604020202020204" pitchFamily="34" charset="0"/>
              </a:rPr>
              <a:t>One of the main components in advancing the Creative Economy, especially among MSMEs, is conducted through the development of </a:t>
            </a:r>
            <a:r>
              <a:rPr lang="en-US" sz="2400" b="1" dirty="0">
                <a:solidFill>
                  <a:srgbClr val="0070C0"/>
                </a:solidFill>
                <a:latin typeface="Arial" panose="020B0604020202020204" pitchFamily="34" charset="0"/>
                <a:cs typeface="Arial" panose="020B0604020202020204" pitchFamily="34" charset="0"/>
              </a:rPr>
              <a:t>information technology (IT</a:t>
            </a:r>
            <a:r>
              <a:rPr lang="en-US" sz="2400" b="1" dirty="0" smtClean="0">
                <a:solidFill>
                  <a:srgbClr val="0070C0"/>
                </a:solidFill>
                <a:latin typeface="Arial" panose="020B0604020202020204" pitchFamily="34" charset="0"/>
                <a:cs typeface="Arial" panose="020B0604020202020204" pitchFamily="34" charset="0"/>
              </a:rPr>
              <a:t>)</a:t>
            </a:r>
            <a:endParaRPr lang="en-US" sz="2400" b="1" dirty="0">
              <a:solidFill>
                <a:srgbClr val="0070C0"/>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IT as stated in Law No. 11 of 2008 </a:t>
            </a:r>
            <a:r>
              <a:rPr lang="en-US" sz="2400" b="1" i="1" dirty="0" smtClean="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UU No. </a:t>
            </a:r>
            <a:r>
              <a:rPr lang="en-US" sz="2400" b="1" i="1" dirty="0" smtClean="0">
                <a:latin typeface="Arial" panose="020B0604020202020204" pitchFamily="34" charset="0"/>
                <a:cs typeface="Arial" panose="020B0604020202020204" pitchFamily="34" charset="0"/>
              </a:rPr>
              <a:t>11/2008) </a:t>
            </a:r>
            <a:r>
              <a:rPr lang="en-US" sz="2400" b="1" dirty="0" smtClean="0">
                <a:latin typeface="Arial" panose="020B0604020202020204" pitchFamily="34" charset="0"/>
                <a:cs typeface="Arial" panose="020B0604020202020204" pitchFamily="34" charset="0"/>
              </a:rPr>
              <a:t>concerning </a:t>
            </a:r>
            <a:r>
              <a:rPr lang="en-US" sz="2400" b="1" dirty="0">
                <a:latin typeface="Arial" panose="020B0604020202020204" pitchFamily="34" charset="0"/>
                <a:cs typeface="Arial" panose="020B0604020202020204" pitchFamily="34" charset="0"/>
              </a:rPr>
              <a:t>Electronic Information and Transactions (ITE) is defined as </a:t>
            </a:r>
            <a:r>
              <a:rPr lang="en-US" sz="2400" b="1" dirty="0">
                <a:solidFill>
                  <a:srgbClr val="0070C0"/>
                </a:solidFill>
                <a:latin typeface="Arial" panose="020B0604020202020204" pitchFamily="34" charset="0"/>
                <a:cs typeface="Arial" panose="020B0604020202020204" pitchFamily="34" charset="0"/>
              </a:rPr>
              <a:t>techniques for collecting, preparing, storing, </a:t>
            </a:r>
            <a:r>
              <a:rPr lang="en-US" sz="2400" b="1" dirty="0" smtClean="0">
                <a:solidFill>
                  <a:srgbClr val="0070C0"/>
                </a:solidFill>
                <a:latin typeface="Arial" panose="020B0604020202020204" pitchFamily="34" charset="0"/>
                <a:cs typeface="Arial" panose="020B0604020202020204" pitchFamily="34" charset="0"/>
              </a:rPr>
              <a:t>processing, announcing</a:t>
            </a:r>
            <a:r>
              <a:rPr lang="en-US" sz="2400" b="1" dirty="0">
                <a:solidFill>
                  <a:srgbClr val="0070C0"/>
                </a:solidFill>
                <a:latin typeface="Arial" panose="020B0604020202020204" pitchFamily="34" charset="0"/>
                <a:cs typeface="Arial" panose="020B0604020202020204" pitchFamily="34" charset="0"/>
              </a:rPr>
              <a:t>, analyzing, </a:t>
            </a:r>
            <a:r>
              <a:rPr lang="en-US" sz="2400" b="1" dirty="0" smtClean="0">
                <a:solidFill>
                  <a:srgbClr val="0070C0"/>
                </a:solidFill>
                <a:latin typeface="Arial" panose="020B0604020202020204" pitchFamily="34" charset="0"/>
                <a:cs typeface="Arial" panose="020B0604020202020204" pitchFamily="34" charset="0"/>
              </a:rPr>
              <a:t>and/or </a:t>
            </a:r>
            <a:r>
              <a:rPr lang="en-US" sz="2400" b="1" dirty="0">
                <a:solidFill>
                  <a:srgbClr val="0070C0"/>
                </a:solidFill>
                <a:latin typeface="Arial" panose="020B0604020202020204" pitchFamily="34" charset="0"/>
                <a:cs typeface="Arial" panose="020B0604020202020204" pitchFamily="34" charset="0"/>
              </a:rPr>
              <a:t>disseminating </a:t>
            </a:r>
            <a:r>
              <a:rPr lang="en-US" sz="2400" b="1" dirty="0" smtClean="0">
                <a:solidFill>
                  <a:srgbClr val="0070C0"/>
                </a:solidFill>
                <a:latin typeface="Arial" panose="020B0604020202020204" pitchFamily="34" charset="0"/>
                <a:cs typeface="Arial" panose="020B0604020202020204" pitchFamily="34" charset="0"/>
              </a:rPr>
              <a:t>information</a:t>
            </a:r>
          </a:p>
          <a:p>
            <a:r>
              <a:rPr lang="en-US" sz="2400" b="1" dirty="0">
                <a:latin typeface="Arial" panose="020B0604020202020204" pitchFamily="34" charset="0"/>
                <a:cs typeface="Arial" panose="020B0604020202020204" pitchFamily="34" charset="0"/>
              </a:rPr>
              <a:t>In the context of developing creative economics, IT is defined as </a:t>
            </a:r>
            <a:r>
              <a:rPr lang="en-US" sz="2400" b="1" dirty="0">
                <a:solidFill>
                  <a:srgbClr val="0070C0"/>
                </a:solidFill>
                <a:latin typeface="Arial" panose="020B0604020202020204" pitchFamily="34" charset="0"/>
                <a:cs typeface="Arial" panose="020B0604020202020204" pitchFamily="34" charset="0"/>
              </a:rPr>
              <a:t>a process of generating ideas to produce a work having added value, namely technology as a technique in collecting, processing, analyzing, and / or disseminating information in order to facilitate users interacting through computer </a:t>
            </a:r>
            <a:r>
              <a:rPr lang="en-US" sz="2400" b="1" dirty="0" smtClean="0">
                <a:solidFill>
                  <a:srgbClr val="0070C0"/>
                </a:solidFill>
                <a:latin typeface="Arial" panose="020B0604020202020204" pitchFamily="34" charset="0"/>
                <a:cs typeface="Arial" panose="020B0604020202020204" pitchFamily="34" charset="0"/>
              </a:rPr>
              <a:t>networks</a:t>
            </a:r>
            <a:endParaRPr lang="en-US" sz="2400" b="1" dirty="0">
              <a:solidFill>
                <a:srgbClr val="0070C0"/>
              </a:solidFill>
              <a:latin typeface="Arial" panose="020B0604020202020204" pitchFamily="34" charset="0"/>
              <a:cs typeface="Arial" panose="020B0604020202020204" pitchFamily="34" charset="0"/>
            </a:endParaRPr>
          </a:p>
        </p:txBody>
      </p:sp>
      <p:sp>
        <p:nvSpPr>
          <p:cNvPr id="4" name="Title 1"/>
          <p:cNvSpPr txBox="1">
            <a:spLocks/>
          </p:cNvSpPr>
          <p:nvPr/>
        </p:nvSpPr>
        <p:spPr>
          <a:xfrm>
            <a:off x="838200" y="339560"/>
            <a:ext cx="10515600" cy="114522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endParaRPr lang="en-US" b="1"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622176" y="1628800"/>
            <a:ext cx="11090448" cy="5032375"/>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endParaRPr lang="en-US" sz="2400" b="1" dirty="0" smtClean="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51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8" t="20708" r="7765" b="10828"/>
          <a:stretch/>
        </p:blipFill>
        <p:spPr>
          <a:xfrm>
            <a:off x="-1" y="893"/>
            <a:ext cx="12188825" cy="6856214"/>
          </a:xfrm>
          <a:prstGeom prst="rect">
            <a:avLst/>
          </a:prstGeom>
        </p:spPr>
      </p:pic>
      <p:sp>
        <p:nvSpPr>
          <p:cNvPr id="2" name="TextBox 1"/>
          <p:cNvSpPr txBox="1"/>
          <p:nvPr/>
        </p:nvSpPr>
        <p:spPr>
          <a:xfrm>
            <a:off x="405780" y="1628800"/>
            <a:ext cx="3168352" cy="830997"/>
          </a:xfrm>
          <a:prstGeom prst="rect">
            <a:avLst/>
          </a:prstGeom>
          <a:noFill/>
        </p:spPr>
        <p:txBody>
          <a:bodyPr wrap="square" rtlCol="0">
            <a:spAutoFit/>
          </a:bodyPr>
          <a:lstStyle/>
          <a:p>
            <a:r>
              <a:rPr lang="en-US" sz="2400" dirty="0" smtClean="0">
                <a:solidFill>
                  <a:srgbClr val="FF0000"/>
                </a:solidFill>
                <a:latin typeface="Arial" panose="020B0604020202020204" pitchFamily="34" charset="0"/>
                <a:cs typeface="Arial" panose="020B0604020202020204" pitchFamily="34" charset="0"/>
              </a:rPr>
              <a:t>market access expansion</a:t>
            </a:r>
            <a:endParaRPr lang="en-US" sz="2400"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4078188" y="1219979"/>
            <a:ext cx="3265638" cy="461665"/>
          </a:xfrm>
          <a:prstGeom prst="rect">
            <a:avLst/>
          </a:prstGeom>
          <a:noFill/>
        </p:spPr>
        <p:txBody>
          <a:bodyPr wrap="none" rtlCol="0">
            <a:spAutoFit/>
          </a:bodyPr>
          <a:lstStyle/>
          <a:p>
            <a:r>
              <a:rPr lang="en-US" sz="2400" dirty="0" smtClean="0">
                <a:solidFill>
                  <a:srgbClr val="FF0000"/>
                </a:solidFill>
                <a:latin typeface="Arial" panose="020B0604020202020204" pitchFamily="34" charset="0"/>
                <a:cs typeface="Arial" panose="020B0604020202020204" pitchFamily="34" charset="0"/>
              </a:rPr>
              <a:t> productivity increment</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8758708" y="1733543"/>
            <a:ext cx="3237349" cy="830997"/>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operational cost reduction</a:t>
            </a:r>
          </a:p>
        </p:txBody>
      </p:sp>
      <p:sp>
        <p:nvSpPr>
          <p:cNvPr id="6" name="TextBox 5"/>
          <p:cNvSpPr txBox="1"/>
          <p:nvPr/>
        </p:nvSpPr>
        <p:spPr>
          <a:xfrm>
            <a:off x="2658429" y="2890313"/>
            <a:ext cx="2839518" cy="1200329"/>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the potential of the creative </a:t>
            </a:r>
            <a:r>
              <a:rPr lang="en-US" sz="2400" b="1" dirty="0" smtClean="0">
                <a:solidFill>
                  <a:srgbClr val="FF0000"/>
                </a:solidFill>
                <a:latin typeface="Arial" panose="020B0604020202020204" pitchFamily="34" charset="0"/>
                <a:cs typeface="Arial" panose="020B0604020202020204" pitchFamily="34" charset="0"/>
              </a:rPr>
              <a:t>industry; </a:t>
            </a:r>
            <a:r>
              <a:rPr lang="en-US" sz="2400" b="1" dirty="0" smtClean="0">
                <a:solidFill>
                  <a:srgbClr val="FF0000"/>
                </a:solidFill>
                <a:latin typeface="Arial" panose="020B0604020202020204" pitchFamily="34" charset="0"/>
                <a:cs typeface="Arial" panose="020B0604020202020204" pitchFamily="34" charset="0"/>
              </a:rPr>
              <a:t>e-MSME</a:t>
            </a:r>
            <a:endParaRPr lang="en-US" sz="24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244512" y="5893241"/>
            <a:ext cx="2443298" cy="461665"/>
          </a:xfrm>
          <a:prstGeom prst="rect">
            <a:avLst/>
          </a:prstGeom>
          <a:noFill/>
        </p:spPr>
        <p:txBody>
          <a:bodyPr wrap="none" rtlCol="0">
            <a:spAutoFit/>
          </a:bodyPr>
          <a:lstStyle/>
          <a:p>
            <a:r>
              <a:rPr lang="en-US" sz="2400" dirty="0" smtClean="0">
                <a:solidFill>
                  <a:srgbClr val="FF0000"/>
                </a:solidFill>
                <a:latin typeface="Arial" panose="020B0604020202020204" pitchFamily="34" charset="0"/>
                <a:cs typeface="Arial" panose="020B0604020202020204" pitchFamily="34" charset="0"/>
              </a:rPr>
              <a:t>Better marketing</a:t>
            </a:r>
            <a:endParaRPr lang="en-US" sz="24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726260" y="5084384"/>
            <a:ext cx="2273200" cy="1200329"/>
          </a:xfrm>
          <a:prstGeom prst="rect">
            <a:avLst/>
          </a:prstGeom>
          <a:noFill/>
        </p:spPr>
        <p:txBody>
          <a:bodyPr wrap="square" rtlCol="0">
            <a:spAutoFit/>
          </a:bodyPr>
          <a:lstStyle/>
          <a:p>
            <a:r>
              <a:rPr lang="en-US" sz="2400" dirty="0" smtClean="0">
                <a:solidFill>
                  <a:srgbClr val="FF0000"/>
                </a:solidFill>
                <a:latin typeface="Arial" panose="020B0604020202020204" pitchFamily="34" charset="0"/>
                <a:cs typeface="Arial" panose="020B0604020202020204" pitchFamily="34" charset="0"/>
              </a:rPr>
              <a:t>Enhancement customer services</a:t>
            </a:r>
            <a:endParaRPr lang="en-US" sz="24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7696801" y="5979585"/>
            <a:ext cx="3794682" cy="830997"/>
          </a:xfrm>
          <a:prstGeom prst="rect">
            <a:avLst/>
          </a:prstGeom>
          <a:noFill/>
        </p:spPr>
        <p:txBody>
          <a:bodyPr wrap="square" rtlCol="0">
            <a:spAutoFit/>
          </a:bodyPr>
          <a:lstStyle/>
          <a:p>
            <a:r>
              <a:rPr lang="en-US" sz="2400" dirty="0" smtClean="0">
                <a:solidFill>
                  <a:srgbClr val="FF0000"/>
                </a:solidFill>
                <a:latin typeface="Arial" panose="020B0604020202020204" pitchFamily="34" charset="0"/>
                <a:cs typeface="Arial" panose="020B0604020202020204" pitchFamily="34" charset="0"/>
              </a:rPr>
              <a:t>Source of Competitive advantages</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4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3" t="32025" r="2699" b="6172"/>
          <a:stretch/>
        </p:blipFill>
        <p:spPr>
          <a:xfrm>
            <a:off x="-26887" y="1268759"/>
            <a:ext cx="12215713" cy="5588347"/>
          </a:xfrm>
          <a:prstGeom prst="rect">
            <a:avLst/>
          </a:prstGeom>
        </p:spPr>
      </p:pic>
      <p:sp>
        <p:nvSpPr>
          <p:cNvPr id="3" name="Title 2"/>
          <p:cNvSpPr>
            <a:spLocks noGrp="1"/>
          </p:cNvSpPr>
          <p:nvPr>
            <p:ph type="title"/>
          </p:nvPr>
        </p:nvSpPr>
        <p:spPr>
          <a:xfrm>
            <a:off x="1508969" y="260648"/>
            <a:ext cx="9144000" cy="882352"/>
          </a:xfrm>
        </p:spPr>
        <p:txBody>
          <a:bodyPr>
            <a:normAutofit/>
          </a:bodyPr>
          <a:lstStyle/>
          <a:p>
            <a:pPr algn="ctr"/>
            <a:r>
              <a:rPr lang="en-US" sz="4000" b="1" dirty="0" smtClean="0">
                <a:solidFill>
                  <a:srgbClr val="000000"/>
                </a:solidFill>
              </a:rPr>
              <a:t>E-MSME culinary</a:t>
            </a:r>
            <a:endParaRPr lang="en-US" sz="4000" b="1" dirty="0">
              <a:solidFill>
                <a:srgbClr val="000000"/>
              </a:solidFill>
            </a:endParaRPr>
          </a:p>
        </p:txBody>
      </p:sp>
    </p:spTree>
    <p:extLst>
      <p:ext uri="{BB962C8B-B14F-4D97-AF65-F5344CB8AC3E}">
        <p14:creationId xmlns:p14="http://schemas.microsoft.com/office/powerpoint/2010/main" val="40910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7828" y="332656"/>
            <a:ext cx="10441160" cy="6336704"/>
          </a:xfrm>
        </p:spPr>
        <p:txBody>
          <a:bodyPr>
            <a:noAutofit/>
          </a:bodyPr>
          <a:lstStyle/>
          <a:p>
            <a:pPr defTabSz="896669">
              <a:tabLst>
                <a:tab pos="2594784" algn="l"/>
              </a:tabLst>
            </a:pPr>
            <a:r>
              <a:rPr lang="en-US" sz="2399" b="1" dirty="0" smtClean="0">
                <a:solidFill>
                  <a:schemeClr val="accent4">
                    <a:lumMod val="50000"/>
                  </a:schemeClr>
                </a:solidFill>
              </a:rPr>
              <a:t>Indonesian Central Bank </a:t>
            </a:r>
            <a:endParaRPr lang="en-US" sz="2399" b="1" dirty="0">
              <a:solidFill>
                <a:schemeClr val="accent4">
                  <a:lumMod val="50000"/>
                </a:schemeClr>
              </a:solidFill>
            </a:endParaRPr>
          </a:p>
          <a:p>
            <a:pPr marL="2689225" lvl="1" indent="-2462213" defTabSz="873125">
              <a:buNone/>
              <a:tabLst>
                <a:tab pos="2594784" algn="l"/>
                <a:tab pos="2688418" algn="l"/>
              </a:tabLst>
            </a:pPr>
            <a:r>
              <a:rPr lang="en-US" sz="1999" b="1" dirty="0" smtClean="0">
                <a:solidFill>
                  <a:schemeClr val="accent4">
                    <a:lumMod val="50000"/>
                  </a:schemeClr>
                </a:solidFill>
              </a:rPr>
              <a:t>Micro Scale </a:t>
            </a:r>
            <a:r>
              <a:rPr lang="en-US" sz="1999" b="1" dirty="0">
                <a:solidFill>
                  <a:schemeClr val="accent4">
                    <a:lumMod val="50000"/>
                  </a:schemeClr>
                </a:solidFill>
              </a:rPr>
              <a:t>	: managed by the poor or almost </a:t>
            </a:r>
            <a:r>
              <a:rPr lang="en-US" sz="1999" b="1" dirty="0" smtClean="0">
                <a:solidFill>
                  <a:schemeClr val="accent4">
                    <a:lumMod val="50000"/>
                  </a:schemeClr>
                </a:solidFill>
              </a:rPr>
              <a:t>poor </a:t>
            </a:r>
            <a:r>
              <a:rPr lang="en-US" sz="1999" b="1" dirty="0">
                <a:solidFill>
                  <a:schemeClr val="accent4">
                    <a:lumMod val="50000"/>
                  </a:schemeClr>
                </a:solidFill>
              </a:rPr>
              <a:t>as a family business, using local resources, </a:t>
            </a:r>
            <a:r>
              <a:rPr lang="en-US" sz="1999" b="1" dirty="0" smtClean="0">
                <a:solidFill>
                  <a:schemeClr val="accent4">
                    <a:lumMod val="50000"/>
                  </a:schemeClr>
                </a:solidFill>
              </a:rPr>
              <a:t>applying  </a:t>
            </a:r>
            <a:r>
              <a:rPr lang="en-US" sz="1999" b="1" dirty="0">
                <a:solidFill>
                  <a:schemeClr val="accent4">
                    <a:lumMod val="50000"/>
                  </a:schemeClr>
                </a:solidFill>
              </a:rPr>
              <a:t>simple technology, easily enter and quit to/from the </a:t>
            </a:r>
            <a:r>
              <a:rPr lang="en-US" sz="1999" b="1" dirty="0" smtClean="0">
                <a:solidFill>
                  <a:schemeClr val="accent4">
                    <a:lumMod val="50000"/>
                  </a:schemeClr>
                </a:solidFill>
              </a:rPr>
              <a:t>industries</a:t>
            </a:r>
          </a:p>
          <a:p>
            <a:pPr marL="2689225" lvl="1" indent="-2462213" defTabSz="873125">
              <a:buNone/>
              <a:tabLst>
                <a:tab pos="2594784" algn="l"/>
                <a:tab pos="2688418" algn="l"/>
              </a:tabLst>
            </a:pPr>
            <a:r>
              <a:rPr lang="en-US" sz="1999" b="1" dirty="0" smtClean="0">
                <a:solidFill>
                  <a:schemeClr val="accent4">
                    <a:lumMod val="50000"/>
                  </a:schemeClr>
                </a:solidFill>
              </a:rPr>
              <a:t>Small Scale </a:t>
            </a:r>
            <a:r>
              <a:rPr lang="en-US" sz="1999" b="1" dirty="0">
                <a:solidFill>
                  <a:schemeClr val="accent4">
                    <a:lumMod val="50000"/>
                  </a:schemeClr>
                </a:solidFill>
              </a:rPr>
              <a:t>	: </a:t>
            </a:r>
            <a:r>
              <a:rPr lang="en-US" sz="1999" b="1" dirty="0" smtClean="0">
                <a:solidFill>
                  <a:schemeClr val="accent4">
                    <a:lumMod val="50000"/>
                  </a:schemeClr>
                </a:solidFill>
              </a:rPr>
              <a:t>Asset </a:t>
            </a:r>
            <a:r>
              <a:rPr lang="en-US" sz="1999" b="1" dirty="0">
                <a:solidFill>
                  <a:schemeClr val="accent4">
                    <a:lumMod val="50000"/>
                  </a:schemeClr>
                </a:solidFill>
              </a:rPr>
              <a:t>&lt;= </a:t>
            </a:r>
            <a:r>
              <a:rPr lang="en-US" sz="1999" b="1" dirty="0" err="1">
                <a:solidFill>
                  <a:schemeClr val="accent4">
                    <a:lumMod val="50000"/>
                  </a:schemeClr>
                </a:solidFill>
              </a:rPr>
              <a:t>Rp</a:t>
            </a:r>
            <a:r>
              <a:rPr lang="en-US" sz="1999" b="1" dirty="0">
                <a:solidFill>
                  <a:schemeClr val="accent4">
                    <a:lumMod val="50000"/>
                  </a:schemeClr>
                </a:solidFill>
              </a:rPr>
              <a:t> 200 </a:t>
            </a:r>
            <a:r>
              <a:rPr lang="en-US" sz="1999" b="1" dirty="0" smtClean="0">
                <a:solidFill>
                  <a:schemeClr val="accent4">
                    <a:lumMod val="50000"/>
                  </a:schemeClr>
                </a:solidFill>
              </a:rPr>
              <a:t>millions, turnover &lt;=</a:t>
            </a:r>
            <a:r>
              <a:rPr lang="en-US" sz="1999" b="1" dirty="0" err="1">
                <a:solidFill>
                  <a:schemeClr val="accent4">
                    <a:lumMod val="50000"/>
                  </a:schemeClr>
                </a:solidFill>
              </a:rPr>
              <a:t>Rp</a:t>
            </a:r>
            <a:r>
              <a:rPr lang="en-US" sz="1999" b="1" dirty="0">
                <a:solidFill>
                  <a:schemeClr val="accent4">
                    <a:lumMod val="50000"/>
                  </a:schemeClr>
                </a:solidFill>
              </a:rPr>
              <a:t> </a:t>
            </a:r>
            <a:r>
              <a:rPr lang="en-US" sz="1999" b="1" dirty="0" smtClean="0">
                <a:solidFill>
                  <a:schemeClr val="accent4">
                    <a:lumMod val="50000"/>
                  </a:schemeClr>
                </a:solidFill>
              </a:rPr>
              <a:t>1 billion /year</a:t>
            </a:r>
            <a:endParaRPr lang="en-US" sz="1999" b="1" dirty="0">
              <a:solidFill>
                <a:schemeClr val="accent4">
                  <a:lumMod val="50000"/>
                </a:schemeClr>
              </a:solidFill>
            </a:endParaRPr>
          </a:p>
          <a:p>
            <a:pPr marL="228531" lvl="1" indent="0" defTabSz="896669">
              <a:buNone/>
              <a:tabLst>
                <a:tab pos="2594784" algn="l"/>
                <a:tab pos="2688418" algn="l"/>
              </a:tabLst>
            </a:pPr>
            <a:r>
              <a:rPr lang="en-US" sz="1999" b="1" dirty="0" smtClean="0">
                <a:solidFill>
                  <a:schemeClr val="accent4">
                    <a:lumMod val="50000"/>
                  </a:schemeClr>
                </a:solidFill>
              </a:rPr>
              <a:t>Medium Scale 	: For industries, Asset </a:t>
            </a:r>
            <a:r>
              <a:rPr lang="en-US" sz="1999" b="1" dirty="0">
                <a:solidFill>
                  <a:schemeClr val="accent4">
                    <a:lumMod val="50000"/>
                  </a:schemeClr>
                </a:solidFill>
              </a:rPr>
              <a:t>&lt; </a:t>
            </a:r>
            <a:r>
              <a:rPr lang="en-US" sz="1999" b="1" dirty="0" err="1">
                <a:solidFill>
                  <a:schemeClr val="accent4">
                    <a:lumMod val="50000"/>
                  </a:schemeClr>
                </a:solidFill>
              </a:rPr>
              <a:t>Rp</a:t>
            </a:r>
            <a:r>
              <a:rPr lang="en-US" sz="1999" b="1" dirty="0">
                <a:solidFill>
                  <a:schemeClr val="accent4">
                    <a:lumMod val="50000"/>
                  </a:schemeClr>
                </a:solidFill>
              </a:rPr>
              <a:t> </a:t>
            </a:r>
            <a:r>
              <a:rPr lang="en-US" sz="1999" b="1" dirty="0" smtClean="0">
                <a:solidFill>
                  <a:schemeClr val="accent4">
                    <a:lumMod val="50000"/>
                  </a:schemeClr>
                </a:solidFill>
              </a:rPr>
              <a:t>5 billions,</a:t>
            </a:r>
          </a:p>
          <a:p>
            <a:pPr marL="228531" lvl="1" indent="0" defTabSz="896669">
              <a:buNone/>
              <a:tabLst>
                <a:tab pos="2594784" algn="l"/>
                <a:tab pos="2688418" algn="l"/>
              </a:tabLst>
            </a:pPr>
            <a:r>
              <a:rPr lang="en-US" sz="1999" b="1" dirty="0" smtClean="0">
                <a:solidFill>
                  <a:schemeClr val="accent4">
                    <a:lumMod val="50000"/>
                  </a:schemeClr>
                </a:solidFill>
              </a:rPr>
              <a:t>		For others (included service sector), asset &lt; 600 millions 			excluded land and buildings; turnover &lt; </a:t>
            </a:r>
            <a:r>
              <a:rPr lang="en-US" sz="1999" b="1" dirty="0" err="1" smtClean="0">
                <a:solidFill>
                  <a:schemeClr val="accent4">
                    <a:lumMod val="50000"/>
                  </a:schemeClr>
                </a:solidFill>
              </a:rPr>
              <a:t>Rp</a:t>
            </a:r>
            <a:r>
              <a:rPr lang="en-US" sz="1999" b="1" dirty="0" smtClean="0">
                <a:solidFill>
                  <a:schemeClr val="accent4">
                    <a:lumMod val="50000"/>
                  </a:schemeClr>
                </a:solidFill>
              </a:rPr>
              <a:t> 3 billions per year</a:t>
            </a:r>
          </a:p>
          <a:p>
            <a:pPr defTabSz="896669">
              <a:tabLst>
                <a:tab pos="2594784" algn="l"/>
                <a:tab pos="2688418" algn="l"/>
              </a:tabLst>
            </a:pPr>
            <a:r>
              <a:rPr lang="en-US" sz="2399" b="1" dirty="0" smtClean="0">
                <a:solidFill>
                  <a:srgbClr val="000066"/>
                </a:solidFill>
              </a:rPr>
              <a:t>World Bank</a:t>
            </a:r>
            <a:endParaRPr lang="en-US" sz="2399" b="1" dirty="0">
              <a:solidFill>
                <a:srgbClr val="000066"/>
              </a:solidFill>
            </a:endParaRPr>
          </a:p>
          <a:p>
            <a:pPr marL="2689225" lvl="1" indent="-2462213" defTabSz="873125">
              <a:buNone/>
              <a:tabLst>
                <a:tab pos="2594784" algn="l"/>
                <a:tab pos="2688418" algn="l"/>
              </a:tabLst>
            </a:pPr>
            <a:r>
              <a:rPr lang="en-US" sz="1999" b="1" dirty="0">
                <a:solidFill>
                  <a:srgbClr val="000066"/>
                </a:solidFill>
              </a:rPr>
              <a:t>Micro Scale 	: </a:t>
            </a:r>
            <a:r>
              <a:rPr lang="en-US" sz="1999" b="1" dirty="0" smtClean="0">
                <a:solidFill>
                  <a:srgbClr val="000066"/>
                </a:solidFill>
              </a:rPr>
              <a:t>workers &lt; </a:t>
            </a:r>
            <a:r>
              <a:rPr lang="en-US" sz="1999" b="1" dirty="0">
                <a:solidFill>
                  <a:srgbClr val="000066"/>
                </a:solidFill>
              </a:rPr>
              <a:t>10 </a:t>
            </a:r>
            <a:r>
              <a:rPr lang="en-US" sz="1999" b="1" dirty="0" smtClean="0">
                <a:solidFill>
                  <a:srgbClr val="000066"/>
                </a:solidFill>
              </a:rPr>
              <a:t>people, Asset </a:t>
            </a:r>
            <a:r>
              <a:rPr lang="en-US" sz="1999" b="1" dirty="0">
                <a:solidFill>
                  <a:srgbClr val="000066"/>
                </a:solidFill>
              </a:rPr>
              <a:t>&lt; $ 100.000,  </a:t>
            </a:r>
            <a:r>
              <a:rPr lang="en-US" sz="1999" b="1" dirty="0" smtClean="0">
                <a:solidFill>
                  <a:srgbClr val="000066"/>
                </a:solidFill>
              </a:rPr>
              <a:t>turnover &lt; </a:t>
            </a:r>
            <a:r>
              <a:rPr lang="en-US" sz="1999" b="1" dirty="0">
                <a:solidFill>
                  <a:srgbClr val="000066"/>
                </a:solidFill>
              </a:rPr>
              <a:t>$ 100.000 </a:t>
            </a:r>
            <a:r>
              <a:rPr lang="en-US" sz="1999" b="1" dirty="0" smtClean="0">
                <a:solidFill>
                  <a:srgbClr val="000066"/>
                </a:solidFill>
              </a:rPr>
              <a:t>per year </a:t>
            </a:r>
          </a:p>
          <a:p>
            <a:pPr marL="2689225" lvl="1" indent="-2462213" defTabSz="873125">
              <a:buNone/>
              <a:tabLst>
                <a:tab pos="2594784" algn="l"/>
                <a:tab pos="2688418" algn="l"/>
              </a:tabLst>
            </a:pPr>
            <a:r>
              <a:rPr lang="en-US" sz="1999" b="1" dirty="0" smtClean="0">
                <a:solidFill>
                  <a:srgbClr val="000066"/>
                </a:solidFill>
              </a:rPr>
              <a:t>Small </a:t>
            </a:r>
            <a:r>
              <a:rPr lang="en-US" sz="1999" b="1" dirty="0">
                <a:solidFill>
                  <a:srgbClr val="000066"/>
                </a:solidFill>
              </a:rPr>
              <a:t>Scale 	</a:t>
            </a:r>
            <a:r>
              <a:rPr lang="en-US" sz="1999" b="1" dirty="0" smtClean="0">
                <a:solidFill>
                  <a:srgbClr val="000066"/>
                </a:solidFill>
              </a:rPr>
              <a:t>: workers &lt; 50 people, Asset </a:t>
            </a:r>
            <a:r>
              <a:rPr lang="en-US" sz="1999" b="1" dirty="0">
                <a:solidFill>
                  <a:srgbClr val="000066"/>
                </a:solidFill>
              </a:rPr>
              <a:t>&lt; $ 3 </a:t>
            </a:r>
            <a:r>
              <a:rPr lang="en-US" sz="1999" b="1" dirty="0" smtClean="0">
                <a:solidFill>
                  <a:srgbClr val="000066"/>
                </a:solidFill>
              </a:rPr>
              <a:t>millions, turnover &lt; </a:t>
            </a:r>
            <a:r>
              <a:rPr lang="en-US" sz="1999" b="1" dirty="0">
                <a:solidFill>
                  <a:srgbClr val="000066"/>
                </a:solidFill>
              </a:rPr>
              <a:t>$ 3 </a:t>
            </a:r>
            <a:r>
              <a:rPr lang="en-US" sz="1999" b="1" dirty="0" smtClean="0">
                <a:solidFill>
                  <a:srgbClr val="000066"/>
                </a:solidFill>
              </a:rPr>
              <a:t>millions per year</a:t>
            </a:r>
            <a:endParaRPr lang="en-US" sz="1999" b="1" dirty="0">
              <a:solidFill>
                <a:srgbClr val="000066"/>
              </a:solidFill>
            </a:endParaRPr>
          </a:p>
          <a:p>
            <a:pPr marL="2689225" lvl="1" indent="-2462213" defTabSz="873125">
              <a:buNone/>
              <a:tabLst>
                <a:tab pos="2594784" algn="l"/>
                <a:tab pos="2688418" algn="l"/>
              </a:tabLst>
            </a:pPr>
            <a:r>
              <a:rPr lang="en-US" sz="1999" b="1" dirty="0" smtClean="0">
                <a:solidFill>
                  <a:srgbClr val="000066"/>
                </a:solidFill>
              </a:rPr>
              <a:t>Medium Scale	: workers &lt; </a:t>
            </a:r>
            <a:r>
              <a:rPr lang="en-US" sz="1999" b="1" dirty="0">
                <a:solidFill>
                  <a:srgbClr val="000066"/>
                </a:solidFill>
              </a:rPr>
              <a:t>300 orang,  </a:t>
            </a:r>
            <a:r>
              <a:rPr lang="en-US" sz="1999" b="1" dirty="0" smtClean="0">
                <a:solidFill>
                  <a:srgbClr val="000066"/>
                </a:solidFill>
              </a:rPr>
              <a:t>Asset </a:t>
            </a:r>
            <a:r>
              <a:rPr lang="en-US" sz="1999" b="1" dirty="0">
                <a:solidFill>
                  <a:srgbClr val="000066"/>
                </a:solidFill>
              </a:rPr>
              <a:t>&lt; $ 15 </a:t>
            </a:r>
            <a:r>
              <a:rPr lang="en-US" sz="1999" b="1" dirty="0" smtClean="0">
                <a:solidFill>
                  <a:srgbClr val="000066"/>
                </a:solidFill>
              </a:rPr>
              <a:t>millions, turnover &lt; </a:t>
            </a:r>
            <a:r>
              <a:rPr lang="en-US" sz="1999" b="1" dirty="0">
                <a:solidFill>
                  <a:srgbClr val="000066"/>
                </a:solidFill>
              </a:rPr>
              <a:t>$ 15 </a:t>
            </a:r>
            <a:r>
              <a:rPr lang="en-US" sz="1999" b="1" dirty="0" smtClean="0">
                <a:solidFill>
                  <a:srgbClr val="000066"/>
                </a:solidFill>
              </a:rPr>
              <a:t>millions per year</a:t>
            </a:r>
            <a:endParaRPr lang="en-US" sz="1999" b="1" dirty="0">
              <a:solidFill>
                <a:srgbClr val="000066"/>
              </a:solidFill>
            </a:endParaRPr>
          </a:p>
        </p:txBody>
      </p:sp>
    </p:spTree>
    <p:extLst>
      <p:ext uri="{BB962C8B-B14F-4D97-AF65-F5344CB8AC3E}">
        <p14:creationId xmlns:p14="http://schemas.microsoft.com/office/powerpoint/2010/main" val="140501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6" t="29199" r="2711" b="5201"/>
          <a:stretch/>
        </p:blipFill>
        <p:spPr>
          <a:xfrm>
            <a:off x="-1" y="1052736"/>
            <a:ext cx="12188825" cy="5804371"/>
          </a:xfrm>
          <a:prstGeom prst="rect">
            <a:avLst/>
          </a:prstGeom>
        </p:spPr>
      </p:pic>
      <p:sp>
        <p:nvSpPr>
          <p:cNvPr id="3" name="Title 2"/>
          <p:cNvSpPr txBox="1">
            <a:spLocks/>
          </p:cNvSpPr>
          <p:nvPr/>
        </p:nvSpPr>
        <p:spPr>
          <a:xfrm>
            <a:off x="1522411" y="170384"/>
            <a:ext cx="9144000" cy="738336"/>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r>
              <a:rPr lang="en-US" sz="4000" b="1" dirty="0">
                <a:solidFill>
                  <a:srgbClr val="000000"/>
                </a:solidFill>
              </a:rPr>
              <a:t>E-MSME </a:t>
            </a:r>
            <a:r>
              <a:rPr lang="en-US" sz="4000" b="1" dirty="0" smtClean="0">
                <a:solidFill>
                  <a:srgbClr val="000000"/>
                </a:solidFill>
              </a:rPr>
              <a:t>handicrafts</a:t>
            </a:r>
            <a:endParaRPr lang="en-US" sz="4000" b="1" dirty="0">
              <a:solidFill>
                <a:srgbClr val="000000"/>
              </a:solidFill>
            </a:endParaRPr>
          </a:p>
        </p:txBody>
      </p:sp>
    </p:spTree>
    <p:extLst>
      <p:ext uri="{BB962C8B-B14F-4D97-AF65-F5344CB8AC3E}">
        <p14:creationId xmlns:p14="http://schemas.microsoft.com/office/powerpoint/2010/main" val="25857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35" t="31635" r="1976" b="6562"/>
          <a:stretch/>
        </p:blipFill>
        <p:spPr>
          <a:xfrm>
            <a:off x="-1" y="1268760"/>
            <a:ext cx="12188825" cy="5588348"/>
          </a:xfrm>
          <a:prstGeom prst="rect">
            <a:avLst/>
          </a:prstGeom>
        </p:spPr>
      </p:pic>
      <p:sp>
        <p:nvSpPr>
          <p:cNvPr id="4" name="Title 2"/>
          <p:cNvSpPr txBox="1">
            <a:spLocks/>
          </p:cNvSpPr>
          <p:nvPr/>
        </p:nvSpPr>
        <p:spPr>
          <a:xfrm>
            <a:off x="1508969" y="260648"/>
            <a:ext cx="9144000" cy="882352"/>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r>
              <a:rPr lang="en-US" sz="4000" b="1" dirty="0" smtClean="0">
                <a:solidFill>
                  <a:srgbClr val="000000"/>
                </a:solidFill>
              </a:rPr>
              <a:t>E-MSME agriculture</a:t>
            </a:r>
            <a:endParaRPr lang="en-US" sz="4000" b="1" dirty="0">
              <a:solidFill>
                <a:srgbClr val="000000"/>
              </a:solidFill>
            </a:endParaRPr>
          </a:p>
        </p:txBody>
      </p:sp>
    </p:spTree>
    <p:extLst>
      <p:ext uri="{BB962C8B-B14F-4D97-AF65-F5344CB8AC3E}">
        <p14:creationId xmlns:p14="http://schemas.microsoft.com/office/powerpoint/2010/main" val="12854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09" t="31189" r="3067" b="6460"/>
          <a:stretch/>
        </p:blipFill>
        <p:spPr>
          <a:xfrm>
            <a:off x="-1" y="1124743"/>
            <a:ext cx="12188826" cy="5732363"/>
          </a:xfrm>
          <a:prstGeom prst="rect">
            <a:avLst/>
          </a:prstGeom>
        </p:spPr>
      </p:pic>
      <p:sp>
        <p:nvSpPr>
          <p:cNvPr id="4" name="Title 2"/>
          <p:cNvSpPr txBox="1">
            <a:spLocks/>
          </p:cNvSpPr>
          <p:nvPr/>
        </p:nvSpPr>
        <p:spPr>
          <a:xfrm>
            <a:off x="1508969" y="260648"/>
            <a:ext cx="9144000" cy="882352"/>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a:lstStyle>
          <a:p>
            <a:pPr algn="ctr"/>
            <a:r>
              <a:rPr lang="en-US" sz="4000" b="1" dirty="0">
                <a:solidFill>
                  <a:srgbClr val="000000"/>
                </a:solidFill>
              </a:rPr>
              <a:t>E-MSME livestock</a:t>
            </a:r>
          </a:p>
        </p:txBody>
      </p:sp>
    </p:spTree>
    <p:extLst>
      <p:ext uri="{BB962C8B-B14F-4D97-AF65-F5344CB8AC3E}">
        <p14:creationId xmlns:p14="http://schemas.microsoft.com/office/powerpoint/2010/main" val="8319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44" y="1307089"/>
            <a:ext cx="3384376" cy="1200329"/>
          </a:xfrm>
          <a:prstGeom prst="rect">
            <a:avLst/>
          </a:prstGeom>
          <a:solidFill>
            <a:schemeClr val="accent2"/>
          </a:solidFill>
        </p:spPr>
        <p:txBody>
          <a:bodyPr wrap="square" rtlCol="0">
            <a:spAutoFit/>
          </a:bodyPr>
          <a:lstStyle/>
          <a:p>
            <a:r>
              <a:rPr lang="en-US" sz="2400" b="1" dirty="0" smtClean="0">
                <a:solidFill>
                  <a:schemeClr val="bg1"/>
                </a:solidFill>
                <a:latin typeface="Arial" panose="020B0604020202020204" pitchFamily="34" charset="0"/>
              </a:rPr>
              <a:t>Important Role </a:t>
            </a:r>
            <a:r>
              <a:rPr lang="en-US" sz="2400" b="1" dirty="0">
                <a:solidFill>
                  <a:schemeClr val="bg1"/>
                </a:solidFill>
                <a:latin typeface="Arial" panose="020B0604020202020204" pitchFamily="34" charset="0"/>
              </a:rPr>
              <a:t>of </a:t>
            </a:r>
            <a:r>
              <a:rPr lang="en-US" sz="2400" b="1" dirty="0" smtClean="0">
                <a:solidFill>
                  <a:schemeClr val="bg1"/>
                </a:solidFill>
                <a:latin typeface="Arial" panose="020B0604020202020204" pitchFamily="34" charset="0"/>
              </a:rPr>
              <a:t>MSMEs to the national economy</a:t>
            </a:r>
            <a:endParaRPr lang="en-US" sz="2400" dirty="0">
              <a:solidFill>
                <a:schemeClr val="bg1"/>
              </a:solidFill>
            </a:endParaRPr>
          </a:p>
        </p:txBody>
      </p:sp>
      <p:sp>
        <p:nvSpPr>
          <p:cNvPr id="3" name="Right Arrow 2"/>
          <p:cNvSpPr/>
          <p:nvPr/>
        </p:nvSpPr>
        <p:spPr>
          <a:xfrm>
            <a:off x="3608304" y="1516946"/>
            <a:ext cx="84229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50596" y="260648"/>
            <a:ext cx="3384376" cy="3293209"/>
          </a:xfrm>
          <a:prstGeom prst="rect">
            <a:avLst/>
          </a:prstGeom>
          <a:solidFill>
            <a:schemeClr val="accent2"/>
          </a:solidFill>
        </p:spPr>
        <p:txBody>
          <a:bodyPr wrap="square" rtlCol="0">
            <a:spAutoFit/>
          </a:bodyPr>
          <a:lstStyle/>
          <a:p>
            <a:r>
              <a:rPr lang="en-US" sz="2400" b="1" dirty="0" smtClean="0">
                <a:solidFill>
                  <a:schemeClr val="bg1"/>
                </a:solidFill>
              </a:rPr>
              <a:t>The Performance  of MSMEs:</a:t>
            </a:r>
          </a:p>
          <a:p>
            <a:pPr marL="342900" indent="-342900">
              <a:buFont typeface="Arial" panose="020B0604020202020204" pitchFamily="34" charset="0"/>
              <a:buChar char="•"/>
            </a:pPr>
            <a:r>
              <a:rPr lang="en-US" sz="2000" b="1" dirty="0" smtClean="0">
                <a:solidFill>
                  <a:srgbClr val="FFFF99"/>
                </a:solidFill>
                <a:latin typeface="Arial" panose="020B0604020202020204" pitchFamily="34" charset="0"/>
                <a:cs typeface="Arial" panose="020B0604020202020204" pitchFamily="34" charset="0"/>
              </a:rPr>
              <a:t>small </a:t>
            </a:r>
            <a:r>
              <a:rPr lang="en-US" sz="2000" b="1" dirty="0">
                <a:solidFill>
                  <a:srgbClr val="FFFF99"/>
                </a:solidFill>
                <a:latin typeface="Arial" panose="020B0604020202020204" pitchFamily="34" charset="0"/>
                <a:cs typeface="Arial" panose="020B0604020202020204" pitchFamily="34" charset="0"/>
              </a:rPr>
              <a:t>role in </a:t>
            </a:r>
            <a:r>
              <a:rPr lang="en-US" sz="2000" b="1" dirty="0" smtClean="0">
                <a:solidFill>
                  <a:srgbClr val="FFFF99"/>
                </a:solidFill>
                <a:latin typeface="Arial" panose="020B0604020202020204" pitchFamily="34" charset="0"/>
                <a:cs typeface="Arial" panose="020B0604020202020204" pitchFamily="34" charset="0"/>
              </a:rPr>
              <a:t>exports</a:t>
            </a:r>
          </a:p>
          <a:p>
            <a:pPr marL="342900" indent="-342900">
              <a:buFont typeface="Arial" panose="020B0604020202020204" pitchFamily="34" charset="0"/>
              <a:buChar char="•"/>
            </a:pPr>
            <a:r>
              <a:rPr lang="en-US" sz="2000" b="1" dirty="0">
                <a:solidFill>
                  <a:srgbClr val="FFFF99"/>
                </a:solidFill>
                <a:latin typeface="Arial" panose="020B0604020202020204" pitchFamily="34" charset="0"/>
                <a:cs typeface="Arial" panose="020B0604020202020204" pitchFamily="34" charset="0"/>
              </a:rPr>
              <a:t>low in </a:t>
            </a:r>
            <a:r>
              <a:rPr lang="en-US" sz="2000" b="1" dirty="0" smtClean="0">
                <a:solidFill>
                  <a:srgbClr val="FFFF99"/>
                </a:solidFill>
                <a:latin typeface="Arial" panose="020B0604020202020204" pitchFamily="34" charset="0"/>
                <a:cs typeface="Arial" panose="020B0604020202020204" pitchFamily="34" charset="0"/>
              </a:rPr>
              <a:t>productivity</a:t>
            </a:r>
          </a:p>
          <a:p>
            <a:pPr marL="342900" indent="-342900">
              <a:buFont typeface="Arial" panose="020B0604020202020204" pitchFamily="34" charset="0"/>
              <a:buChar char="•"/>
            </a:pPr>
            <a:r>
              <a:rPr lang="en-US" sz="2000" b="1" dirty="0" smtClean="0">
                <a:solidFill>
                  <a:srgbClr val="FFFF99"/>
                </a:solidFill>
                <a:latin typeface="Arial" panose="020B0604020202020204" pitchFamily="34" charset="0"/>
                <a:cs typeface="Arial" panose="020B0604020202020204" pitchFamily="34" charset="0"/>
              </a:rPr>
              <a:t>do </a:t>
            </a:r>
            <a:r>
              <a:rPr lang="en-US" sz="2000" b="1" dirty="0">
                <a:solidFill>
                  <a:srgbClr val="FFFF99"/>
                </a:solidFill>
                <a:latin typeface="Arial" panose="020B0604020202020204" pitchFamily="34" charset="0"/>
                <a:cs typeface="Arial" panose="020B0604020202020204" pitchFamily="34" charset="0"/>
              </a:rPr>
              <a:t>not have linear </a:t>
            </a:r>
            <a:r>
              <a:rPr lang="en-US" sz="2000" b="1" dirty="0" smtClean="0">
                <a:solidFill>
                  <a:srgbClr val="FFFF99"/>
                </a:solidFill>
                <a:latin typeface="Arial" panose="020B0604020202020204" pitchFamily="34" charset="0"/>
                <a:cs typeface="Arial" panose="020B0604020202020204" pitchFamily="34" charset="0"/>
              </a:rPr>
              <a:t>relationship between numbers and the productivity</a:t>
            </a:r>
          </a:p>
          <a:p>
            <a:pPr marL="342900" indent="-342900">
              <a:buFont typeface="Arial" panose="020B0604020202020204" pitchFamily="34" charset="0"/>
              <a:buChar char="•"/>
            </a:pPr>
            <a:r>
              <a:rPr lang="en-US" sz="2000" b="1" dirty="0">
                <a:solidFill>
                  <a:srgbClr val="FFFF99"/>
                </a:solidFill>
                <a:latin typeface="Arial" panose="020B0604020202020204" pitchFamily="34" charset="0"/>
                <a:cs typeface="Arial" panose="020B0604020202020204" pitchFamily="34" charset="0"/>
              </a:rPr>
              <a:t>do not have access to bank financing</a:t>
            </a:r>
            <a:endParaRPr lang="en-US" sz="2000" dirty="0">
              <a:solidFill>
                <a:srgbClr val="FFFF99"/>
              </a:solidFill>
            </a:endParaRPr>
          </a:p>
        </p:txBody>
      </p:sp>
      <p:sp>
        <p:nvSpPr>
          <p:cNvPr id="5" name="TextBox 4"/>
          <p:cNvSpPr txBox="1"/>
          <p:nvPr/>
        </p:nvSpPr>
        <p:spPr>
          <a:xfrm>
            <a:off x="8819048" y="967303"/>
            <a:ext cx="3384376" cy="1815882"/>
          </a:xfrm>
          <a:prstGeom prst="rect">
            <a:avLst/>
          </a:prstGeom>
          <a:solidFill>
            <a:schemeClr val="accent2"/>
          </a:solidFill>
        </p:spPr>
        <p:txBody>
          <a:bodyPr wrap="square" rtlCol="0">
            <a:spAutoFit/>
          </a:bodyPr>
          <a:lstStyle/>
          <a:p>
            <a:pPr marL="363538" lvl="1" indent="-188913">
              <a:buFont typeface="Arial" panose="020B0604020202020204" pitchFamily="34" charset="0"/>
              <a:buChar char="•"/>
            </a:pPr>
            <a:r>
              <a:rPr lang="en-US" sz="2800" b="1" dirty="0">
                <a:solidFill>
                  <a:srgbClr val="FFFF99"/>
                </a:solidFill>
              </a:rPr>
              <a:t>human resources</a:t>
            </a:r>
          </a:p>
          <a:p>
            <a:pPr marL="363538" lvl="1" indent="-188913">
              <a:buFont typeface="Arial" panose="020B0604020202020204" pitchFamily="34" charset="0"/>
              <a:buChar char="•"/>
            </a:pPr>
            <a:r>
              <a:rPr lang="en-US" sz="2800" b="1" dirty="0">
                <a:solidFill>
                  <a:srgbClr val="FFFF99"/>
                </a:solidFill>
              </a:rPr>
              <a:t>capital</a:t>
            </a:r>
          </a:p>
          <a:p>
            <a:pPr marL="363538" lvl="1" indent="-188913">
              <a:buFont typeface="Arial" panose="020B0604020202020204" pitchFamily="34" charset="0"/>
              <a:buChar char="•"/>
            </a:pPr>
            <a:r>
              <a:rPr lang="en-US" sz="2800" b="1" dirty="0">
                <a:solidFill>
                  <a:srgbClr val="FFFF99"/>
                </a:solidFill>
              </a:rPr>
              <a:t>technology</a:t>
            </a:r>
          </a:p>
          <a:p>
            <a:pPr marL="363538" lvl="1" indent="-188913">
              <a:buFont typeface="Arial" panose="020B0604020202020204" pitchFamily="34" charset="0"/>
              <a:buChar char="•"/>
            </a:pPr>
            <a:r>
              <a:rPr lang="en-US" sz="2800" b="1" dirty="0">
                <a:solidFill>
                  <a:srgbClr val="FFFF99"/>
                </a:solidFill>
              </a:rPr>
              <a:t>place of business</a:t>
            </a:r>
            <a:endParaRPr lang="ms-MY" sz="2800" b="1" dirty="0">
              <a:solidFill>
                <a:srgbClr val="FFFF99"/>
              </a:solidFill>
            </a:endParaRPr>
          </a:p>
        </p:txBody>
      </p:sp>
      <p:sp>
        <p:nvSpPr>
          <p:cNvPr id="6" name="Right Arrow 5"/>
          <p:cNvSpPr/>
          <p:nvPr/>
        </p:nvSpPr>
        <p:spPr>
          <a:xfrm>
            <a:off x="7976756" y="1551643"/>
            <a:ext cx="84229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686700" y="4007966"/>
            <a:ext cx="3433292" cy="1077218"/>
          </a:xfrm>
          <a:prstGeom prst="rect">
            <a:avLst/>
          </a:prstGeom>
          <a:solidFill>
            <a:schemeClr val="accent2"/>
          </a:solidFill>
          <a:ln>
            <a:noFill/>
          </a:ln>
        </p:spPr>
        <p:txBody>
          <a:bodyPr wrap="square" rtlCol="0">
            <a:spAutoFit/>
          </a:bodyPr>
          <a:lstStyle/>
          <a:p>
            <a:pPr algn="ctr"/>
            <a:r>
              <a:rPr lang="en-US" sz="3200" b="1" dirty="0" smtClean="0">
                <a:solidFill>
                  <a:schemeClr val="accent1">
                    <a:lumMod val="20000"/>
                    <a:lumOff val="80000"/>
                  </a:schemeClr>
                </a:solidFill>
              </a:rPr>
              <a:t>Creativity and Innovation</a:t>
            </a:r>
            <a:endParaRPr lang="en-US" sz="3200" b="1" dirty="0">
              <a:solidFill>
                <a:schemeClr val="accent1">
                  <a:lumMod val="20000"/>
                  <a:lumOff val="80000"/>
                </a:schemeClr>
              </a:solidFill>
            </a:endParaRPr>
          </a:p>
        </p:txBody>
      </p:sp>
      <p:sp>
        <p:nvSpPr>
          <p:cNvPr id="8" name="TextBox 7"/>
          <p:cNvSpPr txBox="1"/>
          <p:nvPr/>
        </p:nvSpPr>
        <p:spPr>
          <a:xfrm>
            <a:off x="3286100" y="4059069"/>
            <a:ext cx="4392488" cy="954107"/>
          </a:xfrm>
          <a:prstGeom prst="rect">
            <a:avLst/>
          </a:prstGeom>
          <a:solidFill>
            <a:schemeClr val="accent2"/>
          </a:solidFill>
          <a:ln>
            <a:noFill/>
          </a:ln>
        </p:spPr>
        <p:txBody>
          <a:bodyPr wrap="square" rtlCol="0">
            <a:spAutoFit/>
          </a:bodyPr>
          <a:lstStyle/>
          <a:p>
            <a:pPr algn="ctr"/>
            <a:r>
              <a:rPr lang="en-US" sz="2800" b="1" dirty="0" smtClean="0">
                <a:solidFill>
                  <a:schemeClr val="accent1">
                    <a:lumMod val="20000"/>
                    <a:lumOff val="80000"/>
                  </a:schemeClr>
                </a:solidFill>
              </a:rPr>
              <a:t>Creative Economics and Innovation Economics </a:t>
            </a:r>
            <a:endParaRPr lang="en-US" sz="2800" b="1" dirty="0">
              <a:solidFill>
                <a:schemeClr val="accent1">
                  <a:lumMod val="20000"/>
                  <a:lumOff val="80000"/>
                </a:schemeClr>
              </a:solidFill>
            </a:endParaRPr>
          </a:p>
        </p:txBody>
      </p:sp>
      <p:sp>
        <p:nvSpPr>
          <p:cNvPr id="9" name="Right Arrow 8"/>
          <p:cNvSpPr/>
          <p:nvPr/>
        </p:nvSpPr>
        <p:spPr>
          <a:xfrm rot="5400000">
            <a:off x="10090090" y="2951751"/>
            <a:ext cx="84229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7749830" y="4248090"/>
            <a:ext cx="648072"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2" y="3854077"/>
            <a:ext cx="2349230" cy="1384995"/>
          </a:xfrm>
          <a:prstGeom prst="rect">
            <a:avLst/>
          </a:prstGeom>
          <a:solidFill>
            <a:schemeClr val="accent2"/>
          </a:solidFill>
        </p:spPr>
        <p:txBody>
          <a:bodyPr wrap="square">
            <a:spAutoFit/>
          </a:bodyPr>
          <a:lstStyle/>
          <a:p>
            <a:pPr algn="ctr"/>
            <a:r>
              <a:rPr lang="en-US" sz="2800" b="1" dirty="0">
                <a:solidFill>
                  <a:srgbClr val="000000"/>
                </a:solidFill>
                <a:latin typeface="Arial" panose="020B0604020202020204" pitchFamily="34" charset="0"/>
                <a:cs typeface="Arial" panose="020B0604020202020204" pitchFamily="34" charset="0"/>
              </a:rPr>
              <a:t>information technology (IT)</a:t>
            </a:r>
            <a:endParaRPr lang="en-US" sz="2800" b="1" dirty="0">
              <a:solidFill>
                <a:srgbClr val="000000"/>
              </a:solidFill>
              <a:latin typeface="Arial" panose="020B0604020202020204" pitchFamily="34" charset="0"/>
              <a:cs typeface="Arial" panose="020B0604020202020204" pitchFamily="34" charset="0"/>
            </a:endParaRPr>
          </a:p>
        </p:txBody>
      </p:sp>
      <p:sp>
        <p:nvSpPr>
          <p:cNvPr id="12" name="Left Arrow 11"/>
          <p:cNvSpPr/>
          <p:nvPr/>
        </p:nvSpPr>
        <p:spPr>
          <a:xfrm>
            <a:off x="2529250" y="4248090"/>
            <a:ext cx="648072"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3117827">
            <a:off x="1571760" y="5278690"/>
            <a:ext cx="84229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30632" y="5531229"/>
            <a:ext cx="2271776" cy="769441"/>
          </a:xfrm>
          <a:prstGeom prst="rect">
            <a:avLst/>
          </a:prstGeom>
          <a:solidFill>
            <a:srgbClr val="000066"/>
          </a:solidFill>
        </p:spPr>
        <p:txBody>
          <a:bodyPr wrap="none" rtlCol="0">
            <a:spAutoFit/>
          </a:bodyPr>
          <a:lstStyle/>
          <a:p>
            <a:r>
              <a:rPr lang="en-US" sz="4400" b="1" dirty="0">
                <a:solidFill>
                  <a:srgbClr val="FFFF99"/>
                </a:solidFill>
              </a:rPr>
              <a:t>E-MSME</a:t>
            </a:r>
            <a:endParaRPr lang="en-US" sz="4400" dirty="0">
              <a:solidFill>
                <a:srgbClr val="FFFF99"/>
              </a:solidFill>
            </a:endParaRPr>
          </a:p>
        </p:txBody>
      </p:sp>
      <p:sp>
        <p:nvSpPr>
          <p:cNvPr id="15" name="Rectangle 14"/>
          <p:cNvSpPr/>
          <p:nvPr/>
        </p:nvSpPr>
        <p:spPr>
          <a:xfrm>
            <a:off x="4654252" y="5517232"/>
            <a:ext cx="4919592" cy="830997"/>
          </a:xfrm>
          <a:prstGeom prst="rect">
            <a:avLst/>
          </a:prstGeom>
        </p:spPr>
        <p:txBody>
          <a:bodyPr wrap="square">
            <a:spAutoFit/>
          </a:bodyPr>
          <a:lstStyle/>
          <a:p>
            <a:r>
              <a:rPr lang="en-US" sz="2400" b="1" dirty="0" smtClean="0">
                <a:solidFill>
                  <a:srgbClr val="000000"/>
                </a:solidFill>
              </a:rPr>
              <a:t>Culinary, handicrafts</a:t>
            </a:r>
            <a:r>
              <a:rPr lang="en-US" sz="2400" dirty="0" smtClean="0"/>
              <a:t>, </a:t>
            </a:r>
            <a:r>
              <a:rPr lang="en-US" sz="2400" b="1" dirty="0" smtClean="0">
                <a:solidFill>
                  <a:srgbClr val="000000"/>
                </a:solidFill>
              </a:rPr>
              <a:t>agriculture, livestock ,etc.</a:t>
            </a:r>
            <a:r>
              <a:rPr lang="en-US" sz="2400" dirty="0" smtClean="0"/>
              <a:t> </a:t>
            </a:r>
            <a:endParaRPr lang="en-US" sz="2400" b="1" dirty="0">
              <a:solidFill>
                <a:srgbClr val="000000"/>
              </a:solidFill>
            </a:endParaRPr>
          </a:p>
        </p:txBody>
      </p:sp>
    </p:spTree>
    <p:extLst>
      <p:ext uri="{BB962C8B-B14F-4D97-AF65-F5344CB8AC3E}">
        <p14:creationId xmlns:p14="http://schemas.microsoft.com/office/powerpoint/2010/main" val="2498840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564" t="40329" r="14564"/>
          <a:stretch/>
        </p:blipFill>
        <p:spPr>
          <a:xfrm>
            <a:off x="745586" y="764704"/>
            <a:ext cx="5914664" cy="5407496"/>
          </a:xfrm>
        </p:spPr>
      </p:pic>
      <p:sp>
        <p:nvSpPr>
          <p:cNvPr id="7" name="Title 6"/>
          <p:cNvSpPr>
            <a:spLocks noGrp="1"/>
          </p:cNvSpPr>
          <p:nvPr>
            <p:ph type="title"/>
          </p:nvPr>
        </p:nvSpPr>
        <p:spPr>
          <a:xfrm>
            <a:off x="7390556" y="2708920"/>
            <a:ext cx="4032448" cy="2016224"/>
          </a:xfrm>
        </p:spPr>
        <p:txBody>
          <a:bodyPr>
            <a:noAutofit/>
          </a:bodyPr>
          <a:lstStyle/>
          <a:p>
            <a:pPr algn="ctr"/>
            <a:r>
              <a:rPr lang="en-US" sz="4400" b="1" dirty="0" smtClean="0"/>
              <a:t>Thank you </a:t>
            </a:r>
            <a:br>
              <a:rPr lang="en-US" sz="4400" b="1" dirty="0" smtClean="0"/>
            </a:br>
            <a:r>
              <a:rPr lang="en-US" sz="4400" b="1" dirty="0" smtClean="0"/>
              <a:t>and </a:t>
            </a:r>
            <a:br>
              <a:rPr lang="en-US" sz="4400" b="1" dirty="0" smtClean="0"/>
            </a:br>
            <a:r>
              <a:rPr lang="en-US" sz="4400" b="1" i="1" dirty="0" err="1" smtClean="0">
                <a:solidFill>
                  <a:srgbClr val="FF0000"/>
                </a:solidFill>
                <a:latin typeface="Arial" panose="020B0604020202020204" pitchFamily="34" charset="0"/>
                <a:cs typeface="Arial" panose="020B0604020202020204" pitchFamily="34" charset="0"/>
              </a:rPr>
              <a:t>Terima</a:t>
            </a:r>
            <a:r>
              <a:rPr lang="en-US" sz="4400" b="1" i="1" dirty="0" smtClean="0">
                <a:solidFill>
                  <a:srgbClr val="FF0000"/>
                </a:solidFill>
                <a:latin typeface="Arial" panose="020B0604020202020204" pitchFamily="34" charset="0"/>
                <a:cs typeface="Arial" panose="020B0604020202020204" pitchFamily="34" charset="0"/>
              </a:rPr>
              <a:t> </a:t>
            </a:r>
            <a:r>
              <a:rPr lang="en-US" sz="4400" b="1" i="1" dirty="0" err="1" smtClean="0">
                <a:solidFill>
                  <a:srgbClr val="FF0000"/>
                </a:solidFill>
                <a:latin typeface="Arial" panose="020B0604020202020204" pitchFamily="34" charset="0"/>
                <a:cs typeface="Arial" panose="020B0604020202020204" pitchFamily="34" charset="0"/>
              </a:rPr>
              <a:t>kasih</a:t>
            </a:r>
            <a:r>
              <a:rPr lang="en-US" sz="4400" b="1" i="1" dirty="0" smtClean="0">
                <a:solidFill>
                  <a:srgbClr val="FF0000"/>
                </a:solidFill>
                <a:latin typeface="Arial" panose="020B0604020202020204" pitchFamily="34" charset="0"/>
                <a:cs typeface="Arial" panose="020B0604020202020204" pitchFamily="34" charset="0"/>
              </a:rPr>
              <a:t> </a:t>
            </a:r>
            <a:endParaRPr lang="en-US" sz="4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44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11111"/>
          <a:stretch/>
        </p:blipFill>
        <p:spPr>
          <a:xfrm>
            <a:off x="-1" y="893"/>
            <a:ext cx="12188825" cy="6856214"/>
          </a:xfrm>
          <a:prstGeom prst="rect">
            <a:avLst/>
          </a:prstGeom>
        </p:spPr>
      </p:pic>
      <p:sp>
        <p:nvSpPr>
          <p:cNvPr id="4" name="Rectangle 3"/>
          <p:cNvSpPr/>
          <p:nvPr/>
        </p:nvSpPr>
        <p:spPr>
          <a:xfrm>
            <a:off x="1986000" y="320566"/>
            <a:ext cx="5583394" cy="2591613"/>
          </a:xfrm>
          <a:prstGeom prst="rect">
            <a:avLst/>
          </a:prstGeom>
          <a:gradFill>
            <a:gsLst>
              <a:gs pos="0">
                <a:srgbClr val="000000">
                  <a:alpha val="0"/>
                </a:srgbClr>
              </a:gs>
              <a:gs pos="40000">
                <a:srgbClr val="2F5B4D"/>
              </a:gs>
              <a:gs pos="100000">
                <a:srgbClr val="000000">
                  <a:alpha val="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4">
                    <a14:imgEffect>
                      <a14:backgroundRemoval t="42326" b="87907" l="44703" r="72610"/>
                    </a14:imgEffect>
                  </a14:imgLayer>
                </a14:imgProps>
              </a:ext>
              <a:ext uri="{28A0092B-C50C-407E-A947-70E740481C1C}">
                <a14:useLocalDpi xmlns:a14="http://schemas.microsoft.com/office/drawing/2010/main" val="0"/>
              </a:ext>
            </a:extLst>
          </a:blip>
          <a:srcRect l="44443" t="41579" r="26784" b="11228"/>
          <a:stretch/>
        </p:blipFill>
        <p:spPr>
          <a:xfrm>
            <a:off x="4006180" y="1411774"/>
            <a:ext cx="2958997" cy="3235652"/>
          </a:xfrm>
          <a:prstGeom prst="rect">
            <a:avLst/>
          </a:prstGeom>
          <a:noFill/>
          <a:ln>
            <a:noFill/>
          </a:ln>
        </p:spPr>
      </p:pic>
      <p:sp>
        <p:nvSpPr>
          <p:cNvPr id="9" name="Title 8"/>
          <p:cNvSpPr>
            <a:spLocks noGrp="1"/>
          </p:cNvSpPr>
          <p:nvPr>
            <p:ph type="title"/>
          </p:nvPr>
        </p:nvSpPr>
        <p:spPr>
          <a:xfrm>
            <a:off x="479251" y="116632"/>
            <a:ext cx="11230323" cy="1295806"/>
          </a:xfrm>
        </p:spPr>
        <p:txBody>
          <a:bodyPr>
            <a:normAutofit/>
          </a:bodyPr>
          <a:lstStyle/>
          <a:p>
            <a:pPr algn="ctr"/>
            <a:r>
              <a:rPr lang="en-US" sz="3599" b="1" dirty="0">
                <a:solidFill>
                  <a:srgbClr val="FFFF00"/>
                </a:solidFill>
                <a:latin typeface="Arial" panose="020B0604020202020204" pitchFamily="34" charset="0"/>
              </a:rPr>
              <a:t>The Role of MSMEs to the Indonesian Economy </a:t>
            </a:r>
            <a:r>
              <a:rPr lang="en-US" sz="3599" b="1" dirty="0" smtClean="0">
                <a:solidFill>
                  <a:srgbClr val="FFFF00"/>
                </a:solidFill>
                <a:latin typeface="Arial" panose="020B0604020202020204" pitchFamily="34" charset="0"/>
              </a:rPr>
              <a:t>(</a:t>
            </a:r>
            <a:r>
              <a:rPr lang="en-US" b="1" dirty="0">
                <a:solidFill>
                  <a:srgbClr val="FFFF00"/>
                </a:solidFill>
              </a:rPr>
              <a:t>Ministry of Cooperatives and </a:t>
            </a:r>
            <a:r>
              <a:rPr lang="en-US" b="1" dirty="0" smtClean="0">
                <a:solidFill>
                  <a:srgbClr val="FFFF00"/>
                </a:solidFill>
              </a:rPr>
              <a:t>SMEs</a:t>
            </a:r>
            <a:r>
              <a:rPr lang="en-US" sz="3599" b="1" dirty="0" smtClean="0">
                <a:solidFill>
                  <a:srgbClr val="FFFF00"/>
                </a:solidFill>
                <a:latin typeface="Arial" panose="020B0604020202020204" pitchFamily="34" charset="0"/>
              </a:rPr>
              <a:t>, </a:t>
            </a:r>
            <a:r>
              <a:rPr lang="en-US" sz="3599" b="1" dirty="0">
                <a:solidFill>
                  <a:srgbClr val="FFFF00"/>
                </a:solidFill>
                <a:latin typeface="Arial" panose="020B0604020202020204" pitchFamily="34" charset="0"/>
              </a:rPr>
              <a:t>2005):</a:t>
            </a:r>
            <a:endParaRPr lang="en-US" b="1" dirty="0">
              <a:solidFill>
                <a:srgbClr val="FFFF00"/>
              </a:solidFill>
            </a:endParaRPr>
          </a:p>
        </p:txBody>
      </p:sp>
      <p:sp>
        <p:nvSpPr>
          <p:cNvPr id="7" name="Content Placeholder 6"/>
          <p:cNvSpPr>
            <a:spLocks noGrp="1"/>
          </p:cNvSpPr>
          <p:nvPr>
            <p:ph idx="1"/>
          </p:nvPr>
        </p:nvSpPr>
        <p:spPr>
          <a:xfrm>
            <a:off x="489078" y="1973860"/>
            <a:ext cx="11302312" cy="4551484"/>
          </a:xfrm>
        </p:spPr>
        <p:txBody>
          <a:bodyPr>
            <a:noAutofit/>
          </a:bodyPr>
          <a:lstStyle/>
          <a:p>
            <a:r>
              <a:rPr lang="en-US" sz="2799" b="1" dirty="0">
                <a:solidFill>
                  <a:schemeClr val="bg1"/>
                </a:solidFill>
              </a:rPr>
              <a:t>As main players in the economic activities for various sectors</a:t>
            </a:r>
          </a:p>
          <a:p>
            <a:r>
              <a:rPr lang="en-US" sz="2799" b="1" dirty="0">
                <a:solidFill>
                  <a:schemeClr val="bg1"/>
                </a:solidFill>
              </a:rPr>
              <a:t>The biggest job provider</a:t>
            </a:r>
          </a:p>
          <a:p>
            <a:r>
              <a:rPr lang="en-US" sz="2799" b="1" dirty="0">
                <a:solidFill>
                  <a:schemeClr val="bg1"/>
                </a:solidFill>
              </a:rPr>
              <a:t>Important players in the development of local economic activities and community empowerment</a:t>
            </a:r>
          </a:p>
          <a:p>
            <a:r>
              <a:rPr lang="en-US" sz="2799" b="1" dirty="0">
                <a:solidFill>
                  <a:schemeClr val="bg1"/>
                </a:solidFill>
              </a:rPr>
              <a:t>New market creators and source of innovation</a:t>
            </a:r>
          </a:p>
          <a:p>
            <a:r>
              <a:rPr lang="en-US" sz="2799" b="1" dirty="0">
                <a:solidFill>
                  <a:schemeClr val="bg1"/>
                </a:solidFill>
              </a:rPr>
              <a:t>Having significant contribution in maintaining the balance of payments through export activities.</a:t>
            </a:r>
          </a:p>
        </p:txBody>
      </p:sp>
    </p:spTree>
    <p:extLst>
      <p:ext uri="{BB962C8B-B14F-4D97-AF65-F5344CB8AC3E}">
        <p14:creationId xmlns:p14="http://schemas.microsoft.com/office/powerpoint/2010/main" val="38593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11111"/>
          <a:stretch/>
        </p:blipFill>
        <p:spPr>
          <a:xfrm>
            <a:off x="-1" y="893"/>
            <a:ext cx="12188825" cy="6856214"/>
          </a:xfrm>
          <a:prstGeom prst="rect">
            <a:avLst/>
          </a:prstGeom>
        </p:spPr>
      </p:pic>
      <p:sp>
        <p:nvSpPr>
          <p:cNvPr id="4" name="Rectangle 3"/>
          <p:cNvSpPr/>
          <p:nvPr/>
        </p:nvSpPr>
        <p:spPr>
          <a:xfrm>
            <a:off x="1986000" y="320566"/>
            <a:ext cx="5583394" cy="2591613"/>
          </a:xfrm>
          <a:prstGeom prst="rect">
            <a:avLst/>
          </a:prstGeom>
          <a:gradFill>
            <a:gsLst>
              <a:gs pos="0">
                <a:srgbClr val="000000">
                  <a:alpha val="0"/>
                </a:srgbClr>
              </a:gs>
              <a:gs pos="40000">
                <a:srgbClr val="2F5B4D"/>
              </a:gs>
              <a:gs pos="100000">
                <a:srgbClr val="000000">
                  <a:alpha val="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4">
                    <a14:imgEffect>
                      <a14:backgroundRemoval t="42326" b="87907" l="44703" r="72610"/>
                    </a14:imgEffect>
                  </a14:imgLayer>
                </a14:imgProps>
              </a:ext>
              <a:ext uri="{28A0092B-C50C-407E-A947-70E740481C1C}">
                <a14:useLocalDpi xmlns:a14="http://schemas.microsoft.com/office/drawing/2010/main" val="0"/>
              </a:ext>
            </a:extLst>
          </a:blip>
          <a:srcRect l="44443" t="41579" r="26784" b="11228"/>
          <a:stretch/>
        </p:blipFill>
        <p:spPr>
          <a:xfrm>
            <a:off x="4294681" y="2144073"/>
            <a:ext cx="2958997" cy="3235652"/>
          </a:xfrm>
          <a:prstGeom prst="rect">
            <a:avLst/>
          </a:prstGeom>
          <a:noFill/>
          <a:ln>
            <a:noFill/>
          </a:ln>
        </p:spPr>
      </p:pic>
      <p:sp>
        <p:nvSpPr>
          <p:cNvPr id="6" name="Title 5"/>
          <p:cNvSpPr>
            <a:spLocks noGrp="1"/>
          </p:cNvSpPr>
          <p:nvPr>
            <p:ph type="title"/>
          </p:nvPr>
        </p:nvSpPr>
        <p:spPr/>
        <p:txBody>
          <a:bodyPr>
            <a:noAutofit/>
          </a:bodyPr>
          <a:lstStyle/>
          <a:p>
            <a:pPr algn="ctr"/>
            <a:r>
              <a:rPr lang="en-US" sz="3999" b="1" dirty="0">
                <a:solidFill>
                  <a:srgbClr val="FFFF00"/>
                </a:solidFill>
              </a:rPr>
              <a:t>Some strategic roles of MSMEs based on Bank Indonesia</a:t>
            </a:r>
          </a:p>
        </p:txBody>
      </p:sp>
      <p:sp>
        <p:nvSpPr>
          <p:cNvPr id="9" name="Content Placeholder 8"/>
          <p:cNvSpPr>
            <a:spLocks noGrp="1"/>
          </p:cNvSpPr>
          <p:nvPr>
            <p:ph idx="1"/>
          </p:nvPr>
        </p:nvSpPr>
        <p:spPr>
          <a:xfrm>
            <a:off x="1197868" y="1778367"/>
            <a:ext cx="10153128" cy="3312369"/>
          </a:xfrm>
        </p:spPr>
        <p:txBody>
          <a:bodyPr>
            <a:normAutofit/>
          </a:bodyPr>
          <a:lstStyle/>
          <a:p>
            <a:r>
              <a:rPr lang="en-US" sz="2799" b="1" dirty="0">
                <a:solidFill>
                  <a:schemeClr val="bg1"/>
                </a:solidFill>
              </a:rPr>
              <a:t>The amount is large and is found in every economic sector</a:t>
            </a:r>
          </a:p>
          <a:p>
            <a:r>
              <a:rPr lang="en-US" sz="2799" b="1" dirty="0" smtClean="0">
                <a:solidFill>
                  <a:schemeClr val="bg1"/>
                </a:solidFill>
              </a:rPr>
              <a:t>Absorbing </a:t>
            </a:r>
            <a:r>
              <a:rPr lang="en-US" sz="2799" b="1" dirty="0">
                <a:solidFill>
                  <a:schemeClr val="bg1"/>
                </a:solidFill>
              </a:rPr>
              <a:t>a lot of labor force and in every investment creates more employment opportunities</a:t>
            </a:r>
          </a:p>
          <a:p>
            <a:r>
              <a:rPr lang="en-US" sz="2799" b="1" dirty="0">
                <a:solidFill>
                  <a:schemeClr val="bg1"/>
                </a:solidFill>
              </a:rPr>
              <a:t>Having the ability to utilize local raw materials and to produce goods and services needed by wider communities at affordable </a:t>
            </a:r>
            <a:r>
              <a:rPr lang="en-US" sz="2799" b="1" dirty="0" err="1">
                <a:solidFill>
                  <a:schemeClr val="bg1"/>
                </a:solidFill>
              </a:rPr>
              <a:t>pric</a:t>
            </a:r>
            <a:endParaRPr lang="en-US" sz="2799" b="1" dirty="0">
              <a:solidFill>
                <a:schemeClr val="bg1"/>
              </a:solidFill>
            </a:endParaRPr>
          </a:p>
        </p:txBody>
      </p:sp>
    </p:spTree>
    <p:extLst>
      <p:ext uri="{BB962C8B-B14F-4D97-AF65-F5344CB8AC3E}">
        <p14:creationId xmlns:p14="http://schemas.microsoft.com/office/powerpoint/2010/main" val="16513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lor Picture Placeholder"/>
          <p:cNvPicPr>
            <a:picLocks noChangeAspect="1"/>
          </p:cNvPicPr>
          <p:nvPr/>
        </p:nvPicPr>
        <p:blipFill>
          <a:blip r:embed="rId2">
            <a:extLst>
              <a:ext uri="{28A0092B-C50C-407E-A947-70E740481C1C}">
                <a14:useLocalDpi xmlns:a14="http://schemas.microsoft.com/office/drawing/2010/main" val="0"/>
              </a:ext>
            </a:extLst>
          </a:blip>
          <a:srcRect t="39" b="39"/>
          <a:stretch>
            <a:fillRect/>
          </a:stretch>
        </p:blipFill>
        <p:spPr>
          <a:xfrm>
            <a:off x="0" y="893"/>
            <a:ext cx="12188824" cy="6856214"/>
          </a:xfrm>
          <a:prstGeom prst="rect">
            <a:avLst/>
          </a:prstGeom>
        </p:spPr>
      </p:pic>
      <p:sp>
        <p:nvSpPr>
          <p:cNvPr id="5" name="Title 4"/>
          <p:cNvSpPr>
            <a:spLocks noGrp="1"/>
          </p:cNvSpPr>
          <p:nvPr>
            <p:ph type="title"/>
          </p:nvPr>
        </p:nvSpPr>
        <p:spPr>
          <a:xfrm>
            <a:off x="837980" y="408870"/>
            <a:ext cx="10512862" cy="615442"/>
          </a:xfrm>
        </p:spPr>
        <p:txBody>
          <a:bodyPr>
            <a:normAutofit/>
          </a:bodyPr>
          <a:lstStyle/>
          <a:p>
            <a:pPr algn="ctr"/>
            <a:r>
              <a:rPr lang="en-US" sz="4000" b="1" dirty="0">
                <a:solidFill>
                  <a:srgbClr val="66FF99"/>
                </a:solidFill>
              </a:rPr>
              <a:t>The important </a:t>
            </a:r>
            <a:r>
              <a:rPr lang="en-US" sz="4000" b="1" dirty="0" smtClean="0">
                <a:solidFill>
                  <a:srgbClr val="66FF99"/>
                </a:solidFill>
              </a:rPr>
              <a:t>roles </a:t>
            </a:r>
            <a:r>
              <a:rPr lang="en-US" sz="4000" b="1" dirty="0">
                <a:solidFill>
                  <a:srgbClr val="66FF99"/>
                </a:solidFill>
              </a:rPr>
              <a:t>of MSMEs</a:t>
            </a:r>
          </a:p>
        </p:txBody>
      </p:sp>
      <p:sp>
        <p:nvSpPr>
          <p:cNvPr id="6" name="Content Placeholder 5"/>
          <p:cNvSpPr>
            <a:spLocks noGrp="1"/>
          </p:cNvSpPr>
          <p:nvPr>
            <p:ph idx="1"/>
          </p:nvPr>
        </p:nvSpPr>
        <p:spPr>
          <a:xfrm>
            <a:off x="407261" y="1485290"/>
            <a:ext cx="11374301" cy="4895269"/>
          </a:xfrm>
        </p:spPr>
        <p:txBody>
          <a:bodyPr>
            <a:noAutofit/>
          </a:bodyPr>
          <a:lstStyle/>
          <a:p>
            <a:r>
              <a:rPr lang="en-US" sz="2800" b="1" dirty="0">
                <a:solidFill>
                  <a:srgbClr val="FFFF66"/>
                </a:solidFill>
              </a:rPr>
              <a:t>Playing a role in providing broad economic services to the community, including in the process of equity, increasing community income, encouraging economic growth, and realizing national stability.</a:t>
            </a:r>
          </a:p>
          <a:p>
            <a:r>
              <a:rPr lang="en-US" sz="2800" b="1" dirty="0">
                <a:solidFill>
                  <a:srgbClr val="FFFF66"/>
                </a:solidFill>
              </a:rPr>
              <a:t>Helping out in generating new jobs by creating new work units employing new workers supporting household income, because MSMEs have a relatively higher labor intensity and smaller investments</a:t>
            </a:r>
          </a:p>
          <a:p>
            <a:r>
              <a:rPr lang="en-US" sz="2800" b="1" dirty="0">
                <a:solidFill>
                  <a:srgbClr val="FFFF66"/>
                </a:solidFill>
              </a:rPr>
              <a:t>Having high flexibility comparing to larger capacity businesses, especially in facing and adapting to market changes</a:t>
            </a:r>
          </a:p>
        </p:txBody>
      </p:sp>
    </p:spTree>
    <p:extLst>
      <p:ext uri="{BB962C8B-B14F-4D97-AF65-F5344CB8AC3E}">
        <p14:creationId xmlns:p14="http://schemas.microsoft.com/office/powerpoint/2010/main" val="41721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lor Picture Placeholder"/>
          <p:cNvPicPr>
            <a:picLocks noChangeAspect="1"/>
          </p:cNvPicPr>
          <p:nvPr/>
        </p:nvPicPr>
        <p:blipFill>
          <a:blip r:embed="rId2">
            <a:extLst>
              <a:ext uri="{28A0092B-C50C-407E-A947-70E740481C1C}">
                <a14:useLocalDpi xmlns:a14="http://schemas.microsoft.com/office/drawing/2010/main" val="0"/>
              </a:ext>
            </a:extLst>
          </a:blip>
          <a:srcRect t="39" b="39"/>
          <a:stretch>
            <a:fillRect/>
          </a:stretch>
        </p:blipFill>
        <p:spPr>
          <a:xfrm>
            <a:off x="1" y="-9557"/>
            <a:ext cx="12188824" cy="6856214"/>
          </a:xfrm>
          <a:prstGeom prst="rect">
            <a:avLst/>
          </a:prstGeom>
        </p:spPr>
      </p:pic>
      <p:sp>
        <p:nvSpPr>
          <p:cNvPr id="5" name="Title 4"/>
          <p:cNvSpPr>
            <a:spLocks noGrp="1"/>
          </p:cNvSpPr>
          <p:nvPr>
            <p:ph type="title"/>
          </p:nvPr>
        </p:nvSpPr>
        <p:spPr>
          <a:xfrm>
            <a:off x="837979" y="332656"/>
            <a:ext cx="10512862" cy="615442"/>
          </a:xfrm>
        </p:spPr>
        <p:txBody>
          <a:bodyPr>
            <a:normAutofit/>
          </a:bodyPr>
          <a:lstStyle/>
          <a:p>
            <a:pPr algn="ctr"/>
            <a:r>
              <a:rPr lang="en-US" sz="4000" b="1" dirty="0">
                <a:solidFill>
                  <a:srgbClr val="66FF99"/>
                </a:solidFill>
              </a:rPr>
              <a:t>The important roles of </a:t>
            </a:r>
            <a:r>
              <a:rPr lang="en-US" sz="4000" b="1" dirty="0" smtClean="0">
                <a:solidFill>
                  <a:srgbClr val="66FF99"/>
                </a:solidFill>
              </a:rPr>
              <a:t>MSMEs</a:t>
            </a:r>
            <a:endParaRPr lang="en-US" b="1" dirty="0">
              <a:solidFill>
                <a:srgbClr val="66FF99"/>
              </a:solidFill>
            </a:endParaRPr>
          </a:p>
        </p:txBody>
      </p:sp>
      <p:sp>
        <p:nvSpPr>
          <p:cNvPr id="6" name="Content Placeholder 5"/>
          <p:cNvSpPr>
            <a:spLocks noGrp="1"/>
          </p:cNvSpPr>
          <p:nvPr>
            <p:ph idx="1"/>
          </p:nvPr>
        </p:nvSpPr>
        <p:spPr>
          <a:xfrm>
            <a:off x="407259" y="1290311"/>
            <a:ext cx="11374301" cy="5106343"/>
          </a:xfrm>
        </p:spPr>
        <p:txBody>
          <a:bodyPr>
            <a:noAutofit/>
          </a:bodyPr>
          <a:lstStyle/>
          <a:p>
            <a:r>
              <a:rPr lang="en-US" sz="2800" b="1" dirty="0">
                <a:solidFill>
                  <a:srgbClr val="FFFF66"/>
                </a:solidFill>
              </a:rPr>
              <a:t>The development of micro-enterprises would contribute to economic diversification and structural changes as a precondition for stable and sustainable long-term economic growth.</a:t>
            </a:r>
          </a:p>
          <a:p>
            <a:r>
              <a:rPr lang="en-US" sz="2800" b="1" dirty="0">
                <a:solidFill>
                  <a:srgbClr val="FFFF66"/>
                </a:solidFill>
              </a:rPr>
              <a:t>The development of MSMEs is expected to provide a significant positive contribution to the efforts of overcoming economic and social problems in the country such as high levels of poverty, inequality in income distribution, unequal development processes and urbanization problems</a:t>
            </a:r>
          </a:p>
          <a:p>
            <a:r>
              <a:rPr lang="en-US" sz="2800" b="1" dirty="0">
                <a:solidFill>
                  <a:srgbClr val="FFFF66"/>
                </a:solidFill>
              </a:rPr>
              <a:t>MSMEs are not too affected by external pressure, and not too tightly  depended on imported components because they usually utilizes cheaper and easier raw materials and local resources so that it saves foreign exchange</a:t>
            </a:r>
          </a:p>
        </p:txBody>
      </p:sp>
    </p:spTree>
    <p:extLst>
      <p:ext uri="{BB962C8B-B14F-4D97-AF65-F5344CB8AC3E}">
        <p14:creationId xmlns:p14="http://schemas.microsoft.com/office/powerpoint/2010/main" val="1757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sil gambar untuk cabe rawit"/>
          <p:cNvPicPr>
            <a:picLocks noChangeAspect="1" noChangeArrowheads="1"/>
          </p:cNvPicPr>
          <p:nvPr/>
        </p:nvPicPr>
        <p:blipFill rotWithShape="1">
          <a:blip r:embed="rId2">
            <a:extLst>
              <a:ext uri="{28A0092B-C50C-407E-A947-70E740481C1C}">
                <a14:useLocalDpi xmlns:a14="http://schemas.microsoft.com/office/drawing/2010/main" val="0"/>
              </a:ext>
            </a:extLst>
          </a:blip>
          <a:srcRect l="17241" t="15666" r="11724" b="18148"/>
          <a:stretch/>
        </p:blipFill>
        <p:spPr bwMode="auto">
          <a:xfrm>
            <a:off x="837828" y="28419"/>
            <a:ext cx="7416824"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70076" y="4492915"/>
            <a:ext cx="8208912" cy="1815882"/>
          </a:xfrm>
          <a:prstGeom prst="rect">
            <a:avLst/>
          </a:prstGeom>
        </p:spPr>
        <p:txBody>
          <a:bodyPr wrap="square">
            <a:spAutoFit/>
          </a:bodyPr>
          <a:lstStyle/>
          <a:p>
            <a:pPr algn="r"/>
            <a:r>
              <a:rPr lang="en-US" sz="2800" b="1" i="1" dirty="0" smtClean="0">
                <a:latin typeface="Arial" panose="020B0604020202020204" pitchFamily="34" charset="0"/>
                <a:cs typeface="Arial" panose="020B0604020202020204" pitchFamily="34" charset="0"/>
              </a:rPr>
              <a:t>“Kecil-</a:t>
            </a:r>
            <a:r>
              <a:rPr lang="en-US" sz="2800" b="1" i="1" dirty="0" err="1" smtClean="0">
                <a:latin typeface="Arial" panose="020B0604020202020204" pitchFamily="34" charset="0"/>
                <a:cs typeface="Arial" panose="020B0604020202020204" pitchFamily="34" charset="0"/>
              </a:rPr>
              <a:t>kecil</a:t>
            </a:r>
            <a:r>
              <a:rPr lang="en-US" sz="2800" b="1" i="1" dirty="0" smtClean="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cabe</a:t>
            </a:r>
            <a:r>
              <a:rPr lang="en-US" sz="2800" b="1" i="1" dirty="0">
                <a:latin typeface="Arial" panose="020B0604020202020204" pitchFamily="34" charset="0"/>
                <a:cs typeface="Arial" panose="020B0604020202020204" pitchFamily="34" charset="0"/>
              </a:rPr>
              <a:t> </a:t>
            </a:r>
            <a:r>
              <a:rPr lang="en-US" sz="2800" b="1" i="1" dirty="0" err="1" smtClean="0">
                <a:latin typeface="Arial" panose="020B0604020202020204" pitchFamily="34" charset="0"/>
                <a:cs typeface="Arial" panose="020B0604020202020204" pitchFamily="34" charset="0"/>
              </a:rPr>
              <a:t>rawit</a:t>
            </a:r>
            <a:r>
              <a:rPr lang="en-US" sz="2800" b="1" i="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that </a:t>
            </a:r>
            <a:r>
              <a:rPr lang="en-US" sz="2800" b="1" dirty="0">
                <a:latin typeface="Arial" panose="020B0604020202020204" pitchFamily="34" charset="0"/>
                <a:cs typeface="Arial" panose="020B0604020202020204" pitchFamily="34" charset="0"/>
              </a:rPr>
              <a:t>is the right </a:t>
            </a:r>
            <a:r>
              <a:rPr lang="en-US" sz="2800" b="1" dirty="0" smtClean="0">
                <a:latin typeface="Arial" panose="020B0604020202020204" pitchFamily="34" charset="0"/>
                <a:cs typeface="Arial" panose="020B0604020202020204" pitchFamily="34" charset="0"/>
              </a:rPr>
              <a:t>words </a:t>
            </a:r>
            <a:r>
              <a:rPr lang="en-US" sz="2800" b="1" dirty="0">
                <a:latin typeface="Arial" panose="020B0604020202020204" pitchFamily="34" charset="0"/>
                <a:cs typeface="Arial" panose="020B0604020202020204" pitchFamily="34" charset="0"/>
              </a:rPr>
              <a:t>to describe the role of the Micro, Small and Medium Enterprises (MSME) sector toward the national economy.</a:t>
            </a:r>
          </a:p>
        </p:txBody>
      </p:sp>
    </p:spTree>
    <p:extLst>
      <p:ext uri="{BB962C8B-B14F-4D97-AF65-F5344CB8AC3E}">
        <p14:creationId xmlns:p14="http://schemas.microsoft.com/office/powerpoint/2010/main" val="311327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ambar terkait"/>
          <p:cNvPicPr>
            <a:picLocks noChangeAspect="1" noChangeArrowheads="1"/>
          </p:cNvPicPr>
          <p:nvPr/>
        </p:nvPicPr>
        <p:blipFill rotWithShape="1">
          <a:blip r:embed="rId2">
            <a:extLst>
              <a:ext uri="{28A0092B-C50C-407E-A947-70E740481C1C}">
                <a14:useLocalDpi xmlns:a14="http://schemas.microsoft.com/office/drawing/2010/main" val="0"/>
              </a:ext>
            </a:extLst>
          </a:blip>
          <a:srcRect l="26115" r="31525" b="6077"/>
          <a:stretch/>
        </p:blipFill>
        <p:spPr bwMode="auto">
          <a:xfrm>
            <a:off x="621804" y="476672"/>
            <a:ext cx="5544616" cy="58326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382444" y="1845872"/>
            <a:ext cx="5616624" cy="1870112"/>
          </a:xfrm>
          <a:prstGeom prst="rect">
            <a:avLst/>
          </a:prstGeom>
        </p:spPr>
        <p:txBody>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n-US" sz="4400" b="1" dirty="0">
                <a:solidFill>
                  <a:srgbClr val="FF0000"/>
                </a:solidFill>
                <a:latin typeface="Arial" panose="020B0604020202020204" pitchFamily="34" charset="0"/>
                <a:cs typeface="Arial" panose="020B0604020202020204" pitchFamily="34" charset="0"/>
              </a:rPr>
              <a:t>MSME </a:t>
            </a:r>
            <a:r>
              <a:rPr lang="en-US" sz="4400" b="1" dirty="0" smtClean="0">
                <a:solidFill>
                  <a:srgbClr val="FF0000"/>
                </a:solidFill>
              </a:rPr>
              <a:t>and </a:t>
            </a:r>
            <a:r>
              <a:rPr lang="en-US" sz="4400" b="1" dirty="0">
                <a:solidFill>
                  <a:srgbClr val="FF0000"/>
                </a:solidFill>
              </a:rPr>
              <a:t>National Economy</a:t>
            </a:r>
          </a:p>
        </p:txBody>
      </p:sp>
    </p:spTree>
    <p:extLst>
      <p:ext uri="{BB962C8B-B14F-4D97-AF65-F5344CB8AC3E}">
        <p14:creationId xmlns:p14="http://schemas.microsoft.com/office/powerpoint/2010/main" val="26872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ood Gourmet 16x9">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31.potx" id="{8F8E9E25-2C38-4717-A833-0DAE028C25C2}" vid="{14501FF6-4632-48E1-9292-473BD8D8197B}"/>
    </a:ext>
  </a:extLst>
</a:theme>
</file>

<file path=ppt/theme/theme2.xml><?xml version="1.0" encoding="utf-8"?>
<a:theme xmlns:a="http://schemas.openxmlformats.org/drawingml/2006/main" name="Office Them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Food - preparation to presentation (widescreen)</Template>
  <TotalTime>1449</TotalTime>
  <Words>3914</Words>
  <Application>Microsoft Office PowerPoint</Application>
  <PresentationFormat>Custom</PresentationFormat>
  <Paragraphs>269</Paragraphs>
  <Slides>34</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Cambria</vt:lpstr>
      <vt:lpstr>Courier New</vt:lpstr>
      <vt:lpstr>Times New Roman</vt:lpstr>
      <vt:lpstr>Wingdings</vt:lpstr>
      <vt:lpstr>Food Gourmet 16x9</vt:lpstr>
      <vt:lpstr>The Role of Micro, Small, and Medium Scale Enterprise to the Indonesia Economy</vt:lpstr>
      <vt:lpstr>PowerPoint Presentation</vt:lpstr>
      <vt:lpstr>PowerPoint Presentation</vt:lpstr>
      <vt:lpstr>The Role of MSMEs to the Indonesian Economy (Ministry of Cooperatives and SMEs, 2005):</vt:lpstr>
      <vt:lpstr>Some strategic roles of MSMEs based on Bank Indonesia</vt:lpstr>
      <vt:lpstr>The important roles of MSMEs</vt:lpstr>
      <vt:lpstr>The important roles of MSMEs</vt:lpstr>
      <vt:lpstr>PowerPoint Presentation</vt:lpstr>
      <vt:lpstr>PowerPoint Presentation</vt:lpstr>
      <vt:lpstr>The Contribution to the National Income</vt:lpstr>
      <vt:lpstr>PowerPoint Presentation</vt:lpstr>
      <vt:lpstr>the Contributions to Exports</vt:lpstr>
      <vt:lpstr>the Contributions to Labor Absorption</vt:lpstr>
      <vt:lpstr>PowerPoint Presentation</vt:lpstr>
      <vt:lpstr>PowerPoint Presentation</vt:lpstr>
      <vt:lpstr>DIVIDER SLIDE</vt:lpstr>
      <vt:lpstr>PowerPoint Presentation</vt:lpstr>
      <vt:lpstr>Credit distributing to the MSMEs players</vt:lpstr>
      <vt:lpstr>Briefly ….. </vt:lpstr>
      <vt:lpstr>PowerPoint Presentation</vt:lpstr>
      <vt:lpstr>PowerPoint Presentation</vt:lpstr>
      <vt:lpstr>PowerPoint Presentation</vt:lpstr>
      <vt:lpstr>PowerPoint Presentation</vt:lpstr>
      <vt:lpstr>PowerPoint Presentation</vt:lpstr>
      <vt:lpstr>Innovation economics</vt:lpstr>
      <vt:lpstr>Innovation economics</vt:lpstr>
      <vt:lpstr>Information Technology in Advancing the Creative Economy to Develop MSMEs</vt:lpstr>
      <vt:lpstr>PowerPoint Presentation</vt:lpstr>
      <vt:lpstr>E-MSME culinary</vt:lpstr>
      <vt:lpstr>PowerPoint Presentation</vt:lpstr>
      <vt:lpstr>PowerPoint Presentation</vt:lpstr>
      <vt:lpstr>PowerPoint Presentation</vt:lpstr>
      <vt:lpstr>PowerPoint Presentation</vt:lpstr>
      <vt:lpstr>Thank you  and  Terima kasih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Pictures Layout</dc:title>
  <dc:creator>ASUS</dc:creator>
  <cp:lastModifiedBy>ASUS</cp:lastModifiedBy>
  <cp:revision>66</cp:revision>
  <dcterms:created xsi:type="dcterms:W3CDTF">2019-03-24T08:12:15Z</dcterms:created>
  <dcterms:modified xsi:type="dcterms:W3CDTF">2019-04-14T04:41:37Z</dcterms:modified>
</cp:coreProperties>
</file>