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sldIdLst>
    <p:sldId id="266" r:id="rId5"/>
    <p:sldId id="294" r:id="rId6"/>
    <p:sldId id="295" r:id="rId7"/>
    <p:sldId id="259" r:id="rId8"/>
    <p:sldId id="296" r:id="rId9"/>
    <p:sldId id="260" r:id="rId10"/>
    <p:sldId id="258" r:id="rId11"/>
    <p:sldId id="262" r:id="rId12"/>
    <p:sldId id="261" r:id="rId13"/>
    <p:sldId id="263" r:id="rId14"/>
    <p:sldId id="297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9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81C89-AC0D-4BFF-9223-D3157C1DDC5B}" type="datetimeFigureOut">
              <a:rPr lang="en-US" smtClean="0"/>
              <a:t>8/19/2023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D7A2-C585-48BF-BF8C-C21FDC051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A52079-6997-47B8-B262-4ED5D2EA2D74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80CA-06EA-4D97-A1EC-F2A229B592C4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CC4-6CA2-4A99-B83B-711E420D000E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1ED8-AC2E-4560-8CC9-E6292DDF25B6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38998-10EA-455D-8FDC-3EBC7E198582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E9B6-2EC2-45E6-A437-DCC674AAC4AF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FF3-940D-4DDE-86D8-82D5A8663636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5261-7117-41BB-BB79-8C1909625493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04D7-DE7F-414C-8571-0012DE9EFCDB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78FF3-85EA-48E5-8D8C-1DB156807E49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F94F13-1676-4B68-A383-661B657F6E63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B83234-995D-4149-8E1E-BC120E9070D5}" type="datetime1">
              <a:rPr lang="en-US" smtClean="0"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extreme close up of line chart graphic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77012"/>
            <a:ext cx="12191980" cy="6857990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48" y="798915"/>
            <a:ext cx="11316164" cy="866464"/>
          </a:xfrm>
        </p:spPr>
        <p:txBody>
          <a:bodyPr>
            <a:normAutofit/>
          </a:bodyPr>
          <a:lstStyle/>
          <a:p>
            <a:pPr marL="363538" indent="-188913"/>
            <a:r>
              <a:rPr lang="ms-MY" sz="3600" b="1" dirty="0">
                <a:solidFill>
                  <a:srgbClr val="FF0000"/>
                </a:solidFill>
              </a:rPr>
              <a:t>variabel </a:t>
            </a:r>
            <a:r>
              <a:rPr lang="ms-MY" sz="3600" b="1" dirty="0" smtClean="0">
                <a:solidFill>
                  <a:srgbClr val="FF0000"/>
                </a:solidFill>
              </a:rPr>
              <a:t>mediator&amp;Variabel Moderator</a:t>
            </a:r>
            <a:endParaRPr lang="ms-MY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0779" y="5009287"/>
            <a:ext cx="5268177" cy="53186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rgbClr val="FFFFFF"/>
                </a:solidFill>
              </a:rPr>
              <a:t>Zulkarnain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Lubis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0993E1-D7A5-8C44-0A24-C88C52E39757}"/>
              </a:ext>
            </a:extLst>
          </p:cNvPr>
          <p:cNvGrpSpPr/>
          <p:nvPr/>
        </p:nvGrpSpPr>
        <p:grpSpPr>
          <a:xfrm>
            <a:off x="1668904" y="436315"/>
            <a:ext cx="7287522" cy="5459606"/>
            <a:chOff x="1668904" y="436315"/>
            <a:chExt cx="7287522" cy="545960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4F2156-2F9F-CBF4-8032-258405D4CE40}"/>
                </a:ext>
              </a:extLst>
            </p:cNvPr>
            <p:cNvGrpSpPr/>
            <p:nvPr/>
          </p:nvGrpSpPr>
          <p:grpSpPr>
            <a:xfrm>
              <a:off x="2067336" y="436315"/>
              <a:ext cx="6889090" cy="5459606"/>
              <a:chOff x="2067337" y="421910"/>
              <a:chExt cx="6889090" cy="545960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1B1121-5A11-7A4C-2679-EEB367A44235}"/>
                  </a:ext>
                </a:extLst>
              </p:cNvPr>
              <p:cNvCxnSpPr/>
              <p:nvPr/>
            </p:nvCxnSpPr>
            <p:spPr>
              <a:xfrm>
                <a:off x="2067339" y="675861"/>
                <a:ext cx="0" cy="415455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FA8399D-D74D-B3C6-03B7-AEDB3CD5F6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67339" y="4747591"/>
                <a:ext cx="5821018" cy="8282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EA7362A-C5EE-E3FF-DEC3-6C3870E83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67337" y="1358348"/>
                <a:ext cx="5466522" cy="246821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BFA031-37CC-3D2F-3F23-8872E57E13C8}"/>
                  </a:ext>
                </a:extLst>
              </p:cNvPr>
              <p:cNvSpPr txBox="1"/>
              <p:nvPr/>
            </p:nvSpPr>
            <p:spPr>
              <a:xfrm>
                <a:off x="6013174" y="2110409"/>
                <a:ext cx="2460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 = b</a:t>
                </a:r>
                <a:r>
                  <a:rPr lang="en-US" baseline="-25000" dirty="0"/>
                  <a:t>0 </a:t>
                </a:r>
                <a:r>
                  <a:rPr lang="en-US" dirty="0"/>
                  <a:t>+ b</a:t>
                </a:r>
                <a:r>
                  <a:rPr lang="en-US" baseline="-25000" dirty="0"/>
                  <a:t>1</a:t>
                </a:r>
                <a:r>
                  <a:rPr lang="en-US" dirty="0"/>
                  <a:t>X  </a:t>
                </a:r>
                <a:r>
                  <a:rPr lang="en-US" dirty="0" err="1"/>
                  <a:t>untuk</a:t>
                </a:r>
                <a:r>
                  <a:rPr lang="en-US" dirty="0"/>
                  <a:t> Z = Z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241FD4D-F356-D84B-7A03-C5859DDCDB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67337" y="421910"/>
                <a:ext cx="4246914" cy="319175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4622EB-A6C6-BB04-4BCB-F8B28C8E0CC9}"/>
                  </a:ext>
                </a:extLst>
              </p:cNvPr>
              <p:cNvSpPr txBox="1"/>
              <p:nvPr/>
            </p:nvSpPr>
            <p:spPr>
              <a:xfrm>
                <a:off x="6303650" y="528503"/>
                <a:ext cx="265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 = b</a:t>
                </a:r>
                <a:r>
                  <a:rPr lang="en-US" baseline="-25000" dirty="0"/>
                  <a:t>0</a:t>
                </a:r>
                <a:r>
                  <a:rPr lang="en-US" baseline="30000" dirty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+ b</a:t>
                </a:r>
                <a:r>
                  <a:rPr lang="en-US" baseline="-25000" dirty="0"/>
                  <a:t>1 </a:t>
                </a:r>
                <a:r>
                  <a:rPr lang="en-US" baseline="30000" dirty="0"/>
                  <a:t>1</a:t>
                </a:r>
                <a:r>
                  <a:rPr lang="en-US" dirty="0"/>
                  <a:t>X  </a:t>
                </a:r>
                <a:r>
                  <a:rPr lang="en-US" dirty="0" err="1"/>
                  <a:t>untuk</a:t>
                </a:r>
                <a:r>
                  <a:rPr lang="en-US" dirty="0"/>
                  <a:t> Z = Z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5C8E0C-2B45-7BF4-2D24-507F368463B8}"/>
                  </a:ext>
                </a:extLst>
              </p:cNvPr>
              <p:cNvSpPr txBox="1"/>
              <p:nvPr/>
            </p:nvSpPr>
            <p:spPr>
              <a:xfrm>
                <a:off x="5559236" y="5481406"/>
                <a:ext cx="25748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Z= Tingkat Pendidikan 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7CB428-5FC0-AA36-732F-2493086573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7339" y="3761672"/>
              <a:ext cx="2464904" cy="67414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921474-5139-7CCE-2823-0C889FBC1805}"/>
                </a:ext>
              </a:extLst>
            </p:cNvPr>
            <p:cNvSpPr txBox="1"/>
            <p:nvPr/>
          </p:nvSpPr>
          <p:spPr>
            <a:xfrm>
              <a:off x="2679716" y="3453308"/>
              <a:ext cx="4517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0C7AD-8F1D-4C02-791F-4D7EA1BAECF4}"/>
                </a:ext>
              </a:extLst>
            </p:cNvPr>
            <p:cNvSpPr txBox="1"/>
            <p:nvPr/>
          </p:nvSpPr>
          <p:spPr>
            <a:xfrm>
              <a:off x="2432944" y="3245630"/>
              <a:ext cx="5388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</a:t>
              </a:r>
              <a:r>
                <a:rPr lang="en-US" baseline="-25000" dirty="0">
                  <a:solidFill>
                    <a:srgbClr val="FF0000"/>
                  </a:solidFill>
                </a:rPr>
                <a:t>1 </a:t>
              </a:r>
              <a:r>
                <a:rPr lang="en-US" baseline="30000" dirty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D74FDC-2CA3-FC33-7053-4D421A08C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7336" y="3558567"/>
              <a:ext cx="2464904" cy="67414"/>
            </a:xfrm>
            <a:prstGeom prst="line">
              <a:avLst/>
            </a:prstGeom>
            <a:ln w="3175"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DEBAE7-C581-AD96-4153-F9CC7821198F}"/>
                </a:ext>
              </a:extLst>
            </p:cNvPr>
            <p:cNvSpPr txBox="1"/>
            <p:nvPr/>
          </p:nvSpPr>
          <p:spPr>
            <a:xfrm>
              <a:off x="1717723" y="3625437"/>
              <a:ext cx="5362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15656B-8345-651E-17BD-6E7B66F917B3}"/>
                </a:ext>
              </a:extLst>
            </p:cNvPr>
            <p:cNvSpPr txBox="1"/>
            <p:nvPr/>
          </p:nvSpPr>
          <p:spPr>
            <a:xfrm>
              <a:off x="1668904" y="3296545"/>
              <a:ext cx="664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</a:t>
              </a:r>
              <a:r>
                <a:rPr lang="en-US" baseline="-25000" dirty="0">
                  <a:solidFill>
                    <a:srgbClr val="FF0000"/>
                  </a:solidFill>
                </a:rPr>
                <a:t>0 </a:t>
              </a:r>
              <a:r>
                <a:rPr lang="en-US" baseline="30000" dirty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80E126-C37D-7A8A-8FA8-6E1091849A7E}"/>
              </a:ext>
            </a:extLst>
          </p:cNvPr>
          <p:cNvSpPr txBox="1"/>
          <p:nvPr/>
        </p:nvSpPr>
        <p:spPr>
          <a:xfrm>
            <a:off x="993916" y="690266"/>
            <a:ext cx="10137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>
                <a:highlight>
                  <a:srgbClr val="FFFFFF"/>
                </a:highlight>
              </a:rPr>
              <a:t>Gaji</a:t>
            </a:r>
            <a:r>
              <a:rPr lang="en-US" b="1" dirty="0">
                <a:highlight>
                  <a:srgbClr val="FFFFFF"/>
                </a:highlight>
              </a:rPr>
              <a:t> (Y)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74F84A-CCE4-5DBE-7D0E-94F92256431B}"/>
              </a:ext>
            </a:extLst>
          </p:cNvPr>
          <p:cNvSpPr/>
          <p:nvPr/>
        </p:nvSpPr>
        <p:spPr>
          <a:xfrm>
            <a:off x="5506281" y="4863044"/>
            <a:ext cx="2427231" cy="40011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Pengalaman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(X)</a:t>
            </a:r>
          </a:p>
        </p:txBody>
      </p:sp>
    </p:spTree>
    <p:extLst>
      <p:ext uri="{BB962C8B-B14F-4D97-AF65-F5344CB8AC3E}">
        <p14:creationId xmlns:p14="http://schemas.microsoft.com/office/powerpoint/2010/main" val="269544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CF2B44-E7D7-16E9-AE36-61D0E743F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21" t="27101" r="14973" b="16667"/>
          <a:stretch/>
        </p:blipFill>
        <p:spPr>
          <a:xfrm>
            <a:off x="1023730" y="880881"/>
            <a:ext cx="10436087" cy="5854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C6AB3F-87C0-23DD-7A99-12D1FC6134A7}"/>
              </a:ext>
            </a:extLst>
          </p:cNvPr>
          <p:cNvSpPr txBox="1"/>
          <p:nvPr/>
        </p:nvSpPr>
        <p:spPr>
          <a:xfrm>
            <a:off x="5297556" y="2912165"/>
            <a:ext cx="13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FF"/>
                </a:highlight>
              </a:rPr>
              <a:t>Kompetensi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30AC6-7E07-F9A2-A294-5FAA506420A4}"/>
              </a:ext>
            </a:extLst>
          </p:cNvPr>
          <p:cNvSpPr txBox="1"/>
          <p:nvPr/>
        </p:nvSpPr>
        <p:spPr>
          <a:xfrm>
            <a:off x="7636564" y="4227445"/>
            <a:ext cx="13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highlight>
                  <a:srgbClr val="FFFFFF"/>
                </a:highlight>
              </a:rPr>
              <a:t>Sikap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D048B-9012-24A3-0372-FF060CB5AEF9}"/>
              </a:ext>
            </a:extLst>
          </p:cNvPr>
          <p:cNvSpPr txBox="1"/>
          <p:nvPr/>
        </p:nvSpPr>
        <p:spPr>
          <a:xfrm>
            <a:off x="5231297" y="5469832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FF"/>
                </a:highlight>
              </a:rPr>
              <a:t>Pengetahuan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C974E-C6B8-0967-63E8-B38C1609CCD7}"/>
              </a:ext>
            </a:extLst>
          </p:cNvPr>
          <p:cNvSpPr txBox="1"/>
          <p:nvPr/>
        </p:nvSpPr>
        <p:spPr>
          <a:xfrm>
            <a:off x="3028125" y="4280455"/>
            <a:ext cx="16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highlight>
                  <a:srgbClr val="FFFFFF"/>
                </a:highlight>
              </a:rPr>
              <a:t>Keterampilan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B8E31-DAEE-C698-31DB-BF99A8888CF1}"/>
              </a:ext>
            </a:extLst>
          </p:cNvPr>
          <p:cNvSpPr txBox="1"/>
          <p:nvPr/>
        </p:nvSpPr>
        <p:spPr>
          <a:xfrm>
            <a:off x="8418444" y="5328955"/>
            <a:ext cx="221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Endogen-</a:t>
            </a:r>
            <a:r>
              <a:rPr lang="en-US" dirty="0" err="1"/>
              <a:t>Eksogen</a:t>
            </a:r>
            <a:endParaRPr lang="en-US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2173EFC6-D2F5-B951-79B0-0CFB4640ADD2}"/>
              </a:ext>
            </a:extLst>
          </p:cNvPr>
          <p:cNvSpPr/>
          <p:nvPr/>
        </p:nvSpPr>
        <p:spPr>
          <a:xfrm rot="20143474">
            <a:off x="8808028" y="4521258"/>
            <a:ext cx="477075" cy="612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1CE25-FE13-653A-02B3-1F52B8D6C3E6}"/>
              </a:ext>
            </a:extLst>
          </p:cNvPr>
          <p:cNvSpPr txBox="1"/>
          <p:nvPr/>
        </p:nvSpPr>
        <p:spPr>
          <a:xfrm>
            <a:off x="2448342" y="5365399"/>
            <a:ext cx="221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Endogen-</a:t>
            </a:r>
            <a:r>
              <a:rPr lang="en-US" dirty="0" err="1"/>
              <a:t>Eksogen</a:t>
            </a:r>
            <a:endParaRPr lang="en-US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8A71AAA-05A2-6A33-ACCF-9BFFD67E4617}"/>
              </a:ext>
            </a:extLst>
          </p:cNvPr>
          <p:cNvSpPr/>
          <p:nvPr/>
        </p:nvSpPr>
        <p:spPr>
          <a:xfrm>
            <a:off x="2935359" y="4596777"/>
            <a:ext cx="477075" cy="612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B30F4C-C1D0-D5C3-900F-F45CFF1A8435}"/>
              </a:ext>
            </a:extLst>
          </p:cNvPr>
          <p:cNvSpPr txBox="1"/>
          <p:nvPr/>
        </p:nvSpPr>
        <p:spPr>
          <a:xfrm>
            <a:off x="7692886" y="2261222"/>
            <a:ext cx="128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Endogen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72D55F6B-2B84-BD5F-A792-489585B44FC0}"/>
              </a:ext>
            </a:extLst>
          </p:cNvPr>
          <p:cNvSpPr/>
          <p:nvPr/>
        </p:nvSpPr>
        <p:spPr>
          <a:xfrm rot="15971879">
            <a:off x="6951000" y="2114824"/>
            <a:ext cx="477075" cy="612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1F5A69-321A-6DA7-C673-35D7628B1B89}"/>
              </a:ext>
            </a:extLst>
          </p:cNvPr>
          <p:cNvSpPr txBox="1"/>
          <p:nvPr/>
        </p:nvSpPr>
        <p:spPr>
          <a:xfrm>
            <a:off x="7371286" y="4827714"/>
            <a:ext cx="128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Eksogen</a:t>
            </a:r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85D469E-F5AB-A697-6CC9-DA0DB914EE87}"/>
              </a:ext>
            </a:extLst>
          </p:cNvPr>
          <p:cNvSpPr/>
          <p:nvPr/>
        </p:nvSpPr>
        <p:spPr>
          <a:xfrm rot="15971879">
            <a:off x="6680285" y="4730375"/>
            <a:ext cx="477075" cy="612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9BD163-B37B-9019-24D2-BA23BF8B3609}"/>
              </a:ext>
            </a:extLst>
          </p:cNvPr>
          <p:cNvSpPr txBox="1"/>
          <p:nvPr/>
        </p:nvSpPr>
        <p:spPr>
          <a:xfrm>
            <a:off x="760344" y="49884"/>
            <a:ext cx="10962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CONTOH PENGGUAAN PLS UNTUK FAKTOR YANG MEMPENGARUHI KOMPETENSI NELAYAN DI TELUK BANTEN</a:t>
            </a:r>
          </a:p>
        </p:txBody>
      </p:sp>
    </p:spTree>
    <p:extLst>
      <p:ext uri="{BB962C8B-B14F-4D97-AF65-F5344CB8AC3E}">
        <p14:creationId xmlns:p14="http://schemas.microsoft.com/office/powerpoint/2010/main" val="338255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A6987C5-973A-33B2-1384-7C6C1100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1" y="1113182"/>
            <a:ext cx="7414592" cy="562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DCCC75-84F0-275B-566C-BA64EB546DA9}"/>
              </a:ext>
            </a:extLst>
          </p:cNvPr>
          <p:cNvSpPr txBox="1"/>
          <p:nvPr/>
        </p:nvSpPr>
        <p:spPr>
          <a:xfrm>
            <a:off x="8594863" y="432209"/>
            <a:ext cx="340166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FF0000"/>
                </a:solidFill>
                <a:effectLst/>
                <a:latin typeface="Domine"/>
              </a:rPr>
              <a:t>Kepemimpinan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Domine"/>
              </a:rPr>
              <a:t> (KM):  KM1, KM2, KM3, KM4 dan KM5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0" i="0" dirty="0">
                <a:solidFill>
                  <a:srgbClr val="FF0000"/>
                </a:solidFill>
                <a:effectLst/>
                <a:latin typeface="Domine"/>
              </a:rPr>
              <a:t>Budaya Organisasi (BO): BO1, BO2 dan BO3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FF0000"/>
                </a:solidFill>
                <a:effectLst/>
                <a:latin typeface="Domine"/>
              </a:rPr>
              <a:t>Motivasi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Domine"/>
              </a:rPr>
              <a:t> (MT): MT1, MT2 dan MT3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Domine"/>
              </a:rPr>
              <a:t>Kinerja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Domine"/>
              </a:rPr>
              <a:t>Pegawai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Domine"/>
              </a:rPr>
              <a:t> (KP): KP1, KP2, KP3,KP4, KP5 dan KP6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2A983-461F-F3BE-4BBC-95BF0EF32261}"/>
              </a:ext>
            </a:extLst>
          </p:cNvPr>
          <p:cNvSpPr txBox="1"/>
          <p:nvPr/>
        </p:nvSpPr>
        <p:spPr>
          <a:xfrm>
            <a:off x="1023731" y="119271"/>
            <a:ext cx="74145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effectLst/>
                <a:latin typeface="Domine"/>
              </a:rPr>
              <a:t>PENGARUH KEPEMIMPINAN</a:t>
            </a:r>
            <a:r>
              <a:rPr lang="en-US" sz="2400" b="1" dirty="0">
                <a:latin typeface="Domine"/>
              </a:rPr>
              <a:t>, </a:t>
            </a:r>
            <a:r>
              <a:rPr lang="en-US" sz="2400" b="1" i="0" dirty="0">
                <a:effectLst/>
                <a:latin typeface="Domine"/>
              </a:rPr>
              <a:t>BUDAYA ORGANISASI, MOTIVASI TERHADAP KINERJA PEGAWAI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381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18050C7-888E-CE24-D831-97B9D75C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83" y="234364"/>
            <a:ext cx="73437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82BF4-F6AC-120E-7996-6B6555C387A8}"/>
              </a:ext>
            </a:extLst>
          </p:cNvPr>
          <p:cNvSpPr txBox="1"/>
          <p:nvPr/>
        </p:nvSpPr>
        <p:spPr>
          <a:xfrm>
            <a:off x="8617226" y="471966"/>
            <a:ext cx="320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Domine"/>
              </a:rPr>
              <a:t>Suatu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indikator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dinyatakan</a:t>
            </a:r>
            <a:r>
              <a:rPr lang="en-US" sz="2400" b="0" i="0" dirty="0">
                <a:effectLst/>
                <a:latin typeface="Domine"/>
              </a:rPr>
              <a:t> valid </a:t>
            </a:r>
            <a:r>
              <a:rPr lang="en-US" sz="2400" b="0" i="0" dirty="0" err="1">
                <a:effectLst/>
                <a:latin typeface="Domine"/>
              </a:rPr>
              <a:t>jika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mempunyai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1" dirty="0">
                <a:effectLst/>
                <a:latin typeface="Domine"/>
              </a:rPr>
              <a:t>loading factor </a:t>
            </a:r>
            <a:r>
              <a:rPr lang="en-US" sz="2400" b="0" i="0" dirty="0">
                <a:effectLst/>
                <a:latin typeface="Domine"/>
              </a:rPr>
              <a:t> di </a:t>
            </a:r>
            <a:r>
              <a:rPr lang="en-US" sz="2400" b="0" i="0" dirty="0" err="1">
                <a:effectLst/>
                <a:latin typeface="Domine"/>
              </a:rPr>
              <a:t>atas</a:t>
            </a:r>
            <a:r>
              <a:rPr lang="en-US" sz="2400" b="0" i="0" dirty="0">
                <a:effectLst/>
                <a:latin typeface="Domine"/>
              </a:rPr>
              <a:t> 0,5 </a:t>
            </a:r>
            <a:r>
              <a:rPr lang="en-US" sz="2400" b="0" i="0" dirty="0" err="1">
                <a:effectLst/>
                <a:latin typeface="Domine"/>
              </a:rPr>
              <a:t>terhadap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konstruk</a:t>
            </a:r>
            <a:r>
              <a:rPr lang="en-US" sz="2400" b="0" i="0" dirty="0">
                <a:effectLst/>
                <a:latin typeface="Domine"/>
              </a:rPr>
              <a:t> yang </a:t>
            </a:r>
            <a:r>
              <a:rPr lang="en-US" sz="2400" b="0" i="0" dirty="0" err="1">
                <a:effectLst/>
                <a:latin typeface="Domine"/>
              </a:rPr>
              <a:t>dituju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F24A1-42AF-F170-F936-2C2A62CDBF87}"/>
              </a:ext>
            </a:extLst>
          </p:cNvPr>
          <p:cNvSpPr txBox="1"/>
          <p:nvPr/>
        </p:nvSpPr>
        <p:spPr>
          <a:xfrm>
            <a:off x="1712224" y="536136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i="0" cap="all" dirty="0">
                <a:effectLst/>
                <a:latin typeface="Domine"/>
              </a:rPr>
              <a:t>NILAI LOADING FACTOR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C64A6-3E80-DF3B-BE40-9FEE0A1AF6CB}"/>
              </a:ext>
            </a:extLst>
          </p:cNvPr>
          <p:cNvSpPr/>
          <p:nvPr/>
        </p:nvSpPr>
        <p:spPr>
          <a:xfrm rot="19819988">
            <a:off x="7885044" y="3933321"/>
            <a:ext cx="377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Outer model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77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06CD9-A475-95A4-21B0-FED2089BBE0E}"/>
              </a:ext>
            </a:extLst>
          </p:cNvPr>
          <p:cNvSpPr txBox="1"/>
          <p:nvPr/>
        </p:nvSpPr>
        <p:spPr>
          <a:xfrm>
            <a:off x="7215808" y="156220"/>
            <a:ext cx="48105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Domine"/>
              </a:rPr>
              <a:t>indikator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reflektif</a:t>
            </a:r>
            <a:r>
              <a:rPr lang="en-US" sz="2400" b="0" i="0" dirty="0">
                <a:effectLst/>
                <a:latin typeface="Domine"/>
              </a:rPr>
              <a:t> juga </a:t>
            </a:r>
            <a:r>
              <a:rPr lang="en-US" sz="2400" b="0" i="0" dirty="0" err="1">
                <a:effectLst/>
                <a:latin typeface="Domine"/>
              </a:rPr>
              <a:t>perlu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diuji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1" dirty="0">
                <a:effectLst/>
                <a:latin typeface="Domine"/>
              </a:rPr>
              <a:t>discriminant validity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0" dirty="0" err="1">
                <a:effectLst/>
                <a:latin typeface="Domine"/>
              </a:rPr>
              <a:t>dengan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1" dirty="0">
                <a:effectLst/>
                <a:latin typeface="Domine"/>
              </a:rPr>
              <a:t>cross loading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Domine"/>
              </a:rPr>
              <a:t>Suatu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indikator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dinyatakan</a:t>
            </a:r>
            <a:r>
              <a:rPr lang="en-US" sz="2400" b="0" i="0" dirty="0">
                <a:effectLst/>
                <a:latin typeface="Domine"/>
              </a:rPr>
              <a:t> valid </a:t>
            </a:r>
            <a:r>
              <a:rPr lang="en-US" sz="2400" b="0" i="0" dirty="0" err="1">
                <a:effectLst/>
                <a:latin typeface="Domine"/>
              </a:rPr>
              <a:t>jika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mempunyai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1" dirty="0">
                <a:effectLst/>
                <a:latin typeface="Domine"/>
              </a:rPr>
              <a:t>loading factor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0" dirty="0" err="1">
                <a:effectLst/>
                <a:latin typeface="Domine"/>
              </a:rPr>
              <a:t>tertinggi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kepada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konstruk</a:t>
            </a:r>
            <a:r>
              <a:rPr lang="en-US" sz="2400" b="0" i="0" dirty="0">
                <a:effectLst/>
                <a:latin typeface="Domine"/>
              </a:rPr>
              <a:t> yang </a:t>
            </a:r>
            <a:r>
              <a:rPr lang="en-US" sz="2400" b="0" i="0" dirty="0" err="1">
                <a:effectLst/>
                <a:latin typeface="Domine"/>
              </a:rPr>
              <a:t>dituju</a:t>
            </a:r>
            <a:r>
              <a:rPr lang="en-US" sz="2400" dirty="0" err="1">
                <a:latin typeface="Domine"/>
              </a:rPr>
              <a:t>n</a:t>
            </a:r>
            <a:r>
              <a:rPr lang="en-US" sz="2400" dirty="0"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dibandingkan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1" dirty="0">
                <a:effectLst/>
                <a:latin typeface="Domine"/>
              </a:rPr>
              <a:t>loading factor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0" dirty="0" err="1">
                <a:effectLst/>
                <a:latin typeface="Domine"/>
              </a:rPr>
              <a:t>kepada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konstruk</a:t>
            </a:r>
            <a:r>
              <a:rPr lang="en-US" sz="2400" b="0" i="0" dirty="0">
                <a:effectLst/>
                <a:latin typeface="Domine"/>
              </a:rPr>
              <a:t> lain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Domine"/>
              </a:rPr>
              <a:t>Semua</a:t>
            </a:r>
            <a:r>
              <a:rPr lang="en-US" sz="2400" dirty="0">
                <a:latin typeface="Domine"/>
              </a:rPr>
              <a:t> valid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B2EA6-2C1E-353D-0A5B-EF7F0D636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3" t="11739" r="39429" b="6232"/>
          <a:stretch/>
        </p:blipFill>
        <p:spPr>
          <a:xfrm>
            <a:off x="765313" y="756384"/>
            <a:ext cx="6291469" cy="52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4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2319E3-E141-1DF4-FB02-F1C1BE9B2DAF}"/>
              </a:ext>
            </a:extLst>
          </p:cNvPr>
          <p:cNvSpPr txBox="1"/>
          <p:nvPr/>
        </p:nvSpPr>
        <p:spPr>
          <a:xfrm>
            <a:off x="752889" y="154561"/>
            <a:ext cx="49819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effectLst/>
                <a:latin typeface="Domine"/>
              </a:rPr>
              <a:t>Metode</a:t>
            </a:r>
            <a:r>
              <a:rPr lang="en-US" sz="2400" b="0" i="0" dirty="0">
                <a:effectLst/>
                <a:latin typeface="Domine"/>
              </a:rPr>
              <a:t> lain </a:t>
            </a:r>
            <a:r>
              <a:rPr lang="en-US" sz="2400" b="0" i="0" dirty="0" err="1">
                <a:effectLst/>
                <a:latin typeface="Domine"/>
              </a:rPr>
              <a:t>untuk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melihat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1" dirty="0">
                <a:effectLst/>
                <a:latin typeface="Domine"/>
              </a:rPr>
              <a:t>discriminant validity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0" dirty="0" err="1">
                <a:effectLst/>
                <a:latin typeface="Domine"/>
              </a:rPr>
              <a:t>adalah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dengan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melihat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nilai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1" dirty="0">
                <a:effectLst/>
                <a:latin typeface="Domine"/>
              </a:rPr>
              <a:t>square root of average variance extracted</a:t>
            </a:r>
            <a:r>
              <a:rPr lang="en-US" sz="2400" b="0" i="0" dirty="0">
                <a:effectLst/>
                <a:latin typeface="Domine"/>
              </a:rPr>
              <a:t> (AVE). Nilai yang </a:t>
            </a:r>
            <a:r>
              <a:rPr lang="en-US" sz="2400" b="0" i="0" dirty="0" err="1">
                <a:effectLst/>
                <a:latin typeface="Domine"/>
              </a:rPr>
              <a:t>disarankan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adalah</a:t>
            </a:r>
            <a:r>
              <a:rPr lang="en-US" sz="2400" b="0" i="0" dirty="0">
                <a:effectLst/>
                <a:latin typeface="Domine"/>
              </a:rPr>
              <a:t> di </a:t>
            </a:r>
            <a:r>
              <a:rPr lang="en-US" sz="2400" b="0" i="0" dirty="0" err="1">
                <a:effectLst/>
                <a:latin typeface="Domine"/>
              </a:rPr>
              <a:t>atas</a:t>
            </a:r>
            <a:r>
              <a:rPr lang="en-US" sz="2400" b="0" i="0" dirty="0">
                <a:effectLst/>
                <a:latin typeface="Domine"/>
              </a:rPr>
              <a:t> 0,5.</a:t>
            </a:r>
          </a:p>
          <a:p>
            <a:r>
              <a:rPr lang="en-US" sz="2400" dirty="0" err="1">
                <a:latin typeface="Domine"/>
              </a:rPr>
              <a:t>Ternyata</a:t>
            </a:r>
            <a:r>
              <a:rPr lang="en-US" sz="2400" dirty="0">
                <a:latin typeface="Domine"/>
              </a:rPr>
              <a:t> </a:t>
            </a:r>
            <a:r>
              <a:rPr lang="en-US" sz="2400" dirty="0" err="1">
                <a:latin typeface="Domine"/>
              </a:rPr>
              <a:t>semua</a:t>
            </a:r>
            <a:r>
              <a:rPr lang="en-US" sz="2400" dirty="0">
                <a:latin typeface="Domine"/>
              </a:rPr>
              <a:t> </a:t>
            </a:r>
            <a:r>
              <a:rPr lang="it-IT" sz="2400" b="0" i="0" dirty="0">
                <a:effectLst/>
                <a:latin typeface="Domine"/>
              </a:rPr>
              <a:t>nilai AVE di atas 0,5 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DD9F9-D2CC-A1B3-CC14-C6D96F48E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6" t="41015" r="39511" b="30712"/>
          <a:stretch/>
        </p:blipFill>
        <p:spPr>
          <a:xfrm>
            <a:off x="6003236" y="844826"/>
            <a:ext cx="5993296" cy="292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80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F83A1-21EA-D096-A740-211D50E7325A}"/>
              </a:ext>
            </a:extLst>
          </p:cNvPr>
          <p:cNvSpPr txBox="1"/>
          <p:nvPr/>
        </p:nvSpPr>
        <p:spPr>
          <a:xfrm>
            <a:off x="882097" y="422269"/>
            <a:ext cx="109752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Domine"/>
              </a:rPr>
              <a:t>Uji </a:t>
            </a:r>
            <a:r>
              <a:rPr lang="en-US" sz="2400" b="0" i="0" dirty="0" err="1">
                <a:effectLst/>
                <a:latin typeface="Domine"/>
              </a:rPr>
              <a:t>reliabilitas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dilakukan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dengan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melihat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nilai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1" dirty="0">
                <a:effectLst/>
                <a:latin typeface="Domine"/>
              </a:rPr>
              <a:t>composite reliability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0" dirty="0" err="1">
                <a:effectLst/>
                <a:latin typeface="Domine"/>
              </a:rPr>
              <a:t>dari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blok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indikator</a:t>
            </a:r>
            <a:r>
              <a:rPr lang="en-US" sz="2400" b="0" i="0" dirty="0">
                <a:effectLst/>
                <a:latin typeface="Domine"/>
              </a:rPr>
              <a:t> yang </a:t>
            </a:r>
            <a:r>
              <a:rPr lang="en-US" sz="2400" b="0" i="0" dirty="0" err="1">
                <a:effectLst/>
                <a:latin typeface="Domine"/>
              </a:rPr>
              <a:t>mengukur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konstruk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5FBCA-8EB2-A753-295B-A10A1CFE06A3}"/>
              </a:ext>
            </a:extLst>
          </p:cNvPr>
          <p:cNvSpPr txBox="1"/>
          <p:nvPr/>
        </p:nvSpPr>
        <p:spPr>
          <a:xfrm>
            <a:off x="1051062" y="5789400"/>
            <a:ext cx="10806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Domine"/>
              </a:rPr>
              <a:t>Hasil </a:t>
            </a:r>
            <a:r>
              <a:rPr lang="en-US" sz="2400" b="0" i="1" dirty="0">
                <a:effectLst/>
                <a:latin typeface="Domine"/>
              </a:rPr>
              <a:t>composite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1" dirty="0">
                <a:effectLst/>
                <a:latin typeface="Domine"/>
              </a:rPr>
              <a:t>reliability</a:t>
            </a:r>
            <a:r>
              <a:rPr lang="en-US" sz="2400" b="0" i="0" dirty="0">
                <a:effectLst/>
                <a:latin typeface="Domine"/>
              </a:rPr>
              <a:t> </a:t>
            </a:r>
            <a:r>
              <a:rPr lang="en-US" sz="2400" b="0" i="0" dirty="0" err="1">
                <a:effectLst/>
                <a:latin typeface="Domine"/>
              </a:rPr>
              <a:t>akan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menunjukkan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nilai</a:t>
            </a:r>
            <a:r>
              <a:rPr lang="en-US" sz="2400" b="0" i="0" dirty="0">
                <a:effectLst/>
                <a:latin typeface="Domine"/>
              </a:rPr>
              <a:t> yang </a:t>
            </a:r>
            <a:r>
              <a:rPr lang="en-US" sz="2400" b="0" i="0" dirty="0" err="1">
                <a:effectLst/>
                <a:latin typeface="Domine"/>
              </a:rPr>
              <a:t>memuaskan</a:t>
            </a:r>
            <a:r>
              <a:rPr lang="en-US" sz="2400" b="0" i="0" dirty="0">
                <a:effectLst/>
                <a:latin typeface="Domine"/>
              </a:rPr>
              <a:t> </a:t>
            </a:r>
            <a:r>
              <a:rPr lang="en-US" sz="2400" b="0" i="0" dirty="0" err="1">
                <a:effectLst/>
                <a:latin typeface="Domine"/>
              </a:rPr>
              <a:t>jika</a:t>
            </a:r>
            <a:r>
              <a:rPr lang="en-US" sz="2400" b="0" i="0" dirty="0">
                <a:effectLst/>
                <a:latin typeface="Domine"/>
              </a:rPr>
              <a:t> di </a:t>
            </a:r>
            <a:r>
              <a:rPr lang="en-US" sz="2400" b="0" i="0" dirty="0" err="1">
                <a:effectLst/>
                <a:latin typeface="Domine"/>
              </a:rPr>
              <a:t>atas</a:t>
            </a:r>
            <a:r>
              <a:rPr lang="en-US" sz="2400" b="0" i="0" dirty="0">
                <a:effectLst/>
                <a:latin typeface="Domine"/>
              </a:rPr>
              <a:t> 0,7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D19AF-5584-7D4F-9B58-C3B83F90B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1" t="55797" r="39267" b="16667"/>
          <a:stretch/>
        </p:blipFill>
        <p:spPr>
          <a:xfrm>
            <a:off x="1580322" y="2156790"/>
            <a:ext cx="9452113" cy="29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44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F8EDCD-3DDB-CFDE-F703-013A17E52923}"/>
              </a:ext>
            </a:extLst>
          </p:cNvPr>
          <p:cNvSpPr txBox="1"/>
          <p:nvPr/>
        </p:nvSpPr>
        <p:spPr>
          <a:xfrm>
            <a:off x="1269723" y="371925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/>
            <a:r>
              <a:rPr lang="en-AU" sz="2400" b="1" dirty="0">
                <a:effectLst/>
                <a:latin typeface="Domine"/>
              </a:rPr>
              <a:t>Model </a:t>
            </a:r>
            <a:r>
              <a:rPr lang="en-AU" sz="2400" b="1" dirty="0" err="1">
                <a:effectLst/>
                <a:latin typeface="Domine"/>
              </a:rPr>
              <a:t>Struktural</a:t>
            </a:r>
            <a:r>
              <a:rPr lang="en-AU" sz="2400" b="1" dirty="0">
                <a:effectLst/>
                <a:latin typeface="Domine"/>
              </a:rPr>
              <a:t> (</a:t>
            </a:r>
            <a:r>
              <a:rPr lang="en-AU" sz="2400" b="1" i="1" dirty="0">
                <a:effectLst/>
                <a:latin typeface="Domine"/>
              </a:rPr>
              <a:t>Inner </a:t>
            </a:r>
            <a:r>
              <a:rPr lang="en-AU" sz="2400" b="1" dirty="0">
                <a:effectLst/>
                <a:latin typeface="Domine"/>
              </a:rPr>
              <a:t>Model)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ECD95-AA9E-6563-2B04-5844795B1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2" t="33043" r="39351" b="38551"/>
          <a:stretch/>
        </p:blipFill>
        <p:spPr>
          <a:xfrm>
            <a:off x="2007705" y="1172817"/>
            <a:ext cx="6097656" cy="2623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9C078F-24E6-B737-3812-118BB542FDBD}"/>
              </a:ext>
            </a:extLst>
          </p:cNvPr>
          <p:cNvSpPr txBox="1"/>
          <p:nvPr/>
        </p:nvSpPr>
        <p:spPr>
          <a:xfrm>
            <a:off x="2104611" y="4135975"/>
            <a:ext cx="93353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0,556247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untuk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konstruk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BO yang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berarti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bahwa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KM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mampu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menjelaskan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varians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BO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sebesar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55,6247%. Nilai R juga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terdapat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pada KP yang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dipengaruhi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oleh KM, MT dan BO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yaitu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sebesar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0,660472 dan MT yang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dipengaruhi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oleh KM dan BO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yaitu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Domine"/>
              </a:rPr>
              <a:t>sebesar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Domine"/>
              </a:rPr>
              <a:t> 0,498196.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02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FD9C0-BA09-F3A7-D298-3DE7B5A89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8" t="31595" r="39919" b="25072"/>
          <a:stretch/>
        </p:blipFill>
        <p:spPr>
          <a:xfrm>
            <a:off x="1580322" y="805070"/>
            <a:ext cx="9730408" cy="3677478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4B49182D-2CD9-C06B-A385-64B8C6F58D6E}"/>
              </a:ext>
            </a:extLst>
          </p:cNvPr>
          <p:cNvSpPr/>
          <p:nvPr/>
        </p:nvSpPr>
        <p:spPr>
          <a:xfrm>
            <a:off x="10068339" y="1013791"/>
            <a:ext cx="1649896" cy="3677478"/>
          </a:xfrm>
          <a:prstGeom prst="arc">
            <a:avLst>
              <a:gd name="adj1" fmla="val 4567286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6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5FD50-1E13-7C73-50B1-C886A54FC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2" t="22657" r="27772" b="26087"/>
          <a:stretch/>
        </p:blipFill>
        <p:spPr>
          <a:xfrm>
            <a:off x="1480930" y="258418"/>
            <a:ext cx="10237305" cy="63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0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43" y="449291"/>
            <a:ext cx="8116439" cy="437497"/>
          </a:xfrm>
        </p:spPr>
        <p:txBody>
          <a:bodyPr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 FRAMEWORK (Extended)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188836" y="3778017"/>
            <a:ext cx="215900" cy="1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2" idx="3"/>
            <a:endCxn id="67" idx="1"/>
          </p:cNvCxnSpPr>
          <p:nvPr/>
        </p:nvCxnSpPr>
        <p:spPr>
          <a:xfrm flipV="1">
            <a:off x="3964780" y="2820363"/>
            <a:ext cx="333374" cy="5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901031" y="1255088"/>
            <a:ext cx="8237537" cy="4936471"/>
            <a:chOff x="1806389" y="1695918"/>
            <a:chExt cx="8237537" cy="4936471"/>
          </a:xfrm>
        </p:grpSpPr>
        <p:sp>
          <p:nvSpPr>
            <p:cNvPr id="67" name="Rectangle 66"/>
            <p:cNvSpPr/>
            <p:nvPr/>
          </p:nvSpPr>
          <p:spPr>
            <a:xfrm>
              <a:off x="4203512" y="3091330"/>
              <a:ext cx="2052638" cy="339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Subjective Norm 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295589" y="4594692"/>
              <a:ext cx="2035175" cy="584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Perceived Behavior Control 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6483163" y="2075329"/>
              <a:ext cx="0" cy="2827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6745101" y="2650004"/>
              <a:ext cx="1171575" cy="585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Internet Abuse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30489" y="5984689"/>
              <a:ext cx="1731963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Independent Variables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211889" y="5984689"/>
              <a:ext cx="1527175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Dependent Variable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93987" y="1757829"/>
              <a:ext cx="2052638" cy="584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Attitude Towards Internet Abuse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884927" y="3007193"/>
              <a:ext cx="136525" cy="15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21451" y="2403942"/>
              <a:ext cx="0" cy="1370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8040314" y="2391242"/>
              <a:ext cx="215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8254813" y="1702267"/>
              <a:ext cx="1789113" cy="138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Organizational Outcomes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Work Inefficiency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Security Threats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43701" y="3297704"/>
              <a:ext cx="1789113" cy="954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Psychological Outcomes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Depression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Loneliness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246625" y="2057867"/>
              <a:ext cx="2365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251389" y="3221504"/>
              <a:ext cx="225425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232339" y="4912193"/>
              <a:ext cx="244475" cy="15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524906" y="3035767"/>
              <a:ext cx="2508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8040688" y="5984689"/>
              <a:ext cx="1820862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Outcome</a:t>
              </a:r>
            </a:p>
            <a:p>
              <a:pPr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Variables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61951" y="1695918"/>
              <a:ext cx="2052637" cy="954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Usefulness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Ease of use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Playfulness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Compatibility</a:t>
              </a:r>
            </a:p>
          </p:txBody>
        </p:sp>
        <p:cxnSp>
          <p:nvCxnSpPr>
            <p:cNvPr id="15" name="Straight Arrow Connector 14"/>
            <p:cNvCxnSpPr>
              <a:stCxn id="27" idx="3"/>
            </p:cNvCxnSpPr>
            <p:nvPr/>
          </p:nvCxnSpPr>
          <p:spPr>
            <a:xfrm flipV="1">
              <a:off x="3914587" y="2018179"/>
              <a:ext cx="266700" cy="153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817501" y="2789704"/>
              <a:ext cx="2052637" cy="9540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Peer culture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Supervisor culture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Family culture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Mass media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806389" y="4010492"/>
              <a:ext cx="2052637" cy="1600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Self efficacy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Facilitating conditions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Workplace privacy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Electronic monitoring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 b="1"/>
                <a:t>Internet policy</a:t>
              </a:r>
            </a:p>
          </p:txBody>
        </p:sp>
        <p:cxnSp>
          <p:nvCxnSpPr>
            <p:cNvPr id="19" name="Straight Arrow Connector 18"/>
            <p:cNvCxnSpPr>
              <a:endCxn id="68" idx="1"/>
            </p:cNvCxnSpPr>
            <p:nvPr/>
          </p:nvCxnSpPr>
          <p:spPr>
            <a:xfrm flipV="1">
              <a:off x="3859026" y="4886793"/>
              <a:ext cx="436563" cy="15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954027" y="5984689"/>
              <a:ext cx="2052637" cy="369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Antecedents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56188" y="3735854"/>
              <a:ext cx="1308100" cy="10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Demographics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Age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Gender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Internet Experience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6543488" y="3065930"/>
              <a:ext cx="25400" cy="6953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7594413" y="5234455"/>
              <a:ext cx="2052638" cy="307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Moderating Variables</a:t>
              </a:r>
            </a:p>
          </p:txBody>
        </p:sp>
        <p:cxnSp>
          <p:nvCxnSpPr>
            <p:cNvPr id="11" name="Elbow Connector 10"/>
            <p:cNvCxnSpPr>
              <a:stCxn id="31" idx="2"/>
              <a:endCxn id="37" idx="1"/>
            </p:cNvCxnSpPr>
            <p:nvPr/>
          </p:nvCxnSpPr>
          <p:spPr>
            <a:xfrm rot="16200000" flipH="1">
              <a:off x="7084031" y="4878060"/>
              <a:ext cx="636589" cy="38417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83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 FRAMEWORK (Extended)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195821" y="2956859"/>
            <a:ext cx="205263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Organizational Justice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Procedural Justice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Distributive Justice</a:t>
            </a:r>
          </a:p>
          <a:p>
            <a:pPr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Interational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 flipV="1">
            <a:off x="7242904" y="2174452"/>
            <a:ext cx="6144" cy="1446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400578" y="2583002"/>
            <a:ext cx="132731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Counter-productive Behavior 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166068" y="5630401"/>
            <a:ext cx="173196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Independent Variables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66465" y="5526303"/>
            <a:ext cx="1527175" cy="6477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Dependent Variable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236872" y="1623358"/>
            <a:ext cx="205263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Personal Traits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Conscientiousness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Agreeableness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Emotional Stability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735920" y="2913297"/>
            <a:ext cx="136525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8670" y="2316513"/>
            <a:ext cx="0" cy="1370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850639" y="2330707"/>
            <a:ext cx="215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050851" y="2135073"/>
            <a:ext cx="178911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826920" y="3675320"/>
            <a:ext cx="215900" cy="1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042820" y="3355139"/>
            <a:ext cx="178911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Environment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300622" y="2165442"/>
            <a:ext cx="1036648" cy="18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93054" y="3634259"/>
            <a:ext cx="1053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77" idx="1"/>
          </p:cNvCxnSpPr>
          <p:nvPr/>
        </p:nvCxnSpPr>
        <p:spPr>
          <a:xfrm>
            <a:off x="7212432" y="2875900"/>
            <a:ext cx="188146" cy="7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9066539" y="5561464"/>
            <a:ext cx="1820862" cy="6477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Outcome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Variables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904836" y="1561447"/>
            <a:ext cx="2052637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US" altLang="en-US" sz="1400" b="1" dirty="0"/>
          </a:p>
        </p:txBody>
      </p:sp>
      <p:cxnSp>
        <p:nvCxnSpPr>
          <p:cNvPr id="15" name="Straight Arrow Connector 14"/>
          <p:cNvCxnSpPr>
            <a:stCxn id="27" idx="3"/>
          </p:cNvCxnSpPr>
          <p:nvPr/>
        </p:nvCxnSpPr>
        <p:spPr>
          <a:xfrm>
            <a:off x="3957473" y="1715336"/>
            <a:ext cx="266699" cy="168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51864" y="3472895"/>
            <a:ext cx="2052637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US" altLang="en-US" sz="1400" b="1" dirty="0"/>
          </a:p>
        </p:txBody>
      </p:sp>
      <p:cxnSp>
        <p:nvCxnSpPr>
          <p:cNvPr id="17" name="Straight Arrow Connector 16"/>
          <p:cNvCxnSpPr>
            <a:stCxn id="32" idx="3"/>
            <a:endCxn id="67" idx="1"/>
          </p:cNvCxnSpPr>
          <p:nvPr/>
        </p:nvCxnSpPr>
        <p:spPr>
          <a:xfrm flipV="1">
            <a:off x="3804501" y="3618579"/>
            <a:ext cx="391320" cy="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989606" y="5630401"/>
            <a:ext cx="2052637" cy="3698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Antecedents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12705" y="3985254"/>
            <a:ext cx="18218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Support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755950" y="3661873"/>
            <a:ext cx="16376" cy="327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22448" y="4659271"/>
            <a:ext cx="18135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Moderating Variables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610025" y="1579943"/>
            <a:ext cx="16245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Distance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826002" y="1869224"/>
            <a:ext cx="39544" cy="297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4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7" grpId="0" animBg="1"/>
      <p:bldP spid="79" grpId="0" animBg="1"/>
      <p:bldP spid="80" grpId="0" animBg="1"/>
      <p:bldP spid="91" grpId="0" animBg="1"/>
      <p:bldP spid="26" grpId="0" animBg="1"/>
      <p:bldP spid="35" grpId="0" animBg="1"/>
      <p:bldP spid="53" grpId="0" animBg="1"/>
      <p:bldP spid="27" grpId="0" animBg="1"/>
      <p:bldP spid="32" grpId="0" animBg="1"/>
      <p:bldP spid="42" grpId="0" animBg="1"/>
      <p:bldP spid="31" grpId="0" animBg="1"/>
      <p:bldP spid="3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C35788-1714-290A-8FD1-A51438E3F327}"/>
              </a:ext>
            </a:extLst>
          </p:cNvPr>
          <p:cNvGrpSpPr/>
          <p:nvPr/>
        </p:nvGrpSpPr>
        <p:grpSpPr>
          <a:xfrm>
            <a:off x="1068005" y="1612185"/>
            <a:ext cx="4189795" cy="3248050"/>
            <a:chOff x="0" y="0"/>
            <a:chExt cx="2628900" cy="1352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5E4FEF9-A275-F010-C535-0B34658E63EB}"/>
                    </a:ext>
                  </a:extLst>
                </p:cNvPr>
                <p:cNvSpPr/>
                <p:nvPr/>
              </p:nvSpPr>
              <p:spPr>
                <a:xfrm>
                  <a:off x="19050" y="0"/>
                  <a:ext cx="342900" cy="314325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392" tIns="45696" rIns="91392" bIns="4569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" y="0"/>
                  <a:ext cx="342900" cy="31432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D0CD9F6-65A3-5EBC-F945-61D29ED5033F}"/>
                    </a:ext>
                  </a:extLst>
                </p:cNvPr>
                <p:cNvSpPr/>
                <p:nvPr/>
              </p:nvSpPr>
              <p:spPr>
                <a:xfrm>
                  <a:off x="9525" y="504825"/>
                  <a:ext cx="342900" cy="314325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392" tIns="45696" rIns="91392" bIns="4569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" y="504825"/>
                  <a:ext cx="342900" cy="3143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CB0CC71-99EA-AA08-243F-F45F09BF694A}"/>
                    </a:ext>
                  </a:extLst>
                </p:cNvPr>
                <p:cNvSpPr/>
                <p:nvPr/>
              </p:nvSpPr>
              <p:spPr>
                <a:xfrm>
                  <a:off x="0" y="1038225"/>
                  <a:ext cx="342900" cy="314325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392" tIns="45696" rIns="91392" bIns="4569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038225"/>
                  <a:ext cx="342900" cy="31432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BE082B6-8200-E140-9BB3-A09AF67BB941}"/>
                    </a:ext>
                  </a:extLst>
                </p:cNvPr>
                <p:cNvSpPr/>
                <p:nvPr/>
              </p:nvSpPr>
              <p:spPr>
                <a:xfrm>
                  <a:off x="1181100" y="495300"/>
                  <a:ext cx="342900" cy="314325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392" tIns="45696" rIns="91392" bIns="4569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100" y="495300"/>
                  <a:ext cx="342900" cy="3143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8FDDC6-176D-9D68-8765-07A75A9C63C1}"/>
                </a:ext>
              </a:extLst>
            </p:cNvPr>
            <p:cNvSpPr/>
            <p:nvPr/>
          </p:nvSpPr>
          <p:spPr>
            <a:xfrm>
              <a:off x="2286000" y="495300"/>
              <a:ext cx="342900" cy="3143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392" tIns="45696" rIns="91392" bIns="456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56F95-BD63-9357-074E-84429B946C64}"/>
                </a:ext>
              </a:extLst>
            </p:cNvPr>
            <p:cNvCxnSpPr/>
            <p:nvPr/>
          </p:nvCxnSpPr>
          <p:spPr>
            <a:xfrm>
              <a:off x="361950" y="104775"/>
              <a:ext cx="819150" cy="514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70E9EAB-3A04-E2FB-E3F0-9C858C8275B3}"/>
                </a:ext>
              </a:extLst>
            </p:cNvPr>
            <p:cNvCxnSpPr/>
            <p:nvPr/>
          </p:nvCxnSpPr>
          <p:spPr>
            <a:xfrm flipV="1">
              <a:off x="361950" y="666750"/>
              <a:ext cx="819150" cy="457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DE46660-0F4A-8498-2486-BEBB8349C44B}"/>
                </a:ext>
              </a:extLst>
            </p:cNvPr>
            <p:cNvCxnSpPr/>
            <p:nvPr/>
          </p:nvCxnSpPr>
          <p:spPr>
            <a:xfrm flipV="1">
              <a:off x="352425" y="714375"/>
              <a:ext cx="828675" cy="4883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93199B7-792B-1708-7170-C3DC0A4F56D3}"/>
                </a:ext>
              </a:extLst>
            </p:cNvPr>
            <p:cNvCxnSpPr/>
            <p:nvPr/>
          </p:nvCxnSpPr>
          <p:spPr>
            <a:xfrm flipV="1">
              <a:off x="361950" y="666750"/>
              <a:ext cx="1971675" cy="533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BB5B60B-0CC6-AE05-1FB6-917BE2527C55}"/>
                </a:ext>
              </a:extLst>
            </p:cNvPr>
            <p:cNvCxnSpPr/>
            <p:nvPr/>
          </p:nvCxnSpPr>
          <p:spPr>
            <a:xfrm>
              <a:off x="361950" y="104775"/>
              <a:ext cx="1924050" cy="5619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24871FE-337B-F887-95B6-71D069F4AA37}"/>
                </a:ext>
              </a:extLst>
            </p:cNvPr>
            <p:cNvCxnSpPr/>
            <p:nvPr/>
          </p:nvCxnSpPr>
          <p:spPr>
            <a:xfrm>
              <a:off x="1524000" y="638175"/>
              <a:ext cx="762000" cy="476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8F9FD1-A74E-F976-9AEF-83652D79A128}"/>
                  </a:ext>
                </a:extLst>
              </p:cNvPr>
              <p:cNvSpPr/>
              <p:nvPr/>
            </p:nvSpPr>
            <p:spPr>
              <a:xfrm>
                <a:off x="6438947" y="2044016"/>
                <a:ext cx="4784315" cy="645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∈</m:t>
                      </m:r>
                    </m:oMath>
                  </m:oMathPara>
                </a14:m>
                <a:endParaRPr lang="en-US" sz="1798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𝒀</m:t>
                      </m:r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79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798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𝜺</m:t>
                      </m:r>
                    </m:oMath>
                  </m:oMathPara>
                </a14:m>
                <a:endParaRPr lang="en-US" sz="1798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8F9FD1-A74E-F976-9AEF-83652D79A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47" y="2044016"/>
                <a:ext cx="4784315" cy="645995"/>
              </a:xfrm>
              <a:prstGeom prst="rect">
                <a:avLst/>
              </a:prstGeom>
              <a:blipFill>
                <a:blip r:embed="rId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9FEEBA-DEDC-05AF-846D-C1DA0D52A601}"/>
                  </a:ext>
                </a:extLst>
              </p:cNvPr>
              <p:cNvSpPr txBox="1"/>
              <p:nvPr/>
            </p:nvSpPr>
            <p:spPr>
              <a:xfrm>
                <a:off x="6438947" y="3050146"/>
                <a:ext cx="5546035" cy="922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3607" indent="-93607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798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98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798" b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𝐢𝐧𝐝𝐢𝐜𝐚𝐭𝐢𝐧𝐠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𝐢𝐧𝐝𝐢𝐫𝐞𝐜𝐭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𝐞𝐟𝐟𝐞𝐜𝐭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𝐨𝐟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sz="1798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798" b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sz="1798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98" b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sz="1798" b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798" b="1" dirty="0">
                    <a:ea typeface="Adobe Heiti Std R" panose="020B0400000000000000" pitchFamily="34" charset="-128"/>
                  </a:rPr>
                  <a:t> on Y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1798" b="1" dirty="0">
                    <a:ea typeface="Adobe Heiti Std R" panose="020B0400000000000000" pitchFamily="34" charset="-128"/>
                  </a:rPr>
                  <a:t> </a:t>
                </a:r>
                <a:endParaRPr lang="en-US" sz="1798" b="1" i="1" dirty="0"/>
              </a:p>
              <a:p>
                <a:pPr marL="93607" indent="-93607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798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798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1798" b="1" dirty="0">
                    <a:ea typeface="Adobe Heiti Std R" panose="020B0400000000000000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798" b="1">
                        <a:latin typeface="Cambria Math" panose="02040503050406030204" pitchFamily="18" charset="0"/>
                      </a:rPr>
                      <m:t>𝐝𝐢𝐫𝐞𝐜𝐭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𝐞𝐟𝐟𝐞𝐜𝐭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𝐨𝐟</m:t>
                    </m:r>
                    <m:r>
                      <a:rPr lang="en-US" sz="1798" b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798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798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798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798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1798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98" b="1" dirty="0">
                    <a:ea typeface="Adobe Heiti Std R" panose="020B0400000000000000" pitchFamily="34" charset="-128"/>
                  </a:rPr>
                  <a:t>on Y.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9FEEBA-DEDC-05AF-846D-C1DA0D52A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47" y="3050146"/>
                <a:ext cx="5546035" cy="922850"/>
              </a:xfrm>
              <a:prstGeom prst="rect">
                <a:avLst/>
              </a:prstGeom>
              <a:blipFill>
                <a:blip r:embed="rId7"/>
                <a:stretch>
                  <a:fillRect l="-659" t="-658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56916AC7-A92B-2F56-49FC-47ED64F9C71F}"/>
              </a:ext>
            </a:extLst>
          </p:cNvPr>
          <p:cNvSpPr txBox="1">
            <a:spLocks/>
          </p:cNvSpPr>
          <p:nvPr/>
        </p:nvSpPr>
        <p:spPr>
          <a:xfrm>
            <a:off x="5257800" y="755374"/>
            <a:ext cx="4065104" cy="4414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  <a:cs typeface="Arial" panose="020B0604020202020204" pitchFamily="34" charset="0"/>
              </a:rPr>
              <a:t>Path Analysis</a:t>
            </a:r>
          </a:p>
        </p:txBody>
      </p:sp>
    </p:spTree>
    <p:extLst>
      <p:ext uri="{BB962C8B-B14F-4D97-AF65-F5344CB8AC3E}">
        <p14:creationId xmlns:p14="http://schemas.microsoft.com/office/powerpoint/2010/main" val="140092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1CBDEA0-8C09-CCEF-07D5-6223F5785468}"/>
              </a:ext>
            </a:extLst>
          </p:cNvPr>
          <p:cNvGrpSpPr/>
          <p:nvPr/>
        </p:nvGrpSpPr>
        <p:grpSpPr>
          <a:xfrm>
            <a:off x="220803" y="1234806"/>
            <a:ext cx="6291469" cy="3285158"/>
            <a:chOff x="2097004" y="4405313"/>
            <a:chExt cx="3622881" cy="229020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6F68C3B-9589-164E-FC2D-B2657E8E524E}"/>
                </a:ext>
              </a:extLst>
            </p:cNvPr>
            <p:cNvCxnSpPr/>
            <p:nvPr/>
          </p:nvCxnSpPr>
          <p:spPr>
            <a:xfrm flipV="1">
              <a:off x="2400422" y="5483532"/>
              <a:ext cx="1171575" cy="8858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829BEF7-A2DC-72B5-8AE7-A16DF8BBC065}"/>
                </a:ext>
              </a:extLst>
            </p:cNvPr>
            <p:cNvGrpSpPr/>
            <p:nvPr/>
          </p:nvGrpSpPr>
          <p:grpSpPr>
            <a:xfrm>
              <a:off x="2097004" y="4405313"/>
              <a:ext cx="3622881" cy="2290201"/>
              <a:chOff x="2097004" y="3835105"/>
              <a:chExt cx="3622881" cy="286480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23FB40-5020-E940-6548-5225141AC6DF}"/>
                  </a:ext>
                </a:extLst>
              </p:cNvPr>
              <p:cNvSpPr/>
              <p:nvPr/>
            </p:nvSpPr>
            <p:spPr>
              <a:xfrm>
                <a:off x="2109910" y="3835105"/>
                <a:ext cx="581025" cy="3714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6091DF-FC61-A36B-B096-13CE8A9D4CAF}"/>
                  </a:ext>
                </a:extLst>
              </p:cNvPr>
              <p:cNvSpPr/>
              <p:nvPr/>
            </p:nvSpPr>
            <p:spPr>
              <a:xfrm>
                <a:off x="5110285" y="3835105"/>
                <a:ext cx="609600" cy="3238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F166E85E-0AE7-3F0E-4209-A8845FCB2F45}"/>
                  </a:ext>
                </a:extLst>
              </p:cNvPr>
              <p:cNvCxnSpPr/>
              <p:nvPr/>
            </p:nvCxnSpPr>
            <p:spPr>
              <a:xfrm flipV="1">
                <a:off x="2667123" y="4006555"/>
                <a:ext cx="2419350" cy="190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 Box 8">
                <a:extLst>
                  <a:ext uri="{FF2B5EF4-FFF2-40B4-BE49-F238E27FC236}">
                    <a16:creationId xmlns:a16="http://schemas.microsoft.com/office/drawing/2014/main" id="{335CFEDF-20BC-209B-9D38-9B66924FC887}"/>
                  </a:ext>
                </a:extLst>
              </p:cNvPr>
              <p:cNvSpPr txBox="1"/>
              <p:nvPr/>
            </p:nvSpPr>
            <p:spPr>
              <a:xfrm>
                <a:off x="2824285" y="4063705"/>
                <a:ext cx="2077720" cy="5143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b1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(Total </a:t>
                </a:r>
                <a:r>
                  <a:rPr lang="en-US" sz="12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pengaruh</a:t>
                </a:r>
                <a:r>
                  <a:rPr lang="en-US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12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teradap</a:t>
                </a:r>
                <a:r>
                  <a:rPr lang="en-US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Y)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52A4C4-79A3-9F0F-1605-D3CE4F221524}"/>
                  </a:ext>
                </a:extLst>
              </p:cNvPr>
              <p:cNvSpPr/>
              <p:nvPr/>
            </p:nvSpPr>
            <p:spPr>
              <a:xfrm>
                <a:off x="5110285" y="6256995"/>
                <a:ext cx="609600" cy="3238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65A1C50-4E9D-62DF-072B-9FFA394AB23C}"/>
                  </a:ext>
                </a:extLst>
              </p:cNvPr>
              <p:cNvCxnSpPr/>
              <p:nvPr/>
            </p:nvCxnSpPr>
            <p:spPr>
              <a:xfrm flipV="1">
                <a:off x="2690935" y="6428445"/>
                <a:ext cx="2419350" cy="190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A5A354-7791-E7EA-1670-A313D36F7D4C}"/>
                  </a:ext>
                </a:extLst>
              </p:cNvPr>
              <p:cNvSpPr/>
              <p:nvPr/>
            </p:nvSpPr>
            <p:spPr>
              <a:xfrm>
                <a:off x="3595810" y="5079705"/>
                <a:ext cx="581025" cy="3714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8353CA5-89F9-D990-0159-93A7C018F457}"/>
                  </a:ext>
                </a:extLst>
              </p:cNvPr>
              <p:cNvCxnSpPr/>
              <p:nvPr/>
            </p:nvCxnSpPr>
            <p:spPr>
              <a:xfrm>
                <a:off x="4176835" y="5343865"/>
                <a:ext cx="1238250" cy="8667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 Box 15">
                <a:extLst>
                  <a:ext uri="{FF2B5EF4-FFF2-40B4-BE49-F238E27FC236}">
                    <a16:creationId xmlns:a16="http://schemas.microsoft.com/office/drawing/2014/main" id="{BF5CB05D-8CF4-F18E-6EA6-D1EFC8A0E52E}"/>
                  </a:ext>
                </a:extLst>
              </p:cNvPr>
              <p:cNvSpPr txBox="1"/>
              <p:nvPr/>
            </p:nvSpPr>
            <p:spPr>
              <a:xfrm>
                <a:off x="3754243" y="6461783"/>
                <a:ext cx="292735" cy="23812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12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’1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Box 16">
                <a:extLst>
                  <a:ext uri="{FF2B5EF4-FFF2-40B4-BE49-F238E27FC236}">
                    <a16:creationId xmlns:a16="http://schemas.microsoft.com/office/drawing/2014/main" id="{C23F308E-5ED7-EFC0-C4FF-3BCA1D026C92}"/>
                  </a:ext>
                </a:extLst>
              </p:cNvPr>
              <p:cNvSpPr txBox="1"/>
              <p:nvPr/>
            </p:nvSpPr>
            <p:spPr>
              <a:xfrm>
                <a:off x="4660387" y="5369969"/>
                <a:ext cx="271145" cy="23812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d1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17">
                <a:extLst>
                  <a:ext uri="{FF2B5EF4-FFF2-40B4-BE49-F238E27FC236}">
                    <a16:creationId xmlns:a16="http://schemas.microsoft.com/office/drawing/2014/main" id="{CF517600-CE14-676D-84A2-6E550C0501A0}"/>
                  </a:ext>
                </a:extLst>
              </p:cNvPr>
              <p:cNvSpPr txBox="1"/>
              <p:nvPr/>
            </p:nvSpPr>
            <p:spPr>
              <a:xfrm>
                <a:off x="2721414" y="5382600"/>
                <a:ext cx="264795" cy="23812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7C1B8-76D4-1B4D-FE5B-6D3D9772A7C8}"/>
                  </a:ext>
                </a:extLst>
              </p:cNvPr>
              <p:cNvSpPr/>
              <p:nvPr/>
            </p:nvSpPr>
            <p:spPr>
              <a:xfrm>
                <a:off x="2097004" y="6261757"/>
                <a:ext cx="581025" cy="3714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A685EB-C677-1D77-E840-0ED816C975AE}"/>
              </a:ext>
            </a:extLst>
          </p:cNvPr>
          <p:cNvSpPr txBox="1">
            <a:spLocks/>
          </p:cNvSpPr>
          <p:nvPr/>
        </p:nvSpPr>
        <p:spPr>
          <a:xfrm>
            <a:off x="7219409" y="1151045"/>
            <a:ext cx="4664190" cy="34526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287338"/>
            <a:r>
              <a:rPr lang="ms-MY" sz="2800" dirty="0"/>
              <a:t>berperanan sebagai pengaruh tidak langsung terhadap variabel tak bebas</a:t>
            </a:r>
          </a:p>
          <a:p>
            <a:pPr marL="347663" lvl="1" indent="-287338"/>
            <a:r>
              <a:rPr lang="ms-MY" sz="2800" dirty="0"/>
              <a:t>timbul di antara variabel bebas dan variabel tak bebas yang berfungsi untuk mempengaruhi besarnya nilai variabel tak bebas</a:t>
            </a:r>
          </a:p>
          <a:p>
            <a:pPr marL="636588" lvl="1" indent="-188913"/>
            <a:endParaRPr lang="ms-MY" sz="2800" dirty="0"/>
          </a:p>
          <a:p>
            <a:pPr marL="447675" lvl="1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C97DD6-1F63-F949-7E68-A57B4B14BBC8}"/>
              </a:ext>
            </a:extLst>
          </p:cNvPr>
          <p:cNvSpPr txBox="1"/>
          <p:nvPr/>
        </p:nvSpPr>
        <p:spPr>
          <a:xfrm>
            <a:off x="4579455" y="433617"/>
            <a:ext cx="4972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188913" algn="ctr"/>
            <a:r>
              <a:rPr lang="ms-MY" sz="2800" b="1" dirty="0"/>
              <a:t>variabel mediator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EBC5F-5F79-1200-389D-E93400CA45C4}"/>
              </a:ext>
            </a:extLst>
          </p:cNvPr>
          <p:cNvSpPr txBox="1"/>
          <p:nvPr/>
        </p:nvSpPr>
        <p:spPr>
          <a:xfrm>
            <a:off x="1764990" y="5034998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b</a:t>
            </a:r>
            <a:r>
              <a:rPr lang="en-US" baseline="-25000" dirty="0"/>
              <a:t>0</a:t>
            </a:r>
            <a:r>
              <a:rPr lang="en-US" dirty="0"/>
              <a:t>+ b</a:t>
            </a:r>
            <a:r>
              <a:rPr lang="en-US" baseline="-25000" dirty="0"/>
              <a:t>1</a:t>
            </a:r>
            <a:r>
              <a:rPr lang="en-US" dirty="0"/>
              <a:t>X,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B98E55-6E54-938E-BC9B-54BBCD4EE1DC}"/>
              </a:ext>
            </a:extLst>
          </p:cNvPr>
          <p:cNvSpPr txBox="1"/>
          <p:nvPr/>
        </p:nvSpPr>
        <p:spPr>
          <a:xfrm>
            <a:off x="3025271" y="504763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c</a:t>
            </a:r>
            <a:r>
              <a:rPr lang="en-US" baseline="-25000" dirty="0"/>
              <a:t>0 </a:t>
            </a:r>
            <a:r>
              <a:rPr lang="en-US" dirty="0"/>
              <a:t>+ c</a:t>
            </a:r>
            <a:r>
              <a:rPr lang="en-US" baseline="-25000" dirty="0"/>
              <a:t>1</a:t>
            </a:r>
            <a:r>
              <a:rPr lang="en-US" dirty="0"/>
              <a:t>X 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CCB96F-D3EB-3778-CF07-CFE17F9D4611}"/>
              </a:ext>
            </a:extLst>
          </p:cNvPr>
          <p:cNvSpPr txBox="1"/>
          <p:nvPr/>
        </p:nvSpPr>
        <p:spPr>
          <a:xfrm>
            <a:off x="4357687" y="5047637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Y = d</a:t>
            </a:r>
            <a:r>
              <a:rPr lang="en-US" baseline="-25000" dirty="0"/>
              <a:t>0 </a:t>
            </a:r>
            <a:r>
              <a:rPr lang="en-US" dirty="0"/>
              <a:t>+ d</a:t>
            </a:r>
            <a:r>
              <a:rPr lang="en-US" baseline="-25000" dirty="0"/>
              <a:t>1</a:t>
            </a:r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6027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0AE0B9F-BA04-76DF-AF01-005B4FBC15B6}"/>
              </a:ext>
            </a:extLst>
          </p:cNvPr>
          <p:cNvGrpSpPr/>
          <p:nvPr/>
        </p:nvGrpSpPr>
        <p:grpSpPr>
          <a:xfrm>
            <a:off x="1341783" y="1206809"/>
            <a:ext cx="9137373" cy="4070866"/>
            <a:chOff x="1341783" y="749609"/>
            <a:chExt cx="9137373" cy="407086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00FEBCA-29DC-4C8A-AD0B-217974BAA15A}"/>
                </a:ext>
              </a:extLst>
            </p:cNvPr>
            <p:cNvCxnSpPr>
              <a:cxnSpLocks/>
              <a:stCxn id="2" idx="3"/>
              <a:endCxn id="4" idx="1"/>
            </p:cNvCxnSpPr>
            <p:nvPr/>
          </p:nvCxnSpPr>
          <p:spPr>
            <a:xfrm flipV="1">
              <a:off x="4184374" y="1729407"/>
              <a:ext cx="3452191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B3E5ADB-BFB3-AB66-02D2-103CF0592713}"/>
                </a:ext>
              </a:extLst>
            </p:cNvPr>
            <p:cNvGrpSpPr/>
            <p:nvPr/>
          </p:nvGrpSpPr>
          <p:grpSpPr>
            <a:xfrm>
              <a:off x="1341783" y="749609"/>
              <a:ext cx="9137373" cy="4070866"/>
              <a:chOff x="1341783" y="680036"/>
              <a:chExt cx="9137373" cy="407086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02B5FC-6A94-C7BD-54EB-7E5CABA942BE}"/>
                  </a:ext>
                </a:extLst>
              </p:cNvPr>
              <p:cNvSpPr/>
              <p:nvPr/>
            </p:nvSpPr>
            <p:spPr>
              <a:xfrm>
                <a:off x="1341783" y="1172817"/>
                <a:ext cx="2842591" cy="97403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Status </a:t>
                </a:r>
                <a:r>
                  <a:rPr lang="en-US" dirty="0" err="1"/>
                  <a:t>Sosial</a:t>
                </a:r>
                <a:r>
                  <a:rPr lang="en-US" dirty="0"/>
                  <a:t> Ekonomi</a:t>
                </a: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0169C06-226F-B485-A376-A6B049235C3A}"/>
                  </a:ext>
                </a:extLst>
              </p:cNvPr>
              <p:cNvSpPr/>
              <p:nvPr/>
            </p:nvSpPr>
            <p:spPr>
              <a:xfrm>
                <a:off x="4499113" y="3289851"/>
                <a:ext cx="2842591" cy="97403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Tingkat Pendidikan Orang </a:t>
                </a:r>
                <a:r>
                  <a:rPr lang="en-US" dirty="0" err="1"/>
                  <a:t>Tua</a:t>
                </a:r>
                <a:endParaRPr lang="en-US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A0AE54-CF24-E8FA-0454-8CDE29F36488}"/>
                  </a:ext>
                </a:extLst>
              </p:cNvPr>
              <p:cNvSpPr/>
              <p:nvPr/>
            </p:nvSpPr>
            <p:spPr>
              <a:xfrm>
                <a:off x="7636565" y="1172816"/>
                <a:ext cx="2842591" cy="97403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Kemampuan</a:t>
                </a:r>
                <a:r>
                  <a:rPr lang="en-US" dirty="0"/>
                  <a:t> </a:t>
                </a:r>
                <a:r>
                  <a:rPr lang="en-US" dirty="0" err="1"/>
                  <a:t>Membaca</a:t>
                </a:r>
                <a:r>
                  <a:rPr lang="en-US" dirty="0"/>
                  <a:t> Anak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9F99820-5F75-7803-FE80-1CD52147C3B3}"/>
                  </a:ext>
                </a:extLst>
              </p:cNvPr>
              <p:cNvCxnSpPr>
                <a:cxnSpLocks/>
                <a:endCxn id="3" idx="1"/>
              </p:cNvCxnSpPr>
              <p:nvPr/>
            </p:nvCxnSpPr>
            <p:spPr>
              <a:xfrm>
                <a:off x="2564296" y="2146851"/>
                <a:ext cx="1934817" cy="163001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5F23E3D-7407-7975-0C4D-89C4A35E3128}"/>
                  </a:ext>
                </a:extLst>
              </p:cNvPr>
              <p:cNvCxnSpPr>
                <a:cxnSpLocks/>
                <a:endCxn id="4" idx="2"/>
              </p:cNvCxnSpPr>
              <p:nvPr/>
            </p:nvCxnSpPr>
            <p:spPr>
              <a:xfrm flipV="1">
                <a:off x="7341704" y="2146851"/>
                <a:ext cx="1716157" cy="163001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3DA6F6-D9AB-C2A5-01BD-2BD400E822E0}"/>
                  </a:ext>
                </a:extLst>
              </p:cNvPr>
              <p:cNvSpPr txBox="1"/>
              <p:nvPr/>
            </p:nvSpPr>
            <p:spPr>
              <a:xfrm>
                <a:off x="4499113" y="4381570"/>
                <a:ext cx="28425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s-MY" sz="1800" b="1" dirty="0"/>
                  <a:t>MEDIATOR</a:t>
                </a:r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C3336C-6C95-A641-01BA-07B1DA340804}"/>
                  </a:ext>
                </a:extLst>
              </p:cNvPr>
              <p:cNvSpPr txBox="1"/>
              <p:nvPr/>
            </p:nvSpPr>
            <p:spPr>
              <a:xfrm>
                <a:off x="1341783" y="744642"/>
                <a:ext cx="28425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s-MY" b="1" dirty="0"/>
                  <a:t>INDEPENDEN</a:t>
                </a:r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991EBD-283E-5CB1-0329-7EF9455A9D33}"/>
                  </a:ext>
                </a:extLst>
              </p:cNvPr>
              <p:cNvSpPr txBox="1"/>
              <p:nvPr/>
            </p:nvSpPr>
            <p:spPr>
              <a:xfrm>
                <a:off x="7636566" y="680036"/>
                <a:ext cx="28425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s-MY" b="1" dirty="0"/>
                  <a:t>DEPENDEN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897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BCC4C14-5B48-5548-F00B-5C211E80F989}"/>
              </a:ext>
            </a:extLst>
          </p:cNvPr>
          <p:cNvSpPr txBox="1">
            <a:spLocks/>
          </p:cNvSpPr>
          <p:nvPr/>
        </p:nvSpPr>
        <p:spPr>
          <a:xfrm>
            <a:off x="7381162" y="1506405"/>
            <a:ext cx="4542184" cy="35972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287338"/>
            <a:r>
              <a:rPr lang="ms-MY" sz="2800" dirty="0"/>
              <a:t>berfungsi sebagai faktor yang menguatkan atau melemahkan hubungan antara variabel bebas utama dan variabel tak bebas</a:t>
            </a:r>
          </a:p>
          <a:p>
            <a:pPr marL="447675" lvl="1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82E71A-088F-ABA6-53D2-967B7946E320}"/>
              </a:ext>
            </a:extLst>
          </p:cNvPr>
          <p:cNvGrpSpPr/>
          <p:nvPr/>
        </p:nvGrpSpPr>
        <p:grpSpPr>
          <a:xfrm>
            <a:off x="1416754" y="1506405"/>
            <a:ext cx="5282220" cy="3597295"/>
            <a:chOff x="4281487" y="-179705"/>
            <a:chExt cx="3629025" cy="466064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518362-32F6-4CC9-F83B-87BCA19D3B16}"/>
                </a:ext>
              </a:extLst>
            </p:cNvPr>
            <p:cNvSpPr/>
            <p:nvPr/>
          </p:nvSpPr>
          <p:spPr>
            <a:xfrm>
              <a:off x="4281487" y="4109467"/>
              <a:ext cx="581025" cy="371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CF393A-6B1D-C24F-569D-58C16E4BE7BF}"/>
                </a:ext>
              </a:extLst>
            </p:cNvPr>
            <p:cNvSpPr/>
            <p:nvPr/>
          </p:nvSpPr>
          <p:spPr>
            <a:xfrm>
              <a:off x="7300912" y="4128516"/>
              <a:ext cx="609600" cy="3238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963C0DB-8936-33E0-3D9D-61025519F02D}"/>
                </a:ext>
              </a:extLst>
            </p:cNvPr>
            <p:cNvCxnSpPr/>
            <p:nvPr/>
          </p:nvCxnSpPr>
          <p:spPr>
            <a:xfrm flipV="1">
              <a:off x="4872037" y="4278377"/>
              <a:ext cx="2419350" cy="19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C87249-A130-EA63-75B0-53E1EF7120F2}"/>
                </a:ext>
              </a:extLst>
            </p:cNvPr>
            <p:cNvSpPr/>
            <p:nvPr/>
          </p:nvSpPr>
          <p:spPr>
            <a:xfrm>
              <a:off x="5776912" y="3317622"/>
              <a:ext cx="581025" cy="371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EF1076-6059-EFA1-5D0B-81D940133571}"/>
                </a:ext>
              </a:extLst>
            </p:cNvPr>
            <p:cNvSpPr/>
            <p:nvPr/>
          </p:nvSpPr>
          <p:spPr>
            <a:xfrm>
              <a:off x="4291012" y="-179705"/>
              <a:ext cx="581025" cy="371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4073E7-0AAE-614D-7C5B-FFD4AE91E51B}"/>
                </a:ext>
              </a:extLst>
            </p:cNvPr>
            <p:cNvSpPr/>
            <p:nvPr/>
          </p:nvSpPr>
          <p:spPr>
            <a:xfrm>
              <a:off x="7291387" y="671195"/>
              <a:ext cx="609600" cy="323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CC30804-880D-BCCA-C802-F1F325174A77}"/>
                </a:ext>
              </a:extLst>
            </p:cNvPr>
            <p:cNvCxnSpPr/>
            <p:nvPr/>
          </p:nvCxnSpPr>
          <p:spPr>
            <a:xfrm>
              <a:off x="4872037" y="36830"/>
              <a:ext cx="2371725" cy="6953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167DC8-037C-D381-1334-D1720135420A}"/>
                </a:ext>
              </a:extLst>
            </p:cNvPr>
            <p:cNvSpPr/>
            <p:nvPr/>
          </p:nvSpPr>
          <p:spPr>
            <a:xfrm>
              <a:off x="4291012" y="528955"/>
              <a:ext cx="581025" cy="371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DF2B68-1FEE-899A-FB86-0CE0ECDE416C}"/>
                </a:ext>
              </a:extLst>
            </p:cNvPr>
            <p:cNvSpPr/>
            <p:nvPr/>
          </p:nvSpPr>
          <p:spPr>
            <a:xfrm>
              <a:off x="4291012" y="1305560"/>
              <a:ext cx="581025" cy="371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XZ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E49008C-BB36-EF34-37A2-3EC5EF3DA8C9}"/>
                </a:ext>
              </a:extLst>
            </p:cNvPr>
            <p:cNvCxnSpPr/>
            <p:nvPr/>
          </p:nvCxnSpPr>
          <p:spPr>
            <a:xfrm>
              <a:off x="4872037" y="821690"/>
              <a:ext cx="2371725" cy="450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CFB781-8175-936D-4CA8-93045D2A3FD4}"/>
                </a:ext>
              </a:extLst>
            </p:cNvPr>
            <p:cNvCxnSpPr/>
            <p:nvPr/>
          </p:nvCxnSpPr>
          <p:spPr>
            <a:xfrm flipV="1">
              <a:off x="4871402" y="916940"/>
              <a:ext cx="2371725" cy="4787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F8201C2-B17A-58EA-78F9-5EF403BC8243}"/>
                    </a:ext>
                  </a:extLst>
                </p:cNvPr>
                <p:cNvSpPr/>
                <p:nvPr/>
              </p:nvSpPr>
              <p:spPr>
                <a:xfrm>
                  <a:off x="5672137" y="-69215"/>
                  <a:ext cx="295275" cy="2952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ms-MY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ms-MY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2137" y="-69215"/>
                  <a:ext cx="295275" cy="2952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6667" b="-8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6F54207-85BC-2D03-F541-B9C70EEDF89A}"/>
                    </a:ext>
                  </a:extLst>
                </p:cNvPr>
                <p:cNvSpPr/>
                <p:nvPr/>
              </p:nvSpPr>
              <p:spPr>
                <a:xfrm>
                  <a:off x="5319712" y="485775"/>
                  <a:ext cx="295275" cy="2952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ms-MY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ms-MY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712" y="485775"/>
                  <a:ext cx="295275" cy="2952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9565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56CFE42-282F-CEB6-6791-143CCD73EB3A}"/>
                    </a:ext>
                  </a:extLst>
                </p:cNvPr>
                <p:cNvSpPr/>
                <p:nvPr/>
              </p:nvSpPr>
              <p:spPr>
                <a:xfrm>
                  <a:off x="5053012" y="960120"/>
                  <a:ext cx="295275" cy="2952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ms-MY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ms-MY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012" y="960120"/>
                  <a:ext cx="295275" cy="2952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9565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5A2BF45-FDDB-A799-FF42-0DEE59537872}"/>
                </a:ext>
              </a:extLst>
            </p:cNvPr>
            <p:cNvCxnSpPr/>
            <p:nvPr/>
          </p:nvCxnSpPr>
          <p:spPr>
            <a:xfrm>
              <a:off x="6062662" y="3690366"/>
              <a:ext cx="19050" cy="5905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668EE9E-7520-22AC-D1FD-BAA810B05EB0}"/>
              </a:ext>
            </a:extLst>
          </p:cNvPr>
          <p:cNvSpPr txBox="1"/>
          <p:nvPr/>
        </p:nvSpPr>
        <p:spPr>
          <a:xfrm>
            <a:off x="6454339" y="411541"/>
            <a:ext cx="4896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188913" algn="ctr"/>
            <a:r>
              <a:rPr lang="ms-MY" sz="2800" b="1" dirty="0"/>
              <a:t>Variabel Moderator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60342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61A05BC-E4E5-1296-01E1-C2392107FE2F}"/>
              </a:ext>
            </a:extLst>
          </p:cNvPr>
          <p:cNvSpPr txBox="1"/>
          <p:nvPr/>
        </p:nvSpPr>
        <p:spPr>
          <a:xfrm>
            <a:off x="7860635" y="47475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4C1C69-6937-78EF-2D5C-FF1D376E0B8F}"/>
              </a:ext>
            </a:extLst>
          </p:cNvPr>
          <p:cNvSpPr txBox="1"/>
          <p:nvPr/>
        </p:nvSpPr>
        <p:spPr>
          <a:xfrm>
            <a:off x="1590653" y="52850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546BA3E-DF4B-2168-8983-EABFBA0D6FAC}"/>
              </a:ext>
            </a:extLst>
          </p:cNvPr>
          <p:cNvSpPr/>
          <p:nvPr/>
        </p:nvSpPr>
        <p:spPr>
          <a:xfrm>
            <a:off x="2971801" y="3429000"/>
            <a:ext cx="159662" cy="645179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F415F8A-F6E6-2A0D-8461-BDF999CBCF37}"/>
              </a:ext>
            </a:extLst>
          </p:cNvPr>
          <p:cNvSpPr/>
          <p:nvPr/>
        </p:nvSpPr>
        <p:spPr>
          <a:xfrm>
            <a:off x="2630019" y="3024956"/>
            <a:ext cx="305706" cy="1086051"/>
          </a:xfrm>
          <a:prstGeom prst="arc">
            <a:avLst>
              <a:gd name="adj1" fmla="val 1643597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C04991-38AA-C94B-58D0-05796A835FDE}"/>
              </a:ext>
            </a:extLst>
          </p:cNvPr>
          <p:cNvGrpSpPr/>
          <p:nvPr/>
        </p:nvGrpSpPr>
        <p:grpSpPr>
          <a:xfrm>
            <a:off x="1668904" y="436315"/>
            <a:ext cx="7287522" cy="5459606"/>
            <a:chOff x="1668904" y="436315"/>
            <a:chExt cx="7287522" cy="54596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028C87-0012-D087-464D-152C4BA3257C}"/>
                </a:ext>
              </a:extLst>
            </p:cNvPr>
            <p:cNvGrpSpPr/>
            <p:nvPr/>
          </p:nvGrpSpPr>
          <p:grpSpPr>
            <a:xfrm>
              <a:off x="2067336" y="436315"/>
              <a:ext cx="6889090" cy="5459606"/>
              <a:chOff x="2067337" y="421910"/>
              <a:chExt cx="6889090" cy="5459606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43388E8-CF89-8857-0387-461D041E7EBF}"/>
                  </a:ext>
                </a:extLst>
              </p:cNvPr>
              <p:cNvCxnSpPr/>
              <p:nvPr/>
            </p:nvCxnSpPr>
            <p:spPr>
              <a:xfrm>
                <a:off x="2067339" y="675861"/>
                <a:ext cx="0" cy="415455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B2FE2FC-024B-40EC-FCC2-FEF6CE08D4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67339" y="4747591"/>
                <a:ext cx="5821018" cy="8282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B2EF00C-3A10-9B1D-5745-5AAA785608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67337" y="1358348"/>
                <a:ext cx="5466522" cy="246821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D59FD-E632-BE1A-6025-E1FBD871DCD4}"/>
                  </a:ext>
                </a:extLst>
              </p:cNvPr>
              <p:cNvSpPr txBox="1"/>
              <p:nvPr/>
            </p:nvSpPr>
            <p:spPr>
              <a:xfrm>
                <a:off x="6013174" y="2110409"/>
                <a:ext cx="2460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 = b</a:t>
                </a:r>
                <a:r>
                  <a:rPr lang="en-US" baseline="-25000" dirty="0"/>
                  <a:t>0 </a:t>
                </a:r>
                <a:r>
                  <a:rPr lang="en-US" dirty="0"/>
                  <a:t>+ b</a:t>
                </a:r>
                <a:r>
                  <a:rPr lang="en-US" baseline="-25000" dirty="0"/>
                  <a:t>1</a:t>
                </a:r>
                <a:r>
                  <a:rPr lang="en-US" dirty="0"/>
                  <a:t>X  </a:t>
                </a:r>
                <a:r>
                  <a:rPr lang="en-US" dirty="0" err="1"/>
                  <a:t>untuk</a:t>
                </a:r>
                <a:r>
                  <a:rPr lang="en-US" dirty="0"/>
                  <a:t> Z = Z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27B2376-7854-BC31-B697-1E8F0F9AA1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67337" y="421910"/>
                <a:ext cx="4246914" cy="319175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DBC19B-A4BF-6960-2446-651AB039673F}"/>
                  </a:ext>
                </a:extLst>
              </p:cNvPr>
              <p:cNvSpPr txBox="1"/>
              <p:nvPr/>
            </p:nvSpPr>
            <p:spPr>
              <a:xfrm>
                <a:off x="6303650" y="528503"/>
                <a:ext cx="265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 = b</a:t>
                </a:r>
                <a:r>
                  <a:rPr lang="en-US" baseline="-25000" dirty="0"/>
                  <a:t>0</a:t>
                </a:r>
                <a:r>
                  <a:rPr lang="en-US" baseline="30000" dirty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+ b</a:t>
                </a:r>
                <a:r>
                  <a:rPr lang="en-US" baseline="-25000" dirty="0"/>
                  <a:t>1 </a:t>
                </a:r>
                <a:r>
                  <a:rPr lang="en-US" baseline="30000" dirty="0"/>
                  <a:t>1</a:t>
                </a:r>
                <a:r>
                  <a:rPr lang="en-US" dirty="0"/>
                  <a:t>X  </a:t>
                </a:r>
                <a:r>
                  <a:rPr lang="en-US" dirty="0" err="1"/>
                  <a:t>untuk</a:t>
                </a:r>
                <a:r>
                  <a:rPr lang="en-US" dirty="0"/>
                  <a:t> Z = Z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0C6B-8888-4E3C-7A24-2E8BDAFB8650}"/>
                  </a:ext>
                </a:extLst>
              </p:cNvPr>
              <p:cNvSpPr txBox="1"/>
              <p:nvPr/>
            </p:nvSpPr>
            <p:spPr>
              <a:xfrm>
                <a:off x="5559236" y="5481406"/>
                <a:ext cx="24738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Z variable moderator 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71F365-2920-E2DA-57CD-C077E40096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7339" y="3761672"/>
              <a:ext cx="2464904" cy="67414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8AA0EB-C6CA-86FC-3BB2-4D8CE9A34F1D}"/>
                </a:ext>
              </a:extLst>
            </p:cNvPr>
            <p:cNvSpPr txBox="1"/>
            <p:nvPr/>
          </p:nvSpPr>
          <p:spPr>
            <a:xfrm>
              <a:off x="2679716" y="3453308"/>
              <a:ext cx="4517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52248F-F6F9-0DC5-E127-9C7ADE830D0A}"/>
                </a:ext>
              </a:extLst>
            </p:cNvPr>
            <p:cNvSpPr txBox="1"/>
            <p:nvPr/>
          </p:nvSpPr>
          <p:spPr>
            <a:xfrm>
              <a:off x="2432944" y="3166118"/>
              <a:ext cx="5388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</a:t>
              </a:r>
              <a:r>
                <a:rPr lang="en-US" baseline="-25000" dirty="0">
                  <a:solidFill>
                    <a:srgbClr val="FF0000"/>
                  </a:solidFill>
                </a:rPr>
                <a:t>1 </a:t>
              </a:r>
              <a:r>
                <a:rPr lang="en-US" baseline="30000" dirty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26255A5-5013-853D-DF61-850A2D4BC4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7336" y="3538689"/>
              <a:ext cx="2464904" cy="67414"/>
            </a:xfrm>
            <a:prstGeom prst="line">
              <a:avLst/>
            </a:prstGeom>
            <a:ln w="3175"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C39E02-360C-880E-1F51-2088BF3BF0D6}"/>
                </a:ext>
              </a:extLst>
            </p:cNvPr>
            <p:cNvSpPr txBox="1"/>
            <p:nvPr/>
          </p:nvSpPr>
          <p:spPr>
            <a:xfrm>
              <a:off x="1717723" y="3625437"/>
              <a:ext cx="5362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5C7970-80F0-51FB-42F7-EA147511B64E}"/>
                </a:ext>
              </a:extLst>
            </p:cNvPr>
            <p:cNvSpPr txBox="1"/>
            <p:nvPr/>
          </p:nvSpPr>
          <p:spPr>
            <a:xfrm>
              <a:off x="1668904" y="3296545"/>
              <a:ext cx="664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</a:t>
              </a:r>
              <a:r>
                <a:rPr lang="en-US" baseline="-25000" dirty="0">
                  <a:solidFill>
                    <a:srgbClr val="FF0000"/>
                  </a:solidFill>
                </a:rPr>
                <a:t>0 </a:t>
              </a:r>
              <a:r>
                <a:rPr lang="en-US" baseline="30000" dirty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CD6F3D3-3318-9A43-FEFC-C3B245A1905C}"/>
              </a:ext>
            </a:extLst>
          </p:cNvPr>
          <p:cNvSpPr txBox="1"/>
          <p:nvPr/>
        </p:nvSpPr>
        <p:spPr>
          <a:xfrm>
            <a:off x="1675379" y="5578544"/>
            <a:ext cx="37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b</a:t>
            </a:r>
            <a:r>
              <a:rPr lang="en-US" baseline="-25000" dirty="0"/>
              <a:t>0 </a:t>
            </a:r>
            <a:r>
              <a:rPr lang="en-US" dirty="0"/>
              <a:t>+ b</a:t>
            </a:r>
            <a:r>
              <a:rPr lang="en-US" baseline="-25000" dirty="0"/>
              <a:t>1</a:t>
            </a:r>
            <a:r>
              <a:rPr lang="en-US" dirty="0"/>
              <a:t>X + b</a:t>
            </a:r>
            <a:r>
              <a:rPr lang="en-US" baseline="-25000" dirty="0"/>
              <a:t>2 </a:t>
            </a:r>
            <a:r>
              <a:rPr lang="en-US" dirty="0"/>
              <a:t>Z + b</a:t>
            </a:r>
            <a:r>
              <a:rPr lang="en-US" baseline="-25000" dirty="0"/>
              <a:t>12 </a:t>
            </a:r>
            <a:r>
              <a:rPr lang="en-US" dirty="0"/>
              <a:t>XZ </a:t>
            </a:r>
            <a:r>
              <a:rPr lang="en-US" baseline="-25000" dirty="0"/>
              <a:t> </a:t>
            </a:r>
            <a:r>
              <a:rPr lang="en-US" dirty="0" err="1"/>
              <a:t>untuk</a:t>
            </a:r>
            <a:r>
              <a:rPr lang="en-US" dirty="0"/>
              <a:t> Z = Z</a:t>
            </a:r>
            <a:r>
              <a:rPr lang="en-US" baseline="-250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2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F76B14-7A65-454A-A3B5-1921F98844D6}"/>
              </a:ext>
            </a:extLst>
          </p:cNvPr>
          <p:cNvGrpSpPr/>
          <p:nvPr/>
        </p:nvGrpSpPr>
        <p:grpSpPr>
          <a:xfrm>
            <a:off x="2216426" y="332166"/>
            <a:ext cx="7802217" cy="2788722"/>
            <a:chOff x="1341783" y="749609"/>
            <a:chExt cx="9137373" cy="407086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DA1452E-1CB2-99FB-313C-54A9152A91B7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 flipV="1">
              <a:off x="4184374" y="1729407"/>
              <a:ext cx="3452191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9B6B2C-8ADB-C227-5F7D-DC16A20D9AE6}"/>
                </a:ext>
              </a:extLst>
            </p:cNvPr>
            <p:cNvGrpSpPr/>
            <p:nvPr/>
          </p:nvGrpSpPr>
          <p:grpSpPr>
            <a:xfrm>
              <a:off x="1341783" y="749609"/>
              <a:ext cx="9137373" cy="4070866"/>
              <a:chOff x="1341783" y="680036"/>
              <a:chExt cx="9137373" cy="407086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0AEA52-A770-0441-A7A2-2049A82DBD42}"/>
                  </a:ext>
                </a:extLst>
              </p:cNvPr>
              <p:cNvSpPr/>
              <p:nvPr/>
            </p:nvSpPr>
            <p:spPr>
              <a:xfrm>
                <a:off x="1341783" y="1172817"/>
                <a:ext cx="2842591" cy="97403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Pengalaman</a:t>
                </a:r>
                <a:r>
                  <a:rPr lang="en-US" dirty="0"/>
                  <a:t> </a:t>
                </a:r>
                <a:r>
                  <a:rPr lang="en-US" dirty="0" err="1"/>
                  <a:t>Kerja</a:t>
                </a:r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648CCF-88A1-A02C-CE7D-03433EEE3546}"/>
                  </a:ext>
                </a:extLst>
              </p:cNvPr>
              <p:cNvSpPr/>
              <p:nvPr/>
            </p:nvSpPr>
            <p:spPr>
              <a:xfrm>
                <a:off x="4499113" y="3289851"/>
                <a:ext cx="2842591" cy="97403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Tingkat Pendidikan 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3CC5E2-7CDF-7217-F1C5-16710496C390}"/>
                  </a:ext>
                </a:extLst>
              </p:cNvPr>
              <p:cNvSpPr/>
              <p:nvPr/>
            </p:nvSpPr>
            <p:spPr>
              <a:xfrm>
                <a:off x="7636565" y="1172816"/>
                <a:ext cx="2842591" cy="97403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Gaji</a:t>
                </a:r>
                <a:endParaRPr lang="en-US" dirty="0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7E6629B-3BAC-9090-E363-90FE0F79E9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0408" y="1659833"/>
                <a:ext cx="0" cy="163001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CC5BAB-48C6-FC39-856C-4A1B5DBD9CAB}"/>
                  </a:ext>
                </a:extLst>
              </p:cNvPr>
              <p:cNvSpPr txBox="1"/>
              <p:nvPr/>
            </p:nvSpPr>
            <p:spPr>
              <a:xfrm>
                <a:off x="4499113" y="4381570"/>
                <a:ext cx="28425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s-MY" sz="1800" b="1" dirty="0"/>
                  <a:t>MODERATOR</a:t>
                </a:r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FADF26-3E78-4973-3399-8074EC3AF1F3}"/>
                  </a:ext>
                </a:extLst>
              </p:cNvPr>
              <p:cNvSpPr txBox="1"/>
              <p:nvPr/>
            </p:nvSpPr>
            <p:spPr>
              <a:xfrm>
                <a:off x="1341783" y="744642"/>
                <a:ext cx="28425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s-MY" b="1" dirty="0"/>
                  <a:t>INDEPENDEN</a:t>
                </a:r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DA417A-501F-BB91-45EC-A9A78630BFB8}"/>
                  </a:ext>
                </a:extLst>
              </p:cNvPr>
              <p:cNvSpPr txBox="1"/>
              <p:nvPr/>
            </p:nvSpPr>
            <p:spPr>
              <a:xfrm>
                <a:off x="7636566" y="680036"/>
                <a:ext cx="28425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ms-MY" b="1" dirty="0"/>
                  <a:t>DEPENDEN</a:t>
                </a:r>
                <a:endParaRPr lang="en-US" dirty="0"/>
              </a:p>
            </p:txBody>
          </p:sp>
        </p:grp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444906-857B-20F7-DD33-A4DE9526961E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567457" y="3967467"/>
            <a:ext cx="3023954" cy="807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C673368-143F-8008-CD7D-6C3A56C6A390}"/>
              </a:ext>
            </a:extLst>
          </p:cNvPr>
          <p:cNvSpPr/>
          <p:nvPr/>
        </p:nvSpPr>
        <p:spPr>
          <a:xfrm>
            <a:off x="2140226" y="3633838"/>
            <a:ext cx="2427231" cy="66725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56618D-3A74-F248-51B6-DE2250773483}"/>
              </a:ext>
            </a:extLst>
          </p:cNvPr>
          <p:cNvSpPr/>
          <p:nvPr/>
        </p:nvSpPr>
        <p:spPr>
          <a:xfrm>
            <a:off x="7591411" y="4441140"/>
            <a:ext cx="2427231" cy="66725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Gaji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B2233D-1BBE-6EB7-15A9-F1002BA71D34}"/>
              </a:ext>
            </a:extLst>
          </p:cNvPr>
          <p:cNvCxnSpPr>
            <a:cxnSpLocks/>
            <a:stCxn id="20" idx="3"/>
            <a:endCxn id="17" idx="1"/>
          </p:cNvCxnSpPr>
          <p:nvPr/>
        </p:nvCxnSpPr>
        <p:spPr>
          <a:xfrm flipV="1">
            <a:off x="4567457" y="4774769"/>
            <a:ext cx="302395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0C2B1B5-19D2-E1A1-585F-0F423479029D}"/>
              </a:ext>
            </a:extLst>
          </p:cNvPr>
          <p:cNvSpPr/>
          <p:nvPr/>
        </p:nvSpPr>
        <p:spPr>
          <a:xfrm>
            <a:off x="2140226" y="4441141"/>
            <a:ext cx="2427231" cy="66725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Tingkat Pendidikan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B3BCBF-A0E9-7AD6-9C12-BAC2EBF02261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 flipV="1">
            <a:off x="4567457" y="4774769"/>
            <a:ext cx="3023954" cy="948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661A668-60D8-AAC3-B77C-74B070714669}"/>
              </a:ext>
            </a:extLst>
          </p:cNvPr>
          <p:cNvSpPr/>
          <p:nvPr/>
        </p:nvSpPr>
        <p:spPr>
          <a:xfrm>
            <a:off x="2140226" y="5258484"/>
            <a:ext cx="2427231" cy="9297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Tingkat Pendidikan</a:t>
            </a:r>
          </a:p>
        </p:txBody>
      </p:sp>
    </p:spTree>
    <p:extLst>
      <p:ext uri="{BB962C8B-B14F-4D97-AF65-F5344CB8AC3E}">
        <p14:creationId xmlns:p14="http://schemas.microsoft.com/office/powerpoint/2010/main" val="1007965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9A38F-9A2C-42E5-9013-4C4B1FFCB4F6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Crop design</Template>
  <TotalTime>216</TotalTime>
  <Words>448</Words>
  <Application>Microsoft Office PowerPoint</Application>
  <PresentationFormat>Widescreen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Heiti Std R</vt:lpstr>
      <vt:lpstr>Arial</vt:lpstr>
      <vt:lpstr>Calibri</vt:lpstr>
      <vt:lpstr>Cambria Math</vt:lpstr>
      <vt:lpstr>Domine</vt:lpstr>
      <vt:lpstr>Franklin Gothic Book</vt:lpstr>
      <vt:lpstr>Times New Roman</vt:lpstr>
      <vt:lpstr>Crop</vt:lpstr>
      <vt:lpstr>variabel mediator&amp;Variabel Moderator</vt:lpstr>
      <vt:lpstr>THEORETICAL FRAMEWORK (Extended)</vt:lpstr>
      <vt:lpstr>THEORETICAL FRAMEWORK (Extended)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ASUS</dc:creator>
  <cp:lastModifiedBy>VivoBook</cp:lastModifiedBy>
  <cp:revision>3</cp:revision>
  <dcterms:created xsi:type="dcterms:W3CDTF">2023-04-18T06:30:47Z</dcterms:created>
  <dcterms:modified xsi:type="dcterms:W3CDTF">2023-08-19T02:16:04Z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