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2" r:id="rId4"/>
  </p:sldMasterIdLst>
  <p:notesMasterIdLst>
    <p:notesMasterId r:id="rId23"/>
  </p:notesMasterIdLst>
  <p:sldIdLst>
    <p:sldId id="256" r:id="rId5"/>
    <p:sldId id="275" r:id="rId6"/>
    <p:sldId id="276" r:id="rId7"/>
    <p:sldId id="277" r:id="rId8"/>
    <p:sldId id="278" r:id="rId9"/>
    <p:sldId id="279" r:id="rId10"/>
    <p:sldId id="273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99FF66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5"/>
  </p:normalViewPr>
  <p:slideViewPr>
    <p:cSldViewPr snapToGrid="0" snapToObjects="1">
      <p:cViewPr varScale="1">
        <p:scale>
          <a:sx n="68" d="100"/>
          <a:sy n="68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534-BB92-D249-82B9-49A38E7BB51A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2B72-5EFB-2B4D-BBDF-916337A53DC6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5E1-C71E-544E-9F74-844878BC4783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413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70731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41369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114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770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236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8AFE-A49F-3347-91BC-9E8CE1BCC4B4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A109CB-DDDB-7949-A85C-355CAB3D7576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BB9-C860-D945-A0DA-AC84E1154E6B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F966-147F-B24F-8855-ADF4B9638779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21E-6508-274A-8215-090AB0A8BFD7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B75-9C36-5140-9B2C-4AB02DB5CE55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07-D26A-8749-91B4-BDF6C1B6361A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945-859D-154B-9E61-3980F2B5BC84}" type="datetime1">
              <a:rPr lang="en-US" smtClean="0"/>
              <a:t>10/15/2019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2B6D2D-DD65-7542-B616-C09BD0686257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C28659E-412C-4600-B45E-BAE370BC2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vocados and peppers on a cutting board">
            <a:extLst>
              <a:ext uri="{FF2B5EF4-FFF2-40B4-BE49-F238E27FC236}">
                <a16:creationId xmlns=""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E95896B-6905-4618-A7DF-DED8A61FB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748BD8C-4984-4138-94CA-2DC5F39DC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355" y="2191871"/>
            <a:ext cx="8058374" cy="2608729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DISAIN </a:t>
            </a:r>
            <a:r>
              <a:rPr lang="en-US" b="1" dirty="0" smtClean="0">
                <a:solidFill>
                  <a:srgbClr val="FFFF00"/>
                </a:solidFill>
              </a:rPr>
              <a:t>PENELITIAN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53" y="6091518"/>
            <a:ext cx="8759952" cy="505609"/>
          </a:xfrm>
        </p:spPr>
        <p:txBody>
          <a:bodyPr>
            <a:noAutofit/>
          </a:bodyPr>
          <a:lstStyle/>
          <a:p>
            <a:pPr algn="r"/>
            <a:r>
              <a:rPr lang="en-US" sz="3200" dirty="0" err="1" smtClean="0">
                <a:solidFill>
                  <a:srgbClr val="FFFFCC"/>
                </a:solidFill>
              </a:rPr>
              <a:t>Zulkarnain</a:t>
            </a:r>
            <a:r>
              <a:rPr lang="en-US" sz="3200" dirty="0" smtClean="0">
                <a:solidFill>
                  <a:srgbClr val="FFFFCC"/>
                </a:solidFill>
              </a:rPr>
              <a:t> </a:t>
            </a:r>
            <a:r>
              <a:rPr lang="en-US" sz="3200" dirty="0" err="1" smtClean="0">
                <a:solidFill>
                  <a:srgbClr val="FFFFCC"/>
                </a:solidFill>
              </a:rPr>
              <a:t>Lubis</a:t>
            </a: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uler%20cm%20with%20zero%20mark%20not%20at%20e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053">
            <a:off x="249208" y="464692"/>
            <a:ext cx="3004871" cy="84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27928" y="330970"/>
            <a:ext cx="6512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penggaris yang bisa dikatakan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pengukur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konsisten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5929" y="1966229"/>
            <a:ext cx="775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 flipH="1">
            <a:off x="6263636" y="1155323"/>
            <a:ext cx="734211" cy="666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86274" y="3982456"/>
            <a:ext cx="5118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Penggaris adalah alat ukur yang </a:t>
            </a:r>
            <a:r>
              <a:rPr lang="fi-FI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6283806" y="3315623"/>
            <a:ext cx="734211" cy="666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lo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" y="0"/>
            <a:ext cx="2438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7999" y="349188"/>
            <a:ext cx="7736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pengukur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86760" y="2020652"/>
            <a:ext cx="340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4370295" y="1294498"/>
            <a:ext cx="632012" cy="611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916270" y="1906339"/>
            <a:ext cx="707156" cy="702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7455" y="1901243"/>
            <a:ext cx="4023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Timbangan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ukurnya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reliabel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media2.picsearch.com/is?s-A_0HOVYnmv-Qo6c4BwDDDAPjP6CxurEoXzRNJ92LQ&amp;height=3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 b="31897"/>
          <a:stretch/>
        </p:blipFill>
        <p:spPr bwMode="auto">
          <a:xfrm>
            <a:off x="197779" y="2926081"/>
            <a:ext cx="4275747" cy="16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5426" y="3075248"/>
            <a:ext cx="6960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Utuk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pengukur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mestinya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konsisten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803037" y="5462922"/>
            <a:ext cx="4023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Timbangan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ukurnya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reliabel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60782" y="4681995"/>
            <a:ext cx="632012" cy="611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19579" y="205298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reliabel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valid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294" y="1196352"/>
            <a:ext cx="1075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timbangan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apapun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apapun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ditimbang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5472953" y="1855694"/>
            <a:ext cx="739588" cy="52443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2085" y="2623972"/>
            <a:ext cx="4167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8019335" y="2690309"/>
            <a:ext cx="712694" cy="6983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44570" y="2525415"/>
            <a:ext cx="3106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timbangan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pengukur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901275" y="3729425"/>
            <a:ext cx="4218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dinding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selalu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06.15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broken-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0" y="3725744"/>
            <a:ext cx="2509794" cy="29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79973" y="5753055"/>
            <a:ext cx="3447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konsisten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064102" y="4941992"/>
            <a:ext cx="739588" cy="52443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66751" y="4635430"/>
            <a:ext cx="4184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valid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penunjuk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895494">
            <a:off x="6730393" y="4279785"/>
            <a:ext cx="778839" cy="9212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ky view of desolate snow covered mountains">
            <a:extLst>
              <a:ext uri="{FF2B5EF4-FFF2-40B4-BE49-F238E27FC236}">
                <a16:creationId xmlns="" xmlns:a16="http://schemas.microsoft.com/office/drawing/2014/main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723434" y="373995"/>
            <a:ext cx="10827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dikelompokkan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434" y="1334271"/>
            <a:ext cx="1082759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(face validity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400" i="1" dirty="0" err="1"/>
              <a:t>apakah</a:t>
            </a:r>
            <a:r>
              <a:rPr lang="en-US" sz="2400" i="1" dirty="0"/>
              <a:t> </a:t>
            </a:r>
            <a:r>
              <a:rPr lang="en-US" sz="2400" i="1" dirty="0" err="1"/>
              <a:t>pertanyaan</a:t>
            </a:r>
            <a:r>
              <a:rPr lang="en-US" sz="2400" i="1" dirty="0"/>
              <a:t> yang </a:t>
            </a:r>
            <a:r>
              <a:rPr lang="en-US" sz="2400" i="1" dirty="0" err="1"/>
              <a:t>menjadi</a:t>
            </a:r>
            <a:r>
              <a:rPr lang="en-US" sz="2400" i="1" dirty="0"/>
              <a:t> </a:t>
            </a:r>
            <a:r>
              <a:rPr lang="en-US" sz="2400" i="1" dirty="0" err="1"/>
              <a:t>alat</a:t>
            </a:r>
            <a:r>
              <a:rPr lang="en-US" sz="2400" i="1" dirty="0"/>
              <a:t> </a:t>
            </a:r>
            <a:r>
              <a:rPr lang="en-US" sz="2400" i="1" dirty="0" err="1"/>
              <a:t>ukur</a:t>
            </a:r>
            <a:r>
              <a:rPr lang="en-US" sz="2400" i="1" dirty="0"/>
              <a:t> </a:t>
            </a:r>
            <a:r>
              <a:rPr lang="en-US" sz="2400" i="1" dirty="0" err="1"/>
              <a:t>betul-betul</a:t>
            </a:r>
            <a:r>
              <a:rPr lang="en-US" sz="2400" i="1" dirty="0"/>
              <a:t> </a:t>
            </a:r>
            <a:r>
              <a:rPr lang="en-US" sz="2400" i="1" dirty="0" err="1"/>
              <a:t>mengukur</a:t>
            </a:r>
            <a:r>
              <a:rPr lang="en-US" sz="2400" i="1" dirty="0"/>
              <a:t> </a:t>
            </a:r>
            <a:r>
              <a:rPr lang="en-US" sz="2400" i="1" dirty="0" err="1"/>
              <a:t>sesuatu</a:t>
            </a:r>
            <a:r>
              <a:rPr lang="en-US" sz="2400" i="1" dirty="0"/>
              <a:t> yang </a:t>
            </a:r>
            <a:r>
              <a:rPr lang="en-US" sz="2400" i="1" dirty="0" err="1"/>
              <a:t>seharusnya</a:t>
            </a:r>
            <a:r>
              <a:rPr lang="en-US" sz="2400" i="1" dirty="0"/>
              <a:t> </a:t>
            </a:r>
            <a:r>
              <a:rPr lang="en-US" sz="2400" i="1" dirty="0" err="1"/>
              <a:t>diukur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prediktif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(predictive validity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/>
              <a:t>pengukuran</a:t>
            </a:r>
            <a:r>
              <a:rPr lang="en-US" sz="2400" i="1" dirty="0"/>
              <a:t> yang </a:t>
            </a:r>
            <a:r>
              <a:rPr lang="en-US" sz="2400" i="1" dirty="0" err="1"/>
              <a:t>memberi</a:t>
            </a:r>
            <a:r>
              <a:rPr lang="en-US" sz="2400" i="1" dirty="0"/>
              <a:t> </a:t>
            </a:r>
            <a:r>
              <a:rPr lang="en-US" sz="2400" i="1" dirty="0" err="1"/>
              <a:t>kesimpulan</a:t>
            </a:r>
            <a:r>
              <a:rPr lang="en-US" sz="2400" i="1" dirty="0"/>
              <a:t> </a:t>
            </a:r>
            <a:r>
              <a:rPr lang="en-US" sz="2400" i="1" dirty="0" err="1"/>
              <a:t>berupa</a:t>
            </a:r>
            <a:r>
              <a:rPr lang="en-US" sz="2400" i="1" dirty="0"/>
              <a:t> </a:t>
            </a:r>
            <a:r>
              <a:rPr lang="en-US" sz="2400" i="1" dirty="0" err="1"/>
              <a:t>hasil</a:t>
            </a:r>
            <a:r>
              <a:rPr lang="en-US" sz="2400" i="1" dirty="0"/>
              <a:t> yang </a:t>
            </a:r>
            <a:r>
              <a:rPr lang="en-US" sz="2400" i="1" dirty="0" err="1"/>
              <a:t>nilainya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masa yang </a:t>
            </a:r>
            <a:r>
              <a:rPr lang="en-US" sz="2400" i="1" dirty="0" err="1"/>
              <a:t>akan</a:t>
            </a:r>
            <a:r>
              <a:rPr lang="en-US" sz="2400" i="1" dirty="0"/>
              <a:t> </a:t>
            </a:r>
            <a:r>
              <a:rPr lang="en-US" sz="2400" i="1" dirty="0" err="1"/>
              <a:t>datang</a:t>
            </a:r>
            <a:r>
              <a:rPr lang="en-US" sz="2400" i="1" dirty="0"/>
              <a:t> </a:t>
            </a:r>
            <a:r>
              <a:rPr lang="en-US" sz="2400" i="1" dirty="0" err="1"/>
              <a:t>sama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apa</a:t>
            </a:r>
            <a:r>
              <a:rPr lang="en-US" sz="2400" i="1" dirty="0"/>
              <a:t> yang </a:t>
            </a:r>
            <a:r>
              <a:rPr lang="en-US" sz="2400" i="1" dirty="0" err="1"/>
              <a:t>diprediksi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serentak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(concurrent validity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/>
              <a:t>hasil</a:t>
            </a:r>
            <a:r>
              <a:rPr lang="en-US" sz="2400" i="1" dirty="0"/>
              <a:t> </a:t>
            </a:r>
            <a:r>
              <a:rPr lang="en-US" sz="2400" i="1" dirty="0" err="1"/>
              <a:t>pengukuran</a:t>
            </a:r>
            <a:r>
              <a:rPr lang="en-US" sz="2400" i="1" dirty="0"/>
              <a:t> yang </a:t>
            </a:r>
            <a:r>
              <a:rPr lang="en-US" sz="2400" i="1" dirty="0" err="1"/>
              <a:t>diperoleh</a:t>
            </a:r>
            <a:r>
              <a:rPr lang="en-US" sz="2400" i="1" dirty="0"/>
              <a:t> </a:t>
            </a:r>
            <a:r>
              <a:rPr lang="en-US" sz="2400" i="1" dirty="0" err="1"/>
              <a:t>memiliki</a:t>
            </a:r>
            <a:r>
              <a:rPr lang="en-US" sz="2400" i="1" dirty="0"/>
              <a:t> </a:t>
            </a:r>
            <a:r>
              <a:rPr lang="en-US" sz="2400" i="1" dirty="0" err="1"/>
              <a:t>keeratan</a:t>
            </a:r>
            <a:r>
              <a:rPr lang="en-US" sz="2400" i="1" dirty="0"/>
              <a:t> </a:t>
            </a:r>
            <a:r>
              <a:rPr lang="en-US" sz="2400" i="1" dirty="0" err="1"/>
              <a:t>hubungan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hasil</a:t>
            </a:r>
            <a:r>
              <a:rPr lang="en-US" sz="2400" i="1" dirty="0"/>
              <a:t> </a:t>
            </a:r>
            <a:r>
              <a:rPr lang="en-US" sz="2400" i="1" dirty="0" err="1"/>
              <a:t>pengukuran</a:t>
            </a:r>
            <a:r>
              <a:rPr lang="en-US" sz="2400" i="1" dirty="0"/>
              <a:t> lain yang </a:t>
            </a:r>
            <a:r>
              <a:rPr lang="en-US" sz="2400" i="1" dirty="0" err="1"/>
              <a:t>secara</a:t>
            </a:r>
            <a:r>
              <a:rPr lang="en-US" sz="2400" i="1" dirty="0"/>
              <a:t> </a:t>
            </a:r>
            <a:r>
              <a:rPr lang="en-US" sz="2400" i="1" dirty="0" err="1"/>
              <a:t>logika</a:t>
            </a:r>
            <a:r>
              <a:rPr lang="en-US" sz="2400" i="1" dirty="0"/>
              <a:t> </a:t>
            </a:r>
            <a:r>
              <a:rPr lang="en-US" sz="2400" i="1" dirty="0" err="1"/>
              <a:t>memang</a:t>
            </a:r>
            <a:r>
              <a:rPr lang="en-US" sz="2400" i="1" dirty="0"/>
              <a:t> </a:t>
            </a:r>
            <a:r>
              <a:rPr lang="en-US" sz="2400" i="1" dirty="0" err="1"/>
              <a:t>berkaitan</a:t>
            </a:r>
            <a:r>
              <a:rPr lang="en-US" sz="2400" i="1" dirty="0"/>
              <a:t> </a:t>
            </a:r>
            <a:r>
              <a:rPr lang="en-US" sz="2400" i="1" dirty="0" err="1"/>
              <a:t>antara</a:t>
            </a:r>
            <a:r>
              <a:rPr lang="en-US" sz="2400" i="1" dirty="0"/>
              <a:t> </a:t>
            </a:r>
            <a:r>
              <a:rPr lang="en-US" sz="2400" i="1" dirty="0" err="1"/>
              <a:t>keduanya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2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falling on trees in a forrest">
            <a:extLst>
              <a:ext uri="{FF2B5EF4-FFF2-40B4-BE49-F238E27FC236}">
                <a16:creationId xmlns="" xmlns:a16="http://schemas.microsoft.com/office/drawing/2014/main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1"/>
          </a:solidFill>
        </p:spPr>
      </p:pic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084" y="298389"/>
            <a:ext cx="1111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dibedakan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085" y="983159"/>
            <a:ext cx="11119829" cy="520142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err="1">
                <a:solidFill>
                  <a:schemeClr val="bg1"/>
                </a:solidFill>
              </a:rPr>
              <a:t>validitas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logikal</a:t>
            </a:r>
            <a:r>
              <a:rPr lang="en-US" sz="3200" i="1" dirty="0">
                <a:solidFill>
                  <a:schemeClr val="bg1"/>
                </a:solidFill>
              </a:rPr>
              <a:t> (logical validity</a:t>
            </a:r>
            <a:r>
              <a:rPr lang="en-US" sz="3200" i="1" dirty="0" smtClean="0">
                <a:solidFill>
                  <a:schemeClr val="bg1"/>
                </a:solidFill>
              </a:rPr>
              <a:t>): </a:t>
            </a:r>
            <a:r>
              <a:rPr lang="en-US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Alat</a:t>
            </a:r>
            <a:r>
              <a:rPr lang="en-US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ukur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tersebut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telah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didisain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baik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didasarkan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atas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teori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memadai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sesuai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provisi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ketentuan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berlaku</a:t>
            </a:r>
            <a:endParaRPr lang="en-US" sz="28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validitas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konstruk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(construct validity</a:t>
            </a:r>
            <a:r>
              <a:rPr lang="en-US" sz="2800" i="1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seberapa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valid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hipotesis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digunakan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mengukur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konstrak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ditentukan</a:t>
            </a:r>
            <a:endParaRPr lang="en-US" sz="28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validitas</a:t>
            </a:r>
            <a:r>
              <a:rPr lang="en-US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isi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(content </a:t>
            </a:r>
            <a:r>
              <a:rPr lang="en-US" sz="2800" b="1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validity) :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bagaimana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keseluruhan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isi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konsep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konstrak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terangkup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alat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ukur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digunakan</a:t>
            </a:r>
            <a:r>
              <a:rPr lang="en-US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err="1" smtClean="0">
                <a:solidFill>
                  <a:schemeClr val="bg1"/>
                </a:solidFill>
              </a:rPr>
              <a:t>validitas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empiris</a:t>
            </a:r>
            <a:r>
              <a:rPr lang="en-US" sz="3200" i="1" dirty="0">
                <a:solidFill>
                  <a:schemeClr val="bg1"/>
                </a:solidFill>
              </a:rPr>
              <a:t> (empirical validity</a:t>
            </a:r>
            <a:r>
              <a:rPr lang="en-US" sz="3200" i="1" dirty="0" smtClean="0">
                <a:solidFill>
                  <a:schemeClr val="bg1"/>
                </a:solidFill>
              </a:rPr>
              <a:t>):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alat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ukur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dinilai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validitasnya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berdasarkan</a:t>
            </a:r>
            <a:r>
              <a:rPr lang="en-US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pengalaman</a:t>
            </a:r>
            <a:r>
              <a:rPr lang="en-US" sz="28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validitas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serentak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validitas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bersamaan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i="1" dirty="0">
                <a:solidFill>
                  <a:schemeClr val="bg1"/>
                </a:solidFill>
              </a:rPr>
              <a:t>concurrent validity)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validitas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berorientasi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kriteria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i="1" dirty="0">
                <a:solidFill>
                  <a:schemeClr val="bg1"/>
                </a:solidFill>
              </a:rPr>
              <a:t>criterion-oriented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b="1" i="1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validitas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prediktif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(predictive validity)</a:t>
            </a:r>
            <a:r>
              <a:rPr lang="en-US" sz="2400" b="1" i="1" dirty="0">
                <a:solidFill>
                  <a:schemeClr val="bg1"/>
                </a:solidFill>
              </a:rPr>
              <a:t>. </a:t>
            </a:r>
            <a:endParaRPr lang="en-US" sz="2400" b="1" dirty="0" smtClean="0">
              <a:solidFill>
                <a:schemeClr val="bg1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nowy forrest from top" title="Snowy forrest from top">
            <a:extLst>
              <a:ext uri="{FF2B5EF4-FFF2-40B4-BE49-F238E27FC236}">
                <a16:creationId xmlns:a16="http://schemas.microsoft.com/office/drawing/2014/main" xmlns="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70894" y="87950"/>
            <a:ext cx="11905200" cy="6565233"/>
          </a:xfrm>
        </p:spPr>
      </p:pic>
      <p:sp>
        <p:nvSpPr>
          <p:cNvPr id="6" name="Rectangle 5"/>
          <p:cNvSpPr/>
          <p:nvPr/>
        </p:nvSpPr>
        <p:spPr>
          <a:xfrm>
            <a:off x="1089212" y="950818"/>
            <a:ext cx="10112188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validitas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bersamaan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400" b="1" i="1" dirty="0" err="1" smtClean="0">
                <a:solidFill>
                  <a:schemeClr val="bg1"/>
                </a:solidFill>
              </a:rPr>
              <a:t>ditunjukkan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oleh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keterkaitan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antara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nilai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diperoleh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berdasarkan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alat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ukur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dimiliki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dengan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nilai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diperoleh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dari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alat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ukur</a:t>
            </a:r>
            <a:r>
              <a:rPr lang="en-US" sz="2400" b="1" i="1" dirty="0">
                <a:solidFill>
                  <a:schemeClr val="bg1"/>
                </a:solidFill>
              </a:rPr>
              <a:t> yang lain yang </a:t>
            </a:r>
            <a:r>
              <a:rPr lang="en-US" sz="2400" b="1" i="1" dirty="0" err="1">
                <a:solidFill>
                  <a:schemeClr val="bg1"/>
                </a:solidFill>
              </a:rPr>
              <a:t>sudah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ada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sebelumnya</a:t>
            </a:r>
            <a:r>
              <a:rPr lang="en-US" sz="2400" b="1" i="1" dirty="0">
                <a:solidFill>
                  <a:schemeClr val="bg1"/>
                </a:solidFill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</a:rPr>
              <a:t>pada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waktu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sama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validitas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berorientasi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kriteria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</a:rPr>
              <a:t>kemampuan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memprediksi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nilai</a:t>
            </a:r>
            <a:r>
              <a:rPr lang="en-US" sz="2400" b="1" i="1" dirty="0">
                <a:solidFill>
                  <a:schemeClr val="bg1"/>
                </a:solidFill>
              </a:rPr>
              <a:t> di masa </a:t>
            </a:r>
            <a:r>
              <a:rPr lang="en-US" sz="2400" b="1" i="1" dirty="0" err="1">
                <a:solidFill>
                  <a:schemeClr val="bg1"/>
                </a:solidFill>
              </a:rPr>
              <a:t>depan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berdasarkan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diperoleh</a:t>
            </a:r>
            <a:r>
              <a:rPr lang="en-US" sz="2400" b="1" i="1" dirty="0">
                <a:solidFill>
                  <a:schemeClr val="bg1"/>
                </a:solidFill>
              </a:rPr>
              <a:t>  </a:t>
            </a:r>
            <a:r>
              <a:rPr lang="en-US" sz="2400" b="1" i="1" dirty="0" err="1">
                <a:solidFill>
                  <a:schemeClr val="bg1"/>
                </a:solidFill>
              </a:rPr>
              <a:t>saat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sekarang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besarnya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ditentukan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berdasarkan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koefisien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korelasi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berdaarkan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skor</a:t>
            </a:r>
            <a:r>
              <a:rPr lang="en-US" sz="2400" b="1" i="1" dirty="0">
                <a:solidFill>
                  <a:schemeClr val="bg1"/>
                </a:solidFill>
              </a:rPr>
              <a:t> yang </a:t>
            </a:r>
            <a:r>
              <a:rPr lang="en-US" sz="2400" b="1" i="1" dirty="0" err="1">
                <a:solidFill>
                  <a:schemeClr val="bg1"/>
                </a:solidFill>
              </a:rPr>
              <a:t>diperoleh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saat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penelitian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dan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skor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untuk</a:t>
            </a:r>
            <a:r>
              <a:rPr lang="en-US" sz="2400" b="1" i="1" dirty="0">
                <a:solidFill>
                  <a:schemeClr val="bg1"/>
                </a:solidFill>
              </a:rPr>
              <a:t> masa yang </a:t>
            </a:r>
            <a:r>
              <a:rPr lang="en-US" sz="2400" b="1" i="1" dirty="0" err="1">
                <a:solidFill>
                  <a:schemeClr val="bg1"/>
                </a:solidFill>
              </a:rPr>
              <a:t>akan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datang</a:t>
            </a:r>
            <a:endParaRPr lang="en-US" sz="2400" b="1" i="1" dirty="0">
              <a:solidFill>
                <a:schemeClr val="bg1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6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nowy forrest from top" title="Snowy forrest from top">
            <a:extLst>
              <a:ext uri="{FF2B5EF4-FFF2-40B4-BE49-F238E27FC236}">
                <a16:creationId xmlns:a16="http://schemas.microsoft.com/office/drawing/2014/main" xmlns="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70894" y="87950"/>
            <a:ext cx="11905200" cy="6565233"/>
          </a:xfrm>
        </p:spPr>
      </p:pic>
      <p:sp>
        <p:nvSpPr>
          <p:cNvPr id="2" name="Rectangle 1"/>
          <p:cNvSpPr/>
          <p:nvPr/>
        </p:nvSpPr>
        <p:spPr>
          <a:xfrm>
            <a:off x="1071281" y="1434371"/>
            <a:ext cx="1031837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Validitas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lainya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validitas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(concept validity)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dibedakan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konvergen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(convergent validity); </a:t>
            </a:r>
            <a:r>
              <a:rPr lang="en-US" sz="2000" dirty="0" err="1">
                <a:latin typeface="Segoe Print" panose="02000600000000000000" pitchFamily="2" charset="0"/>
              </a:rPr>
              <a:t>diperoleh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korelasi</a:t>
            </a:r>
            <a:r>
              <a:rPr lang="en-US" sz="2000" dirty="0">
                <a:latin typeface="Segoe Print" panose="02000600000000000000" pitchFamily="2" charset="0"/>
              </a:rPr>
              <a:t> yang </a:t>
            </a:r>
            <a:r>
              <a:rPr lang="en-US" sz="2000" dirty="0" err="1">
                <a:latin typeface="Segoe Print" panose="02000600000000000000" pitchFamily="2" charset="0"/>
              </a:rPr>
              <a:t>tinggi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antara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dua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kelompok</a:t>
            </a:r>
            <a:r>
              <a:rPr lang="en-US" sz="2000" dirty="0">
                <a:latin typeface="Segoe Print" panose="02000600000000000000" pitchFamily="2" charset="0"/>
              </a:rPr>
              <a:t> data </a:t>
            </a:r>
            <a:r>
              <a:rPr lang="en-US" sz="2000" dirty="0" err="1">
                <a:latin typeface="Segoe Print" panose="02000600000000000000" pitchFamily="2" charset="0"/>
              </a:rPr>
              <a:t>berdasarkan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dua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instrumen</a:t>
            </a:r>
            <a:r>
              <a:rPr lang="en-US" sz="2000" dirty="0">
                <a:latin typeface="Segoe Print" panose="02000600000000000000" pitchFamily="2" charset="0"/>
              </a:rPr>
              <a:t> yang </a:t>
            </a:r>
            <a:r>
              <a:rPr lang="en-US" sz="2000" dirty="0" err="1">
                <a:latin typeface="Segoe Print" panose="02000600000000000000" pitchFamily="2" charset="0"/>
              </a:rPr>
              <a:t>berbeda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tetapi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untuk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mengukur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konsep</a:t>
            </a:r>
            <a:r>
              <a:rPr lang="en-US" sz="2000" dirty="0">
                <a:latin typeface="Segoe Print" panose="02000600000000000000" pitchFamily="2" charset="0"/>
              </a:rPr>
              <a:t> yang </a:t>
            </a:r>
            <a:r>
              <a:rPr lang="en-US" sz="2000" dirty="0" err="1">
                <a:latin typeface="Segoe Print" panose="02000600000000000000" pitchFamily="2" charset="0"/>
              </a:rPr>
              <a:t>sama</a:t>
            </a:r>
            <a:r>
              <a:rPr lang="en-US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diskriminan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(discriminant validity)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dicapai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jika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berdasarkan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teori</a:t>
            </a:r>
            <a:r>
              <a:rPr lang="en-US" sz="2000" dirty="0">
                <a:latin typeface="Segoe Print" panose="02000600000000000000" pitchFamily="2" charset="0"/>
              </a:rPr>
              <a:t>, </a:t>
            </a:r>
            <a:r>
              <a:rPr lang="en-US" sz="2000" dirty="0" err="1">
                <a:latin typeface="Segoe Print" panose="02000600000000000000" pitchFamily="2" charset="0"/>
              </a:rPr>
              <a:t>dua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variabel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diperkirakan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tidak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berkorelasi</a:t>
            </a:r>
            <a:r>
              <a:rPr lang="en-US" sz="2000" dirty="0">
                <a:latin typeface="Segoe Print" panose="02000600000000000000" pitchFamily="2" charset="0"/>
              </a:rPr>
              <a:t>  </a:t>
            </a:r>
            <a:r>
              <a:rPr lang="en-US" sz="2000" dirty="0" err="1">
                <a:latin typeface="Segoe Print" panose="02000600000000000000" pitchFamily="2" charset="0"/>
              </a:rPr>
              <a:t>dan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memang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berdasarkan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skor</a:t>
            </a:r>
            <a:r>
              <a:rPr lang="en-US" sz="2000" dirty="0">
                <a:latin typeface="Segoe Print" panose="02000600000000000000" pitchFamily="2" charset="0"/>
              </a:rPr>
              <a:t> yang </a:t>
            </a:r>
            <a:r>
              <a:rPr lang="en-US" sz="2000" dirty="0" err="1">
                <a:latin typeface="Segoe Print" panose="02000600000000000000" pitchFamily="2" charset="0"/>
              </a:rPr>
              <a:t>diperoleh</a:t>
            </a:r>
            <a:r>
              <a:rPr lang="en-US" sz="2000" dirty="0">
                <a:latin typeface="Segoe Print" panose="02000600000000000000" pitchFamily="2" charset="0"/>
              </a:rPr>
              <a:t>, </a:t>
            </a:r>
            <a:r>
              <a:rPr lang="en-US" sz="2000" dirty="0" err="1">
                <a:latin typeface="Segoe Print" panose="02000600000000000000" pitchFamily="2" charset="0"/>
              </a:rPr>
              <a:t>secara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empiris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kedua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variabel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tersebut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tidak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berkorelasi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secara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signifikan</a:t>
            </a:r>
            <a:r>
              <a:rPr lang="en-US" sz="2000" dirty="0" smtClean="0">
                <a:latin typeface="Segoe Print" panose="02000600000000000000" pitchFamily="2" charset="0"/>
              </a:rPr>
              <a:t>.</a:t>
            </a:r>
            <a:endParaRPr lang="en-US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38706" y="1086256"/>
            <a:ext cx="11363982" cy="4177660"/>
            <a:chOff x="452880" y="235640"/>
            <a:chExt cx="11363982" cy="4177660"/>
          </a:xfrm>
        </p:grpSpPr>
        <p:sp>
          <p:nvSpPr>
            <p:cNvPr id="2" name="Rectangle 1"/>
            <p:cNvSpPr/>
            <p:nvPr/>
          </p:nvSpPr>
          <p:spPr>
            <a:xfrm>
              <a:off x="638706" y="235640"/>
              <a:ext cx="104821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</a:rPr>
                <a:t>Uji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Validitas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i="1" dirty="0">
                  <a:solidFill>
                    <a:srgbClr val="FF0000"/>
                  </a:solidFill>
                </a:rPr>
                <a:t>(Validity)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dan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Reliabilitas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i="1" dirty="0">
                  <a:solidFill>
                    <a:srgbClr val="FF0000"/>
                  </a:solidFill>
                </a:rPr>
                <a:t>(Reliability)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09773" y="1711369"/>
              <a:ext cx="34680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Uji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Validitas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</a:rPr>
                <a:t>(Validity)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endParaRPr lang="en-US" sz="2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32224" y="1526257"/>
              <a:ext cx="65574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korelasi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produk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momen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(product moment correlation</a:t>
              </a:r>
              <a:endParaRPr lang="en-US" sz="2800" b="1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331206" y="1685186"/>
              <a:ext cx="712694" cy="69832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2880" y="3175086"/>
              <a:ext cx="37248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</a:rPr>
                <a:t>Uji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Reliabilitas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</a:rPr>
                <a:t>(Reliability)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264400" y="3128113"/>
              <a:ext cx="712694" cy="69832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71795" y="2843640"/>
              <a:ext cx="644506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uji</a:t>
              </a:r>
              <a:r>
                <a:rPr lang="en-US" sz="2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reliabilitas</a:t>
              </a:r>
              <a:r>
                <a:rPr lang="en-US" sz="2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eksternal</a:t>
              </a:r>
              <a:r>
                <a:rPr lang="en-US" sz="2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(external reliability test)</a:t>
              </a:r>
              <a:r>
                <a:rPr lang="en-US" sz="2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teknik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</a:rPr>
                <a:t>parallel</a:t>
              </a:r>
              <a:endParaRPr lang="en-US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 err="1"/>
                <a:t>uji</a:t>
              </a:r>
              <a:r>
                <a:rPr lang="en-US" sz="2400" b="1" dirty="0"/>
                <a:t> </a:t>
              </a:r>
              <a:r>
                <a:rPr lang="en-US" sz="2400" b="1" dirty="0" err="1"/>
                <a:t>reliabilitas</a:t>
              </a:r>
              <a:r>
                <a:rPr lang="en-US" sz="2400" b="1" dirty="0"/>
                <a:t> internal </a:t>
              </a:r>
              <a:r>
                <a:rPr lang="en-US" sz="2400" b="1" i="1" dirty="0"/>
                <a:t>(internal reliability test)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		</a:t>
              </a:r>
              <a:r>
                <a:rPr lang="en-US" sz="2400" b="1" dirty="0" err="1">
                  <a:solidFill>
                    <a:srgbClr val="C00000"/>
                  </a:solidFill>
                </a:rPr>
                <a:t>uji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Cronbach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-Alpha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8104099" y="3278977"/>
            <a:ext cx="406856" cy="353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104099" y="4006083"/>
            <a:ext cx="406856" cy="353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2751" y="1770058"/>
            <a:ext cx="10318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est-retest reliability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(parallel forms reliability),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eksernal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(inter-rater 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konsistensi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(internal consistency 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</a:p>
          <a:p>
            <a:pPr marL="712788" lvl="2" indent="-3492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inter-item correlation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2788" lvl="2" indent="-3492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Split-half reliability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(external)</a:t>
            </a:r>
            <a:endParaRPr lang="en-MY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92750" y="402188"/>
            <a:ext cx="10318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realibilitas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reliabilitas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ukur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1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0302" y="675328"/>
            <a:ext cx="7397541" cy="5738351"/>
            <a:chOff x="0" y="0"/>
            <a:chExt cx="5734050" cy="44577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5734050" cy="3848100"/>
              <a:chOff x="0" y="0"/>
              <a:chExt cx="5734050" cy="38481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5734050" cy="3848100"/>
                <a:chOff x="0" y="0"/>
                <a:chExt cx="5734050" cy="38481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0"/>
                  <a:ext cx="5734050" cy="384810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21323865">
                  <a:off x="180975" y="323850"/>
                  <a:ext cx="5462251" cy="333756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21323865">
                  <a:off x="228600" y="628650"/>
                  <a:ext cx="4857025" cy="2810487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21323865">
                  <a:off x="276225" y="933450"/>
                  <a:ext cx="4292161" cy="2231773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21323865">
                  <a:off x="342900" y="1257300"/>
                  <a:ext cx="3631273" cy="158263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21323865">
                  <a:off x="409575" y="1524000"/>
                  <a:ext cx="2708275" cy="1114847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21323865">
                  <a:off x="514350" y="1714500"/>
                  <a:ext cx="1365431" cy="782202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743200" y="314325"/>
                  <a:ext cx="895350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positivisme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981450" y="619125"/>
                  <a:ext cx="1276350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interpretivisme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038725" y="1743075"/>
                  <a:ext cx="628650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realisme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343400" y="2916391"/>
                  <a:ext cx="866775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pragmatisme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962150" y="981075"/>
                  <a:ext cx="895350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eksperimen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981325" y="1028700"/>
                  <a:ext cx="571500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survei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533775" y="1285875"/>
                  <a:ext cx="809625" cy="2857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Studi kasus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781425" y="2124075"/>
                  <a:ext cx="823595" cy="3714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penelitian aksi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09900" y="2543175"/>
                  <a:ext cx="800100" cy="4000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grounded theory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209800" y="666750"/>
                  <a:ext cx="735965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deduktif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33600" y="1295400"/>
                  <a:ext cx="981075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metode mono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114675" y="1714500"/>
                  <a:ext cx="762000" cy="4476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metode campuran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028825" y="2514600"/>
                  <a:ext cx="981075" cy="257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metode ganda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647825" y="1628775"/>
                  <a:ext cx="942975" cy="228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kerat  lintang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047875" y="2038350"/>
                  <a:ext cx="781050" cy="219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siri waktu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09600" y="1866900"/>
                  <a:ext cx="1247775" cy="5334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jenis data, pengumpulan data, analisis data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9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2714624" y="3143250"/>
                <a:ext cx="714375" cy="257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induktif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H="1" flipV="1">
              <a:off x="5162550" y="2609850"/>
              <a:ext cx="45719" cy="1400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791075" y="4038600"/>
              <a:ext cx="866775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Filosofi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267200" y="2771775"/>
              <a:ext cx="45719" cy="1238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886200" y="4038600"/>
              <a:ext cx="952500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Pendekatan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943225" y="2876550"/>
              <a:ext cx="45719" cy="11620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562225" y="4076700"/>
              <a:ext cx="866775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076450" y="2686050"/>
              <a:ext cx="45719" cy="13525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695450" y="4095750"/>
              <a:ext cx="866775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Pilihan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1524000" y="2514600"/>
              <a:ext cx="45719" cy="14081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981075" y="3943350"/>
              <a:ext cx="866775" cy="466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Horizon </a:t>
              </a:r>
              <a:r>
                <a:rPr lang="en-US" sz="12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Waktu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61975" y="2238375"/>
              <a:ext cx="419100" cy="1685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7150" y="3990975"/>
              <a:ext cx="1000125" cy="466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Teknik dan Prosedur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4307" y="101584"/>
            <a:ext cx="4121131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pengelompokan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579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=""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38" name="Group 37" descr="High School Sticker Heart" title="High School Sticker Heart">
            <a:extLst>
              <a:ext uri="{FF2B5EF4-FFF2-40B4-BE49-F238E27FC236}">
                <a16:creationId xmlns="" xmlns:a16="http://schemas.microsoft.com/office/drawing/2014/main" id="{62D7FB1E-5AA9-4E84-8112-DAB89487ED15}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 descr="High School Sticker Smart Food&#10;" title="High School Sticker Smart Food">
            <a:extLst>
              <a:ext uri="{FF2B5EF4-FFF2-40B4-BE49-F238E27FC236}">
                <a16:creationId xmlns="" xmlns:a16="http://schemas.microsoft.com/office/drawing/2014/main" id="{18CAB5F5-E27F-44B0-9430-A448E6C1A328}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 descr="High School Sticker Always be Awesome&#10;" title="High School Sticker Always be Awesome">
            <a:extLst>
              <a:ext uri="{FF2B5EF4-FFF2-40B4-BE49-F238E27FC236}">
                <a16:creationId xmlns="" xmlns:a16="http://schemas.microsoft.com/office/drawing/2014/main" id="{E497ACBB-DC34-4A9A-B4A1-37623C0E2880}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="" xmlns:a16="http://schemas.microsoft.com/office/drawing/2014/main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="" xmlns:a16="http://schemas.microsoft.com/office/drawing/2014/main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="" xmlns:a16="http://schemas.microsoft.com/office/drawing/2014/main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="" xmlns:a16="http://schemas.microsoft.com/office/drawing/2014/main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="" xmlns:a16="http://schemas.microsoft.com/office/drawing/2014/main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="" xmlns:a16="http://schemas.microsoft.com/office/drawing/2014/main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="" xmlns:a16="http://schemas.microsoft.com/office/drawing/2014/main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="" xmlns:a16="http://schemas.microsoft.com/office/drawing/2014/main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="" xmlns:a16="http://schemas.microsoft.com/office/drawing/2014/main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="" xmlns:a16="http://schemas.microsoft.com/office/drawing/2014/main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="" xmlns:a16="http://schemas.microsoft.com/office/drawing/2014/main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="" xmlns:a16="http://schemas.microsoft.com/office/drawing/2014/main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="" xmlns:a16="http://schemas.microsoft.com/office/drawing/2014/main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="" xmlns:a16="http://schemas.microsoft.com/office/drawing/2014/main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Title 62"/>
          <p:cNvSpPr txBox="1">
            <a:spLocks noGrp="1"/>
          </p:cNvSpPr>
          <p:nvPr>
            <p:ph type="title"/>
          </p:nvPr>
        </p:nvSpPr>
        <p:spPr>
          <a:xfrm>
            <a:off x="659176" y="359677"/>
            <a:ext cx="5148000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 err="1">
                <a:latin typeface="+mn-lt"/>
              </a:rPr>
              <a:t>Jenis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Penelitian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Berdasar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Tujuan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Penelitian</a:t>
            </a:r>
            <a:endParaRPr lang="en-US" sz="115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8679" y="1654396"/>
            <a:ext cx="4632616" cy="3285896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/>
              <a:t>eksplorasi</a:t>
            </a:r>
            <a:r>
              <a:rPr lang="en-US" sz="2400" b="1" dirty="0"/>
              <a:t> </a:t>
            </a:r>
            <a:r>
              <a:rPr lang="en-US" sz="2400" b="1" i="1" dirty="0"/>
              <a:t>(e</a:t>
            </a:r>
            <a:r>
              <a:rPr lang="en-GB" sz="2400" b="1" i="1" dirty="0" err="1"/>
              <a:t>xploratory</a:t>
            </a:r>
            <a:r>
              <a:rPr lang="en-GB" sz="2400" b="1" i="1" dirty="0"/>
              <a:t> </a:t>
            </a:r>
            <a:r>
              <a:rPr lang="en-GB" sz="2400" b="1" i="1" dirty="0" smtClean="0"/>
              <a:t>research)</a:t>
            </a:r>
          </a:p>
          <a:p>
            <a:r>
              <a:rPr lang="en-US" sz="2400" b="1" dirty="0" err="1" smtClean="0"/>
              <a:t>penelitian</a:t>
            </a:r>
            <a:r>
              <a:rPr lang="en-US" sz="2400" b="1" dirty="0" smtClean="0"/>
              <a:t> </a:t>
            </a:r>
            <a:r>
              <a:rPr lang="en-US" sz="2400" b="1" dirty="0" err="1"/>
              <a:t>deskriptif</a:t>
            </a:r>
            <a:r>
              <a:rPr lang="en-US" sz="2400" b="1" dirty="0"/>
              <a:t> </a:t>
            </a:r>
            <a:r>
              <a:rPr lang="en-US" sz="2400" b="1" i="1" dirty="0"/>
              <a:t>(descriptive </a:t>
            </a:r>
            <a:r>
              <a:rPr lang="en-US" sz="2400" b="1" i="1" dirty="0" smtClean="0"/>
              <a:t>research)</a:t>
            </a:r>
          </a:p>
          <a:p>
            <a:r>
              <a:rPr lang="en-US" sz="2400" b="1" dirty="0" err="1" smtClean="0"/>
              <a:t>penelitian</a:t>
            </a:r>
            <a:r>
              <a:rPr lang="en-US" sz="2400" b="1" dirty="0" smtClean="0"/>
              <a:t> </a:t>
            </a:r>
            <a:r>
              <a:rPr lang="en-US" sz="2400" b="1" dirty="0" err="1"/>
              <a:t>penjelasan</a:t>
            </a:r>
            <a:r>
              <a:rPr lang="en-US" sz="2400" b="1" dirty="0"/>
              <a:t>/</a:t>
            </a:r>
            <a:r>
              <a:rPr lang="en-US" sz="2400" b="1" dirty="0" err="1"/>
              <a:t>eksplanatori</a:t>
            </a:r>
            <a:r>
              <a:rPr lang="en-US" sz="2400" b="1" dirty="0"/>
              <a:t> </a:t>
            </a:r>
            <a:r>
              <a:rPr lang="en-US" sz="2400" b="1" i="1" dirty="0"/>
              <a:t>(e</a:t>
            </a:r>
            <a:r>
              <a:rPr lang="en-GB" sz="2400" b="1" i="1" dirty="0" err="1"/>
              <a:t>xplanatory</a:t>
            </a:r>
            <a:r>
              <a:rPr lang="en-GB" sz="2400" b="1" i="1" dirty="0"/>
              <a:t> research )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r>
              <a:rPr lang="en-US" sz="2400" b="1" dirty="0" err="1" smtClean="0"/>
              <a:t>penelitian</a:t>
            </a:r>
            <a:r>
              <a:rPr lang="en-US" sz="2400" b="1" dirty="0" smtClean="0"/>
              <a:t> </a:t>
            </a:r>
            <a:r>
              <a:rPr lang="en-US" sz="2400" b="1" dirty="0" err="1"/>
              <a:t>sebab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i="1" dirty="0"/>
              <a:t>(causal research)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137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541" y="1620000"/>
            <a:ext cx="6147656" cy="4356000"/>
          </a:xfrm>
        </p:spPr>
        <p:txBody>
          <a:bodyPr>
            <a:normAutofit fontScale="92500"/>
          </a:bodyPr>
          <a:lstStyle/>
          <a:p>
            <a:r>
              <a:rPr lang="en-US" sz="2800" b="1" dirty="0" err="1"/>
              <a:t>eksperimen</a:t>
            </a:r>
            <a:r>
              <a:rPr lang="en-US" sz="2800" b="1" dirty="0"/>
              <a:t>/</a:t>
            </a:r>
            <a:r>
              <a:rPr lang="en-US" sz="2800" b="1" dirty="0" err="1"/>
              <a:t>percobaan</a:t>
            </a:r>
            <a:r>
              <a:rPr lang="en-US" sz="2800" b="1" dirty="0"/>
              <a:t> (experiment)</a:t>
            </a:r>
          </a:p>
          <a:p>
            <a:r>
              <a:rPr lang="en-US" sz="2800" b="1" dirty="0" err="1"/>
              <a:t>survei</a:t>
            </a:r>
            <a:r>
              <a:rPr lang="en-US" sz="2800" b="1" dirty="0"/>
              <a:t> (survey)</a:t>
            </a:r>
          </a:p>
          <a:p>
            <a:r>
              <a:rPr lang="en-US" sz="2800" b="1" dirty="0" err="1"/>
              <a:t>studi</a:t>
            </a:r>
            <a:r>
              <a:rPr lang="en-US" sz="2800" b="1" dirty="0"/>
              <a:t> </a:t>
            </a:r>
            <a:r>
              <a:rPr lang="en-US" sz="2800" b="1" dirty="0" err="1"/>
              <a:t>kasus</a:t>
            </a:r>
            <a:r>
              <a:rPr lang="en-US" sz="2800" b="1" dirty="0"/>
              <a:t> (case study)</a:t>
            </a:r>
          </a:p>
          <a:p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tindakan</a:t>
            </a:r>
            <a:r>
              <a:rPr lang="en-US" sz="2800" b="1" dirty="0"/>
              <a:t> (action research)</a:t>
            </a:r>
          </a:p>
          <a:p>
            <a:r>
              <a:rPr lang="en-US" sz="2800" b="1" dirty="0"/>
              <a:t>grounded theory</a:t>
            </a:r>
          </a:p>
          <a:p>
            <a:r>
              <a:rPr lang="en-US" sz="2800" b="1" dirty="0" err="1"/>
              <a:t>etnografi</a:t>
            </a:r>
            <a:r>
              <a:rPr lang="en-US" sz="2800" b="1" dirty="0"/>
              <a:t> (ethnography)</a:t>
            </a:r>
          </a:p>
          <a:p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arsip</a:t>
            </a:r>
            <a:r>
              <a:rPr lang="en-US" sz="2800" b="1" dirty="0"/>
              <a:t> (archival research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3" name="Title 62"/>
          <p:cNvSpPr txBox="1">
            <a:spLocks noGrp="1"/>
          </p:cNvSpPr>
          <p:nvPr>
            <p:ph type="title"/>
          </p:nvPr>
        </p:nvSpPr>
        <p:spPr>
          <a:xfrm>
            <a:off x="659175" y="559676"/>
            <a:ext cx="6111229" cy="80470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 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 </a:t>
            </a:r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endParaRPr lang="en-US" sz="2800" dirty="0"/>
          </a:p>
        </p:txBody>
      </p:sp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=""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" r="140"/>
          <a:stretch/>
        </p:blipFill>
        <p:spPr/>
      </p:pic>
      <p:grpSp>
        <p:nvGrpSpPr>
          <p:cNvPr id="38" name="Group 37" descr="High School Sticker Heart" title="High School Sticker Heart">
            <a:extLst>
              <a:ext uri="{FF2B5EF4-FFF2-40B4-BE49-F238E27FC236}">
                <a16:creationId xmlns="" xmlns:a16="http://schemas.microsoft.com/office/drawing/2014/main" id="{62D7FB1E-5AA9-4E84-8112-DAB89487ED15}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 descr="High School Sticker Smart Food&#10;" title="High School Sticker Smart Food">
            <a:extLst>
              <a:ext uri="{FF2B5EF4-FFF2-40B4-BE49-F238E27FC236}">
                <a16:creationId xmlns="" xmlns:a16="http://schemas.microsoft.com/office/drawing/2014/main" id="{18CAB5F5-E27F-44B0-9430-A448E6C1A328}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 descr="High School Sticker Always be Awesome&#10;" title="High School Sticker Always be Awesome">
            <a:extLst>
              <a:ext uri="{FF2B5EF4-FFF2-40B4-BE49-F238E27FC236}">
                <a16:creationId xmlns="" xmlns:a16="http://schemas.microsoft.com/office/drawing/2014/main" id="{E497ACBB-DC34-4A9A-B4A1-37623C0E2880}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="" xmlns:a16="http://schemas.microsoft.com/office/drawing/2014/main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="" xmlns:a16="http://schemas.microsoft.com/office/drawing/2014/main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="" xmlns:a16="http://schemas.microsoft.com/office/drawing/2014/main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="" xmlns:a16="http://schemas.microsoft.com/office/drawing/2014/main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="" xmlns:a16="http://schemas.microsoft.com/office/drawing/2014/main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="" xmlns:a16="http://schemas.microsoft.com/office/drawing/2014/main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="" xmlns:a16="http://schemas.microsoft.com/office/drawing/2014/main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="" xmlns:a16="http://schemas.microsoft.com/office/drawing/2014/main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="" xmlns:a16="http://schemas.microsoft.com/office/drawing/2014/main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="" xmlns:a16="http://schemas.microsoft.com/office/drawing/2014/main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="" xmlns:a16="http://schemas.microsoft.com/office/drawing/2014/main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="" xmlns:a16="http://schemas.microsoft.com/office/drawing/2014/main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="" xmlns:a16="http://schemas.microsoft.com/office/drawing/2014/main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="" xmlns:a16="http://schemas.microsoft.com/office/drawing/2014/main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988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 descr="High School Sticker Retro Radio" title="High School Sticker Retro Radio">
            <a:extLst>
              <a:ext uri="{FF2B5EF4-FFF2-40B4-BE49-F238E27FC236}">
                <a16:creationId xmlns="" xmlns:a16="http://schemas.microsoft.com/office/drawing/2014/main" id="{CB549F46-286E-4D11-9B05-3772D7CFFE3E}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8549796" y="359283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 descr="High School Sticker Saturn" title="High School Sticker Saturn">
            <a:extLst>
              <a:ext uri="{FF2B5EF4-FFF2-40B4-BE49-F238E27FC236}">
                <a16:creationId xmlns="" xmlns:a16="http://schemas.microsoft.com/office/drawing/2014/main" id="{25C799C8-7AA3-4A61-8CB5-55AED8EFBC11}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 descr="High School Sticker Ready?" title="High School Sticker Ready?">
            <a:extLst>
              <a:ext uri="{FF2B5EF4-FFF2-40B4-BE49-F238E27FC236}">
                <a16:creationId xmlns="" xmlns:a16="http://schemas.microsoft.com/office/drawing/2014/main" id="{48B7DDBD-618B-4314-904D-B8BABD12ADAB}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243137" y="4707895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20537" y="416869"/>
            <a:ext cx="3871463" cy="1446628"/>
          </a:xfrm>
        </p:spPr>
        <p:txBody>
          <a:bodyPr>
            <a:normAutofit fontScale="90000"/>
          </a:bodyPr>
          <a:lstStyle/>
          <a:p>
            <a:pPr marL="93663" algn="ctr"/>
            <a:r>
              <a:rPr lang="ms-MY" b="1" dirty="0"/>
              <a:t>Pendekatan Penelitian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94398" y="2037005"/>
            <a:ext cx="2702859" cy="1846841"/>
          </a:xfrm>
        </p:spPr>
        <p:txBody>
          <a:bodyPr>
            <a:normAutofit lnSpcReduction="10000"/>
          </a:bodyPr>
          <a:lstStyle/>
          <a:p>
            <a:r>
              <a:rPr lang="ms-MY" sz="3200" b="1" dirty="0">
                <a:solidFill>
                  <a:schemeClr val="accent1"/>
                </a:solidFill>
              </a:rPr>
              <a:t>metode deduktif </a:t>
            </a:r>
            <a:endParaRPr lang="ms-MY" sz="3200" b="1" dirty="0" smtClean="0">
              <a:solidFill>
                <a:schemeClr val="accent1"/>
              </a:solidFill>
            </a:endParaRPr>
          </a:p>
          <a:p>
            <a:r>
              <a:rPr lang="ms-MY" sz="3200" b="1" dirty="0" smtClean="0">
                <a:solidFill>
                  <a:schemeClr val="accent1"/>
                </a:solidFill>
              </a:rPr>
              <a:t>metode </a:t>
            </a:r>
            <a:r>
              <a:rPr lang="ms-MY" sz="3200" b="1" dirty="0">
                <a:solidFill>
                  <a:schemeClr val="accent1"/>
                </a:solidFill>
              </a:rPr>
              <a:t>induktif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 rot="-240000">
            <a:off x="408877" y="308049"/>
            <a:ext cx="7795960" cy="5705869"/>
          </a:xfrm>
        </p:spPr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62617"/>
              </p:ext>
            </p:extLst>
          </p:nvPr>
        </p:nvGraphicFramePr>
        <p:xfrm>
          <a:off x="422970" y="370570"/>
          <a:ext cx="8076724" cy="5611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6204"/>
                <a:gridCol w="4040520"/>
              </a:tblGrid>
              <a:tr h="279107">
                <a:tc>
                  <a:txBody>
                    <a:bodyPr/>
                    <a:lstStyle/>
                    <a:p>
                      <a:r>
                        <a:rPr lang="ms-MY" sz="1400" dirty="0">
                          <a:effectLst/>
                        </a:rPr>
                        <a:t>Metode Deduktif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ms-MY" sz="1400">
                          <a:effectLst/>
                        </a:rPr>
                        <a:t>Metode Induktif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Prinsip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didasarkan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pada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ilmu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pengetahuan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Prinsip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adalah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untuk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untuk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mengeksplorasi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keterikatan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manusia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kejadian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peristiwa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kejadian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Bergerak dari teori ke data empiris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Konteks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perlu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dipahami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secara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lebih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mendalam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Hubungan antar variabel perlu dipastikan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Jenis data dikumpulkan adalah kualitatif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Jenis data yang dikumpulkan umumnya adalah kuantitatif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Pendekatan yang digunakan mengenai struktur penelitian lebih fleksibel dan dimungkinkan terjadinya perubahan selama penelitian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Pengukuran terhadap variabel perlu dikontrol untuk memastikan validitas data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Peneliti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dianggap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menjadi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bagian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dari</a:t>
                      </a:r>
                      <a:r>
                        <a:rPr lang="en-US" sz="1100" dirty="0">
                          <a:effectLst/>
                        </a:rPr>
                        <a:t> proses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Konsep perlu dioperasionalisasikan menjadi variabel dengan definisi yang jelas dan dapat diukur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Hasil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tidak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untuk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digeneralisasi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secara</a:t>
                      </a:r>
                      <a:r>
                        <a:rPr lang="en-US" sz="1100" dirty="0">
                          <a:effectLst/>
                        </a:rPr>
                        <a:t> formal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Pendekatan yang digunakan sangat terstruktur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9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Peneliti independen  terhadap proses penelitian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00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Sampel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ditarik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ukuran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cukup</a:t>
                      </a:r>
                      <a:r>
                        <a:rPr lang="en-US" sz="1100" dirty="0">
                          <a:effectLst/>
                        </a:rPr>
                        <a:t> agar </a:t>
                      </a:r>
                      <a:r>
                        <a:rPr lang="en-US" sz="1100" dirty="0" err="1">
                          <a:effectLst/>
                        </a:rPr>
                        <a:t>dilakukan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generalisasi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berdasarkan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kesimpulan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55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234548" y="265261"/>
            <a:ext cx="11587723" cy="5858250"/>
          </a:xfrm>
        </p:spPr>
      </p:sp>
      <p:pic>
        <p:nvPicPr>
          <p:cNvPr id="6" name="Picture Placeholder 10" descr="stack of books" title="stack of books">
            <a:extLst>
              <a:ext uri="{FF2B5EF4-FFF2-40B4-BE49-F238E27FC236}">
                <a16:creationId xmlns="" xmlns:a16="http://schemas.microsoft.com/office/drawing/2014/main" id="{B9070B9B-C81D-4B09-8D71-2F13478DF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8224" y="480132"/>
            <a:ext cx="61722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ms-MY" sz="3200" b="1" dirty="0"/>
              <a:t>Penelitian Berdasarkan Pilihan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1727" y="1717760"/>
            <a:ext cx="6096000" cy="15901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  <a:tabLst>
                <a:tab pos="630555" algn="l"/>
              </a:tabLst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tunggal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 method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630555" algn="l"/>
              </a:tabLst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ganda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methods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Aft>
                <a:spcPts val="800"/>
              </a:spcAft>
              <a:tabLst>
                <a:tab pos="630555" algn="l"/>
              </a:tabLst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campuran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4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8659E-412C-4600-B45E-BAE370BC2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=""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95896B-6905-4618-A7DF-DED8A61FB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748BD8C-4984-4138-94CA-2DC5F39DC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36776" y="247573"/>
            <a:ext cx="5741895" cy="3200400"/>
          </a:xfrm>
          <a:prstGeom prst="rect">
            <a:avLst/>
          </a:prstGeom>
          <a:noFill/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Blip>
                <a:blip r:embed="rId5"/>
              </a:buBlip>
            </a:pPr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Data vs </a:t>
            </a:r>
          </a:p>
          <a:p>
            <a:pPr marL="236538"/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Data </a:t>
            </a:r>
            <a:b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 dirty="0">
              <a:solidFill>
                <a:srgbClr val="99FF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data: </a:t>
            </a:r>
          </a:p>
          <a:p>
            <a:pPr marL="457200"/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collected by </a:t>
            </a:r>
            <a:b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researcher and his/her team </a:t>
            </a:r>
            <a:b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 dirty="0">
              <a:solidFill>
                <a:srgbClr val="99FF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Secondary: data collected </a:t>
            </a:r>
            <a:b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99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others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136776" y="3693874"/>
            <a:ext cx="5741895" cy="3048000"/>
          </a:xfrm>
          <a:prstGeom prst="rect">
            <a:avLst/>
          </a:prstGeom>
          <a:noFill/>
          <a:ln w="38100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 sz="2000" b="1" i="1" dirty="0">
                <a:solidFill>
                  <a:srgbClr val="FFCCCC"/>
                </a:solidFill>
                <a:latin typeface="Verdana" pitchFamily="34" charset="0"/>
              </a:rPr>
              <a:t>cross section</a:t>
            </a:r>
            <a:r>
              <a:rPr lang="en-US" sz="2000" b="1" dirty="0">
                <a:solidFill>
                  <a:srgbClr val="FFCCCC"/>
                </a:solidFill>
                <a:latin typeface="Verdana" pitchFamily="34" charset="0"/>
              </a:rPr>
              <a:t> vs </a:t>
            </a:r>
          </a:p>
          <a:p>
            <a:pPr>
              <a:defRPr/>
            </a:pPr>
            <a:r>
              <a:rPr lang="en-US" sz="2000" b="1" i="1" dirty="0">
                <a:solidFill>
                  <a:srgbClr val="FFCCCC"/>
                </a:solidFill>
                <a:latin typeface="Verdana" pitchFamily="34" charset="0"/>
              </a:rPr>
              <a:t>time series/</a:t>
            </a:r>
          </a:p>
          <a:p>
            <a:pPr>
              <a:defRPr/>
            </a:pPr>
            <a:r>
              <a:rPr lang="en-GB" altLang="en-US" sz="2000" b="1" i="1" dirty="0">
                <a:solidFill>
                  <a:srgbClr val="FF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longitudinal</a:t>
            </a: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rgbClr val="FFCCCC"/>
                </a:solidFill>
                <a:latin typeface="Verdana" pitchFamily="34" charset="0"/>
              </a:rPr>
              <a:t>cross section:</a:t>
            </a:r>
            <a:r>
              <a:rPr lang="en-GB" altLang="en-US" sz="2000" b="1" dirty="0">
                <a:solidFill>
                  <a:srgbClr val="FFCCCC"/>
                </a:solidFill>
                <a:latin typeface="Arial" pitchFamily="34" charset="0"/>
              </a:rPr>
              <a:t> </a:t>
            </a:r>
          </a:p>
          <a:p>
            <a:pPr marL="398463" indent="-58738">
              <a:defRPr/>
            </a:pPr>
            <a:r>
              <a:rPr lang="en-GB" altLang="en-US" sz="2000" b="1" dirty="0">
                <a:solidFill>
                  <a:srgbClr val="FFCCCC"/>
                </a:solidFill>
                <a:latin typeface="Arial" pitchFamily="34" charset="0"/>
              </a:rPr>
              <a:t>the study of a phenomenon</a:t>
            </a:r>
          </a:p>
          <a:p>
            <a:pPr marL="339725" indent="-339725">
              <a:defRPr/>
            </a:pPr>
            <a:r>
              <a:rPr lang="en-GB" altLang="en-US" sz="2000" b="1" dirty="0">
                <a:solidFill>
                  <a:srgbClr val="FFCCCC"/>
                </a:solidFill>
                <a:latin typeface="Arial" pitchFamily="34" charset="0"/>
              </a:rPr>
              <a:t>	at a particular time</a:t>
            </a: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r>
              <a:rPr lang="en-GB" altLang="en-US" sz="2000" b="1" i="1" dirty="0">
                <a:solidFill>
                  <a:srgbClr val="FFCC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longitudinal:</a:t>
            </a:r>
          </a:p>
          <a:p>
            <a:pPr marL="339725">
              <a:defRPr/>
            </a:pPr>
            <a:r>
              <a:rPr lang="en-GB" altLang="en-US" sz="2000" b="1" dirty="0">
                <a:solidFill>
                  <a:srgbClr val="FFCCCC"/>
                </a:solidFill>
                <a:latin typeface="Arial" pitchFamily="34" charset="0"/>
              </a:rPr>
              <a:t>It has the capacity to study </a:t>
            </a:r>
          </a:p>
          <a:p>
            <a:pPr marL="339725">
              <a:defRPr/>
            </a:pPr>
            <a:r>
              <a:rPr lang="en-GB" altLang="en-US" sz="2000" b="1" dirty="0">
                <a:solidFill>
                  <a:srgbClr val="FFCCCC"/>
                </a:solidFill>
                <a:latin typeface="Arial" pitchFamily="34" charset="0"/>
              </a:rPr>
              <a:t>change and development</a:t>
            </a:r>
            <a:endParaRPr lang="en-GB" altLang="en-US" sz="2000" b="1" i="1" dirty="0">
              <a:solidFill>
                <a:srgbClr val="FFCC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5406" y="194336"/>
            <a:ext cx="46565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Types of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70920" y="1567818"/>
            <a:ext cx="3513138" cy="5016758"/>
          </a:xfrm>
          <a:prstGeom prst="rect">
            <a:avLst/>
          </a:prstGeom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174625" indent="-174625">
              <a:buFontTx/>
              <a:buBlip>
                <a:blip r:embed="rId7"/>
              </a:buBlip>
              <a:defRPr/>
            </a:pPr>
            <a:r>
              <a:rPr lang="en-US" sz="24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Quantitative </a:t>
            </a:r>
            <a:r>
              <a:rPr lang="en-US" sz="2400" b="1" dirty="0" err="1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en-US" sz="24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Qualitative</a:t>
            </a:r>
            <a:endParaRPr lang="en-US" sz="2400" b="1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8163" lvl="1" indent="-269875">
              <a:buSzPct val="75000"/>
              <a:buFontTx/>
              <a:buBlip>
                <a:blip r:embed="rId7"/>
              </a:buBlip>
              <a:defRPr/>
            </a:pPr>
            <a:r>
              <a:rPr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Discrete</a:t>
            </a:r>
            <a:r>
              <a:rPr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Nominal</a:t>
            </a:r>
          </a:p>
          <a:p>
            <a:pPr marL="538163" indent="-269875">
              <a:buSzPct val="75000"/>
              <a:buBlip>
                <a:blip r:embed="rId7"/>
              </a:buBlip>
              <a:defRPr/>
            </a:pPr>
            <a:r>
              <a:rPr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Continuum; Ordinal, Interval, </a:t>
            </a:r>
            <a:br>
              <a:rPr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 </a:t>
            </a:r>
            <a:endParaRPr lang="en-US" sz="2000" b="1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6538" indent="-236538">
              <a:buBlip>
                <a:blip r:embed="rId7"/>
              </a:buBlip>
              <a:defRPr/>
            </a:pPr>
            <a:r>
              <a:rPr kumimoji="1" lang="en-US" sz="24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level of mathematical </a:t>
            </a:r>
          </a:p>
          <a:p>
            <a:pPr marL="236538">
              <a:defRPr/>
            </a:pPr>
            <a:r>
              <a:rPr kumimoji="1" lang="en-US" sz="24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  <a:endParaRPr lang="en-US" sz="2400" b="1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76213">
              <a:buFont typeface="Arial" panose="020B0604020202020204" pitchFamily="34" charset="0"/>
              <a:buChar char="•"/>
              <a:defRPr/>
            </a:pP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Nominal : </a:t>
            </a:r>
            <a:r>
              <a:rPr kumimoji="1"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</a:t>
            </a:r>
          </a:p>
          <a:p>
            <a:pPr marL="457200" indent="-176213">
              <a:buFont typeface="Arial" panose="020B0604020202020204" pitchFamily="34" charset="0"/>
              <a:buChar char="•"/>
              <a:defRPr/>
            </a:pP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Ordinal </a:t>
            </a:r>
            <a:r>
              <a:rPr kumimoji="1"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: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	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,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, &gt;, &lt;</a:t>
            </a:r>
          </a:p>
          <a:p>
            <a:pPr marL="457200" indent="-176213">
              <a:buFont typeface="Arial" panose="020B0604020202020204" pitchFamily="34" charset="0"/>
              <a:buChar char="•"/>
              <a:defRPr/>
            </a:pP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Interval </a:t>
            </a:r>
            <a:r>
              <a:rPr kumimoji="1"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:</a:t>
            </a:r>
            <a:r>
              <a:rPr kumimoji="1"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 ,  &gt; ,  &lt;, + ,  -</a:t>
            </a:r>
          </a:p>
          <a:p>
            <a:pPr marL="457200" indent="-176213">
              <a:buFont typeface="Arial" panose="020B0604020202020204" pitchFamily="34" charset="0"/>
              <a:buChar char="•"/>
              <a:defRPr/>
            </a:pP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Ratio : </a:t>
            </a:r>
            <a:r>
              <a:rPr kumimoji="1"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, &gt;, &lt;, </a:t>
            </a:r>
            <a:r>
              <a:rPr kumimoji="1" lang="en-US" sz="2000" b="1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+, </a:t>
            </a:r>
            <a:r>
              <a:rPr kumimoji="1" lang="en-US" sz="2000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- ,   ,  </a:t>
            </a:r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8659E-412C-4600-B45E-BAE370BC2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=""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95896B-6905-4618-A7DF-DED8A61FB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59" y="274321"/>
            <a:ext cx="10058400" cy="814891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sz="3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en-US" sz="3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3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endParaRPr lang="en-US" sz="36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69848" y="2048256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Primer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99FF66"/>
                </a:solidFill>
              </a:rPr>
              <a:t>pengamatan</a:t>
            </a:r>
            <a:r>
              <a:rPr lang="en-US" sz="2800" b="1" dirty="0" smtClean="0">
                <a:solidFill>
                  <a:srgbClr val="99FF66"/>
                </a:solidFill>
              </a:rPr>
              <a:t> </a:t>
            </a:r>
            <a:r>
              <a:rPr lang="en-US" sz="2800" b="1" dirty="0" err="1">
                <a:solidFill>
                  <a:srgbClr val="99FF66"/>
                </a:solidFill>
              </a:rPr>
              <a:t>langsung</a:t>
            </a:r>
            <a:r>
              <a:rPr lang="en-US" sz="2800" b="1" dirty="0" smtClean="0">
                <a:solidFill>
                  <a:srgbClr val="99FF66"/>
                </a:solidFill>
              </a:rPr>
              <a:t>,</a:t>
            </a:r>
          </a:p>
          <a:p>
            <a:r>
              <a:rPr lang="en-US" sz="2800" b="1" dirty="0" err="1" smtClean="0">
                <a:solidFill>
                  <a:srgbClr val="99FF66"/>
                </a:solidFill>
              </a:rPr>
              <a:t>percobaan</a:t>
            </a:r>
            <a:r>
              <a:rPr lang="en-US" sz="2800" b="1" dirty="0" smtClean="0">
                <a:solidFill>
                  <a:srgbClr val="99FF66"/>
                </a:solidFill>
              </a:rPr>
              <a:t> </a:t>
            </a:r>
            <a:r>
              <a:rPr lang="en-US" sz="2800" b="1" i="1" dirty="0">
                <a:solidFill>
                  <a:srgbClr val="99FF66"/>
                </a:solidFill>
              </a:rPr>
              <a:t>(</a:t>
            </a:r>
            <a:r>
              <a:rPr lang="en-US" sz="2800" b="1" i="1" dirty="0" smtClean="0">
                <a:solidFill>
                  <a:srgbClr val="99FF66"/>
                </a:solidFill>
              </a:rPr>
              <a:t>experiment)</a:t>
            </a:r>
            <a:endParaRPr lang="en-US" sz="2800" b="1" dirty="0">
              <a:solidFill>
                <a:srgbClr val="99FF66"/>
              </a:solidFill>
            </a:endParaRPr>
          </a:p>
          <a:p>
            <a:r>
              <a:rPr lang="en-US" sz="2800" b="1" dirty="0" err="1" smtClean="0">
                <a:solidFill>
                  <a:srgbClr val="99FF66"/>
                </a:solidFill>
              </a:rPr>
              <a:t>wawancara</a:t>
            </a:r>
            <a:endParaRPr lang="en-US" sz="2800" b="1" dirty="0" smtClean="0">
              <a:solidFill>
                <a:srgbClr val="99FF66"/>
              </a:solidFill>
            </a:endParaRPr>
          </a:p>
          <a:p>
            <a:r>
              <a:rPr lang="en-US" sz="2800" b="1" dirty="0" smtClean="0">
                <a:solidFill>
                  <a:srgbClr val="99FF66"/>
                </a:solidFill>
              </a:rPr>
              <a:t>group </a:t>
            </a:r>
            <a:r>
              <a:rPr lang="en-US" sz="2800" b="1" dirty="0" err="1">
                <a:solidFill>
                  <a:srgbClr val="99FF66"/>
                </a:solidFill>
              </a:rPr>
              <a:t>fokus</a:t>
            </a:r>
            <a:r>
              <a:rPr lang="en-US" sz="2800" b="1" dirty="0">
                <a:solidFill>
                  <a:srgbClr val="99FF66"/>
                </a:solidFill>
              </a:rPr>
              <a:t> </a:t>
            </a:r>
            <a:r>
              <a:rPr lang="en-US" sz="2800" b="1" dirty="0" err="1">
                <a:solidFill>
                  <a:srgbClr val="99FF66"/>
                </a:solidFill>
              </a:rPr>
              <a:t>diskusi</a:t>
            </a:r>
            <a:r>
              <a:rPr lang="en-US" sz="2800" b="1" dirty="0">
                <a:solidFill>
                  <a:srgbClr val="99FF66"/>
                </a:solidFill>
              </a:rPr>
              <a:t> </a:t>
            </a:r>
            <a:r>
              <a:rPr lang="en-US" sz="2800" b="1" i="1" dirty="0">
                <a:solidFill>
                  <a:srgbClr val="99FF66"/>
                </a:solidFill>
              </a:rPr>
              <a:t>(focus group </a:t>
            </a:r>
            <a:r>
              <a:rPr lang="en-US" sz="2800" b="1" i="1" dirty="0" smtClean="0">
                <a:solidFill>
                  <a:srgbClr val="99FF66"/>
                </a:solidFill>
              </a:rPr>
              <a:t>discussion)</a:t>
            </a:r>
          </a:p>
          <a:p>
            <a:r>
              <a:rPr lang="en-US" sz="2800" b="1" dirty="0" err="1" smtClean="0">
                <a:solidFill>
                  <a:srgbClr val="99FF66"/>
                </a:solidFill>
              </a:rPr>
              <a:t>kuesioner</a:t>
            </a:r>
            <a:endParaRPr lang="en-US" sz="2800" b="1" dirty="0">
              <a:solidFill>
                <a:srgbClr val="99FF6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200" dirty="0" err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endParaRPr lang="en-US" sz="32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6364224" y="2770094"/>
            <a:ext cx="5065776" cy="3291840"/>
          </a:xfrm>
        </p:spPr>
        <p:txBody>
          <a:bodyPr>
            <a:noAutofit/>
          </a:bodyPr>
          <a:lstStyle/>
          <a:p>
            <a:pPr lvl="1"/>
            <a:r>
              <a:rPr lang="en-GB" altLang="en-US" sz="2400" b="1" dirty="0" err="1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Dokumenter</a:t>
            </a:r>
            <a:r>
              <a:rPr lang="en-GB" altLang="en-US" sz="2400" b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data survey, </a:t>
            </a:r>
            <a:r>
              <a:rPr lang="en-GB" altLang="en-US" sz="2400" b="1" dirty="0" err="1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GB" altLang="en-US" sz="2400" b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dirty="0" err="1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gabungan</a:t>
            </a:r>
            <a:r>
              <a:rPr lang="en-GB" altLang="en-US" sz="2400" b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dirty="0" err="1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keduanya</a:t>
            </a:r>
            <a:r>
              <a:rPr lang="en-GB" altLang="en-US" sz="2400" b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GB" altLang="en-US" sz="2400" b="1" dirty="0" err="1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timeseries</a:t>
            </a:r>
            <a:endParaRPr lang="en-GB" altLang="en-US" sz="2400" b="1" dirty="0">
              <a:solidFill>
                <a:srgbClr val="FFFF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altLang="en-US" sz="2400" b="1" i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“cohort studies”</a:t>
            </a:r>
            <a:endParaRPr lang="en-GB" altLang="en-US" sz="2400" b="1" i="1" dirty="0">
              <a:solidFill>
                <a:srgbClr val="FFFF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altLang="en-US" sz="2400" b="1" i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“area-based </a:t>
            </a:r>
            <a:r>
              <a:rPr lang="en-GB" altLang="en-US" sz="2400" b="1" i="1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GB" altLang="en-US" sz="2400" b="1" i="1" dirty="0" smtClean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sets”</a:t>
            </a:r>
            <a:endParaRPr lang="en-GB" altLang="en-US" sz="2400" b="1" i="1" dirty="0">
              <a:solidFill>
                <a:srgbClr val="FFFF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3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9138"/>
            <a:ext cx="10058400" cy="13710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Validitas</a:t>
            </a:r>
            <a:r>
              <a:rPr lang="en-US" sz="4000" b="1" dirty="0"/>
              <a:t> </a:t>
            </a:r>
            <a:r>
              <a:rPr lang="en-US" sz="4000" b="1" i="1" dirty="0"/>
              <a:t>(Validity)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Reliabilitas</a:t>
            </a:r>
            <a:r>
              <a:rPr lang="en-US" sz="4000" b="1" dirty="0"/>
              <a:t> </a:t>
            </a:r>
            <a:r>
              <a:rPr lang="en-US" sz="4000" b="1" i="1" dirty="0"/>
              <a:t>(Reliability)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4776" y="1664208"/>
            <a:ext cx="10945906" cy="1737898"/>
          </a:xfrm>
        </p:spPr>
        <p:txBody>
          <a:bodyPr>
            <a:noAutofit/>
          </a:bodyPr>
          <a:lstStyle/>
          <a:p>
            <a:r>
              <a:rPr lang="en-US" sz="2400" dirty="0" err="1"/>
              <a:t>Validitas</a:t>
            </a:r>
            <a:r>
              <a:rPr lang="en-US" sz="2400" dirty="0"/>
              <a:t> </a:t>
            </a:r>
            <a:r>
              <a:rPr lang="en-US" sz="2400" dirty="0" err="1"/>
              <a:t>menyangkut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 </a:t>
            </a:r>
            <a:r>
              <a:rPr lang="en-US" sz="2400" dirty="0" err="1"/>
              <a:t>ketepatan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akurasi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ukur</a:t>
            </a:r>
            <a:r>
              <a:rPr lang="en-US" sz="2400" dirty="0"/>
              <a:t> yang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r>
              <a:rPr lang="en-US" sz="2400" dirty="0" err="1"/>
              <a:t>R</a:t>
            </a:r>
            <a:r>
              <a:rPr lang="en-US" sz="2400" dirty="0" err="1" smtClean="0"/>
              <a:t>eliabilitas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konsistensi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kestabilan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pengulangan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responden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</p:txBody>
      </p:sp>
      <p:pic>
        <p:nvPicPr>
          <p:cNvPr id="9" name="Picture 8" descr="https://explorable.com/images/validity-and-reliabilit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/>
        </p:blipFill>
        <p:spPr bwMode="auto">
          <a:xfrm>
            <a:off x="1519518" y="3617259"/>
            <a:ext cx="8754035" cy="1940017"/>
          </a:xfrm>
          <a:prstGeom prst="rect">
            <a:avLst/>
          </a:prstGeom>
          <a:noFill/>
          <a:ln>
            <a:noFill/>
          </a:ln>
          <a:scene3d>
            <a:camera prst="perspectiveBelow"/>
            <a:lightRig rig="threePt" dir="t"/>
          </a:scene3d>
          <a:sp3d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75012" y="5597617"/>
            <a:ext cx="9009530" cy="832881"/>
            <a:chOff x="0" y="0"/>
            <a:chExt cx="5076825" cy="390525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57275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 valid tapi reliabel</a:t>
              </a:r>
              <a:endPara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323975" y="0"/>
              <a:ext cx="1057275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Relatif valid tapi tidak reliabel</a:t>
              </a:r>
              <a:endPara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686050" y="9525"/>
              <a:ext cx="1057275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valid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reliabel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019550" y="28575"/>
              <a:ext cx="1057275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 dan reliabel</a:t>
              </a:r>
              <a:endPara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841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F63BB-8299-4DC6-BEF4-D74C2867262F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Produce Wood Type design</Template>
  <TotalTime>0</TotalTime>
  <Words>926</Words>
  <Application>Microsoft Office PowerPoint</Application>
  <PresentationFormat>Widescreen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</vt:lpstr>
      <vt:lpstr>Monotype Corsiva</vt:lpstr>
      <vt:lpstr>Rockwell</vt:lpstr>
      <vt:lpstr>Rockwell Condensed</vt:lpstr>
      <vt:lpstr>Segoe Print</vt:lpstr>
      <vt:lpstr>Symbol</vt:lpstr>
      <vt:lpstr>Times New Roman</vt:lpstr>
      <vt:lpstr>Verdana</vt:lpstr>
      <vt:lpstr>Wingdings</vt:lpstr>
      <vt:lpstr>Wood Type</vt:lpstr>
      <vt:lpstr>DISAIN PENELITIAN</vt:lpstr>
      <vt:lpstr>PowerPoint Presentation</vt:lpstr>
      <vt:lpstr>Jenis Penelitian Berdasar Tujuan Penelitian</vt:lpstr>
      <vt:lpstr>Jenis Penelitian  Berdasarkan  Strategi Penelitian</vt:lpstr>
      <vt:lpstr>Pendekatan Penelitian</vt:lpstr>
      <vt:lpstr>PowerPoint Presentation</vt:lpstr>
      <vt:lpstr>PowerPoint Presentation</vt:lpstr>
      <vt:lpstr>Metoda Pengumpulan Data Primer</vt:lpstr>
      <vt:lpstr>Validitas (Validity) dan Reliabilitas (Reliability) </vt:lpstr>
      <vt:lpstr>PowerPoint Presentation</vt:lpstr>
      <vt:lpstr>PowerPoint Presentation</vt:lpstr>
      <vt:lpstr>PowerPoint Presentation</vt:lpstr>
      <vt:lpstr>PowerPoint Presentation</vt:lpstr>
      <vt:lpstr>Large Image Slide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2018-11-28T07:48:16Z</dcterms:created>
  <dcterms:modified xsi:type="dcterms:W3CDTF">2019-10-15T01:57:06Z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