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70" r:id="rId6"/>
    <p:sldId id="258" r:id="rId7"/>
    <p:sldId id="272" r:id="rId8"/>
    <p:sldId id="259" r:id="rId9"/>
    <p:sldId id="273" r:id="rId10"/>
    <p:sldId id="274" r:id="rId11"/>
    <p:sldId id="275" r:id="rId12"/>
    <p:sldId id="276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93C71"/>
    <a:srgbClr val="ECE5DD"/>
    <a:srgbClr val="F7ACB6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7F207-17C7-4EFD-AD60-EF9ADB9D5D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13D472-9442-4D4A-A79C-FDB8F884AF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solidFill>
                <a:sysClr val="windowText" lastClr="000000"/>
              </a:solidFill>
            </a:rPr>
            <a:t>Literature Review</a:t>
          </a:r>
          <a:endParaRPr lang="en-US" dirty="0">
            <a:solidFill>
              <a:sysClr val="windowText" lastClr="000000"/>
            </a:solidFill>
          </a:endParaRPr>
        </a:p>
      </dgm:t>
    </dgm:pt>
    <dgm:pt modelId="{E6A36E1B-148D-4F09-99EE-402B4249927A}" type="parTrans" cxnId="{811E88F1-D822-483B-98EA-DCE95BAE739C}">
      <dgm:prSet/>
      <dgm:spPr/>
      <dgm:t>
        <a:bodyPr/>
        <a:lstStyle/>
        <a:p>
          <a:pPr algn="ctr"/>
          <a:endParaRPr lang="en-US"/>
        </a:p>
      </dgm:t>
    </dgm:pt>
    <dgm:pt modelId="{C43070CF-71DF-43CC-ACF1-55E847DD208C}" type="sibTrans" cxnId="{811E88F1-D822-483B-98EA-DCE95BAE739C}">
      <dgm:prSet/>
      <dgm:spPr>
        <a:solidFill>
          <a:schemeClr val="tx1"/>
        </a:solidFill>
      </dgm:spPr>
      <dgm:t>
        <a:bodyPr/>
        <a:lstStyle/>
        <a:p>
          <a:pPr algn="ctr"/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11AF53-5351-4224-BBF2-ACD80DDC367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solidFill>
                <a:sysClr val="windowText" lastClr="000000"/>
              </a:solidFill>
            </a:rPr>
            <a:t>Theoretical Framework</a:t>
          </a:r>
          <a:endParaRPr lang="en-US" dirty="0">
            <a:solidFill>
              <a:sysClr val="windowText" lastClr="000000"/>
            </a:solidFill>
          </a:endParaRPr>
        </a:p>
      </dgm:t>
    </dgm:pt>
    <dgm:pt modelId="{E8757E2A-15B8-4FD0-9AB8-25AC7BF218AD}" type="parTrans" cxnId="{DAB79EE7-B1D8-4553-948C-109710DECEF6}">
      <dgm:prSet/>
      <dgm:spPr/>
      <dgm:t>
        <a:bodyPr/>
        <a:lstStyle/>
        <a:p>
          <a:pPr algn="ctr"/>
          <a:endParaRPr lang="en-US"/>
        </a:p>
      </dgm:t>
    </dgm:pt>
    <dgm:pt modelId="{399FC845-545D-47EE-96D1-AFBB987D63E0}" type="sibTrans" cxnId="{DAB79EE7-B1D8-4553-948C-109710DECEF6}">
      <dgm:prSet/>
      <dgm:spPr>
        <a:solidFill>
          <a:schemeClr val="tx1"/>
        </a:solidFill>
      </dgm:spPr>
      <dgm:t>
        <a:bodyPr/>
        <a:lstStyle/>
        <a:p>
          <a:pPr algn="ctr"/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89A11C0-F0C5-4161-8A89-E384B4D40C0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solidFill>
                <a:sysClr val="windowText" lastClr="000000"/>
              </a:solidFill>
            </a:rPr>
            <a:t>Hypothesis</a:t>
          </a:r>
          <a:endParaRPr lang="en-US" b="1" dirty="0">
            <a:solidFill>
              <a:sysClr val="windowText" lastClr="000000"/>
            </a:solidFill>
          </a:endParaRPr>
        </a:p>
      </dgm:t>
    </dgm:pt>
    <dgm:pt modelId="{4A4096E5-969B-4CEA-8C2A-1B95B15E269C}" type="parTrans" cxnId="{A58B64F0-34C2-4461-AD84-391306EE4FF4}">
      <dgm:prSet/>
      <dgm:spPr/>
      <dgm:t>
        <a:bodyPr/>
        <a:lstStyle/>
        <a:p>
          <a:pPr algn="ctr"/>
          <a:endParaRPr lang="en-US"/>
        </a:p>
      </dgm:t>
    </dgm:pt>
    <dgm:pt modelId="{3033EADA-4353-41BB-9B49-515B449A9524}" type="sibTrans" cxnId="{A58B64F0-34C2-4461-AD84-391306EE4FF4}">
      <dgm:prSet/>
      <dgm:spPr/>
      <dgm:t>
        <a:bodyPr/>
        <a:lstStyle/>
        <a:p>
          <a:pPr algn="ctr"/>
          <a:endParaRPr lang="en-US"/>
        </a:p>
      </dgm:t>
    </dgm:pt>
    <dgm:pt modelId="{6F18967F-AA50-488C-A024-47E90DAD627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solidFill>
                <a:sysClr val="windowText" lastClr="000000"/>
              </a:solidFill>
            </a:rPr>
            <a:t>Theory</a:t>
          </a:r>
          <a:endParaRPr lang="en-US" dirty="0">
            <a:solidFill>
              <a:sysClr val="windowText" lastClr="000000"/>
            </a:solidFill>
          </a:endParaRPr>
        </a:p>
      </dgm:t>
    </dgm:pt>
    <dgm:pt modelId="{5253680C-E6EE-42A7-93DE-08380CB8874F}" type="sibTrans" cxnId="{EE385C68-D9D1-4971-B409-1860B56E64BE}">
      <dgm:prSet/>
      <dgm:spPr>
        <a:solidFill>
          <a:schemeClr val="tx1"/>
        </a:solidFill>
      </dgm:spPr>
      <dgm:t>
        <a:bodyPr/>
        <a:lstStyle/>
        <a:p>
          <a:pPr algn="ctr"/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A6A563-902E-424A-AD03-61C395A87FDD}" type="parTrans" cxnId="{EE385C68-D9D1-4971-B409-1860B56E64BE}">
      <dgm:prSet/>
      <dgm:spPr/>
      <dgm:t>
        <a:bodyPr/>
        <a:lstStyle/>
        <a:p>
          <a:pPr algn="ctr"/>
          <a:endParaRPr lang="en-US"/>
        </a:p>
      </dgm:t>
    </dgm:pt>
    <dgm:pt modelId="{156FD78C-125A-44EE-B819-E59ED64C233B}" type="pres">
      <dgm:prSet presAssocID="{A5B7F207-17C7-4EFD-AD60-EF9ADB9D5DC4}" presName="Name0" presStyleCnt="0">
        <dgm:presLayoutVars>
          <dgm:dir/>
          <dgm:resizeHandles val="exact"/>
        </dgm:presLayoutVars>
      </dgm:prSet>
      <dgm:spPr/>
    </dgm:pt>
    <dgm:pt modelId="{894B2F20-D62E-483F-B8DC-92D527D44D64}" type="pres">
      <dgm:prSet presAssocID="{3013D472-9442-4D4A-A79C-FDB8F884AF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DB9B1-47E6-4AC3-8C0B-A2EF2664CF34}" type="pres">
      <dgm:prSet presAssocID="{C43070CF-71DF-43CC-ACF1-55E847DD208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867760C-0C5B-489B-87E0-481798658F92}" type="pres">
      <dgm:prSet presAssocID="{C43070CF-71DF-43CC-ACF1-55E847DD208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4326A51-336B-4E1F-B6EA-7C280ED898E7}" type="pres">
      <dgm:prSet presAssocID="{6F18967F-AA50-488C-A024-47E90DAD62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E5A97-55A1-4B24-9CCE-9CDE1140D23E}" type="pres">
      <dgm:prSet presAssocID="{5253680C-E6EE-42A7-93DE-08380CB8874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1EC84D5-BA54-4FFB-B0B2-F0E81D181E48}" type="pres">
      <dgm:prSet presAssocID="{5253680C-E6EE-42A7-93DE-08380CB8874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D6A875E-FE64-45EF-94D1-7245C4164EB0}" type="pres">
      <dgm:prSet presAssocID="{0511AF53-5351-4224-BBF2-ACD80DDC36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45BF4-88AF-4561-B652-355C9EA67C78}" type="pres">
      <dgm:prSet presAssocID="{399FC845-545D-47EE-96D1-AFBB987D63E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591BFE1-1A5F-43AA-B608-C636E30A2CF6}" type="pres">
      <dgm:prSet presAssocID="{399FC845-545D-47EE-96D1-AFBB987D63E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097673D-F902-463E-91C2-026E176B03FD}" type="pres">
      <dgm:prSet presAssocID="{789A11C0-F0C5-4161-8A89-E384B4D40C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85C68-D9D1-4971-B409-1860B56E64BE}" srcId="{A5B7F207-17C7-4EFD-AD60-EF9ADB9D5DC4}" destId="{6F18967F-AA50-488C-A024-47E90DAD627E}" srcOrd="1" destOrd="0" parTransId="{9BA6A563-902E-424A-AD03-61C395A87FDD}" sibTransId="{5253680C-E6EE-42A7-93DE-08380CB8874F}"/>
    <dgm:cxn modelId="{811E88F1-D822-483B-98EA-DCE95BAE739C}" srcId="{A5B7F207-17C7-4EFD-AD60-EF9ADB9D5DC4}" destId="{3013D472-9442-4D4A-A79C-FDB8F884AF4E}" srcOrd="0" destOrd="0" parTransId="{E6A36E1B-148D-4F09-99EE-402B4249927A}" sibTransId="{C43070CF-71DF-43CC-ACF1-55E847DD208C}"/>
    <dgm:cxn modelId="{DE204DAD-657E-4610-8D45-A1E80137632A}" type="presOf" srcId="{399FC845-545D-47EE-96D1-AFBB987D63E0}" destId="{2C145BF4-88AF-4561-B652-355C9EA67C78}" srcOrd="0" destOrd="0" presId="urn:microsoft.com/office/officeart/2005/8/layout/process1"/>
    <dgm:cxn modelId="{A58B64F0-34C2-4461-AD84-391306EE4FF4}" srcId="{A5B7F207-17C7-4EFD-AD60-EF9ADB9D5DC4}" destId="{789A11C0-F0C5-4161-8A89-E384B4D40C01}" srcOrd="3" destOrd="0" parTransId="{4A4096E5-969B-4CEA-8C2A-1B95B15E269C}" sibTransId="{3033EADA-4353-41BB-9B49-515B449A9524}"/>
    <dgm:cxn modelId="{A593DA8F-F03D-43DC-B392-337C0CD7DBF2}" type="presOf" srcId="{C43070CF-71DF-43CC-ACF1-55E847DD208C}" destId="{F2DDB9B1-47E6-4AC3-8C0B-A2EF2664CF34}" srcOrd="0" destOrd="0" presId="urn:microsoft.com/office/officeart/2005/8/layout/process1"/>
    <dgm:cxn modelId="{0BC4A5CC-CC8F-4AD1-AA0B-D069C082328F}" type="presOf" srcId="{5253680C-E6EE-42A7-93DE-08380CB8874F}" destId="{31EC84D5-BA54-4FFB-B0B2-F0E81D181E48}" srcOrd="1" destOrd="0" presId="urn:microsoft.com/office/officeart/2005/8/layout/process1"/>
    <dgm:cxn modelId="{12253FE3-B97F-4996-9221-C2195ED4436B}" type="presOf" srcId="{789A11C0-F0C5-4161-8A89-E384B4D40C01}" destId="{F097673D-F902-463E-91C2-026E176B03FD}" srcOrd="0" destOrd="0" presId="urn:microsoft.com/office/officeart/2005/8/layout/process1"/>
    <dgm:cxn modelId="{DAB79EE7-B1D8-4553-948C-109710DECEF6}" srcId="{A5B7F207-17C7-4EFD-AD60-EF9ADB9D5DC4}" destId="{0511AF53-5351-4224-BBF2-ACD80DDC3672}" srcOrd="2" destOrd="0" parTransId="{E8757E2A-15B8-4FD0-9AB8-25AC7BF218AD}" sibTransId="{399FC845-545D-47EE-96D1-AFBB987D63E0}"/>
    <dgm:cxn modelId="{C6E52E5F-6228-45B6-A14F-78046255A013}" type="presOf" srcId="{3013D472-9442-4D4A-A79C-FDB8F884AF4E}" destId="{894B2F20-D62E-483F-B8DC-92D527D44D64}" srcOrd="0" destOrd="0" presId="urn:microsoft.com/office/officeart/2005/8/layout/process1"/>
    <dgm:cxn modelId="{2551C1A6-8E96-4BCF-BCCE-2B385C5AB88A}" type="presOf" srcId="{399FC845-545D-47EE-96D1-AFBB987D63E0}" destId="{A591BFE1-1A5F-43AA-B608-C636E30A2CF6}" srcOrd="1" destOrd="0" presId="urn:microsoft.com/office/officeart/2005/8/layout/process1"/>
    <dgm:cxn modelId="{787F0FA4-1792-419B-B659-2F073C67D271}" type="presOf" srcId="{C43070CF-71DF-43CC-ACF1-55E847DD208C}" destId="{7867760C-0C5B-489B-87E0-481798658F92}" srcOrd="1" destOrd="0" presId="urn:microsoft.com/office/officeart/2005/8/layout/process1"/>
    <dgm:cxn modelId="{3696B5B2-FDCB-4552-928D-82EE5466A07E}" type="presOf" srcId="{5253680C-E6EE-42A7-93DE-08380CB8874F}" destId="{630E5A97-55A1-4B24-9CCE-9CDE1140D23E}" srcOrd="0" destOrd="0" presId="urn:microsoft.com/office/officeart/2005/8/layout/process1"/>
    <dgm:cxn modelId="{D8A166C7-9A71-4E7A-B14A-CA28EB561500}" type="presOf" srcId="{6F18967F-AA50-488C-A024-47E90DAD627E}" destId="{E4326A51-336B-4E1F-B6EA-7C280ED898E7}" srcOrd="0" destOrd="0" presId="urn:microsoft.com/office/officeart/2005/8/layout/process1"/>
    <dgm:cxn modelId="{1BA84B75-D140-441A-A8B3-FCD2C01E804F}" type="presOf" srcId="{A5B7F207-17C7-4EFD-AD60-EF9ADB9D5DC4}" destId="{156FD78C-125A-44EE-B819-E59ED64C233B}" srcOrd="0" destOrd="0" presId="urn:microsoft.com/office/officeart/2005/8/layout/process1"/>
    <dgm:cxn modelId="{C58B4A57-9B85-4739-A255-DD0F495116EC}" type="presOf" srcId="{0511AF53-5351-4224-BBF2-ACD80DDC3672}" destId="{1D6A875E-FE64-45EF-94D1-7245C4164EB0}" srcOrd="0" destOrd="0" presId="urn:microsoft.com/office/officeart/2005/8/layout/process1"/>
    <dgm:cxn modelId="{FDE5A2C3-FB71-497D-B095-D99B3C86DFFC}" type="presParOf" srcId="{156FD78C-125A-44EE-B819-E59ED64C233B}" destId="{894B2F20-D62E-483F-B8DC-92D527D44D64}" srcOrd="0" destOrd="0" presId="urn:microsoft.com/office/officeart/2005/8/layout/process1"/>
    <dgm:cxn modelId="{647CE471-EC43-4D50-A229-422B1A456E56}" type="presParOf" srcId="{156FD78C-125A-44EE-B819-E59ED64C233B}" destId="{F2DDB9B1-47E6-4AC3-8C0B-A2EF2664CF34}" srcOrd="1" destOrd="0" presId="urn:microsoft.com/office/officeart/2005/8/layout/process1"/>
    <dgm:cxn modelId="{E3AE0698-DD31-4442-A014-F5CCEB438E0E}" type="presParOf" srcId="{F2DDB9B1-47E6-4AC3-8C0B-A2EF2664CF34}" destId="{7867760C-0C5B-489B-87E0-481798658F92}" srcOrd="0" destOrd="0" presId="urn:microsoft.com/office/officeart/2005/8/layout/process1"/>
    <dgm:cxn modelId="{B9AFFF4D-F4FE-4787-BBAD-5619C963BD56}" type="presParOf" srcId="{156FD78C-125A-44EE-B819-E59ED64C233B}" destId="{E4326A51-336B-4E1F-B6EA-7C280ED898E7}" srcOrd="2" destOrd="0" presId="urn:microsoft.com/office/officeart/2005/8/layout/process1"/>
    <dgm:cxn modelId="{064B1B0F-6C0B-4DFD-9089-9D2884FE20F4}" type="presParOf" srcId="{156FD78C-125A-44EE-B819-E59ED64C233B}" destId="{630E5A97-55A1-4B24-9CCE-9CDE1140D23E}" srcOrd="3" destOrd="0" presId="urn:microsoft.com/office/officeart/2005/8/layout/process1"/>
    <dgm:cxn modelId="{A7F20C3A-4940-4F17-B9AF-F819F86B7688}" type="presParOf" srcId="{630E5A97-55A1-4B24-9CCE-9CDE1140D23E}" destId="{31EC84D5-BA54-4FFB-B0B2-F0E81D181E48}" srcOrd="0" destOrd="0" presId="urn:microsoft.com/office/officeart/2005/8/layout/process1"/>
    <dgm:cxn modelId="{DE0456E8-E01C-4268-B51F-89751B712BE8}" type="presParOf" srcId="{156FD78C-125A-44EE-B819-E59ED64C233B}" destId="{1D6A875E-FE64-45EF-94D1-7245C4164EB0}" srcOrd="4" destOrd="0" presId="urn:microsoft.com/office/officeart/2005/8/layout/process1"/>
    <dgm:cxn modelId="{5B8D2CA3-41F6-42B9-AD0E-3D817A7A09D2}" type="presParOf" srcId="{156FD78C-125A-44EE-B819-E59ED64C233B}" destId="{2C145BF4-88AF-4561-B652-355C9EA67C78}" srcOrd="5" destOrd="0" presId="urn:microsoft.com/office/officeart/2005/8/layout/process1"/>
    <dgm:cxn modelId="{BA7E6A38-A6EC-4B43-B40F-DFA9A2AD0079}" type="presParOf" srcId="{2C145BF4-88AF-4561-B652-355C9EA67C78}" destId="{A591BFE1-1A5F-43AA-B608-C636E30A2CF6}" srcOrd="0" destOrd="0" presId="urn:microsoft.com/office/officeart/2005/8/layout/process1"/>
    <dgm:cxn modelId="{4EEE2EF3-109A-48A6-9770-4F58C191BCD2}" type="presParOf" srcId="{156FD78C-125A-44EE-B819-E59ED64C233B}" destId="{F097673D-F902-463E-91C2-026E176B03F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B2F20-D62E-483F-B8DC-92D527D44D64}">
      <dsp:nvSpPr>
        <dsp:cNvPr id="0" name=""/>
        <dsp:cNvSpPr/>
      </dsp:nvSpPr>
      <dsp:spPr>
        <a:xfrm>
          <a:off x="4343" y="1281563"/>
          <a:ext cx="1899019" cy="113941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Literature Review</a:t>
          </a:r>
          <a:endParaRPr lang="en-US" sz="2400" kern="1200" dirty="0">
            <a:solidFill>
              <a:sysClr val="windowText" lastClr="000000"/>
            </a:solidFill>
          </a:endParaRPr>
        </a:p>
      </dsp:txBody>
      <dsp:txXfrm>
        <a:off x="37715" y="1314935"/>
        <a:ext cx="1832275" cy="1072667"/>
      </dsp:txXfrm>
    </dsp:sp>
    <dsp:sp modelId="{F2DDB9B1-47E6-4AC3-8C0B-A2EF2664CF34}">
      <dsp:nvSpPr>
        <dsp:cNvPr id="0" name=""/>
        <dsp:cNvSpPr/>
      </dsp:nvSpPr>
      <dsp:spPr>
        <a:xfrm>
          <a:off x="2093265" y="1615790"/>
          <a:ext cx="402592" cy="47095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93265" y="1709981"/>
        <a:ext cx="281814" cy="282574"/>
      </dsp:txXfrm>
    </dsp:sp>
    <dsp:sp modelId="{E4326A51-336B-4E1F-B6EA-7C280ED898E7}">
      <dsp:nvSpPr>
        <dsp:cNvPr id="0" name=""/>
        <dsp:cNvSpPr/>
      </dsp:nvSpPr>
      <dsp:spPr>
        <a:xfrm>
          <a:off x="2662970" y="1281563"/>
          <a:ext cx="1899019" cy="113941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Theory</a:t>
          </a:r>
          <a:endParaRPr lang="en-US" sz="2400" kern="1200" dirty="0">
            <a:solidFill>
              <a:sysClr val="windowText" lastClr="000000"/>
            </a:solidFill>
          </a:endParaRPr>
        </a:p>
      </dsp:txBody>
      <dsp:txXfrm>
        <a:off x="2696342" y="1314935"/>
        <a:ext cx="1832275" cy="1072667"/>
      </dsp:txXfrm>
    </dsp:sp>
    <dsp:sp modelId="{630E5A97-55A1-4B24-9CCE-9CDE1140D23E}">
      <dsp:nvSpPr>
        <dsp:cNvPr id="0" name=""/>
        <dsp:cNvSpPr/>
      </dsp:nvSpPr>
      <dsp:spPr>
        <a:xfrm>
          <a:off x="4751892" y="1615790"/>
          <a:ext cx="402592" cy="47095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51892" y="1709981"/>
        <a:ext cx="281814" cy="282574"/>
      </dsp:txXfrm>
    </dsp:sp>
    <dsp:sp modelId="{1D6A875E-FE64-45EF-94D1-7245C4164EB0}">
      <dsp:nvSpPr>
        <dsp:cNvPr id="0" name=""/>
        <dsp:cNvSpPr/>
      </dsp:nvSpPr>
      <dsp:spPr>
        <a:xfrm>
          <a:off x="5321598" y="1281563"/>
          <a:ext cx="1899019" cy="113941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Theoretical Framework</a:t>
          </a:r>
          <a:endParaRPr lang="en-US" sz="2400" kern="1200" dirty="0">
            <a:solidFill>
              <a:sysClr val="windowText" lastClr="000000"/>
            </a:solidFill>
          </a:endParaRPr>
        </a:p>
      </dsp:txBody>
      <dsp:txXfrm>
        <a:off x="5354970" y="1314935"/>
        <a:ext cx="1832275" cy="1072667"/>
      </dsp:txXfrm>
    </dsp:sp>
    <dsp:sp modelId="{2C145BF4-88AF-4561-B652-355C9EA67C78}">
      <dsp:nvSpPr>
        <dsp:cNvPr id="0" name=""/>
        <dsp:cNvSpPr/>
      </dsp:nvSpPr>
      <dsp:spPr>
        <a:xfrm>
          <a:off x="7410520" y="1615790"/>
          <a:ext cx="402592" cy="47095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410520" y="1709981"/>
        <a:ext cx="281814" cy="282574"/>
      </dsp:txXfrm>
    </dsp:sp>
    <dsp:sp modelId="{F097673D-F902-463E-91C2-026E176B03FD}">
      <dsp:nvSpPr>
        <dsp:cNvPr id="0" name=""/>
        <dsp:cNvSpPr/>
      </dsp:nvSpPr>
      <dsp:spPr>
        <a:xfrm>
          <a:off x="7980225" y="1281563"/>
          <a:ext cx="1899019" cy="113941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Hypothesis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>
        <a:off x="8013597" y="1314935"/>
        <a:ext cx="1832275" cy="1072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2019/03/30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xmlns="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148" y="5352133"/>
            <a:ext cx="7711097" cy="1025395"/>
          </a:xfrm>
        </p:spPr>
        <p:txBody>
          <a:bodyPr/>
          <a:lstStyle/>
          <a:p>
            <a:r>
              <a:rPr lang="en-US" sz="3600" b="1" noProof="1" smtClean="0"/>
              <a:t>Zulkarnain Lubis</a:t>
            </a:r>
            <a:endParaRPr lang="en-US" sz="3600" b="1" noProof="1"/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492" y="2347167"/>
            <a:ext cx="10247558" cy="2495798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b="1" dirty="0"/>
              <a:t>TINJAUAN LITERATUR DAN KERANGKA TEORITIS</a:t>
            </a:r>
            <a:endParaRPr lang="en-US" dirty="0"/>
          </a:p>
        </p:txBody>
      </p:sp>
      <p:grpSp>
        <p:nvGrpSpPr>
          <p:cNvPr id="72" name="Group 71" descr="High School Sticker Heart" title="High School Sticker Heart">
            <a:extLst>
              <a:ext uri="{FF2B5EF4-FFF2-40B4-BE49-F238E27FC236}">
                <a16:creationId xmlns:a16="http://schemas.microsoft.com/office/drawing/2014/main" xmlns="" id="{9F6637A5-89F6-4BE7-8110-E7FE695ED20F}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oup 81" descr="decorative element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 descr="High School Sticker Chem" title="High School Sticker Chem">
            <a:extLst>
              <a:ext uri="{FF2B5EF4-FFF2-40B4-BE49-F238E27FC236}">
                <a16:creationId xmlns:a16="http://schemas.microsoft.com/office/drawing/2014/main" xmlns="" id="{364973A6-1241-40E2-9AE7-F4CE1B4EBB93}"/>
              </a:ext>
            </a:extLst>
          </p:cNvPr>
          <p:cNvGrpSpPr/>
          <p:nvPr/>
        </p:nvGrpSpPr>
        <p:grpSpPr>
          <a:xfrm rot="20964052">
            <a:off x="8000227" y="4884876"/>
            <a:ext cx="907367" cy="1719222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8" name="Group 77" descr="decorative element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 descr="decorative element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 descr="High School Sticker Launch" title="High School Sticker Launch">
            <a:extLst>
              <a:ext uri="{FF2B5EF4-FFF2-40B4-BE49-F238E27FC236}">
                <a16:creationId xmlns:a16="http://schemas.microsoft.com/office/drawing/2014/main" xmlns="" id="{E6AC9028-2FB5-4F8B-982D-28553FCC52B1}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278617" y="742269"/>
            <a:ext cx="3523561" cy="2444503"/>
            <a:chOff x="4151286" y="20773"/>
            <a:chExt cx="2912034" cy="2004511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A379338F-500B-44DF-B20C-0353354BA4FB}"/>
                </a:ext>
              </a:extLst>
            </p:cNvPr>
            <p:cNvSpPr/>
            <p:nvPr/>
          </p:nvSpPr>
          <p:spPr>
            <a:xfrm>
              <a:off x="4208569" y="75373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A978067F-D179-4497-A0A7-A24A3CC89396}"/>
                </a:ext>
              </a:extLst>
            </p:cNvPr>
            <p:cNvSpPr/>
            <p:nvPr/>
          </p:nvSpPr>
          <p:spPr>
            <a:xfrm>
              <a:off x="4653231" y="232062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48C37DCB-CE19-4D36-8079-75A0FAA7406B}"/>
                </a:ext>
              </a:extLst>
            </p:cNvPr>
            <p:cNvSpPr/>
            <p:nvPr/>
          </p:nvSpPr>
          <p:spPr>
            <a:xfrm>
              <a:off x="4859006" y="1110627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54F94EDE-DFA5-4EC1-9D39-05C24424FA4C}"/>
                </a:ext>
              </a:extLst>
            </p:cNvPr>
            <p:cNvSpPr/>
            <p:nvPr/>
          </p:nvSpPr>
          <p:spPr>
            <a:xfrm>
              <a:off x="4461356" y="431820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1F574056-5088-47C6-889A-67E7CBCF75B4}"/>
                </a:ext>
              </a:extLst>
            </p:cNvPr>
            <p:cNvSpPr/>
            <p:nvPr/>
          </p:nvSpPr>
          <p:spPr>
            <a:xfrm>
              <a:off x="4861018" y="532895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BB1BDDED-5B2F-4FE0-9B3F-1C1EE8F5F969}"/>
                </a:ext>
              </a:extLst>
            </p:cNvPr>
            <p:cNvSpPr/>
            <p:nvPr/>
          </p:nvSpPr>
          <p:spPr>
            <a:xfrm>
              <a:off x="4151286" y="20773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xmlns="" id="{A06DC284-D574-4B58-97C1-4EAB238D2897}"/>
                </a:ext>
              </a:extLst>
            </p:cNvPr>
            <p:cNvGrpSpPr/>
            <p:nvPr/>
          </p:nvGrpSpPr>
          <p:grpSpPr>
            <a:xfrm>
              <a:off x="4258051" y="662877"/>
              <a:ext cx="1393490" cy="446929"/>
              <a:chOff x="4305334" y="12565"/>
              <a:chExt cx="1393490" cy="446929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4306551" y="12565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8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xmlns="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4305334" y="27081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5"/>
                    </a:solidFill>
                    <a:latin typeface="+mj-lt"/>
                  </a:rPr>
                  <a:t>Launch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 edges and pages along a shelf" title="Book edges and pages along a shelf">
            <a:extLst>
              <a:ext uri="{FF2B5EF4-FFF2-40B4-BE49-F238E27FC236}">
                <a16:creationId xmlns:a16="http://schemas.microsoft.com/office/drawing/2014/main" xmlns="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5446">
            <a:off x="6829950" y="788178"/>
            <a:ext cx="4607127" cy="482036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96" y="1362269"/>
            <a:ext cx="6839288" cy="2593910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b="1" dirty="0"/>
              <a:t>Teori: Konsep, Konstrak, dan Proposisi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5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234548" y="265261"/>
            <a:ext cx="11587723" cy="5858250"/>
          </a:xfrm>
        </p:spPr>
      </p:sp>
      <p:pic>
        <p:nvPicPr>
          <p:cNvPr id="6" name="Picture Placeholder 10" descr="stack of books" title="stack of books">
            <a:extLst>
              <a:ext uri="{FF2B5EF4-FFF2-40B4-BE49-F238E27FC236}">
                <a16:creationId xmlns:a16="http://schemas.microsoft.com/office/drawing/2014/main" xmlns="" id="{B9070B9B-C81D-4B09-8D71-2F13478DF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2944" y="1346728"/>
            <a:ext cx="81692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kumpulan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menggambarkan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sistematis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konstrak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konstrak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karakterisasi</a:t>
            </a:r>
            <a:r>
              <a:rPr lang="en-US" sz="2400" b="1" dirty="0"/>
              <a:t> </a:t>
            </a:r>
            <a:r>
              <a:rPr lang="en-US" sz="2400" b="1" dirty="0" err="1"/>
              <a:t>abstrak</a:t>
            </a:r>
            <a:r>
              <a:rPr lang="en-US" sz="2400" b="1" dirty="0"/>
              <a:t> yang </a:t>
            </a:r>
            <a:r>
              <a:rPr lang="en-US" sz="2400" b="1" dirty="0" err="1"/>
              <a:t>luas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fenomena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generalisasi</a:t>
            </a:r>
            <a:r>
              <a:rPr lang="en-US" sz="2400" b="1" dirty="0"/>
              <a:t> yang </a:t>
            </a:r>
            <a:r>
              <a:rPr lang="en-US" sz="2400" b="1" dirty="0" err="1"/>
              <a:t>menyajikan</a:t>
            </a:r>
            <a:r>
              <a:rPr lang="en-US" sz="2400" b="1" dirty="0"/>
              <a:t> </a:t>
            </a:r>
            <a:r>
              <a:rPr lang="en-US" sz="2400" b="1" dirty="0" err="1"/>
              <a:t>penjelasan</a:t>
            </a:r>
            <a:r>
              <a:rPr lang="en-US" sz="2400" b="1" dirty="0"/>
              <a:t> yang </a:t>
            </a:r>
            <a:r>
              <a:rPr lang="en-US" sz="2400" b="1" dirty="0" err="1"/>
              <a:t>sistematis</a:t>
            </a:r>
            <a:r>
              <a:rPr lang="en-US" sz="2400" b="1" dirty="0"/>
              <a:t> </a:t>
            </a:r>
            <a:r>
              <a:rPr lang="en-US" sz="2400" b="1" dirty="0" err="1"/>
              <a:t>mengenai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fenomena</a:t>
            </a:r>
            <a:r>
              <a:rPr lang="en-US" sz="2400" b="1" dirty="0"/>
              <a:t> yang </a:t>
            </a:r>
            <a:r>
              <a:rPr lang="en-US" sz="2400" b="1" dirty="0" err="1"/>
              <a:t>ada</a:t>
            </a:r>
            <a:r>
              <a:rPr lang="en-US" sz="2400" b="1" dirty="0"/>
              <a:t> yang </a:t>
            </a:r>
            <a:r>
              <a:rPr lang="en-US" sz="2400" b="1" dirty="0" err="1"/>
              <a:t>mencakup</a:t>
            </a:r>
            <a:r>
              <a:rPr lang="en-US" sz="2400" b="1" dirty="0"/>
              <a:t> </a:t>
            </a:r>
            <a:r>
              <a:rPr lang="en-US" sz="2400" b="1" dirty="0" err="1"/>
              <a:t>istilah</a:t>
            </a:r>
            <a:r>
              <a:rPr lang="en-US" sz="2400" b="1" dirty="0"/>
              <a:t> </a:t>
            </a:r>
            <a:r>
              <a:rPr lang="en-US" sz="2400" b="1" dirty="0" err="1"/>
              <a:t>seperti</a:t>
            </a:r>
            <a:r>
              <a:rPr lang="en-US" sz="2400" b="1" dirty="0"/>
              <a:t> </a:t>
            </a:r>
            <a:r>
              <a:rPr lang="en-US" sz="2400" b="1" dirty="0" err="1"/>
              <a:t>proposisi</a:t>
            </a:r>
            <a:r>
              <a:rPr lang="en-US" sz="2400" b="1" dirty="0"/>
              <a:t>, </a:t>
            </a:r>
            <a:r>
              <a:rPr lang="en-US" sz="2400" b="1" dirty="0" err="1"/>
              <a:t>premis</a:t>
            </a:r>
            <a:r>
              <a:rPr lang="en-US" sz="2400" b="1" dirty="0"/>
              <a:t>, </a:t>
            </a:r>
            <a:r>
              <a:rPr lang="en-US" sz="2400" b="1" dirty="0" err="1"/>
              <a:t>hukum</a:t>
            </a:r>
            <a:r>
              <a:rPr lang="en-US" sz="2400" b="1" dirty="0"/>
              <a:t>, </a:t>
            </a:r>
            <a:r>
              <a:rPr lang="en-US" sz="2400" b="1" dirty="0" err="1"/>
              <a:t>ataupun</a:t>
            </a:r>
            <a:r>
              <a:rPr lang="en-US" sz="2400" b="1" dirty="0"/>
              <a:t> </a:t>
            </a:r>
            <a:r>
              <a:rPr lang="en-US" sz="2400" b="1" dirty="0" err="1"/>
              <a:t>prinsip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99592" y="440217"/>
            <a:ext cx="51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4031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:a16="http://schemas.microsoft.com/office/drawing/2014/main" xmlns="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2" y="1962590"/>
            <a:ext cx="6148002" cy="1991735"/>
          </a:xfrm>
        </p:spPr>
        <p:txBody>
          <a:bodyPr/>
          <a:lstStyle/>
          <a:p>
            <a:r>
              <a:rPr lang="en-US" sz="3600" b="1" dirty="0" err="1"/>
              <a:t>teori</a:t>
            </a:r>
            <a:r>
              <a:rPr lang="en-US" sz="3600" b="1" dirty="0"/>
              <a:t> </a:t>
            </a:r>
            <a:r>
              <a:rPr lang="en-US" sz="3600" b="1" dirty="0" err="1"/>
              <a:t>deskriptif</a:t>
            </a:r>
            <a:r>
              <a:rPr lang="en-US" sz="3600" b="1" dirty="0"/>
              <a:t>, </a:t>
            </a:r>
            <a:endParaRPr lang="en-US" sz="3600" b="1" dirty="0" smtClean="0"/>
          </a:p>
          <a:p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/>
              <a:t>eksplanatori</a:t>
            </a:r>
            <a:r>
              <a:rPr lang="en-US" sz="3600" b="1" dirty="0"/>
              <a:t>,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/>
              <a:t>preditif</a:t>
            </a:r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8" name="Group 37" descr="High School Sticker Heart" title="High School Sticker Heart">
            <a:extLst>
              <a:ext uri="{FF2B5EF4-FFF2-40B4-BE49-F238E27FC236}">
                <a16:creationId xmlns:a16="http://schemas.microsoft.com/office/drawing/2014/main" xmlns="" id="{62D7FB1E-5AA9-4E84-8112-DAB89487ED15}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 descr="High School Sticker Smart Food&#10;" title="High School Sticker Smart Food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oup 91" descr="High School Sticker Always be Awesome&#10;" title="High School Sticker Always be Awesome">
            <a:extLst>
              <a:ext uri="{FF2B5EF4-FFF2-40B4-BE49-F238E27FC236}">
                <a16:creationId xmlns:a16="http://schemas.microsoft.com/office/drawing/2014/main" xmlns="" id="{E497ACBB-DC34-4A9A-B4A1-37623C0E2880}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:a16="http://schemas.microsoft.com/office/drawing/2014/main" xmlns="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xmlns="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xmlns="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Title 62"/>
          <p:cNvSpPr txBox="1">
            <a:spLocks noGrp="1"/>
          </p:cNvSpPr>
          <p:nvPr>
            <p:ph type="title"/>
          </p:nvPr>
        </p:nvSpPr>
        <p:spPr>
          <a:xfrm>
            <a:off x="595313" y="560388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6986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234548" y="265261"/>
            <a:ext cx="11587723" cy="5858250"/>
          </a:xfrm>
        </p:spPr>
      </p:sp>
      <p:pic>
        <p:nvPicPr>
          <p:cNvPr id="6" name="Picture Placeholder 10" descr="stack of books" title="stack of books">
            <a:extLst>
              <a:ext uri="{FF2B5EF4-FFF2-40B4-BE49-F238E27FC236}">
                <a16:creationId xmlns:a16="http://schemas.microsoft.com/office/drawing/2014/main" xmlns="" id="{B9070B9B-C81D-4B09-8D71-2F13478DF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99592" y="440217"/>
            <a:ext cx="51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91412" y="1431777"/>
            <a:ext cx="90258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ringkas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makna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dibedakan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abstraksi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dibentuk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generalisasi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hal-hal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istilah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menggambarkan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abstrak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kejadian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keadaan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kelompok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bidang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ilmu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dianggap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penyusun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(building block)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:a16="http://schemas.microsoft.com/office/drawing/2014/main" xmlns="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7076509" y="697972"/>
            <a:ext cx="4607127" cy="43821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819" y="1479151"/>
            <a:ext cx="6315471" cy="3953018"/>
          </a:xfrm>
        </p:spPr>
        <p:txBody>
          <a:bodyPr/>
          <a:lstStyle/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/>
              <a:t>yang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pengertian</a:t>
            </a:r>
            <a:r>
              <a:rPr lang="en-US" sz="2400" b="1" dirty="0"/>
              <a:t> </a:t>
            </a:r>
            <a:r>
              <a:rPr lang="en-US" sz="2400" b="1" dirty="0" err="1"/>
              <a:t>tambahan</a:t>
            </a:r>
            <a:r>
              <a:rPr lang="en-US" sz="2400" b="1" dirty="0"/>
              <a:t> yang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sengaja</a:t>
            </a:r>
            <a:r>
              <a:rPr lang="en-US" sz="2400" b="1" dirty="0"/>
              <a:t> </a:t>
            </a:r>
            <a:r>
              <a:rPr lang="en-US" sz="2400" b="1" dirty="0" err="1"/>
              <a:t>diadaptasi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</a:t>
            </a:r>
            <a:r>
              <a:rPr lang="en-US" sz="2400" b="1" dirty="0" err="1"/>
              <a:t>ilmiah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tingkat</a:t>
            </a:r>
            <a:r>
              <a:rPr lang="en-US" sz="2400" b="1" dirty="0"/>
              <a:t> </a:t>
            </a:r>
            <a:r>
              <a:rPr lang="en-US" sz="2400" b="1" dirty="0" err="1"/>
              <a:t>abstraksi</a:t>
            </a:r>
            <a:r>
              <a:rPr lang="en-US" sz="2400" b="1" dirty="0"/>
              <a:t> yang </a:t>
            </a:r>
            <a:r>
              <a:rPr lang="en-US" sz="2400" b="1" dirty="0" err="1"/>
              <a:t>sangat</a:t>
            </a:r>
            <a:r>
              <a:rPr lang="en-US" sz="2400" b="1" dirty="0"/>
              <a:t> </a:t>
            </a:r>
            <a:r>
              <a:rPr lang="en-US" sz="2400" b="1" dirty="0" err="1"/>
              <a:t>tinggi</a:t>
            </a:r>
            <a:r>
              <a:rPr lang="en-US" sz="2400" b="1" dirty="0"/>
              <a:t> yang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arti</a:t>
            </a:r>
            <a:r>
              <a:rPr lang="en-US" sz="2400" b="1" dirty="0"/>
              <a:t> </a:t>
            </a:r>
            <a:r>
              <a:rPr lang="en-US" sz="2400" b="1" dirty="0" err="1" smtClean="0"/>
              <a:t>umum</a:t>
            </a:r>
            <a:endParaRPr lang="en-US" sz="2400" b="1" dirty="0" smtClean="0"/>
          </a:p>
          <a:p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/>
              <a:t>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dibatasi</a:t>
            </a:r>
            <a:r>
              <a:rPr lang="en-US" sz="2400" b="1" dirty="0"/>
              <a:t>, </a:t>
            </a:r>
            <a:r>
              <a:rPr lang="en-US" sz="2400" b="1" dirty="0" err="1"/>
              <a:t>diperjelas</a:t>
            </a:r>
            <a:r>
              <a:rPr lang="en-US" sz="2400" b="1" dirty="0"/>
              <a:t>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diberi</a:t>
            </a:r>
            <a:r>
              <a:rPr lang="en-US" sz="2400" b="1" dirty="0"/>
              <a:t> </a:t>
            </a:r>
            <a:r>
              <a:rPr lang="en-US" sz="2400" b="1" dirty="0" err="1"/>
              <a:t>pengertian</a:t>
            </a:r>
            <a:r>
              <a:rPr lang="en-US" sz="2400" b="1" dirty="0"/>
              <a:t> </a:t>
            </a:r>
            <a:r>
              <a:rPr lang="en-US" sz="2400" b="1" dirty="0" err="1"/>
              <a:t>tambahan</a:t>
            </a:r>
            <a:r>
              <a:rPr lang="en-US" sz="2400" b="1" dirty="0"/>
              <a:t>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pembatasan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konstrak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diamati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diukur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92" name="Group 91" descr="High School Sticker Always be Awesome&#10;" title="High School Sticker Always be Awesome">
            <a:extLst>
              <a:ext uri="{FF2B5EF4-FFF2-40B4-BE49-F238E27FC236}">
                <a16:creationId xmlns:a16="http://schemas.microsoft.com/office/drawing/2014/main" xmlns="" id="{E497ACBB-DC34-4A9A-B4A1-37623C0E2880}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:a16="http://schemas.microsoft.com/office/drawing/2014/main" xmlns="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xmlns="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xmlns="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Title 62"/>
          <p:cNvSpPr txBox="1">
            <a:spLocks noGrp="1"/>
          </p:cNvSpPr>
          <p:nvPr>
            <p:ph type="title"/>
          </p:nvPr>
        </p:nvSpPr>
        <p:spPr>
          <a:xfrm>
            <a:off x="595313" y="560388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Konstrak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8866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eacher writing on chalk board" title="teacher writing on chalk board">
            <a:extLst>
              <a:ext uri="{FF2B5EF4-FFF2-40B4-BE49-F238E27FC236}">
                <a16:creationId xmlns:a16="http://schemas.microsoft.com/office/drawing/2014/main" xmlns="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525043" y="1630221"/>
            <a:ext cx="4188297" cy="39837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270" y="559678"/>
            <a:ext cx="6129581" cy="550576"/>
          </a:xfrm>
        </p:spPr>
        <p:txBody>
          <a:bodyPr/>
          <a:lstStyle/>
          <a:p>
            <a:pPr marL="93663" lvl="0" algn="ctr"/>
            <a:r>
              <a:rPr lang="en-US" dirty="0" err="1" smtClean="0"/>
              <a:t>Proposisi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8" name="Group 27" descr="High School Sticker Retro Radio" title="High School Sticker Retro Radio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9196" y="485847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 descr="High School Sticker Saturn" title="High School Sticker Saturn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oup 124" descr="High School Sticker Ready?" title="High School Sticker Ready?">
            <a:extLst>
              <a:ext uri="{FF2B5EF4-FFF2-40B4-BE49-F238E27FC236}">
                <a16:creationId xmlns:a16="http://schemas.microsoft.com/office/drawing/2014/main" xmlns="" id="{48B7DDBD-618B-4314-904D-B8BABD12ADAB}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23459" y="4804774"/>
            <a:ext cx="1277043" cy="1277043"/>
            <a:chOff x="10320554" y="1899878"/>
            <a:chExt cx="1055407" cy="105540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302BD75-8A07-4A86-B3F4-144037F0F04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EDF0C7A5-A341-46E5-8118-B11151EC223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40372D5-7049-4644-BDF9-65FF315BC1C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BDC1E641-8F6B-46A9-8ACC-86346F2EB006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754AD64-5D71-4430-863E-67247EE7366A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03C259C1-5E8C-4A20-BEEB-3BC654568FC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EA9AB140-72E1-4DEF-A0B0-BF433F5AF6B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336751E6-98E8-4C37-B372-51D924D105D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CAE64D95-1395-4CC0-ABCD-BE0D790F0A39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DFA99C38-EB77-44FA-8C68-CBF1DFD0202E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E2333016-2140-4C54-843E-169B3EF8A626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330F738-1A75-45EC-A749-61C04041755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2271" y="1680882"/>
            <a:ext cx="6197800" cy="3630706"/>
          </a:xfrm>
        </p:spPr>
        <p:txBody>
          <a:bodyPr/>
          <a:lstStyle/>
          <a:p>
            <a:r>
              <a:rPr lang="en-US" sz="2400" b="1" dirty="0" err="1"/>
              <a:t>pernyataan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penegasan</a:t>
            </a:r>
            <a:r>
              <a:rPr lang="en-US" sz="2400" b="1" dirty="0"/>
              <a:t> </a:t>
            </a:r>
            <a:r>
              <a:rPr lang="en-US" sz="2400" b="1" dirty="0" err="1"/>
              <a:t>mengenai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konsep</a:t>
            </a:r>
            <a:r>
              <a:rPr lang="en-US" sz="2400" b="1" dirty="0"/>
              <a:t> 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dinilai</a:t>
            </a:r>
            <a:r>
              <a:rPr lang="en-US" sz="2400" b="1" dirty="0"/>
              <a:t> </a:t>
            </a:r>
            <a:r>
              <a:rPr lang="en-US" sz="2400" b="1" dirty="0" err="1"/>
              <a:t>benar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salah</a:t>
            </a:r>
            <a:r>
              <a:rPr lang="en-US" sz="2400" b="1" dirty="0"/>
              <a:t>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data </a:t>
            </a:r>
            <a:r>
              <a:rPr lang="en-US" sz="2400" b="1" dirty="0" err="1"/>
              <a:t>empiris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err="1"/>
              <a:t>proposisi</a:t>
            </a:r>
            <a:r>
              <a:rPr lang="en-US" sz="2400" b="1" dirty="0"/>
              <a:t> </a:t>
            </a:r>
            <a:r>
              <a:rPr lang="en-US" sz="2400" b="1" dirty="0" err="1"/>
              <a:t>disusun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pengujian</a:t>
            </a:r>
            <a:r>
              <a:rPr lang="en-US" sz="2400" b="1" dirty="0"/>
              <a:t> </a:t>
            </a:r>
            <a:r>
              <a:rPr lang="en-US" sz="2400" b="1" dirty="0" err="1"/>
              <a:t>empiris</a:t>
            </a:r>
            <a:r>
              <a:rPr lang="en-US" sz="2400" b="1" dirty="0"/>
              <a:t>,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disebut</a:t>
            </a:r>
            <a:r>
              <a:rPr lang="en-US" sz="2400" b="1" dirty="0"/>
              <a:t> </a:t>
            </a:r>
            <a:r>
              <a:rPr lang="en-US" sz="2400" b="1" dirty="0" err="1"/>
              <a:t>namanya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hipotesis</a:t>
            </a:r>
            <a:r>
              <a:rPr lang="en-US" sz="2400" b="1" dirty="0" smtClean="0"/>
              <a:t>.</a:t>
            </a:r>
          </a:p>
          <a:p>
            <a:r>
              <a:rPr lang="en-US" sz="2400" b="1" dirty="0" err="1"/>
              <a:t>proposisi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peran</a:t>
            </a:r>
            <a:r>
              <a:rPr lang="en-US" sz="2400" b="1" dirty="0"/>
              <a:t> </a:t>
            </a:r>
            <a:r>
              <a:rPr lang="en-US" sz="2400" b="1" dirty="0" err="1"/>
              <a:t>penting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 smtClean="0"/>
              <a:t>penelitian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mengetahui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arah</a:t>
            </a:r>
            <a:r>
              <a:rPr lang="en-US" sz="2400" b="1" dirty="0" smtClean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946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234548" y="265261"/>
            <a:ext cx="11587723" cy="5858250"/>
          </a:xfrm>
        </p:spPr>
      </p:sp>
      <p:pic>
        <p:nvPicPr>
          <p:cNvPr id="6" name="Picture Placeholder 10" descr="stack of books" title="stack of books">
            <a:extLst>
              <a:ext uri="{FF2B5EF4-FFF2-40B4-BE49-F238E27FC236}">
                <a16:creationId xmlns:a16="http://schemas.microsoft.com/office/drawing/2014/main" xmlns="" id="{B9070B9B-C81D-4B09-8D71-2F13478DF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78224" y="1346728"/>
            <a:ext cx="8364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keseluruhan</a:t>
            </a:r>
            <a:r>
              <a:rPr lang="en-US" sz="2400" b="1" dirty="0"/>
              <a:t> </a:t>
            </a:r>
            <a:r>
              <a:rPr lang="en-US" sz="2400" b="1" dirty="0" err="1"/>
              <a:t>projek</a:t>
            </a:r>
            <a:r>
              <a:rPr lang="en-US" sz="2400" b="1" dirty="0"/>
              <a:t> </a:t>
            </a:r>
            <a:r>
              <a:rPr lang="en-US" sz="2400" b="1" dirty="0" err="1" smtClean="0"/>
              <a:t>penelitian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</a:t>
            </a:r>
            <a:r>
              <a:rPr lang="en-US" sz="2400" b="1" dirty="0" smtClean="0"/>
              <a:t>i </a:t>
            </a:r>
            <a:r>
              <a:rPr lang="en-US" sz="2400" b="1" dirty="0" err="1"/>
              <a:t>dalamnya</a:t>
            </a:r>
            <a:r>
              <a:rPr lang="en-US" sz="2400" b="1" dirty="0"/>
              <a:t> </a:t>
            </a:r>
            <a:r>
              <a:rPr lang="en-US" sz="2400" b="1" dirty="0" err="1"/>
              <a:t>dikembangkan</a:t>
            </a:r>
            <a:r>
              <a:rPr lang="en-US" sz="2400" b="1" dirty="0"/>
              <a:t>, </a:t>
            </a:r>
            <a:r>
              <a:rPr lang="en-US" sz="2400" b="1" dirty="0" err="1"/>
              <a:t>diuraikan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dielaborasi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konsep</a:t>
            </a:r>
            <a:r>
              <a:rPr lang="en-US" sz="2400" b="1" dirty="0"/>
              <a:t>, </a:t>
            </a:r>
            <a:r>
              <a:rPr lang="en-US" sz="2400" b="1" dirty="0" err="1"/>
              <a:t>konstrak</a:t>
            </a:r>
            <a:r>
              <a:rPr lang="en-US" sz="2400" b="1" dirty="0"/>
              <a:t>,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variabel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diidentifikasi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disusun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pengkajian</a:t>
            </a:r>
            <a:r>
              <a:rPr lang="en-US" sz="2400" b="1" dirty="0"/>
              <a:t> </a:t>
            </a:r>
            <a:r>
              <a:rPr lang="en-US" sz="2400" b="1" dirty="0" err="1"/>
              <a:t>hasil-hasil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yang </a:t>
            </a:r>
            <a:r>
              <a:rPr lang="en-US" sz="2400" b="1" dirty="0" err="1"/>
              <a:t>relevan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peneliti</a:t>
            </a:r>
            <a:r>
              <a:rPr lang="en-US" sz="2400" b="1" dirty="0"/>
              <a:t> </a:t>
            </a:r>
            <a:r>
              <a:rPr lang="en-US" sz="2400" b="1" dirty="0" err="1" smtClean="0"/>
              <a:t>sebelumnya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disusun</a:t>
            </a:r>
            <a:r>
              <a:rPr lang="en-US" sz="2400" b="1" dirty="0"/>
              <a:t> 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teori-teori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diperoleh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tersedia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tinjauan</a:t>
            </a:r>
            <a:r>
              <a:rPr lang="en-US" sz="2400" b="1" dirty="0"/>
              <a:t> </a:t>
            </a:r>
            <a:r>
              <a:rPr lang="en-US" sz="2400" b="1" dirty="0" err="1"/>
              <a:t>literatur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78224" y="480132"/>
            <a:ext cx="414836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Kerangka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Teoritis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18457611">
            <a:off x="3746540" y="4534875"/>
            <a:ext cx="1055542" cy="67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6588" y="4575188"/>
            <a:ext cx="6958905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peneliti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menunjukkan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secara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garis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besar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input, proses,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output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secara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keseluruhan</a:t>
            </a:r>
            <a:endParaRPr lang="en-US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memungkinkan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peneliti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menguji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hubungan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antar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beberapa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variabe</a:t>
            </a:r>
            <a:endParaRPr 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57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234548" y="265261"/>
            <a:ext cx="11587723" cy="5858250"/>
          </a:xfrm>
        </p:spPr>
      </p:sp>
      <p:pic>
        <p:nvPicPr>
          <p:cNvPr id="6" name="Picture Placeholder 10" descr="stack of books" title="stack of books">
            <a:extLst>
              <a:ext uri="{FF2B5EF4-FFF2-40B4-BE49-F238E27FC236}">
                <a16:creationId xmlns:a16="http://schemas.microsoft.com/office/drawing/2014/main" xmlns="" id="{B9070B9B-C81D-4B09-8D71-2F13478DF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8224" y="520473"/>
            <a:ext cx="942638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/>
              <a:t>komponen</a:t>
            </a:r>
            <a:r>
              <a:rPr lang="en-US" sz="3600" b="1" dirty="0"/>
              <a:t> </a:t>
            </a:r>
            <a:r>
              <a:rPr lang="en-US" sz="3600" b="1" dirty="0" err="1"/>
              <a:t>dasar</a:t>
            </a:r>
            <a:r>
              <a:rPr lang="en-US" sz="3600" b="1" dirty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/>
              <a:t>kerangka</a:t>
            </a:r>
            <a:r>
              <a:rPr lang="en-US" sz="3600" b="1" dirty="0"/>
              <a:t> </a:t>
            </a:r>
            <a:r>
              <a:rPr lang="en-US" sz="3600" b="1" dirty="0" err="1" smtClean="0"/>
              <a:t>teoritis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1" y="1862668"/>
            <a:ext cx="90095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Variabel-variabel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diidentifikasi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endParaRPr lang="en-US" sz="24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ubungan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divisualisasi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228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xmlns="" id="{1A4039E3-C5AD-465A-8CE7-34115826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slide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6106" y="613967"/>
            <a:ext cx="9883589" cy="3702538"/>
            <a:chOff x="0" y="-1"/>
            <a:chExt cx="5943600" cy="1548867"/>
          </a:xfrm>
        </p:grpSpPr>
        <p:sp>
          <p:nvSpPr>
            <p:cNvPr id="9" name="TextBox 7"/>
            <p:cNvSpPr txBox="1"/>
            <p:nvPr/>
          </p:nvSpPr>
          <p:spPr>
            <a:xfrm>
              <a:off x="1822000" y="1000125"/>
              <a:ext cx="765441" cy="34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342900" algn="ctr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Concept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ctr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Construct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ctr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Proposition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3481363" y="1000125"/>
              <a:ext cx="463599" cy="14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0170" indent="-90170"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Variables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690502570"/>
                </p:ext>
              </p:extLst>
            </p:nvPr>
          </p:nvGraphicFramePr>
          <p:xfrm>
            <a:off x="0" y="-1"/>
            <a:ext cx="5943600" cy="15488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5" name="Rectangle 4"/>
          <p:cNvSpPr/>
          <p:nvPr/>
        </p:nvSpPr>
        <p:spPr>
          <a:xfrm>
            <a:off x="1102659" y="4675111"/>
            <a:ext cx="10031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tinjauan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literature,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kerangka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645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xmlns="" id="{1A4039E3-C5AD-465A-8CE7-34115826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slide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01793" y="322730"/>
            <a:ext cx="8621871" cy="5484439"/>
            <a:chOff x="0" y="0"/>
            <a:chExt cx="5705475" cy="5724525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5705475" cy="5724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85750" y="180975"/>
              <a:ext cx="5133975" cy="5410200"/>
              <a:chOff x="0" y="0"/>
              <a:chExt cx="5133975" cy="5410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819150"/>
                <a:ext cx="1743075" cy="8382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Keadilan Organisasi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Keadilan Prosedur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Keadilan Pendistribusian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Keadilan Berinteraksi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3114675"/>
                <a:ext cx="1743075" cy="8382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71195" algn="l"/>
                  </a:tabLs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Karakter Pribadi </a:t>
                </a: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Kesadaran</a:t>
                </a: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71195" algn="l"/>
                  </a:tabLs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Keterterimaan 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Stabilitas Emosional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90900" y="1752600"/>
                <a:ext cx="1743075" cy="8382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Perilaku Kontraproduktif di Tempat Bekerja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047875" y="0"/>
                <a:ext cx="1409700" cy="4476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 Kekuasaan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62150" y="3952875"/>
                <a:ext cx="1409700" cy="70485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Dukungan Organisasi yang Dirasakan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743075" y="1247775"/>
                <a:ext cx="1628775" cy="9239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743075" y="2171700"/>
                <a:ext cx="1628775" cy="13430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686050" y="447675"/>
                <a:ext cx="45719" cy="13049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686050" y="2733675"/>
                <a:ext cx="45719" cy="1219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0" y="5105400"/>
                <a:ext cx="1581150" cy="3048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Variable Bebas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14725" y="5076825"/>
                <a:ext cx="1581150" cy="3048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Variable Tak Bebas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38325" y="5086350"/>
                <a:ext cx="1581150" cy="3048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Variable Moderator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76095" y="322730"/>
            <a:ext cx="270915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kerangka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kontraproduktif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20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tack of books" title="stack of books">
            <a:extLst>
              <a:ext uri="{FF2B5EF4-FFF2-40B4-BE49-F238E27FC236}">
                <a16:creationId xmlns:a16="http://schemas.microsoft.com/office/drawing/2014/main" xmlns="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 hidden="1">
            <a:extLst>
              <a:ext uri="{FF2B5EF4-FFF2-40B4-BE49-F238E27FC236}">
                <a16:creationId xmlns:a16="http://schemas.microsoft.com/office/drawing/2014/main" xmlns="" id="{EE3E5D81-FEA3-4E36-ABF0-EB16C1A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grpSp>
        <p:nvGrpSpPr>
          <p:cNvPr id="22" name="Group 21" descr="High School Sticker Invader" title="High School Sticker Invader">
            <a:extLst>
              <a:ext uri="{FF2B5EF4-FFF2-40B4-BE49-F238E27FC236}">
                <a16:creationId xmlns:a16="http://schemas.microsoft.com/office/drawing/2014/main" xmlns="" id="{7D7DEB1A-7A51-45FA-B723-4858C8ED8952}"/>
              </a:ext>
            </a:extLst>
          </p:cNvPr>
          <p:cNvGrpSpPr/>
          <p:nvPr/>
        </p:nvGrpSpPr>
        <p:grpSpPr>
          <a:xfrm rot="21398385">
            <a:off x="583571" y="623245"/>
            <a:ext cx="1162050" cy="1162050"/>
            <a:chOff x="1101743" y="2856619"/>
            <a:chExt cx="1162050" cy="11620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4A146FC6-71D4-4E0E-9C75-BB0403D7CEBE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76DBBA2-67B3-49BB-941D-A69C1D3128DA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07FD57E-69CA-45A0-897F-18FBFF8276CF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0DF1FC9-79AF-4E12-9929-1ABDFA93150F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407B7F6-1E81-493D-93C1-5FEDAB7BD01E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924C3F0-A4A2-4A32-977F-2AAC337B7527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98D24C3-607C-44F3-8DD6-FC6F6A4E88CC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183BBCA-3A54-4AB7-87CE-E105A33EBB3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84190BBA-1504-4AD6-926A-E24CC49F3EA3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4C44619-5C6C-462F-A738-A601D0916A5D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FCA7A90F-8E8B-4D40-90C2-E81B3DD6F26C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1CD02C96-60A5-4083-BC6C-9E52C86708AA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E33FC00-8BC4-4E07-8318-4197439511E3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9C1706AE-AECA-4E36-B3E2-C1584634428F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2BBA888-330E-4BAE-9745-4F94E836D1C1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9331402-761D-4216-A344-B1689852AA2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522C46C3-28AA-4B62-861F-CFD0A1CD4251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132BAF-E3A5-446C-BD75-45249FF11489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C4B7E2B-2A51-4AC2-8405-529FB42A7378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27263132-9960-4D93-9937-5FC57A780F64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1B9193F-3B61-46B2-AEA5-AEE5F09773B4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B7B8F10-C2A8-4928-9C8E-4786F026BE79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E7150E8-46A6-4AA9-8C0F-CE4E9473D026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F4CEA4FE-7769-4C79-A31A-CEBD60B97E73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D6E0C72E-F4A1-4A03-A4D8-D5F6519487A4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71428D5-289F-4C48-9298-033FC4598601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FAC55307-636F-4F5C-819D-6422A4890F6D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FEF6A18-4344-4AC5-B6DC-6AB1C17C1D6B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B833DC77-57D4-4CE8-B336-5B19D26D6C21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81C0DDE-DB55-43F6-A3DB-E5AC1E9000F5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19F38D6-66E3-4A60-9204-EA9A7E763D63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CD73C1E-544D-4B26-9FD3-D628676B667D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FB757EA-7C46-4C6A-9C68-FF41F7FD940C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EB31C020-E05B-4463-864B-317586006852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B3DDA34-FFC6-43EE-A436-4A3B98CB2929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4" name="Group 153" descr="High School Sticker Retro Tape" title="High School Sticker Retro Tape">
            <a:extLst>
              <a:ext uri="{FF2B5EF4-FFF2-40B4-BE49-F238E27FC236}">
                <a16:creationId xmlns:a16="http://schemas.microsoft.com/office/drawing/2014/main" xmlns="" id="{E103019A-EA75-4DA5-8A11-99E139ADB27E}"/>
              </a:ext>
            </a:extLst>
          </p:cNvPr>
          <p:cNvGrpSpPr/>
          <p:nvPr/>
        </p:nvGrpSpPr>
        <p:grpSpPr>
          <a:xfrm rot="552960">
            <a:off x="6816917" y="5490872"/>
            <a:ext cx="1511898" cy="1012825"/>
            <a:chOff x="7911409" y="975790"/>
            <a:chExt cx="1511898" cy="101282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FAC6E4D4-A729-4EA3-8339-8C961DAF44D4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41" name="Group 140" descr="High School Sticker Ready?" title="High School Sticker Ready?">
            <a:extLst>
              <a:ext uri="{FF2B5EF4-FFF2-40B4-BE49-F238E27FC236}">
                <a16:creationId xmlns:a16="http://schemas.microsoft.com/office/drawing/2014/main" xmlns="" id="{84F30B4F-5CC3-4DD0-8AB8-7609F447D4D3}"/>
              </a:ext>
            </a:extLst>
          </p:cNvPr>
          <p:cNvGrpSpPr>
            <a:grpSpLocks noChangeAspect="1"/>
          </p:cNvGrpSpPr>
          <p:nvPr/>
        </p:nvGrpSpPr>
        <p:grpSpPr>
          <a:xfrm rot="886633">
            <a:off x="10772663" y="55720"/>
            <a:ext cx="1277043" cy="1277043"/>
            <a:chOff x="10320554" y="1899878"/>
            <a:chExt cx="1055407" cy="105540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C2DCE3E6-766B-4C3F-B8EE-0BB78C8DD6D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58106364-C4CE-4471-9D44-1D076C7B1A4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54435262-50BA-4E60-805F-2E923679DEA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6619E910-919E-43E7-BA6C-47E400B9F6D0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D721E66E-9CCD-4FC4-9544-D700906B18FE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AE06CF1-E394-44F1-ABBE-702A545C9FCA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2DB69F9B-E2FE-41BA-8F7E-E3A838ABE03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B7E35675-EF7A-44D6-BF75-4AA774C22DF7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7074FF3E-CE5E-4E66-8564-59F72189AC00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81F34E31-0F30-4CB7-92FE-8183C76E4658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90D519FE-8FD7-4686-BEC6-7BF8E88ED8FB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D3E441E0-B652-4C03-8C2A-1A3F9D5D86A0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037990" y="528628"/>
            <a:ext cx="9346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emua</a:t>
            </a: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ilmuwan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cendekiawan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akademisi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ditujukan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ilmuwan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cendekiawan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akademisi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81209" y="3847654"/>
            <a:ext cx="10587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</a:t>
            </a:r>
            <a:r>
              <a:rPr lang="en-US" sz="3200" b="1" dirty="0" smtClean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ajang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berbagi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penemuan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sesama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ilmuwan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cendekiawan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akademisi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US" sz="3200" b="1" dirty="0">
                <a:solidFill>
                  <a:srgbClr val="093C7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9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:a16="http://schemas.microsoft.com/office/drawing/2014/main" xmlns="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6" y="559678"/>
            <a:ext cx="6326752" cy="618154"/>
          </a:xfrm>
        </p:spPr>
        <p:txBody>
          <a:bodyPr/>
          <a:lstStyle/>
          <a:p>
            <a:r>
              <a:rPr lang="en-US" sz="3600" dirty="0" err="1" smtClean="0"/>
              <a:t>Berbagai</a:t>
            </a:r>
            <a:r>
              <a:rPr lang="en-US" sz="3600" dirty="0" smtClean="0"/>
              <a:t> </a:t>
            </a:r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literatur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6" y="1268191"/>
            <a:ext cx="6148002" cy="4500055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Jurnal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ilmiah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atau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jurnal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akademik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Buku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Prosiding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konferensi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Disertasi</a:t>
            </a:r>
            <a:r>
              <a:rPr lang="en-US" sz="2800" b="1" dirty="0" smtClean="0">
                <a:solidFill>
                  <a:srgbClr val="C00000"/>
                </a:solidFill>
              </a:rPr>
              <a:t>/</a:t>
            </a:r>
            <a:r>
              <a:rPr lang="en-US" sz="2800" b="1" dirty="0" err="1" smtClean="0">
                <a:solidFill>
                  <a:srgbClr val="C00000"/>
                </a:solidFill>
              </a:rPr>
              <a:t>tesis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Paten </a:t>
            </a: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Laporan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teknis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Webside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sumber</a:t>
            </a:r>
            <a:r>
              <a:rPr lang="en-US" sz="2800" b="1" dirty="0">
                <a:solidFill>
                  <a:srgbClr val="C00000"/>
                </a:solidFill>
              </a:rPr>
              <a:t> internet </a:t>
            </a:r>
            <a:r>
              <a:rPr lang="en-US" sz="2800" b="1" dirty="0" err="1">
                <a:solidFill>
                  <a:srgbClr val="C00000"/>
                </a:solidFill>
              </a:rPr>
              <a:t>lainnya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serta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Berbagai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bentuk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lainnya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8" name="Group 37" descr="High School Sticker Heart" title="High School Sticker Heart">
            <a:extLst>
              <a:ext uri="{FF2B5EF4-FFF2-40B4-BE49-F238E27FC236}">
                <a16:creationId xmlns:a16="http://schemas.microsoft.com/office/drawing/2014/main" xmlns="" id="{62D7FB1E-5AA9-4E84-8112-DAB89487ED15}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 descr="High School Sticker Smart Food&#10;" title="High School Sticker Smart Food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oup 91" descr="High School Sticker Always be Awesome&#10;" title="High School Sticker Always be Awesome">
            <a:extLst>
              <a:ext uri="{FF2B5EF4-FFF2-40B4-BE49-F238E27FC236}">
                <a16:creationId xmlns:a16="http://schemas.microsoft.com/office/drawing/2014/main" xmlns="" id="{E497ACBB-DC34-4A9A-B4A1-37623C0E2880}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:a16="http://schemas.microsoft.com/office/drawing/2014/main" xmlns="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xmlns="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xmlns="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:a16="http://schemas.microsoft.com/office/drawing/2014/main" xmlns="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92" y="559678"/>
            <a:ext cx="7111494" cy="1195158"/>
          </a:xfrm>
        </p:spPr>
        <p:txBody>
          <a:bodyPr/>
          <a:lstStyle/>
          <a:p>
            <a:r>
              <a:rPr lang="en-US" sz="3600" dirty="0" err="1" smtClean="0"/>
              <a:t>Kelompok</a:t>
            </a:r>
            <a:r>
              <a:rPr lang="en-US" sz="3600" dirty="0" smtClean="0"/>
              <a:t> </a:t>
            </a:r>
            <a:r>
              <a:rPr lang="en-US" sz="3600" dirty="0" err="1" smtClean="0"/>
              <a:t>Literatur</a:t>
            </a:r>
            <a:r>
              <a:rPr lang="en-US" sz="3600" dirty="0" smtClean="0"/>
              <a:t> </a:t>
            </a:r>
            <a:r>
              <a:rPr lang="en-US" sz="3600" dirty="0" err="1" smtClean="0"/>
              <a:t>Penelitian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047" y="1850247"/>
            <a:ext cx="6148002" cy="1991735"/>
          </a:xfrm>
        </p:spPr>
        <p:txBody>
          <a:bodyPr/>
          <a:lstStyle/>
          <a:p>
            <a:r>
              <a:rPr lang="en-US" sz="3600" b="1" dirty="0" err="1">
                <a:solidFill>
                  <a:srgbClr val="003300"/>
                </a:solidFill>
              </a:rPr>
              <a:t>sumber</a:t>
            </a:r>
            <a:r>
              <a:rPr lang="en-US" sz="3600" b="1" dirty="0">
                <a:solidFill>
                  <a:srgbClr val="003300"/>
                </a:solidFill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</a:rPr>
              <a:t>primer</a:t>
            </a:r>
          </a:p>
          <a:p>
            <a:r>
              <a:rPr lang="en-US" sz="3600" b="1" dirty="0" err="1" smtClean="0">
                <a:solidFill>
                  <a:srgbClr val="003300"/>
                </a:solidFill>
              </a:rPr>
              <a:t>sumber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</a:rPr>
              <a:t>sekunder</a:t>
            </a:r>
            <a:endParaRPr lang="en-US" sz="3600" b="1" dirty="0" smtClean="0">
              <a:solidFill>
                <a:srgbClr val="003300"/>
              </a:solidFill>
            </a:endParaRPr>
          </a:p>
          <a:p>
            <a:r>
              <a:rPr lang="en-US" sz="3600" b="1" dirty="0" err="1" smtClean="0">
                <a:solidFill>
                  <a:srgbClr val="003300"/>
                </a:solidFill>
              </a:rPr>
              <a:t>sumber</a:t>
            </a:r>
            <a:r>
              <a:rPr lang="en-US" sz="36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err="1">
                <a:solidFill>
                  <a:srgbClr val="003300"/>
                </a:solidFill>
              </a:rPr>
              <a:t>tertier</a:t>
            </a:r>
            <a:endParaRPr lang="en-US" sz="3600" b="1" dirty="0">
              <a:solidFill>
                <a:srgbClr val="003300"/>
              </a:solidFill>
            </a:endParaRPr>
          </a:p>
          <a:p>
            <a:endParaRPr lang="en-US" sz="3600" b="1" dirty="0">
              <a:solidFill>
                <a:srgbClr val="0033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8" name="Group 37" descr="High School Sticker Heart" title="High School Sticker Heart">
            <a:extLst>
              <a:ext uri="{FF2B5EF4-FFF2-40B4-BE49-F238E27FC236}">
                <a16:creationId xmlns:a16="http://schemas.microsoft.com/office/drawing/2014/main" xmlns="" id="{62D7FB1E-5AA9-4E84-8112-DAB89487ED15}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 descr="High School Sticker Smart Food&#10;" title="High School Sticker Smart Food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oup 91" descr="High School Sticker Always be Awesome&#10;" title="High School Sticker Always be Awesome">
            <a:extLst>
              <a:ext uri="{FF2B5EF4-FFF2-40B4-BE49-F238E27FC236}">
                <a16:creationId xmlns:a16="http://schemas.microsoft.com/office/drawing/2014/main" xmlns="" id="{E497ACBB-DC34-4A9A-B4A1-37623C0E2880}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:a16="http://schemas.microsoft.com/office/drawing/2014/main" xmlns="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xmlns="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xmlns="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27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eacher writing on chalk board" title="teacher writing on chalk board">
            <a:extLst>
              <a:ext uri="{FF2B5EF4-FFF2-40B4-BE49-F238E27FC236}">
                <a16:creationId xmlns:a16="http://schemas.microsoft.com/office/drawing/2014/main" xmlns="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525043" y="1630221"/>
            <a:ext cx="4188297" cy="39837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0" y="559678"/>
            <a:ext cx="6429352" cy="550576"/>
          </a:xfrm>
        </p:spPr>
        <p:txBody>
          <a:bodyPr/>
          <a:lstStyle/>
          <a:p>
            <a:pPr lvl="0"/>
            <a:r>
              <a:rPr lang="en-US" b="1" dirty="0" err="1"/>
              <a:t>Tinjauan</a:t>
            </a:r>
            <a:r>
              <a:rPr lang="en-US" b="1" dirty="0"/>
              <a:t> </a:t>
            </a:r>
            <a:r>
              <a:rPr lang="en-US" b="1" dirty="0" err="1" smtClean="0"/>
              <a:t>Literatur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9274" y="3489945"/>
            <a:ext cx="6808123" cy="2710900"/>
          </a:xfrm>
        </p:spPr>
        <p:txBody>
          <a:bodyPr/>
          <a:lstStyle/>
          <a:p>
            <a:r>
              <a:rPr lang="en-US" sz="2400" b="1" dirty="0" err="1"/>
              <a:t>S</a:t>
            </a:r>
            <a:r>
              <a:rPr lang="en-US" sz="2400" b="1" dirty="0" err="1" smtClean="0"/>
              <a:t>ebaiknya</a:t>
            </a:r>
            <a:r>
              <a:rPr lang="en-US" sz="2400" b="1" dirty="0" smtClean="0"/>
              <a:t> </a:t>
            </a:r>
            <a:r>
              <a:rPr lang="en-US" sz="2400" b="1" dirty="0" err="1"/>
              <a:t>mencakup</a:t>
            </a:r>
            <a:r>
              <a:rPr lang="en-US" sz="2400" b="1" dirty="0"/>
              <a:t> </a:t>
            </a:r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akademik</a:t>
            </a:r>
            <a:r>
              <a:rPr lang="en-US" sz="2400" b="1" dirty="0"/>
              <a:t> </a:t>
            </a:r>
            <a:r>
              <a:rPr lang="en-US" sz="2400" b="1" dirty="0" err="1"/>
              <a:t>utama</a:t>
            </a:r>
            <a:r>
              <a:rPr lang="en-US" sz="2400" b="1" dirty="0"/>
              <a:t>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topik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, </a:t>
            </a:r>
            <a:r>
              <a:rPr lang="en-US" sz="2400" b="1" dirty="0" err="1"/>
              <a:t>menunjukkan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mengaitkan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  <a:r>
              <a:rPr lang="en-US" sz="2400" b="1" dirty="0" err="1"/>
              <a:t>sebelumnya</a:t>
            </a:r>
            <a:r>
              <a:rPr lang="en-US" sz="2400" b="1" dirty="0"/>
              <a:t>,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membandingkan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berbagai</a:t>
            </a:r>
            <a:r>
              <a:rPr lang="en-US" sz="2400" b="1" dirty="0"/>
              <a:t> </a:t>
            </a:r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penemuan</a:t>
            </a:r>
            <a:r>
              <a:rPr lang="en-US" sz="2400" b="1" dirty="0"/>
              <a:t> yang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topik</a:t>
            </a:r>
            <a:r>
              <a:rPr lang="en-US" sz="2400" b="1" dirty="0"/>
              <a:t> yang </a:t>
            </a:r>
            <a:r>
              <a:rPr lang="en-US" sz="2400" b="1" dirty="0" err="1"/>
              <a:t>diteliti</a:t>
            </a:r>
            <a:endParaRPr lang="en-US" sz="2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8" name="Group 27" descr="High School Sticker Retro Radio" title="High School Sticker Retro Radio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9196" y="485847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 descr="High School Sticker Saturn" title="High School Sticker Saturn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oup 124" descr="High School Sticker Ready?" title="High School Sticker Ready?">
            <a:extLst>
              <a:ext uri="{FF2B5EF4-FFF2-40B4-BE49-F238E27FC236}">
                <a16:creationId xmlns:a16="http://schemas.microsoft.com/office/drawing/2014/main" xmlns="" id="{48B7DDBD-618B-4314-904D-B8BABD12ADAB}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23459" y="4804774"/>
            <a:ext cx="1277043" cy="1277043"/>
            <a:chOff x="10320554" y="1899878"/>
            <a:chExt cx="1055407" cy="105540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302BD75-8A07-4A86-B3F4-144037F0F04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EDF0C7A5-A341-46E5-8118-B11151EC223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40372D5-7049-4644-BDF9-65FF315BC1C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BDC1E641-8F6B-46A9-8ACC-86346F2EB006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754AD64-5D71-4430-863E-67247EE7366A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03C259C1-5E8C-4A20-BEEB-3BC654568FC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EA9AB140-72E1-4DEF-A0B0-BF433F5AF6B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336751E6-98E8-4C37-B372-51D924D105D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CAE64D95-1395-4CC0-ABCD-BE0D790F0A39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DFA99C38-EB77-44FA-8C68-CBF1DFD0202E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E2333016-2140-4C54-843E-169B3EF8A626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330F738-1A75-45EC-A749-61C04041755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4908113" y="1195524"/>
            <a:ext cx="6620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Identifikasi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ringkasan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sintesis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sistematis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diteliti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eacher writing on chalk board" title="teacher writing on chalk board">
            <a:extLst>
              <a:ext uri="{FF2B5EF4-FFF2-40B4-BE49-F238E27FC236}">
                <a16:creationId xmlns:a16="http://schemas.microsoft.com/office/drawing/2014/main" xmlns="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525043" y="1630221"/>
            <a:ext cx="4188297" cy="39837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0" y="559678"/>
            <a:ext cx="6429352" cy="550576"/>
          </a:xfrm>
        </p:spPr>
        <p:txBody>
          <a:bodyPr/>
          <a:lstStyle/>
          <a:p>
            <a:pPr lvl="0"/>
            <a:r>
              <a:rPr lang="en-US" b="1" dirty="0" err="1"/>
              <a:t>Tinjauan</a:t>
            </a:r>
            <a:r>
              <a:rPr lang="en-US" b="1" dirty="0"/>
              <a:t> </a:t>
            </a:r>
            <a:r>
              <a:rPr lang="en-US" b="1" dirty="0" err="1" smtClean="0"/>
              <a:t>Literatur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 descr="High School Sticker Retro Radio" title="High School Sticker Retro Radio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9196" y="485847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 descr="High School Sticker Saturn" title="High School Sticker Saturn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oup 124" descr="High School Sticker Ready?" title="High School Sticker Ready?">
            <a:extLst>
              <a:ext uri="{FF2B5EF4-FFF2-40B4-BE49-F238E27FC236}">
                <a16:creationId xmlns:a16="http://schemas.microsoft.com/office/drawing/2014/main" xmlns="" id="{48B7DDBD-618B-4314-904D-B8BABD12ADAB}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23459" y="4804774"/>
            <a:ext cx="1277043" cy="1277043"/>
            <a:chOff x="10320554" y="1899878"/>
            <a:chExt cx="1055407" cy="105540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302BD75-8A07-4A86-B3F4-144037F0F04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EDF0C7A5-A341-46E5-8118-B11151EC223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40372D5-7049-4644-BDF9-65FF315BC1C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BDC1E641-8F6B-46A9-8ACC-86346F2EB006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754AD64-5D71-4430-863E-67247EE7366A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03C259C1-5E8C-4A20-BEEB-3BC654568FC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EA9AB140-72E1-4DEF-A0B0-BF433F5AF6B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336751E6-98E8-4C37-B372-51D924D105D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CAE64D95-1395-4CC0-ABCD-BE0D790F0A39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DFA99C38-EB77-44FA-8C68-CBF1DFD0202E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E2333016-2140-4C54-843E-169B3EF8A626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330F738-1A75-45EC-A749-61C04041755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658" y="1469300"/>
            <a:ext cx="6934814" cy="4010848"/>
          </a:xfrm>
        </p:spPr>
        <p:txBody>
          <a:bodyPr/>
          <a:lstStyle/>
          <a:p>
            <a:r>
              <a:rPr lang="en-US" sz="2400" b="1" dirty="0" err="1"/>
              <a:t>G</a:t>
            </a:r>
            <a:r>
              <a:rPr lang="en-US" sz="2400" b="1" dirty="0" err="1" smtClean="0"/>
              <a:t>ambaran</a:t>
            </a:r>
            <a:r>
              <a:rPr lang="en-US" sz="2400" b="1" dirty="0" smtClean="0"/>
              <a:t> </a:t>
            </a:r>
            <a:r>
              <a:rPr lang="en-US" sz="2400" b="1" dirty="0" err="1"/>
              <a:t>pemahaman</a:t>
            </a:r>
            <a:r>
              <a:rPr lang="en-US" sz="2400" b="1" dirty="0"/>
              <a:t> </a:t>
            </a:r>
            <a:r>
              <a:rPr lang="en-US" sz="2400" b="1" dirty="0" err="1"/>
              <a:t>peneliti</a:t>
            </a:r>
            <a:r>
              <a:rPr lang="en-US" sz="2400" b="1" dirty="0"/>
              <a:t>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topik</a:t>
            </a:r>
            <a:r>
              <a:rPr lang="en-US" sz="2400" b="1" dirty="0"/>
              <a:t> yang </a:t>
            </a:r>
            <a:r>
              <a:rPr lang="en-US" sz="2400" b="1" dirty="0" err="1"/>
              <a:t>ditelitinya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diskusi</a:t>
            </a:r>
            <a:r>
              <a:rPr lang="en-US" sz="2400" b="1" dirty="0"/>
              <a:t>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pengetahuan</a:t>
            </a:r>
            <a:r>
              <a:rPr lang="en-US" sz="2400" b="1" dirty="0"/>
              <a:t> </a:t>
            </a:r>
            <a:r>
              <a:rPr lang="en-US" sz="2400" b="1" dirty="0" err="1"/>
              <a:t>peneliti</a:t>
            </a:r>
            <a:r>
              <a:rPr lang="en-US" sz="2400" b="1" dirty="0"/>
              <a:t> </a:t>
            </a:r>
            <a:r>
              <a:rPr lang="en-US" sz="2400" b="1" dirty="0" smtClean="0"/>
              <a:t>yang </a:t>
            </a:r>
            <a:r>
              <a:rPr lang="en-US" sz="2400" b="1" dirty="0" err="1"/>
              <a:t>didukung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literatur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 smtClean="0"/>
              <a:t>.</a:t>
            </a:r>
          </a:p>
          <a:p>
            <a:r>
              <a:rPr lang="en-US" sz="2400" b="1" dirty="0" err="1"/>
              <a:t>M</a:t>
            </a:r>
            <a:r>
              <a:rPr lang="en-US" sz="2400" b="1" dirty="0" err="1" smtClean="0"/>
              <a:t>engandung</a:t>
            </a:r>
            <a:r>
              <a:rPr lang="en-US" sz="2400" b="1" dirty="0" smtClean="0"/>
              <a:t> </a:t>
            </a:r>
            <a:r>
              <a:rPr lang="en-US" sz="2400" b="1" dirty="0" err="1"/>
              <a:t>penilaian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kekuatan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kelemahan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  <a:r>
              <a:rPr lang="en-US" sz="2400" b="1" dirty="0" err="1"/>
              <a:t>sebelumnya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dijadikan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pertimbangan</a:t>
            </a:r>
            <a:r>
              <a:rPr lang="en-US" sz="2400" b="1" dirty="0"/>
              <a:t> </a:t>
            </a:r>
            <a:r>
              <a:rPr lang="en-US" sz="2400" b="1" dirty="0" err="1"/>
              <a:t>sekaligus</a:t>
            </a:r>
            <a:r>
              <a:rPr lang="en-US" sz="2400" b="1" dirty="0"/>
              <a:t> </a:t>
            </a:r>
            <a:r>
              <a:rPr lang="en-US" sz="2400" b="1" dirty="0" err="1"/>
              <a:t>tinjauan</a:t>
            </a:r>
            <a:r>
              <a:rPr lang="en-US" sz="2400" b="1" dirty="0"/>
              <a:t> </a:t>
            </a:r>
            <a:r>
              <a:rPr lang="en-US" sz="2400" b="1" dirty="0" err="1"/>
              <a:t>literatur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justifikasi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995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eacher writing on chalk board" title="teacher writing on chalk board">
            <a:extLst>
              <a:ext uri="{FF2B5EF4-FFF2-40B4-BE49-F238E27FC236}">
                <a16:creationId xmlns:a16="http://schemas.microsoft.com/office/drawing/2014/main" xmlns="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525043" y="1630221"/>
            <a:ext cx="4188297" cy="39837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500" y="559678"/>
            <a:ext cx="6429352" cy="550576"/>
          </a:xfrm>
        </p:spPr>
        <p:txBody>
          <a:bodyPr/>
          <a:lstStyle/>
          <a:p>
            <a:pPr lvl="0"/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Tinjauan</a:t>
            </a:r>
            <a:r>
              <a:rPr lang="en-US" b="1" dirty="0" smtClean="0"/>
              <a:t> </a:t>
            </a:r>
            <a:r>
              <a:rPr lang="en-US" b="1" dirty="0" err="1" smtClean="0"/>
              <a:t>Literatur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8" name="Group 27" descr="High School Sticker Retro Radio" title="High School Sticker Retro Radio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9196" y="485847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 descr="High School Sticker Saturn" title="High School Sticker Saturn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oup 124" descr="High School Sticker Ready?" title="High School Sticker Ready?">
            <a:extLst>
              <a:ext uri="{FF2B5EF4-FFF2-40B4-BE49-F238E27FC236}">
                <a16:creationId xmlns:a16="http://schemas.microsoft.com/office/drawing/2014/main" xmlns="" id="{48B7DDBD-618B-4314-904D-B8BABD12ADAB}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23459" y="4804774"/>
            <a:ext cx="1277043" cy="1277043"/>
            <a:chOff x="10320554" y="1899878"/>
            <a:chExt cx="1055407" cy="105540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302BD75-8A07-4A86-B3F4-144037F0F04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EDF0C7A5-A341-46E5-8118-B11151EC223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40372D5-7049-4644-BDF9-65FF315BC1C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BDC1E641-8F6B-46A9-8ACC-86346F2EB006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754AD64-5D71-4430-863E-67247EE7366A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03C259C1-5E8C-4A20-BEEB-3BC654568FC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EA9AB140-72E1-4DEF-A0B0-BF433F5AF6B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336751E6-98E8-4C37-B372-51D924D105D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CAE64D95-1395-4CC0-ABCD-BE0D790F0A39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DFA99C38-EB77-44FA-8C68-CBF1DFD0202E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E2333016-2140-4C54-843E-169B3EF8A626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330F738-1A75-45EC-A749-61C04041755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6144" y="1382591"/>
            <a:ext cx="6908690" cy="4639328"/>
          </a:xfrm>
        </p:spPr>
        <p:txBody>
          <a:bodyPr/>
          <a:lstStyle/>
          <a:p>
            <a:r>
              <a:rPr lang="en-US" sz="2400" b="1" dirty="0" err="1" smtClean="0"/>
              <a:t>membantu</a:t>
            </a:r>
            <a:r>
              <a:rPr lang="en-US" sz="2400" b="1" dirty="0" smtClean="0"/>
              <a:t> </a:t>
            </a:r>
            <a:r>
              <a:rPr lang="en-US" sz="2400" b="1" dirty="0" err="1"/>
              <a:t>peneliti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memantapkan</a:t>
            </a:r>
            <a:r>
              <a:rPr lang="en-US" sz="2400" b="1" dirty="0"/>
              <a:t> </a:t>
            </a:r>
            <a:r>
              <a:rPr lang="en-US" sz="2400" b="1" dirty="0" err="1"/>
              <a:t>pertanyaan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objektif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r>
              <a:rPr lang="en-US" sz="2400" b="1" dirty="0" err="1" smtClean="0"/>
              <a:t>memastikan</a:t>
            </a:r>
            <a:r>
              <a:rPr lang="en-US" sz="2400" b="1" dirty="0" smtClean="0"/>
              <a:t> </a:t>
            </a:r>
            <a:r>
              <a:rPr lang="en-US" sz="2400" b="1" dirty="0" err="1"/>
              <a:t>topik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yang </a:t>
            </a:r>
            <a:r>
              <a:rPr lang="en-US" sz="2400" b="1" dirty="0" err="1"/>
              <a:t>dilakukan</a:t>
            </a:r>
            <a:r>
              <a:rPr lang="en-US" sz="2400" b="1" dirty="0"/>
              <a:t>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jenuh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bukan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pengulangan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yang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r>
              <a:rPr lang="en-US" sz="2400" b="1" dirty="0" err="1" smtClean="0"/>
              <a:t>memastikan</a:t>
            </a:r>
            <a:r>
              <a:rPr lang="en-US" sz="2400" b="1" dirty="0" smtClean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topik</a:t>
            </a:r>
            <a:r>
              <a:rPr lang="en-US" sz="2400" b="1" dirty="0"/>
              <a:t> yang </a:t>
            </a:r>
            <a:r>
              <a:rPr lang="en-US" sz="2400" b="1" dirty="0" err="1"/>
              <a:t>diteliti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kontribusi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ilmu</a:t>
            </a:r>
            <a:r>
              <a:rPr lang="en-US" sz="2400" b="1" dirty="0"/>
              <a:t> </a:t>
            </a:r>
            <a:r>
              <a:rPr lang="en-US" sz="2400" b="1" dirty="0" err="1"/>
              <a:t>pengetahuan</a:t>
            </a:r>
            <a:r>
              <a:rPr lang="en-US" sz="2400" b="1" dirty="0"/>
              <a:t>, </a:t>
            </a:r>
            <a:r>
              <a:rPr lang="en-US" sz="2400" b="1" dirty="0" err="1"/>
              <a:t>kontribusi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metodologi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, </a:t>
            </a:r>
            <a:r>
              <a:rPr lang="en-US" sz="2400" b="1" dirty="0" err="1"/>
              <a:t>ataupun</a:t>
            </a:r>
            <a:r>
              <a:rPr lang="en-US" sz="2400" b="1" dirty="0"/>
              <a:t> </a:t>
            </a:r>
            <a:r>
              <a:rPr lang="en-US" sz="2400" b="1" dirty="0" err="1"/>
              <a:t>kontribusi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kepentingan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 smtClean="0"/>
              <a:t>.</a:t>
            </a:r>
          </a:p>
          <a:p>
            <a:r>
              <a:rPr lang="en-US" sz="2400" b="1" dirty="0"/>
              <a:t>agar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diidentifikasi</a:t>
            </a:r>
            <a:r>
              <a:rPr lang="en-US" sz="2400" b="1" dirty="0"/>
              <a:t> </a:t>
            </a:r>
            <a:r>
              <a:rPr lang="en-US" sz="2400" b="1" dirty="0" err="1"/>
              <a:t>rekomendasi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  <a:r>
              <a:rPr lang="en-US" sz="2400" b="1" dirty="0" err="1"/>
              <a:t>selanjutnya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54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316" y="428719"/>
            <a:ext cx="8586294" cy="1060273"/>
          </a:xfrm>
        </p:spPr>
        <p:txBody>
          <a:bodyPr/>
          <a:lstStyle/>
          <a:p>
            <a:pPr lvl="0"/>
            <a:r>
              <a:rPr lang="en-US" dirty="0" err="1"/>
              <a:t>D</a:t>
            </a:r>
            <a:r>
              <a:rPr lang="en-US" dirty="0" err="1" smtClean="0"/>
              <a:t>engan</a:t>
            </a:r>
            <a:r>
              <a:rPr lang="en-US" dirty="0" smtClean="0"/>
              <a:t> 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8" name="Group 27" descr="High School Sticker Retro Radio" title="High School Sticker Retro Radio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9196" y="485847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 descr="High School Sticker Saturn" title="High School Sticker Saturn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oup 124" descr="High School Sticker Ready?" title="High School Sticker Ready?">
            <a:extLst>
              <a:ext uri="{FF2B5EF4-FFF2-40B4-BE49-F238E27FC236}">
                <a16:creationId xmlns:a16="http://schemas.microsoft.com/office/drawing/2014/main" xmlns="" id="{48B7DDBD-618B-4314-904D-B8BABD12ADAB}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72297" y="4733505"/>
            <a:ext cx="1277043" cy="1277043"/>
            <a:chOff x="10320554" y="1899878"/>
            <a:chExt cx="1055407" cy="105540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302BD75-8A07-4A86-B3F4-144037F0F04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EDF0C7A5-A341-46E5-8118-B11151EC223E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40372D5-7049-4644-BDF9-65FF315BC1C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BDC1E641-8F6B-46A9-8ACC-86346F2EB006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754AD64-5D71-4430-863E-67247EE7366A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03C259C1-5E8C-4A20-BEEB-3BC654568FC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EA9AB140-72E1-4DEF-A0B0-BF433F5AF6B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336751E6-98E8-4C37-B372-51D924D105D0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CAE64D95-1395-4CC0-ABCD-BE0D790F0A39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DFA99C38-EB77-44FA-8C68-CBF1DFD0202E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E2333016-2140-4C54-843E-169B3EF8A626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330F738-1A75-45EC-A749-61C04041755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33704" y="1382797"/>
            <a:ext cx="10841130" cy="47332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diteliti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ditelti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err="1" smtClean="0"/>
              <a:t>mengidentifikasi</a:t>
            </a:r>
            <a:r>
              <a:rPr lang="en-US" sz="2400" dirty="0" smtClean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yang </a:t>
            </a:r>
            <a:r>
              <a:rPr lang="en-US" sz="2400" dirty="0" err="1"/>
              <a:t>relevan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 smtClean="0"/>
              <a:t>penelitian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rujukan</a:t>
            </a:r>
            <a:r>
              <a:rPr lang="en-US" sz="2400" dirty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perspektif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idea, </a:t>
            </a:r>
            <a:r>
              <a:rPr lang="en-US" sz="2400" dirty="0" err="1"/>
              <a:t>teori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implentasi</a:t>
            </a:r>
            <a:r>
              <a:rPr lang="en-US" sz="2400" dirty="0"/>
              <a:t>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dijalankan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pemahaman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dijalankan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dijalankan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yang </a:t>
            </a:r>
            <a:r>
              <a:rPr lang="en-US" sz="2400" dirty="0" err="1"/>
              <a:t>terdahulu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dijalankan</a:t>
            </a:r>
            <a:r>
              <a:rPr lang="en-US" sz="2400" dirty="0"/>
              <a:t>.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04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4190" y="1380930"/>
            <a:ext cx="11305687" cy="4833258"/>
          </a:xfrm>
        </p:spPr>
        <p:txBody>
          <a:bodyPr/>
          <a:lstStyle/>
          <a:p>
            <a:r>
              <a:rPr lang="en-US" sz="2400" b="1" dirty="0" err="1" smtClean="0"/>
              <a:t>tulisan</a:t>
            </a:r>
            <a:r>
              <a:rPr lang="en-US" sz="2400" b="1" dirty="0" smtClean="0"/>
              <a:t> </a:t>
            </a:r>
            <a:r>
              <a:rPr lang="en-US" sz="2400" b="1" dirty="0" err="1"/>
              <a:t>berasal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yang valid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bereputasi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r>
              <a:rPr lang="en-US" sz="2400" b="1" dirty="0" err="1" smtClean="0"/>
              <a:t>tulisan</a:t>
            </a:r>
            <a:r>
              <a:rPr lang="en-US" sz="2400" b="1" dirty="0" smtClean="0"/>
              <a:t>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dijadikan</a:t>
            </a:r>
            <a:r>
              <a:rPr lang="en-US" sz="2400" b="1" dirty="0"/>
              <a:t> </a:t>
            </a:r>
            <a:r>
              <a:rPr lang="en-US" sz="2400" b="1" dirty="0" err="1"/>
              <a:t>rujukan</a:t>
            </a:r>
            <a:r>
              <a:rPr lang="en-US" sz="2400" b="1" dirty="0"/>
              <a:t> </a:t>
            </a:r>
            <a:r>
              <a:rPr lang="en-US" sz="2400" b="1" dirty="0" err="1"/>
              <a:t>sebelumnya</a:t>
            </a:r>
            <a:r>
              <a:rPr lang="en-US" sz="2400" b="1" dirty="0"/>
              <a:t>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reputasi</a:t>
            </a:r>
            <a:r>
              <a:rPr lang="en-US" sz="2400" b="1" dirty="0"/>
              <a:t> </a:t>
            </a:r>
            <a:r>
              <a:rPr lang="en-US" sz="2400" b="1" dirty="0" err="1"/>
              <a:t>jurnal</a:t>
            </a:r>
            <a:r>
              <a:rPr lang="en-US" sz="2400" b="1" dirty="0"/>
              <a:t> yang </a:t>
            </a:r>
            <a:r>
              <a:rPr lang="en-US" sz="2400" b="1" dirty="0" err="1"/>
              <a:t>mempublikasi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r>
              <a:rPr lang="en-US" sz="2400" b="1" dirty="0" err="1" smtClean="0"/>
              <a:t>jika</a:t>
            </a:r>
            <a:r>
              <a:rPr lang="en-US" sz="2400" b="1" dirty="0" smtClean="0"/>
              <a:t> </a:t>
            </a:r>
            <a:r>
              <a:rPr lang="en-US" sz="2400" b="1" dirty="0" err="1"/>
              <a:t>tulisan</a:t>
            </a:r>
            <a:r>
              <a:rPr lang="en-US" sz="2400" b="1" dirty="0"/>
              <a:t> </a:t>
            </a:r>
            <a:r>
              <a:rPr lang="en-US" sz="2400" b="1" dirty="0" err="1"/>
              <a:t>berasal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i="1" dirty="0"/>
              <a:t>website</a:t>
            </a:r>
            <a:r>
              <a:rPr lang="en-US" sz="2400" b="1" dirty="0"/>
              <a:t>,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mengenai</a:t>
            </a:r>
            <a:r>
              <a:rPr lang="en-US" sz="2400" b="1" dirty="0"/>
              <a:t> </a:t>
            </a:r>
            <a:r>
              <a:rPr lang="en-US" sz="2400" b="1" dirty="0" err="1"/>
              <a:t>pengarang</a:t>
            </a:r>
            <a:r>
              <a:rPr lang="en-US" sz="2400" b="1" dirty="0"/>
              <a:t> </a:t>
            </a:r>
            <a:r>
              <a:rPr lang="en-US" sz="2400" b="1" dirty="0" err="1"/>
              <a:t>dicantumkan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jelas</a:t>
            </a:r>
            <a:r>
              <a:rPr lang="en-US" sz="2400" b="1" dirty="0"/>
              <a:t> </a:t>
            </a:r>
            <a:r>
              <a:rPr lang="en-US" sz="2400" b="1" dirty="0" err="1"/>
              <a:t>termasuk</a:t>
            </a:r>
            <a:r>
              <a:rPr lang="en-US" sz="2400" b="1" dirty="0"/>
              <a:t> </a:t>
            </a:r>
            <a:r>
              <a:rPr lang="en-US" sz="2400" b="1" i="1" dirty="0"/>
              <a:t>website</a:t>
            </a:r>
            <a:r>
              <a:rPr lang="en-US" sz="2400" b="1" dirty="0"/>
              <a:t> yang </a:t>
            </a:r>
            <a:r>
              <a:rPr lang="en-US" sz="2400" b="1" dirty="0" err="1"/>
              <a:t>bersangkutan</a:t>
            </a:r>
            <a:r>
              <a:rPr lang="en-US" sz="2400" b="1" dirty="0"/>
              <a:t> </a:t>
            </a:r>
            <a:r>
              <a:rPr lang="en-US" sz="2400" b="1" dirty="0" err="1"/>
              <a:t>juga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jelas</a:t>
            </a:r>
            <a:r>
              <a:rPr lang="en-US" sz="2400" b="1" dirty="0"/>
              <a:t> </a:t>
            </a:r>
            <a:r>
              <a:rPr lang="en-US" sz="2400" b="1" dirty="0" err="1"/>
              <a:t>profilnya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err="1" smtClean="0"/>
              <a:t>kelayakan</a:t>
            </a:r>
            <a:r>
              <a:rPr lang="en-US" sz="2400" b="1" dirty="0" smtClean="0"/>
              <a:t> </a:t>
            </a:r>
            <a:r>
              <a:rPr lang="en-US" sz="2400" b="1" dirty="0" err="1"/>
              <a:t>isi</a:t>
            </a:r>
            <a:r>
              <a:rPr lang="en-US" sz="2400" b="1" dirty="0"/>
              <a:t> </a:t>
            </a:r>
            <a:r>
              <a:rPr lang="en-US" sz="2400" b="1" dirty="0" err="1"/>
              <a:t>tulisan</a:t>
            </a:r>
            <a:r>
              <a:rPr lang="en-US" sz="2400" b="1" dirty="0"/>
              <a:t>,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dibahas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penulis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tulisannya</a:t>
            </a:r>
            <a:r>
              <a:rPr lang="en-US" sz="2400" b="1" dirty="0"/>
              <a:t>, </a:t>
            </a:r>
            <a:r>
              <a:rPr lang="en-US" sz="2400" b="1" dirty="0" err="1"/>
              <a:t>apakah</a:t>
            </a:r>
            <a:r>
              <a:rPr lang="en-US" sz="2400" b="1" dirty="0"/>
              <a:t> </a:t>
            </a:r>
            <a:r>
              <a:rPr lang="en-US" sz="2400" b="1" dirty="0" err="1"/>
              <a:t>kesimpulannya</a:t>
            </a:r>
            <a:r>
              <a:rPr lang="en-US" sz="2400" b="1" dirty="0"/>
              <a:t> </a:t>
            </a:r>
            <a:r>
              <a:rPr lang="en-US" sz="2400" b="1" dirty="0" err="1"/>
              <a:t>berkaitan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kesimpulan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tulisan</a:t>
            </a:r>
            <a:r>
              <a:rPr lang="en-US" sz="2400" b="1" dirty="0"/>
              <a:t> lain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yang </a:t>
            </a:r>
            <a:r>
              <a:rPr lang="en-US" sz="2400" b="1" dirty="0" err="1"/>
              <a:t>sama</a:t>
            </a:r>
            <a:r>
              <a:rPr lang="en-US" sz="2400" b="1" dirty="0"/>
              <a:t>, </a:t>
            </a:r>
            <a:r>
              <a:rPr lang="en-US" sz="2400" b="1" dirty="0" err="1"/>
              <a:t>apakah</a:t>
            </a:r>
            <a:r>
              <a:rPr lang="en-US" sz="2400" b="1" dirty="0"/>
              <a:t> </a:t>
            </a:r>
            <a:r>
              <a:rPr lang="en-US" sz="2400" b="1" dirty="0" err="1"/>
              <a:t>penulis</a:t>
            </a:r>
            <a:r>
              <a:rPr lang="en-US" sz="2400" b="1" dirty="0"/>
              <a:t> </a:t>
            </a:r>
            <a:r>
              <a:rPr lang="en-US" sz="2400" b="1" dirty="0" err="1"/>
              <a:t>bisa</a:t>
            </a:r>
            <a:r>
              <a:rPr lang="en-US" sz="2400" b="1" dirty="0"/>
              <a:t> </a:t>
            </a:r>
            <a:r>
              <a:rPr lang="en-US" sz="2400" b="1" dirty="0" err="1"/>
              <a:t>dipercaya</a:t>
            </a:r>
            <a:r>
              <a:rPr lang="en-US" sz="2400" b="1" dirty="0"/>
              <a:t>,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apakah</a:t>
            </a:r>
            <a:r>
              <a:rPr lang="en-US" sz="2400" b="1" dirty="0"/>
              <a:t> </a:t>
            </a:r>
            <a:r>
              <a:rPr lang="en-US" sz="2400" b="1" dirty="0" err="1"/>
              <a:t>juga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rujukannya</a:t>
            </a:r>
            <a:r>
              <a:rPr lang="en-US" sz="2400" b="1" dirty="0"/>
              <a:t> </a:t>
            </a:r>
            <a:r>
              <a:rPr lang="en-US" sz="2400" b="1" dirty="0" err="1"/>
              <a:t>bisa</a:t>
            </a:r>
            <a:r>
              <a:rPr lang="en-US" sz="2400" b="1" dirty="0"/>
              <a:t> </a:t>
            </a:r>
            <a:r>
              <a:rPr lang="en-US" sz="2400" b="1" dirty="0" err="1"/>
              <a:t>dipercaya</a:t>
            </a:r>
            <a:r>
              <a:rPr lang="en-US" sz="2400" b="1" dirty="0" smtClean="0"/>
              <a:t>.</a:t>
            </a:r>
          </a:p>
          <a:p>
            <a:r>
              <a:rPr lang="en-US" sz="2400" b="1" dirty="0" err="1"/>
              <a:t>tulisan</a:t>
            </a:r>
            <a:r>
              <a:rPr lang="en-US" sz="2400" b="1" dirty="0"/>
              <a:t> yang </a:t>
            </a:r>
            <a:r>
              <a:rPr lang="en-US" sz="2400" b="1" dirty="0" err="1"/>
              <a:t>dirujuk</a:t>
            </a:r>
            <a:r>
              <a:rPr lang="en-US" sz="2400" b="1" dirty="0"/>
              <a:t> </a:t>
            </a:r>
            <a:r>
              <a:rPr lang="en-US" sz="2400" b="1" dirty="0" err="1"/>
              <a:t>juga</a:t>
            </a:r>
            <a:r>
              <a:rPr lang="en-US" sz="2400" b="1" dirty="0"/>
              <a:t> </a:t>
            </a:r>
            <a:r>
              <a:rPr lang="en-US" sz="2400" b="1" dirty="0" err="1"/>
              <a:t>mestilah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tulisan</a:t>
            </a:r>
            <a:r>
              <a:rPr lang="en-US" sz="2400" b="1" dirty="0"/>
              <a:t> yang </a:t>
            </a:r>
            <a:r>
              <a:rPr lang="en-US" sz="2400" b="1" dirty="0" err="1"/>
              <a:t>bersifat</a:t>
            </a:r>
            <a:r>
              <a:rPr lang="en-US" sz="2400" b="1" dirty="0"/>
              <a:t> </a:t>
            </a:r>
            <a:r>
              <a:rPr lang="en-US" sz="2400" b="1" dirty="0" err="1" smtClean="0"/>
              <a:t>objektif</a:t>
            </a:r>
            <a:endParaRPr lang="en-US" sz="2400" b="1" dirty="0" smtClean="0"/>
          </a:p>
          <a:p>
            <a:r>
              <a:rPr lang="en-US" sz="2400" b="1" dirty="0" err="1"/>
              <a:t>tulisan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tulisan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temuan</a:t>
            </a:r>
            <a:r>
              <a:rPr lang="en-US" sz="2400" b="1" dirty="0"/>
              <a:t> yang </a:t>
            </a:r>
            <a:r>
              <a:rPr lang="en-US" sz="2400" b="1" dirty="0" err="1"/>
              <a:t>mutakhir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terkini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175" y="485192"/>
            <a:ext cx="10862677" cy="1045027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mengutip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_School_Presentation_cr - v2" id="{AB996CDC-6EAB-4D49-B6E2-13B5F798D076}" vid="{DFA98E35-E3EF-49F1-90B8-7000EC53D8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D6528-0ADC-4714-B7F7-2B97FDD2EDE3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71af3243-3dd4-4a8d-8c0d-dd76da1f02a5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D3C28B-1F39-4A4C-8AB1-AF66C5327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21A95-8226-4348-BF4F-7A7596F6E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935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Arial Black</vt:lpstr>
      <vt:lpstr>Calibri</vt:lpstr>
      <vt:lpstr>Courier New</vt:lpstr>
      <vt:lpstr>Times New Roman</vt:lpstr>
      <vt:lpstr>Office Theme</vt:lpstr>
      <vt:lpstr>TINJAUAN LITERATUR DAN KERANGKA TEORITIS</vt:lpstr>
      <vt:lpstr>Large image slide</vt:lpstr>
      <vt:lpstr>Berbagai jenis literatur </vt:lpstr>
      <vt:lpstr>Kelompok Literatur Penelitian  </vt:lpstr>
      <vt:lpstr>Tinjauan Literatur</vt:lpstr>
      <vt:lpstr>Tinjauan Literatur</vt:lpstr>
      <vt:lpstr>Tujuan Tinjauan Literatur</vt:lpstr>
      <vt:lpstr>Dengan tinjauan literatur yang baik, peneliti akan mampu :</vt:lpstr>
      <vt:lpstr>Beberapa pertimbangan dalam mengutip rujukan:</vt:lpstr>
      <vt:lpstr>Teori: Konsep, Konstrak, dan Proposisi </vt:lpstr>
      <vt:lpstr>PowerPoint Presentation</vt:lpstr>
      <vt:lpstr>Teori</vt:lpstr>
      <vt:lpstr>PowerPoint Presentation</vt:lpstr>
      <vt:lpstr>Konstrak</vt:lpstr>
      <vt:lpstr>Proposisi</vt:lpstr>
      <vt:lpstr>PowerPoint Presentation</vt:lpstr>
      <vt:lpstr>PowerPoint Presentation</vt:lpstr>
      <vt:lpstr>Video slide</vt:lpstr>
      <vt:lpstr>Video slide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2019-03-29T07:30:30Z</dcterms:created>
  <dcterms:modified xsi:type="dcterms:W3CDTF">2019-03-30T01:38:34Z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