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9" r:id="rId10"/>
    <p:sldId id="267" r:id="rId11"/>
    <p:sldId id="26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0E58391-432E-4FBD-8FF0-02EDD4D8A99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7106AF-96F4-4CC9-B5F6-4CA4CEADA2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54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8391-432E-4FBD-8FF0-02EDD4D8A99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6AF-96F4-4CC9-B5F6-4CA4CEADA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2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8391-432E-4FBD-8FF0-02EDD4D8A99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6AF-96F4-4CC9-B5F6-4CA4CEADA2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471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8391-432E-4FBD-8FF0-02EDD4D8A99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6AF-96F4-4CC9-B5F6-4CA4CEADA26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679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8391-432E-4FBD-8FF0-02EDD4D8A99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6AF-96F4-4CC9-B5F6-4CA4CEADA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33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8391-432E-4FBD-8FF0-02EDD4D8A99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6AF-96F4-4CC9-B5F6-4CA4CEADA26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883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8391-432E-4FBD-8FF0-02EDD4D8A99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6AF-96F4-4CC9-B5F6-4CA4CEADA2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263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8391-432E-4FBD-8FF0-02EDD4D8A99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6AF-96F4-4CC9-B5F6-4CA4CEADA26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138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8391-432E-4FBD-8FF0-02EDD4D8A99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6AF-96F4-4CC9-B5F6-4CA4CEADA26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8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8391-432E-4FBD-8FF0-02EDD4D8A99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6AF-96F4-4CC9-B5F6-4CA4CEADA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8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8391-432E-4FBD-8FF0-02EDD4D8A99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6AF-96F4-4CC9-B5F6-4CA4CEADA26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58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8391-432E-4FBD-8FF0-02EDD4D8A99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6AF-96F4-4CC9-B5F6-4CA4CEADA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8391-432E-4FBD-8FF0-02EDD4D8A99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6AF-96F4-4CC9-B5F6-4CA4CEADA26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22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8391-432E-4FBD-8FF0-02EDD4D8A99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6AF-96F4-4CC9-B5F6-4CA4CEADA26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37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8391-432E-4FBD-8FF0-02EDD4D8A99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6AF-96F4-4CC9-B5F6-4CA4CEADA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3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8391-432E-4FBD-8FF0-02EDD4D8A99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6AF-96F4-4CC9-B5F6-4CA4CEADA26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5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8391-432E-4FBD-8FF0-02EDD4D8A99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6AF-96F4-4CC9-B5F6-4CA4CEADA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7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E58391-432E-4FBD-8FF0-02EDD4D8A99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7106AF-96F4-4CC9-B5F6-4CA4CEADA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5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1846" y="1640259"/>
            <a:ext cx="7256929" cy="1815634"/>
          </a:xfrm>
        </p:spPr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1846" y="4195481"/>
            <a:ext cx="7256929" cy="403413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err="1" smtClean="0"/>
              <a:t>Zulkarnain</a:t>
            </a:r>
            <a:r>
              <a:rPr lang="en-US" dirty="0" smtClean="0"/>
              <a:t> </a:t>
            </a:r>
            <a:r>
              <a:rPr lang="en-US" dirty="0" err="1" smtClean="0"/>
              <a:t>Lubis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29" y="849220"/>
            <a:ext cx="10515600" cy="966134"/>
          </a:xfrm>
        </p:spPr>
        <p:txBody>
          <a:bodyPr/>
          <a:lstStyle/>
          <a:p>
            <a:pPr algn="ctr"/>
            <a:r>
              <a:rPr lang="en-US" b="1" dirty="0" err="1" smtClean="0"/>
              <a:t>Pertanyaan</a:t>
            </a:r>
            <a:r>
              <a:rPr lang="en-US" b="1" dirty="0" smtClean="0"/>
              <a:t> </a:t>
            </a:r>
            <a:r>
              <a:rPr lang="en-US" b="1" dirty="0" err="1" smtClean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1494"/>
            <a:ext cx="10515600" cy="385930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memunculkan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dijawab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 smtClean="0"/>
              <a:t>penelitian</a:t>
            </a:r>
            <a:endParaRPr lang="en-US" dirty="0" smtClean="0"/>
          </a:p>
          <a:p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 smtClean="0"/>
          </a:p>
          <a:p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dijawab</a:t>
            </a:r>
            <a:r>
              <a:rPr lang="en-US" dirty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 smtClean="0"/>
              <a:t>dilaksanakan</a:t>
            </a:r>
            <a:endParaRPr lang="en-US" dirty="0" smtClean="0"/>
          </a:p>
          <a:p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literatur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data,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imajinatif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,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kritik</a:t>
            </a:r>
            <a:r>
              <a:rPr lang="en-US" dirty="0"/>
              <a:t>,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dibahas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Objektif</a:t>
            </a:r>
            <a:r>
              <a:rPr lang="en-US" b="1" dirty="0" smtClean="0"/>
              <a:t> </a:t>
            </a:r>
            <a:r>
              <a:rPr lang="en-US" b="1" dirty="0" err="1" smtClean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2113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diwujudkan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objektif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 smtClean="0"/>
              <a:t>penelitian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,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 smtClean="0"/>
              <a:t>penelitian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hipotesis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objektif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mesti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hipotesis</a:t>
            </a:r>
            <a:r>
              <a:rPr lang="en-US" dirty="0" smtClean="0"/>
              <a:t> yang </a:t>
            </a:r>
            <a:r>
              <a:rPr lang="en-US" dirty="0" err="1" smtClean="0"/>
              <a:t>dibangun</a:t>
            </a:r>
            <a:endParaRPr lang="en-US" dirty="0" smtClean="0"/>
          </a:p>
          <a:p>
            <a:r>
              <a:rPr lang="en-US" dirty="0" smtClean="0"/>
              <a:t>PM, PP, OP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serangkai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mengarahkan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 smtClean="0"/>
              <a:t>penelitiannya</a:t>
            </a:r>
            <a:r>
              <a:rPr lang="en-US" dirty="0" smtClean="0"/>
              <a:t>;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,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objektif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71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111188"/>
            <a:ext cx="4025153" cy="4113438"/>
          </a:xfrm>
        </p:spPr>
        <p:txBody>
          <a:bodyPr>
            <a:normAutofit/>
          </a:bodyPr>
          <a:lstStyle/>
          <a:p>
            <a:pPr marL="363538" lvl="1" indent="-269875"/>
            <a:r>
              <a:rPr lang="en-US" sz="1800" b="1" dirty="0" err="1" smtClean="0"/>
              <a:t>mengidentifikasi</a:t>
            </a:r>
            <a:r>
              <a:rPr lang="en-US" sz="1800" b="1" dirty="0" smtClean="0"/>
              <a:t> </a:t>
            </a:r>
            <a:r>
              <a:rPr lang="en-US" sz="1800" b="1" dirty="0"/>
              <a:t>(to </a:t>
            </a:r>
            <a:r>
              <a:rPr lang="en-US" sz="1800" b="1" dirty="0" err="1"/>
              <a:t>indentify</a:t>
            </a:r>
            <a:r>
              <a:rPr lang="en-US" sz="1800" b="1" dirty="0" smtClean="0"/>
              <a:t>), </a:t>
            </a:r>
          </a:p>
          <a:p>
            <a:pPr marL="363538" lvl="1" indent="-269875"/>
            <a:r>
              <a:rPr lang="en-US" sz="1800" b="1" dirty="0" err="1" smtClean="0"/>
              <a:t>mengetahui</a:t>
            </a:r>
            <a:r>
              <a:rPr lang="en-US" sz="1800" b="1" dirty="0" smtClean="0"/>
              <a:t> </a:t>
            </a:r>
            <a:r>
              <a:rPr lang="en-US" sz="1800" b="1" i="1" dirty="0"/>
              <a:t>(to find out)</a:t>
            </a:r>
            <a:r>
              <a:rPr lang="en-US" sz="1800" b="1" dirty="0"/>
              <a:t>, </a:t>
            </a:r>
            <a:endParaRPr lang="en-US" sz="1800" b="1" dirty="0" smtClean="0"/>
          </a:p>
          <a:p>
            <a:pPr marL="363538" lvl="1" indent="-269875"/>
            <a:r>
              <a:rPr lang="en-US" sz="1800" b="1" dirty="0" err="1" smtClean="0"/>
              <a:t>memastikan</a:t>
            </a:r>
            <a:r>
              <a:rPr lang="en-US" sz="1800" b="1" dirty="0" smtClean="0"/>
              <a:t> </a:t>
            </a:r>
            <a:r>
              <a:rPr lang="en-US" sz="1800" b="1" i="1" dirty="0"/>
              <a:t>(to ensure), </a:t>
            </a:r>
            <a:endParaRPr lang="en-US" sz="1800" b="1" i="1" dirty="0" smtClean="0"/>
          </a:p>
          <a:p>
            <a:pPr marL="363538" lvl="1" indent="-269875"/>
            <a:r>
              <a:rPr lang="en-US" sz="1800" b="1" dirty="0" err="1" smtClean="0"/>
              <a:t>menentukan</a:t>
            </a:r>
            <a:r>
              <a:rPr lang="en-US" sz="1800" b="1" dirty="0" smtClean="0"/>
              <a:t> </a:t>
            </a:r>
            <a:r>
              <a:rPr lang="en-US" sz="1800" b="1" i="1" dirty="0"/>
              <a:t>(to determine), </a:t>
            </a:r>
            <a:endParaRPr lang="en-US" sz="1800" b="1" i="1" dirty="0" smtClean="0"/>
          </a:p>
          <a:p>
            <a:pPr marL="363538" lvl="1" indent="-269875"/>
            <a:r>
              <a:rPr lang="en-US" sz="1800" b="1" dirty="0" err="1" smtClean="0"/>
              <a:t>membangun</a:t>
            </a:r>
            <a:r>
              <a:rPr lang="en-US" sz="1800" b="1" i="1" dirty="0" smtClean="0"/>
              <a:t> </a:t>
            </a:r>
            <a:r>
              <a:rPr lang="en-US" sz="1800" b="1" i="1" dirty="0"/>
              <a:t>(to establish) </a:t>
            </a:r>
            <a:endParaRPr lang="en-US" sz="1800" b="1" i="1" dirty="0" smtClean="0"/>
          </a:p>
          <a:p>
            <a:pPr marL="363538" lvl="1" indent="-269875"/>
            <a:r>
              <a:rPr lang="en-US" sz="1800" b="1" dirty="0" err="1" smtClean="0"/>
              <a:t>mengklarifikasi</a:t>
            </a:r>
            <a:r>
              <a:rPr lang="en-US" sz="1800" b="1" dirty="0" smtClean="0"/>
              <a:t> </a:t>
            </a:r>
            <a:r>
              <a:rPr lang="en-US" sz="1800" b="1" i="1" dirty="0"/>
              <a:t>(to clarify), </a:t>
            </a:r>
            <a:endParaRPr lang="en-US" sz="1800" b="1" i="1" dirty="0" smtClean="0"/>
          </a:p>
          <a:p>
            <a:pPr marL="363538" lvl="1" indent="-269875"/>
            <a:r>
              <a:rPr lang="en-US" sz="1800" b="1" dirty="0" err="1" smtClean="0"/>
              <a:t>melakukan</a:t>
            </a:r>
            <a:r>
              <a:rPr lang="en-US" sz="1800" b="1" dirty="0" smtClean="0"/>
              <a:t> </a:t>
            </a:r>
            <a:r>
              <a:rPr lang="en-US" sz="1800" b="1" dirty="0" err="1"/>
              <a:t>verifikasi</a:t>
            </a:r>
            <a:r>
              <a:rPr lang="en-US" sz="1800" b="1" dirty="0"/>
              <a:t> (</a:t>
            </a:r>
            <a:r>
              <a:rPr lang="en-US" sz="1800" b="1" i="1" dirty="0"/>
              <a:t>to verify),</a:t>
            </a:r>
            <a:r>
              <a:rPr lang="en-US" sz="1800" b="1" dirty="0"/>
              <a:t> </a:t>
            </a:r>
            <a:endParaRPr lang="en-US" sz="1800" b="1" dirty="0" smtClean="0"/>
          </a:p>
          <a:p>
            <a:pPr marL="363538" lvl="1" indent="-269875"/>
            <a:r>
              <a:rPr lang="en-US" sz="1800" b="1" dirty="0" err="1" smtClean="0"/>
              <a:t>mengkonfirmasi</a:t>
            </a:r>
            <a:r>
              <a:rPr lang="en-US" sz="1800" b="1" dirty="0" smtClean="0"/>
              <a:t> </a:t>
            </a:r>
            <a:r>
              <a:rPr lang="en-US" sz="1800" b="1" i="1" dirty="0"/>
              <a:t>(to confirm)</a:t>
            </a:r>
            <a:r>
              <a:rPr lang="en-US" sz="1800" b="1" dirty="0"/>
              <a:t>, </a:t>
            </a:r>
            <a:endParaRPr lang="en-US" sz="1800" b="1" dirty="0" smtClean="0"/>
          </a:p>
          <a:p>
            <a:pPr marL="363538" lvl="1" indent="-269875"/>
            <a:r>
              <a:rPr lang="en-US" sz="1800" b="1" dirty="0" err="1" smtClean="0"/>
              <a:t>menjelaskan</a:t>
            </a:r>
            <a:r>
              <a:rPr lang="en-US" sz="1800" b="1" dirty="0" smtClean="0"/>
              <a:t> </a:t>
            </a:r>
            <a:r>
              <a:rPr lang="en-US" sz="1800" b="1" i="1" dirty="0"/>
              <a:t>(to explain, to describe), </a:t>
            </a:r>
            <a:endParaRPr lang="en-US" sz="1800" b="1" i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80530" y="2111189"/>
            <a:ext cx="5446058" cy="4113438"/>
          </a:xfrm>
        </p:spPr>
        <p:txBody>
          <a:bodyPr>
            <a:noAutofit/>
          </a:bodyPr>
          <a:lstStyle/>
          <a:p>
            <a:pPr lvl="1"/>
            <a:r>
              <a:rPr lang="en-US" sz="1800" b="1" dirty="0" err="1"/>
              <a:t>membandingkan</a:t>
            </a:r>
            <a:r>
              <a:rPr lang="en-US" sz="1800" b="1" i="1" dirty="0"/>
              <a:t> (to compare), </a:t>
            </a:r>
          </a:p>
          <a:p>
            <a:pPr lvl="1"/>
            <a:r>
              <a:rPr lang="en-US" sz="1800" b="1" dirty="0" err="1"/>
              <a:t>menentukan</a:t>
            </a:r>
            <a:r>
              <a:rPr lang="en-US" sz="1800" b="1" dirty="0"/>
              <a:t> </a:t>
            </a:r>
            <a:r>
              <a:rPr lang="en-US" sz="1800" b="1" i="1" dirty="0"/>
              <a:t>(to define)</a:t>
            </a:r>
            <a:r>
              <a:rPr lang="en-US" sz="1800" b="1" dirty="0"/>
              <a:t>, </a:t>
            </a:r>
            <a:r>
              <a:rPr lang="en-US" sz="1800" b="1" dirty="0" err="1"/>
              <a:t>memprediksi</a:t>
            </a:r>
            <a:r>
              <a:rPr lang="en-US" sz="1800" b="1" dirty="0"/>
              <a:t> </a:t>
            </a:r>
            <a:r>
              <a:rPr lang="en-US" sz="1800" b="1" i="1" dirty="0"/>
              <a:t>(to predict), </a:t>
            </a:r>
          </a:p>
          <a:p>
            <a:pPr lvl="1"/>
            <a:r>
              <a:rPr lang="en-US" sz="1800" b="1" dirty="0" err="1"/>
              <a:t>menduga</a:t>
            </a:r>
            <a:r>
              <a:rPr lang="en-US" sz="1800" b="1" dirty="0"/>
              <a:t> </a:t>
            </a:r>
            <a:r>
              <a:rPr lang="en-US" sz="1800" b="1" i="1" dirty="0"/>
              <a:t>(to estimate),</a:t>
            </a:r>
            <a:r>
              <a:rPr lang="en-US" sz="1800" b="1" dirty="0"/>
              <a:t> </a:t>
            </a:r>
          </a:p>
          <a:p>
            <a:pPr lvl="1"/>
            <a:r>
              <a:rPr lang="en-US" sz="1800" b="1" dirty="0" err="1"/>
              <a:t>menganalisis</a:t>
            </a:r>
            <a:r>
              <a:rPr lang="en-US" sz="1800" b="1" dirty="0"/>
              <a:t> </a:t>
            </a:r>
            <a:r>
              <a:rPr lang="en-US" sz="1800" b="1" i="1" dirty="0"/>
              <a:t>(to analyze)</a:t>
            </a:r>
            <a:r>
              <a:rPr lang="en-US" sz="1800" b="1" dirty="0"/>
              <a:t>, </a:t>
            </a:r>
            <a:r>
              <a:rPr lang="en-US" sz="1800" b="1" dirty="0" err="1"/>
              <a:t>menilai</a:t>
            </a:r>
            <a:r>
              <a:rPr lang="en-US" sz="1800" b="1" dirty="0"/>
              <a:t> </a:t>
            </a:r>
            <a:r>
              <a:rPr lang="en-US" sz="1800" b="1" i="1" dirty="0"/>
              <a:t>(to assess)</a:t>
            </a:r>
            <a:r>
              <a:rPr lang="en-US" sz="1800" b="1" dirty="0"/>
              <a:t>, </a:t>
            </a:r>
          </a:p>
          <a:p>
            <a:pPr lvl="1"/>
            <a:r>
              <a:rPr lang="en-US" sz="1800" b="1" dirty="0" err="1"/>
              <a:t>menghitung</a:t>
            </a:r>
            <a:r>
              <a:rPr lang="en-US" sz="1800" b="1" dirty="0"/>
              <a:t> </a:t>
            </a:r>
            <a:r>
              <a:rPr lang="en-US" sz="1800" b="1" i="1" dirty="0"/>
              <a:t>(to calculate)</a:t>
            </a:r>
            <a:r>
              <a:rPr lang="en-US" sz="1800" b="1" dirty="0"/>
              <a:t>, </a:t>
            </a:r>
          </a:p>
          <a:p>
            <a:pPr lvl="1"/>
            <a:r>
              <a:rPr lang="en-US" sz="1800" b="1" dirty="0" err="1"/>
              <a:t>mengumpulkan</a:t>
            </a:r>
            <a:r>
              <a:rPr lang="en-US" sz="1800" b="1" dirty="0"/>
              <a:t> </a:t>
            </a:r>
            <a:r>
              <a:rPr lang="en-US" sz="1800" b="1" i="1" dirty="0"/>
              <a:t>(to collect)</a:t>
            </a:r>
            <a:r>
              <a:rPr lang="en-US" sz="1800" b="1" dirty="0"/>
              <a:t>, </a:t>
            </a:r>
          </a:p>
          <a:p>
            <a:pPr lvl="1"/>
            <a:r>
              <a:rPr lang="en-US" sz="1800" b="1" dirty="0" err="1"/>
              <a:t>mengembangkan</a:t>
            </a:r>
            <a:r>
              <a:rPr lang="en-US" sz="1800" b="1" dirty="0"/>
              <a:t> </a:t>
            </a:r>
            <a:r>
              <a:rPr lang="en-US" sz="1800" b="1" i="1" dirty="0"/>
              <a:t>(to develop),</a:t>
            </a:r>
            <a:r>
              <a:rPr lang="en-US" sz="1800" b="1" dirty="0"/>
              <a:t> </a:t>
            </a:r>
          </a:p>
          <a:p>
            <a:pPr lvl="1"/>
            <a:r>
              <a:rPr lang="en-US" sz="1800" b="1" dirty="0" err="1"/>
              <a:t>mengeksplorasi</a:t>
            </a:r>
            <a:r>
              <a:rPr lang="en-US" sz="1800" b="1" dirty="0"/>
              <a:t> </a:t>
            </a:r>
            <a:r>
              <a:rPr lang="en-US" sz="1800" b="1" i="1" dirty="0"/>
              <a:t>(to explore), </a:t>
            </a:r>
          </a:p>
          <a:p>
            <a:pPr lvl="1"/>
            <a:r>
              <a:rPr lang="en-US" sz="1800" b="1" dirty="0" err="1"/>
              <a:t>menghubungkan</a:t>
            </a:r>
            <a:r>
              <a:rPr lang="en-US" sz="1800" b="1" dirty="0"/>
              <a:t> </a:t>
            </a:r>
            <a:r>
              <a:rPr lang="en-US" sz="1800" b="1" i="1" dirty="0"/>
              <a:t>(to connect, to relate)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berbagai</a:t>
            </a:r>
            <a:r>
              <a:rPr lang="en-US" sz="1800" b="1" dirty="0"/>
              <a:t> </a:t>
            </a:r>
            <a:r>
              <a:rPr lang="en-US" sz="1800" b="1" dirty="0" err="1"/>
              <a:t>perkataan</a:t>
            </a:r>
            <a:r>
              <a:rPr lang="en-US" sz="1800" b="1" dirty="0"/>
              <a:t> </a:t>
            </a:r>
            <a:r>
              <a:rPr lang="en-US" sz="1800" b="1" dirty="0" err="1"/>
              <a:t>sejenis</a:t>
            </a:r>
            <a:r>
              <a:rPr lang="en-US" sz="1800" b="1" dirty="0"/>
              <a:t> </a:t>
            </a:r>
            <a:r>
              <a:rPr lang="en-US" sz="1800" b="1" dirty="0" err="1"/>
              <a:t>lainnya</a:t>
            </a:r>
            <a:r>
              <a:rPr lang="en-US" sz="1800" b="1" dirty="0"/>
              <a:t>.</a:t>
            </a:r>
          </a:p>
          <a:p>
            <a:endParaRPr lang="en-US" sz="1800" b="1" dirty="0"/>
          </a:p>
          <a:p>
            <a:endParaRPr lang="en-US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963706" y="801921"/>
            <a:ext cx="9807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objektif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berisi</a:t>
            </a:r>
            <a:r>
              <a:rPr lang="en-US" sz="2400" dirty="0" smtClean="0"/>
              <a:t> </a:t>
            </a:r>
            <a:r>
              <a:rPr lang="en-US" sz="2400" dirty="0" err="1" smtClean="0"/>
              <a:t>pernyataan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deklaratif</a:t>
            </a:r>
            <a:r>
              <a:rPr lang="en-US" sz="2400" dirty="0" smtClean="0"/>
              <a:t>, </a:t>
            </a:r>
            <a:r>
              <a:rPr lang="en-US" sz="2400" dirty="0" err="1" smtClean="0"/>
              <a:t>jelas</a:t>
            </a:r>
            <a:r>
              <a:rPr lang="en-US" sz="2400" dirty="0" smtClean="0"/>
              <a:t>, </a:t>
            </a:r>
            <a:r>
              <a:rPr lang="en-US" sz="2400" dirty="0" err="1" smtClean="0"/>
              <a:t>ringkas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 </a:t>
            </a:r>
            <a:r>
              <a:rPr lang="en-US" sz="2400" dirty="0" err="1" smtClean="0"/>
              <a:t>menggambarkan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en-US" sz="2400" dirty="0" err="1" smtClean="0"/>
              <a:t>dicapai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</a:t>
            </a:r>
            <a:endParaRPr lang="en-US" sz="2400" dirty="0" smtClean="0"/>
          </a:p>
          <a:p>
            <a:r>
              <a:rPr lang="en-US" sz="2400" dirty="0" err="1" smtClean="0"/>
              <a:t>kalimatnya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objektif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dimulai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perkataan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,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3007"/>
            <a:ext cx="10515600" cy="925793"/>
          </a:xfrm>
        </p:spPr>
        <p:txBody>
          <a:bodyPr/>
          <a:lstStyle/>
          <a:p>
            <a:pPr algn="ctr"/>
            <a:r>
              <a:rPr lang="en-US" b="1" dirty="0" err="1" smtClean="0"/>
              <a:t>Pengertian</a:t>
            </a:r>
            <a:r>
              <a:rPr lang="en-US" b="1" dirty="0" smtClean="0"/>
              <a:t> </a:t>
            </a:r>
            <a:r>
              <a:rPr lang="en-US" b="1" dirty="0" err="1" smtClean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54940"/>
            <a:ext cx="10515600" cy="3608575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Aplikasi</a:t>
            </a:r>
            <a:r>
              <a:rPr lang="en-US" sz="2800" dirty="0" smtClean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ilmiah</a:t>
            </a:r>
            <a:r>
              <a:rPr lang="en-US" sz="2800" dirty="0"/>
              <a:t> </a:t>
            </a:r>
            <a:r>
              <a:rPr lang="id-ID" sz="2800" dirty="0"/>
              <a:t>(</a:t>
            </a:r>
            <a:r>
              <a:rPr lang="id-ID" sz="2800" i="1" dirty="0"/>
              <a:t>scientific methods</a:t>
            </a:r>
            <a:r>
              <a:rPr lang="id-ID" sz="2800" dirty="0"/>
              <a:t>)</a:t>
            </a:r>
            <a:r>
              <a:rPr lang="en-MY" sz="2800" dirty="0"/>
              <a:t>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kebenaran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boleh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dikatakan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yang </a:t>
            </a:r>
            <a:r>
              <a:rPr lang="en-US" sz="2800" dirty="0" err="1"/>
              <a:t>sistematis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memperoleh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 smtClean="0"/>
              <a:t>baru</a:t>
            </a:r>
            <a:endParaRPr lang="en-US" sz="2800" dirty="0"/>
          </a:p>
          <a:p>
            <a:r>
              <a:rPr lang="en-MY" sz="2800" dirty="0" err="1" smtClean="0"/>
              <a:t>Aktivitas</a:t>
            </a:r>
            <a:r>
              <a:rPr lang="en-MY" sz="2800" dirty="0" smtClean="0"/>
              <a:t> </a:t>
            </a:r>
            <a:r>
              <a:rPr lang="en-MY" sz="2800" dirty="0"/>
              <a:t>yang </a:t>
            </a:r>
            <a:r>
              <a:rPr lang="en-MY" sz="2800" dirty="0" err="1"/>
              <a:t>dilakukan</a:t>
            </a:r>
            <a:r>
              <a:rPr lang="en-MY" sz="2800" dirty="0"/>
              <a:t> </a:t>
            </a:r>
            <a:r>
              <a:rPr lang="en-MY" sz="2800" dirty="0" err="1"/>
              <a:t>dengan</a:t>
            </a:r>
            <a:r>
              <a:rPr lang="en-MY" sz="2800" dirty="0"/>
              <a:t> </a:t>
            </a:r>
            <a:r>
              <a:rPr lang="id-ID" sz="2800" dirty="0"/>
              <a:t>hati-hati, teratur, terus menerus, dan kritis dalam mencari fakta dan </a:t>
            </a:r>
            <a:r>
              <a:rPr lang="en-US" sz="2800" dirty="0" err="1"/>
              <a:t>berpegang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id-ID" sz="2800" dirty="0"/>
              <a:t>prinsip-prinsip </a:t>
            </a:r>
            <a:r>
              <a:rPr lang="en-US" sz="2800" dirty="0" err="1"/>
              <a:t>analisis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menyikapi</a:t>
            </a:r>
            <a:r>
              <a:rPr lang="en-US" sz="2800" dirty="0"/>
              <a:t> </a:t>
            </a:r>
            <a:r>
              <a:rPr lang="id-ID" sz="2800" dirty="0"/>
              <a:t>suatu masalah, sehingga diperoleh pemecahan yang tepat terhadap masalah terseb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54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id-ID" dirty="0" smtClean="0"/>
              <a:t>(</a:t>
            </a:r>
            <a:r>
              <a:rPr lang="id-ID" i="1" dirty="0" smtClean="0"/>
              <a:t>scientific methods</a:t>
            </a:r>
            <a:r>
              <a:rPr lang="id-ID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MY" dirty="0" err="1"/>
              <a:t>terminologi</a:t>
            </a:r>
            <a:r>
              <a:rPr lang="en-MY" dirty="0"/>
              <a:t> </a:t>
            </a:r>
            <a:r>
              <a:rPr lang="en-MY" dirty="0" err="1"/>
              <a:t>penting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menjadi</a:t>
            </a:r>
            <a:r>
              <a:rPr lang="en-MY" dirty="0"/>
              <a:t> </a:t>
            </a:r>
            <a:r>
              <a:rPr lang="en-MY" dirty="0" err="1"/>
              <a:t>satu</a:t>
            </a:r>
            <a:r>
              <a:rPr lang="en-MY" dirty="0"/>
              <a:t> kata </a:t>
            </a:r>
            <a:r>
              <a:rPr lang="en-MY" dirty="0" err="1"/>
              <a:t>kunci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melakukan</a:t>
            </a:r>
            <a:r>
              <a:rPr lang="en-MY" dirty="0"/>
              <a:t> </a:t>
            </a:r>
            <a:r>
              <a:rPr lang="en-MY" dirty="0" err="1" smtClean="0"/>
              <a:t>penelitian</a:t>
            </a:r>
            <a:endParaRPr lang="en-MY" dirty="0" smtClean="0"/>
          </a:p>
          <a:p>
            <a:r>
              <a:rPr lang="en-MY" dirty="0" err="1"/>
              <a:t>cara</a:t>
            </a:r>
            <a:r>
              <a:rPr lang="en-MY" dirty="0"/>
              <a:t> </a:t>
            </a:r>
            <a:r>
              <a:rPr lang="en-MY" dirty="0" err="1"/>
              <a:t>peneliti</a:t>
            </a:r>
            <a:r>
              <a:rPr lang="en-MY" dirty="0"/>
              <a:t> </a:t>
            </a:r>
            <a:r>
              <a:rPr lang="en-MY" dirty="0" err="1"/>
              <a:t>menggunakan</a:t>
            </a:r>
            <a:r>
              <a:rPr lang="en-MY" dirty="0"/>
              <a:t> </a:t>
            </a:r>
            <a:r>
              <a:rPr lang="en-MY" dirty="0" err="1"/>
              <a:t>pengetahuan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bukti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mendapatkan</a:t>
            </a:r>
            <a:r>
              <a:rPr lang="en-MY" dirty="0"/>
              <a:t> </a:t>
            </a:r>
            <a:r>
              <a:rPr lang="en-MY" dirty="0" err="1"/>
              <a:t>kesimpulan</a:t>
            </a:r>
            <a:r>
              <a:rPr lang="en-MY" dirty="0"/>
              <a:t> </a:t>
            </a:r>
            <a:r>
              <a:rPr lang="en-MY" dirty="0" err="1"/>
              <a:t>objektif</a:t>
            </a:r>
            <a:r>
              <a:rPr lang="en-MY" dirty="0"/>
              <a:t> </a:t>
            </a:r>
            <a:r>
              <a:rPr lang="en-MY" dirty="0" err="1"/>
              <a:t>mengenai</a:t>
            </a:r>
            <a:r>
              <a:rPr lang="en-MY" dirty="0"/>
              <a:t> “</a:t>
            </a:r>
            <a:r>
              <a:rPr lang="en-MY" i="1" dirty="0" err="1"/>
              <a:t>dunia</a:t>
            </a:r>
            <a:r>
              <a:rPr lang="en-MY" i="1" dirty="0"/>
              <a:t> yang </a:t>
            </a:r>
            <a:r>
              <a:rPr lang="en-MY" i="1" dirty="0" err="1"/>
              <a:t>sebenarnya</a:t>
            </a:r>
            <a:r>
              <a:rPr lang="en-MY" i="1" dirty="0" smtClean="0"/>
              <a:t>”</a:t>
            </a:r>
          </a:p>
          <a:p>
            <a:r>
              <a:rPr lang="en-US" dirty="0"/>
              <a:t>proses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, </a:t>
            </a:r>
            <a:r>
              <a:rPr lang="en-US" dirty="0" err="1"/>
              <a:t>empiris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terkontrol</a:t>
            </a:r>
            <a:endParaRPr lang="en-US" dirty="0" smtClean="0"/>
          </a:p>
          <a:p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mestilah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orang lain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mestinya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sama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423" y="672355"/>
            <a:ext cx="9861176" cy="5181880"/>
          </a:xfrm>
        </p:spPr>
        <p:txBody>
          <a:bodyPr>
            <a:normAutofit/>
          </a:bodyPr>
          <a:lstStyle/>
          <a:p>
            <a:r>
              <a:rPr lang="en-MY" sz="2800" dirty="0" err="1"/>
              <a:t>metode</a:t>
            </a:r>
            <a:r>
              <a:rPr lang="en-MY" sz="2800" dirty="0"/>
              <a:t> </a:t>
            </a:r>
            <a:r>
              <a:rPr lang="en-MY" sz="2800" dirty="0" err="1"/>
              <a:t>ilmiah</a:t>
            </a:r>
            <a:r>
              <a:rPr lang="en-MY" sz="2800" dirty="0"/>
              <a:t> </a:t>
            </a:r>
            <a:r>
              <a:rPr lang="en-MY" sz="2800" dirty="0" err="1"/>
              <a:t>adalah</a:t>
            </a:r>
            <a:r>
              <a:rPr lang="en-MY" sz="2800" dirty="0"/>
              <a:t> </a:t>
            </a:r>
            <a:r>
              <a:rPr lang="en-MY" sz="2800" dirty="0" err="1"/>
              <a:t>alat</a:t>
            </a:r>
            <a:r>
              <a:rPr lang="en-MY" sz="2800" dirty="0"/>
              <a:t> yang </a:t>
            </a:r>
            <a:r>
              <a:rPr lang="en-MY" sz="2800" dirty="0" err="1"/>
              <a:t>membantu</a:t>
            </a:r>
            <a:r>
              <a:rPr lang="en-MY" sz="2800" dirty="0"/>
              <a:t> </a:t>
            </a:r>
            <a:r>
              <a:rPr lang="en-MY" sz="2800" dirty="0" err="1"/>
              <a:t>ilmuwan</a:t>
            </a:r>
            <a:r>
              <a:rPr lang="en-MY" sz="2800" dirty="0"/>
              <a:t>, </a:t>
            </a:r>
            <a:r>
              <a:rPr lang="en-MY" sz="2800" dirty="0" err="1"/>
              <a:t>peneliti</a:t>
            </a:r>
            <a:r>
              <a:rPr lang="en-MY" sz="2800" dirty="0"/>
              <a:t>, </a:t>
            </a:r>
            <a:r>
              <a:rPr lang="en-MY" sz="2800" dirty="0" err="1"/>
              <a:t>atau</a:t>
            </a:r>
            <a:r>
              <a:rPr lang="en-MY" sz="2800" dirty="0"/>
              <a:t> </a:t>
            </a:r>
            <a:r>
              <a:rPr lang="en-MY" sz="2800" dirty="0" err="1"/>
              <a:t>pihak</a:t>
            </a:r>
            <a:r>
              <a:rPr lang="en-MY" sz="2800" dirty="0"/>
              <a:t> lain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mencari</a:t>
            </a:r>
            <a:r>
              <a:rPr lang="en-MY" sz="2800" dirty="0"/>
              <a:t> </a:t>
            </a:r>
            <a:r>
              <a:rPr lang="en-MY" sz="2800" dirty="0" err="1"/>
              <a:t>solusi</a:t>
            </a:r>
            <a:r>
              <a:rPr lang="en-MY" sz="2800" dirty="0"/>
              <a:t> </a:t>
            </a:r>
            <a:r>
              <a:rPr lang="en-MY" sz="2800" dirty="0" err="1"/>
              <a:t>terhadap</a:t>
            </a:r>
            <a:r>
              <a:rPr lang="en-MY" sz="2800" dirty="0"/>
              <a:t> </a:t>
            </a:r>
            <a:r>
              <a:rPr lang="en-MY" sz="2800" dirty="0" err="1"/>
              <a:t>masalah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mendapatkan</a:t>
            </a:r>
            <a:r>
              <a:rPr lang="en-MY" sz="2800" dirty="0"/>
              <a:t> </a:t>
            </a:r>
            <a:r>
              <a:rPr lang="en-MY" sz="2800" dirty="0" err="1"/>
              <a:t>jawaban</a:t>
            </a:r>
            <a:r>
              <a:rPr lang="en-MY" sz="2800" dirty="0"/>
              <a:t> </a:t>
            </a:r>
            <a:r>
              <a:rPr lang="en-MY" sz="2800" dirty="0" err="1"/>
              <a:t>terhadap</a:t>
            </a:r>
            <a:r>
              <a:rPr lang="en-MY" sz="2800" dirty="0"/>
              <a:t> </a:t>
            </a:r>
            <a:r>
              <a:rPr lang="en-MY" sz="2800" dirty="0" err="1"/>
              <a:t>pertanyaan-pertanyaan</a:t>
            </a:r>
            <a:r>
              <a:rPr lang="en-MY" sz="2800" dirty="0"/>
              <a:t> </a:t>
            </a:r>
            <a:r>
              <a:rPr lang="en-MY" sz="2800" dirty="0" err="1"/>
              <a:t>dalam</a:t>
            </a:r>
            <a:r>
              <a:rPr lang="en-MY" sz="2800" dirty="0"/>
              <a:t> format yang </a:t>
            </a:r>
            <a:r>
              <a:rPr lang="en-MY" sz="2800" dirty="0" err="1" smtClean="0"/>
              <a:t>logis</a:t>
            </a:r>
            <a:endParaRPr lang="en-MY" sz="2800" dirty="0" smtClean="0"/>
          </a:p>
          <a:p>
            <a:r>
              <a:rPr lang="en-MY" sz="2800" dirty="0" err="1"/>
              <a:t>Dengan</a:t>
            </a:r>
            <a:r>
              <a:rPr lang="en-MY" sz="2800" dirty="0"/>
              <a:t> </a:t>
            </a:r>
            <a:r>
              <a:rPr lang="en-MY" sz="2800" dirty="0" err="1"/>
              <a:t>menggunakan</a:t>
            </a:r>
            <a:r>
              <a:rPr lang="en-MY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ilmiah</a:t>
            </a:r>
            <a:r>
              <a:rPr lang="en-US" sz="2800" dirty="0"/>
              <a:t>,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id-ID" sz="2800" dirty="0"/>
              <a:t>berdasarkan atas ciri-ciri keilmuan, yaitu rasional, empiris, sistematis, yang memiliki kriteria tertentu yaitu berdasarkan fakta, bebas prasangka, menggunakan prinsip-prinsip analisis, sebisa mungkin ada hipotesis yang akan diuji, menggunakan ukuran-ukuran  objektif, dan menggunakan teknik-teknik kuantifikasi. </a:t>
            </a:r>
            <a:r>
              <a:rPr lang="en-US" sz="2800" dirty="0"/>
              <a:t>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02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9346" y="1909483"/>
            <a:ext cx="9870141" cy="4357728"/>
            <a:chOff x="164858" y="58311"/>
            <a:chExt cx="7338912" cy="4512084"/>
          </a:xfrm>
        </p:grpSpPr>
        <p:cxnSp>
          <p:nvCxnSpPr>
            <p:cNvPr id="5" name="Straight Arrow Connector 4"/>
            <p:cNvCxnSpPr>
              <a:stCxn id="10" idx="2"/>
            </p:cNvCxnSpPr>
            <p:nvPr/>
          </p:nvCxnSpPr>
          <p:spPr>
            <a:xfrm>
              <a:off x="2632580" y="2899858"/>
              <a:ext cx="0" cy="5004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3"/>
            <p:cNvSpPr txBox="1"/>
            <p:nvPr/>
          </p:nvSpPr>
          <p:spPr>
            <a:xfrm>
              <a:off x="1827150" y="136515"/>
              <a:ext cx="1303019" cy="84835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Identifying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Research Problem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TextBox 4"/>
            <p:cNvSpPr txBox="1"/>
            <p:nvPr/>
          </p:nvSpPr>
          <p:spPr>
            <a:xfrm>
              <a:off x="3421358" y="142846"/>
              <a:ext cx="2119921" cy="86538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Research Questions</a:t>
              </a:r>
              <a:r>
                <a:rPr lang="en-US" sz="1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b="1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&amp;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Research Objectives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5940427" y="215968"/>
              <a:ext cx="1487898" cy="66230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Literature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Review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5292578" y="1887018"/>
              <a:ext cx="2211192" cy="110208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Develop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Theoretical/Research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Framework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2054623" y="2213162"/>
              <a:ext cx="1155914" cy="68669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Research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Design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164858" y="58311"/>
              <a:ext cx="1262868" cy="1016801"/>
            </a:xfrm>
            <a:prstGeom prst="rect">
              <a:avLst/>
            </a:prstGeom>
            <a:ln w="28575"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effectLst/>
                  <a:latin typeface="Tw Cen MT" panose="020B06020201040206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Preliminary</a:t>
              </a:r>
              <a:endPara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effectLst/>
                  <a:latin typeface="Tw Cen MT" panose="020B06020201040206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  <a:endPara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effectLst/>
                  <a:latin typeface="Tw Cen MT" panose="020B06020201040206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Gathering</a:t>
              </a:r>
              <a:endPara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446858" y="523873"/>
              <a:ext cx="407859" cy="104824"/>
            </a:xfrm>
            <a:prstGeom prst="rightArrow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526830" y="550910"/>
              <a:ext cx="390524" cy="77788"/>
            </a:xfrm>
            <a:prstGeom prst="rightArrow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/>
            </a:p>
          </p:txBody>
        </p:sp>
        <p:sp>
          <p:nvSpPr>
            <p:cNvPr id="14" name="Right Arrow 13"/>
            <p:cNvSpPr>
              <a:spLocks noChangeArrowheads="1"/>
            </p:cNvSpPr>
            <p:nvPr/>
          </p:nvSpPr>
          <p:spPr bwMode="auto">
            <a:xfrm rot="5400000" flipV="1">
              <a:off x="5862035" y="1357531"/>
              <a:ext cx="974725" cy="41275"/>
            </a:xfrm>
            <a:prstGeom prst="rightArrow">
              <a:avLst>
                <a:gd name="adj1" fmla="val 50000"/>
                <a:gd name="adj2" fmla="val 60788"/>
              </a:avLst>
            </a:prstGeom>
            <a:solidFill>
              <a:schemeClr val="tx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136902" y="505908"/>
              <a:ext cx="260350" cy="77788"/>
            </a:xfrm>
            <a:prstGeom prst="rightArrow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/>
            </a:p>
          </p:txBody>
        </p:sp>
        <p:sp>
          <p:nvSpPr>
            <p:cNvPr id="16" name="Left Arrow 15"/>
            <p:cNvSpPr/>
            <p:nvPr/>
          </p:nvSpPr>
          <p:spPr>
            <a:xfrm>
              <a:off x="5065472" y="2466972"/>
              <a:ext cx="227107" cy="155577"/>
            </a:xfrm>
            <a:prstGeom prst="leftArrow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/>
            </a:p>
          </p:txBody>
        </p:sp>
        <p:sp>
          <p:nvSpPr>
            <p:cNvPr id="17" name="TextBox 23"/>
            <p:cNvSpPr txBox="1"/>
            <p:nvPr/>
          </p:nvSpPr>
          <p:spPr>
            <a:xfrm>
              <a:off x="314091" y="2159574"/>
              <a:ext cx="1234439" cy="9347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Analysis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findings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Left Arrow 17"/>
            <p:cNvSpPr/>
            <p:nvPr/>
          </p:nvSpPr>
          <p:spPr>
            <a:xfrm>
              <a:off x="3210537" y="2521073"/>
              <a:ext cx="294792" cy="77788"/>
            </a:xfrm>
            <a:prstGeom prst="leftArrow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/>
            </a:p>
          </p:txBody>
        </p:sp>
        <p:sp>
          <p:nvSpPr>
            <p:cNvPr id="19" name="Left Arrow 18"/>
            <p:cNvSpPr>
              <a:spLocks noChangeArrowheads="1"/>
            </p:cNvSpPr>
            <p:nvPr/>
          </p:nvSpPr>
          <p:spPr bwMode="auto">
            <a:xfrm flipV="1">
              <a:off x="1601788" y="2521074"/>
              <a:ext cx="452835" cy="114159"/>
            </a:xfrm>
            <a:prstGeom prst="leftArrow">
              <a:avLst>
                <a:gd name="adj1" fmla="val 50000"/>
                <a:gd name="adj2" fmla="val 41844"/>
              </a:avLst>
            </a:prstGeom>
            <a:solidFill>
              <a:schemeClr val="tx1"/>
            </a:solidFill>
            <a:ln w="28575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054623" y="982867"/>
              <a:ext cx="3176" cy="2932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59210" y="3400318"/>
              <a:ext cx="3420365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631992" y="3535600"/>
              <a:ext cx="311150" cy="31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1740865" y="3536392"/>
              <a:ext cx="311150" cy="15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2913238" y="3535600"/>
              <a:ext cx="312738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4022900" y="3535600"/>
              <a:ext cx="311150" cy="31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5400000" flipH="1" flipV="1">
              <a:off x="4345458" y="1404287"/>
              <a:ext cx="1163546" cy="34289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 rot="16200000" flipV="1">
              <a:off x="2796876" y="1105802"/>
              <a:ext cx="1165226" cy="912814"/>
            </a:xfrm>
            <a:prstGeom prst="bentConnector3">
              <a:avLst>
                <a:gd name="adj1" fmla="val 73662"/>
              </a:avLst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flipV="1">
              <a:off x="1017267" y="1460686"/>
              <a:ext cx="4337372" cy="62071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5120482" y="1240802"/>
              <a:ext cx="466725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7"/>
            <p:cNvSpPr txBox="1">
              <a:spLocks noChangeArrowheads="1"/>
            </p:cNvSpPr>
            <p:nvPr/>
          </p:nvSpPr>
          <p:spPr bwMode="auto">
            <a:xfrm>
              <a:off x="314018" y="3713145"/>
              <a:ext cx="895352" cy="35941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Method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TextBox 7"/>
            <p:cNvSpPr txBox="1">
              <a:spLocks noChangeArrowheads="1"/>
            </p:cNvSpPr>
            <p:nvPr/>
          </p:nvSpPr>
          <p:spPr bwMode="auto">
            <a:xfrm>
              <a:off x="1335304" y="3713145"/>
              <a:ext cx="1047751" cy="35941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Sampling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Box 7"/>
            <p:cNvSpPr txBox="1">
              <a:spLocks noChangeArrowheads="1"/>
            </p:cNvSpPr>
            <p:nvPr/>
          </p:nvSpPr>
          <p:spPr bwMode="auto">
            <a:xfrm>
              <a:off x="2502038" y="3713145"/>
              <a:ext cx="1171576" cy="608329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Unit of analysis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TextBox 7"/>
            <p:cNvSpPr txBox="1">
              <a:spLocks noChangeArrowheads="1"/>
            </p:cNvSpPr>
            <p:nvPr/>
          </p:nvSpPr>
          <p:spPr bwMode="auto">
            <a:xfrm>
              <a:off x="3721222" y="3713145"/>
              <a:ext cx="1171576" cy="85725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Data collection method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TextBox 7"/>
            <p:cNvSpPr txBox="1"/>
            <p:nvPr/>
          </p:nvSpPr>
          <p:spPr>
            <a:xfrm>
              <a:off x="3503541" y="2209790"/>
              <a:ext cx="1561929" cy="60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Hypothesis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Development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TextBox 5"/>
            <p:cNvSpPr txBox="1">
              <a:spLocks noChangeArrowheads="1"/>
            </p:cNvSpPr>
            <p:nvPr/>
          </p:nvSpPr>
          <p:spPr bwMode="auto">
            <a:xfrm>
              <a:off x="221812" y="1276079"/>
              <a:ext cx="2548206" cy="62611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What Are the Symptoms or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Indicators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731879" y="496071"/>
            <a:ext cx="7409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Skema proses penelitian</a:t>
            </a:r>
          </a:p>
        </p:txBody>
      </p:sp>
    </p:spTree>
    <p:extLst>
      <p:ext uri="{BB962C8B-B14F-4D97-AF65-F5344CB8AC3E}">
        <p14:creationId xmlns:p14="http://schemas.microsoft.com/office/powerpoint/2010/main" val="4350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Tiga</a:t>
            </a:r>
            <a:r>
              <a:rPr lang="en-US" dirty="0" smtClean="0"/>
              <a:t> Hal yang </a:t>
            </a:r>
            <a:r>
              <a:rPr lang="en-US" dirty="0" err="1" smtClean="0"/>
              <a:t>Dijawab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Merencanakan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2" y="2740025"/>
            <a:ext cx="8135470" cy="3190128"/>
          </a:xfrm>
        </p:spPr>
        <p:txBody>
          <a:bodyPr>
            <a:normAutofit/>
          </a:bodyPr>
          <a:lstStyle/>
          <a:p>
            <a:r>
              <a:rPr lang="en-US" sz="4000" i="1" dirty="0"/>
              <a:t>what to do</a:t>
            </a:r>
            <a:r>
              <a:rPr lang="en-US" sz="4000" dirty="0"/>
              <a:t> (</a:t>
            </a:r>
            <a:r>
              <a:rPr lang="en-US" sz="4000" dirty="0" err="1"/>
              <a:t>apa</a:t>
            </a:r>
            <a:r>
              <a:rPr lang="en-US" sz="4000" dirty="0"/>
              <a:t> yang </a:t>
            </a:r>
            <a:r>
              <a:rPr lang="en-US" sz="4000" dirty="0" err="1"/>
              <a:t>akan</a:t>
            </a:r>
            <a:r>
              <a:rPr lang="en-US" sz="4000" dirty="0"/>
              <a:t> </a:t>
            </a:r>
            <a:r>
              <a:rPr lang="en-US" sz="4000" dirty="0" err="1"/>
              <a:t>dilakukan</a:t>
            </a:r>
            <a:r>
              <a:rPr lang="en-US" sz="4000" dirty="0" smtClean="0"/>
              <a:t>),</a:t>
            </a:r>
          </a:p>
          <a:p>
            <a:r>
              <a:rPr lang="en-US" sz="4000" i="1" dirty="0" smtClean="0"/>
              <a:t>why </a:t>
            </a:r>
            <a:r>
              <a:rPr lang="en-US" sz="4000" i="1" dirty="0"/>
              <a:t>to do</a:t>
            </a:r>
            <a:r>
              <a:rPr lang="en-US" sz="4000" dirty="0"/>
              <a:t> (</a:t>
            </a:r>
            <a:r>
              <a:rPr lang="en-US" sz="4000" dirty="0" err="1"/>
              <a:t>kenapa</a:t>
            </a:r>
            <a:r>
              <a:rPr lang="en-US" sz="4000" dirty="0"/>
              <a:t> </a:t>
            </a:r>
            <a:r>
              <a:rPr lang="en-US" sz="4000" dirty="0" err="1"/>
              <a:t>dilakukan</a:t>
            </a:r>
            <a:r>
              <a:rPr lang="en-US" sz="4000" dirty="0"/>
              <a:t>), </a:t>
            </a:r>
            <a:endParaRPr lang="en-US" sz="4000" dirty="0" smtClean="0"/>
          </a:p>
          <a:p>
            <a:r>
              <a:rPr lang="en-US" sz="4000" i="1" dirty="0" smtClean="0"/>
              <a:t>how </a:t>
            </a:r>
            <a:r>
              <a:rPr lang="en-US" sz="4000" i="1" dirty="0"/>
              <a:t>to do</a:t>
            </a:r>
            <a:r>
              <a:rPr lang="en-US" sz="4000" dirty="0"/>
              <a:t> (</a:t>
            </a:r>
            <a:r>
              <a:rPr lang="en-US" sz="4000" dirty="0" err="1"/>
              <a:t>bagaimana</a:t>
            </a:r>
            <a:r>
              <a:rPr lang="en-US" sz="4000" dirty="0"/>
              <a:t> </a:t>
            </a:r>
            <a:r>
              <a:rPr lang="en-US" sz="4000" dirty="0" err="1"/>
              <a:t>melakukannya</a:t>
            </a:r>
            <a:r>
              <a:rPr lang="en-US" sz="4000" dirty="0" smtClean="0"/>
              <a:t>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09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88" y="822326"/>
            <a:ext cx="10515600" cy="791322"/>
          </a:xfrm>
        </p:spPr>
        <p:txBody>
          <a:bodyPr/>
          <a:lstStyle/>
          <a:p>
            <a:pPr algn="ctr"/>
            <a:r>
              <a:rPr lang="en-US" b="1" dirty="0" err="1"/>
              <a:t>Etika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kejujuran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objektivitas</a:t>
            </a:r>
            <a:r>
              <a:rPr lang="en-US" dirty="0"/>
              <a:t>,  </a:t>
            </a:r>
            <a:endParaRPr lang="en-US" dirty="0" smtClean="0"/>
          </a:p>
          <a:p>
            <a:r>
              <a:rPr lang="en-US" dirty="0" err="1" smtClean="0"/>
              <a:t>integritas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skeptis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terbuka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menghormati</a:t>
            </a:r>
            <a:r>
              <a:rPr lang="en-US" dirty="0" smtClean="0"/>
              <a:t> </a:t>
            </a:r>
            <a:r>
              <a:rPr lang="en-US" dirty="0" err="1"/>
              <a:t>harta</a:t>
            </a:r>
            <a:r>
              <a:rPr lang="en-US" dirty="0"/>
              <a:t> </a:t>
            </a:r>
            <a:r>
              <a:rPr lang="en-US" dirty="0" err="1"/>
              <a:t>intelek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/>
              <a:t>kerahasiaan</a:t>
            </a:r>
            <a:r>
              <a:rPr lang="en-US" dirty="0"/>
              <a:t>,  </a:t>
            </a:r>
            <a:endParaRPr lang="en-US" dirty="0" smtClean="0"/>
          </a:p>
          <a:p>
            <a:r>
              <a:rPr lang="en-US" dirty="0" err="1" smtClean="0"/>
              <a:t>menerbitkan</a:t>
            </a:r>
            <a:r>
              <a:rPr lang="en-US" dirty="0" smtClean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makalah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bertanggungjawab</a:t>
            </a:r>
            <a:r>
              <a:rPr lang="en-US" dirty="0"/>
              <a:t>, 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2223" y="2499296"/>
            <a:ext cx="5611906" cy="343217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pembimbingan</a:t>
            </a:r>
            <a:r>
              <a:rPr lang="en-US" dirty="0" smtClean="0"/>
              <a:t> yang </a:t>
            </a:r>
            <a:r>
              <a:rPr lang="en-US" dirty="0" err="1" smtClean="0"/>
              <a:t>bertanggungjawab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menghormati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ilmuwan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tanggungjawab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diskriminasi</a:t>
            </a:r>
            <a:r>
              <a:rPr lang="en-US" dirty="0" smtClean="0"/>
              <a:t>, </a:t>
            </a:r>
            <a:r>
              <a:rPr lang="en-US" dirty="0" err="1" smtClean="0"/>
              <a:t>efisien</a:t>
            </a:r>
            <a:r>
              <a:rPr lang="en-US" dirty="0" smtClean="0"/>
              <a:t>, legal, </a:t>
            </a:r>
          </a:p>
          <a:p>
            <a:r>
              <a:rPr lang="en-US" dirty="0" err="1" smtClean="0"/>
              <a:t>memperhitungkan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mengutamakan</a:t>
            </a:r>
            <a:r>
              <a:rPr lang="en-US" dirty="0" smtClean="0"/>
              <a:t>  </a:t>
            </a:r>
            <a:r>
              <a:rPr lang="en-US" dirty="0" err="1" smtClean="0"/>
              <a:t>keselamatan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Masalah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Penelitian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gap </a:t>
            </a:r>
            <a:r>
              <a:rPr lang="en-US" dirty="0" err="1"/>
              <a:t>atau</a:t>
            </a:r>
            <a:r>
              <a:rPr lang="en-US" i="1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,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r>
              <a:rPr lang="en-US" dirty="0"/>
              <a:t>,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,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teoritis</a:t>
            </a:r>
            <a:r>
              <a:rPr lang="en-US" dirty="0"/>
              <a:t> yang </a:t>
            </a:r>
            <a:r>
              <a:rPr lang="en-US" dirty="0" err="1"/>
              <a:t>mestinya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praktek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realitas</a:t>
            </a:r>
            <a:endParaRPr lang="en-US" dirty="0" smtClean="0"/>
          </a:p>
          <a:p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; </a:t>
            </a:r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solusinya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dicari</a:t>
            </a:r>
            <a:r>
              <a:rPr lang="en-US" dirty="0"/>
              <a:t> </a:t>
            </a:r>
            <a:r>
              <a:rPr lang="en-US" dirty="0" err="1"/>
              <a:t>solusinya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i="1" dirty="0"/>
              <a:t>(research problems).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masalah</a:t>
            </a:r>
            <a:r>
              <a:rPr lang="en-US" sz="4000" dirty="0"/>
              <a:t> </a:t>
            </a:r>
            <a:r>
              <a:rPr lang="en-US" sz="4000" dirty="0" err="1"/>
              <a:t>perlu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 smtClean="0"/>
              <a:t>layak</a:t>
            </a:r>
            <a:r>
              <a:rPr lang="en-US" sz="4000" dirty="0" smtClean="0"/>
              <a:t> </a:t>
            </a:r>
            <a:r>
              <a:rPr lang="en-US" sz="4000" dirty="0" err="1" smtClean="0"/>
              <a:t>diteliti</a:t>
            </a:r>
            <a:r>
              <a:rPr lang="en-US" sz="4000" dirty="0" smtClean="0"/>
              <a:t> (researchable problem)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1493"/>
            <a:ext cx="10515600" cy="360381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i="1" dirty="0"/>
              <a:t>(useful)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diungkapkan</a:t>
            </a:r>
            <a:endParaRPr lang="en-US" dirty="0" smtClean="0"/>
          </a:p>
          <a:p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i="1" dirty="0"/>
              <a:t>(relevant)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,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keilmuan</a:t>
            </a:r>
            <a:r>
              <a:rPr lang="en-US" dirty="0"/>
              <a:t> </a:t>
            </a:r>
            <a:r>
              <a:rPr lang="en-US" dirty="0" err="1" smtClean="0"/>
              <a:t>penelitinya</a:t>
            </a:r>
            <a:endParaRPr lang="en-US" dirty="0" smtClean="0"/>
          </a:p>
          <a:p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i="1" dirty="0"/>
              <a:t>(attracting)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diteliti</a:t>
            </a:r>
            <a:endParaRPr lang="en-US" dirty="0" smtClean="0"/>
          </a:p>
          <a:p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i="1" dirty="0"/>
              <a:t>(producing)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dipastikan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data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terkumpul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i="1" dirty="0"/>
              <a:t>(completely)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objektif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 smtClean="0"/>
              <a:t>objectively)</a:t>
            </a:r>
          </a:p>
          <a:p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kajiannya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i="1" dirty="0"/>
              <a:t>(not too wide)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pula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sempit</a:t>
            </a:r>
            <a:r>
              <a:rPr lang="en-US" dirty="0"/>
              <a:t> </a:t>
            </a:r>
            <a:r>
              <a:rPr lang="en-US" i="1" dirty="0"/>
              <a:t>(not too narrow).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852</Words>
  <Application>Microsoft Office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Tw Cen MT</vt:lpstr>
      <vt:lpstr>Organic</vt:lpstr>
      <vt:lpstr>Pengertian dan Ruang Lingkup Penelitian</vt:lpstr>
      <vt:lpstr>Pengertian Penelitian</vt:lpstr>
      <vt:lpstr>metode ilmiah (scientific methods)</vt:lpstr>
      <vt:lpstr>PowerPoint Presentation</vt:lpstr>
      <vt:lpstr>PowerPoint Presentation</vt:lpstr>
      <vt:lpstr>Tiga Hal yang Dijawab dalam Merencanakan Penelitian</vt:lpstr>
      <vt:lpstr>Etika dalam Penelitian</vt:lpstr>
      <vt:lpstr>Masalah Penelitian</vt:lpstr>
      <vt:lpstr>masalah perlu dan layak diteliti (researchable problem)</vt:lpstr>
      <vt:lpstr>Pertanyaan Penelitian</vt:lpstr>
      <vt:lpstr>Objektif Penelitian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10</cp:revision>
  <dcterms:created xsi:type="dcterms:W3CDTF">2018-09-27T02:27:00Z</dcterms:created>
  <dcterms:modified xsi:type="dcterms:W3CDTF">2019-03-30T01:32:05Z</dcterms:modified>
</cp:coreProperties>
</file>