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33"/>
  </p:notesMasterIdLst>
  <p:handoutMasterIdLst>
    <p:handoutMasterId r:id="rId34"/>
  </p:handoutMasterIdLst>
  <p:sldIdLst>
    <p:sldId id="256" r:id="rId5"/>
    <p:sldId id="312" r:id="rId6"/>
    <p:sldId id="297" r:id="rId7"/>
    <p:sldId id="291" r:id="rId8"/>
    <p:sldId id="324" r:id="rId9"/>
    <p:sldId id="258" r:id="rId10"/>
    <p:sldId id="313" r:id="rId11"/>
    <p:sldId id="316" r:id="rId12"/>
    <p:sldId id="2579" r:id="rId13"/>
    <p:sldId id="2585" r:id="rId14"/>
    <p:sldId id="294" r:id="rId15"/>
    <p:sldId id="260" r:id="rId16"/>
    <p:sldId id="2581" r:id="rId17"/>
    <p:sldId id="2586" r:id="rId18"/>
    <p:sldId id="295" r:id="rId19"/>
    <p:sldId id="278" r:id="rId20"/>
    <p:sldId id="2587" r:id="rId21"/>
    <p:sldId id="283" r:id="rId22"/>
    <p:sldId id="744" r:id="rId23"/>
    <p:sldId id="745" r:id="rId24"/>
    <p:sldId id="325" r:id="rId25"/>
    <p:sldId id="328" r:id="rId26"/>
    <p:sldId id="2580" r:id="rId27"/>
    <p:sldId id="270" r:id="rId28"/>
    <p:sldId id="2582" r:id="rId29"/>
    <p:sldId id="2583" r:id="rId30"/>
    <p:sldId id="2584" r:id="rId31"/>
    <p:sldId id="26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663300"/>
    <a:srgbClr val="800000"/>
    <a:srgbClr val="A50021"/>
    <a:srgbClr val="006600"/>
    <a:srgbClr val="996633"/>
    <a:srgbClr val="FFFFCC"/>
    <a:srgbClr val="CC3300"/>
    <a:srgbClr val="99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5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76635514018691E-2"/>
          <c:y val="0.11000939232371738"/>
          <c:w val="0.88251001335113488"/>
          <c:h val="0.5928251121076233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085447263017362E-2"/>
          <c:y val="0.11000939232371738"/>
          <c:w val="0.88251001335113488"/>
          <c:h val="0.5928251121076233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064085447263018E-2"/>
          <c:y val="0.11000939232371738"/>
          <c:w val="0.88251001335113488"/>
          <c:h val="0.5928251121076233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744993324432573E-2"/>
          <c:y val="0.10994724762543695"/>
          <c:w val="0.88251001335113488"/>
          <c:h val="0.5928251121076233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B7F207-17C7-4EFD-AD60-EF9ADB9D5DC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013D472-9442-4D4A-A79C-FDB8F884AF4E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Literature Review</a:t>
          </a:r>
          <a:endParaRPr lang="en-US" dirty="0">
            <a:solidFill>
              <a:schemeClr val="bg1"/>
            </a:solidFill>
          </a:endParaRPr>
        </a:p>
      </dgm:t>
    </dgm:pt>
    <dgm:pt modelId="{E6A36E1B-148D-4F09-99EE-402B4249927A}" type="parTrans" cxnId="{811E88F1-D822-483B-98EA-DCE95BAE739C}">
      <dgm:prSet/>
      <dgm:spPr/>
      <dgm:t>
        <a:bodyPr/>
        <a:lstStyle/>
        <a:p>
          <a:endParaRPr lang="en-US"/>
        </a:p>
      </dgm:t>
    </dgm:pt>
    <dgm:pt modelId="{C43070CF-71DF-43CC-ACF1-55E847DD208C}" type="sibTrans" cxnId="{811E88F1-D822-483B-98EA-DCE95BAE739C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F18967F-AA50-488C-A024-47E90DAD627E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Theory</a:t>
          </a:r>
          <a:endParaRPr lang="en-US" dirty="0">
            <a:solidFill>
              <a:schemeClr val="bg1"/>
            </a:solidFill>
          </a:endParaRPr>
        </a:p>
      </dgm:t>
    </dgm:pt>
    <dgm:pt modelId="{9BA6A563-902E-424A-AD03-61C395A87FDD}" type="parTrans" cxnId="{EE385C68-D9D1-4971-B409-1860B56E64BE}">
      <dgm:prSet/>
      <dgm:spPr/>
      <dgm:t>
        <a:bodyPr/>
        <a:lstStyle/>
        <a:p>
          <a:endParaRPr lang="en-US"/>
        </a:p>
      </dgm:t>
    </dgm:pt>
    <dgm:pt modelId="{5253680C-E6EE-42A7-93DE-08380CB8874F}" type="sibTrans" cxnId="{EE385C68-D9D1-4971-B409-1860B56E64BE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511AF53-5351-4224-BBF2-ACD80DDC367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Theoretical Framework</a:t>
          </a:r>
          <a:endParaRPr lang="en-US" dirty="0">
            <a:solidFill>
              <a:schemeClr val="bg1"/>
            </a:solidFill>
          </a:endParaRPr>
        </a:p>
      </dgm:t>
    </dgm:pt>
    <dgm:pt modelId="{E8757E2A-15B8-4FD0-9AB8-25AC7BF218AD}" type="parTrans" cxnId="{DAB79EE7-B1D8-4553-948C-109710DECEF6}">
      <dgm:prSet/>
      <dgm:spPr/>
      <dgm:t>
        <a:bodyPr/>
        <a:lstStyle/>
        <a:p>
          <a:endParaRPr lang="en-US"/>
        </a:p>
      </dgm:t>
    </dgm:pt>
    <dgm:pt modelId="{399FC845-545D-47EE-96D1-AFBB987D63E0}" type="sibTrans" cxnId="{DAB79EE7-B1D8-4553-948C-109710DECEF6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9A11C0-F0C5-4161-8A89-E384B4D40C01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Hypothesis</a:t>
          </a:r>
        </a:p>
      </dgm:t>
    </dgm:pt>
    <dgm:pt modelId="{4A4096E5-969B-4CEA-8C2A-1B95B15E269C}" type="parTrans" cxnId="{A58B64F0-34C2-4461-AD84-391306EE4FF4}">
      <dgm:prSet/>
      <dgm:spPr/>
      <dgm:t>
        <a:bodyPr/>
        <a:lstStyle/>
        <a:p>
          <a:endParaRPr lang="en-US"/>
        </a:p>
      </dgm:t>
    </dgm:pt>
    <dgm:pt modelId="{3033EADA-4353-41BB-9B49-515B449A9524}" type="sibTrans" cxnId="{A58B64F0-34C2-4461-AD84-391306EE4FF4}">
      <dgm:prSet/>
      <dgm:spPr/>
      <dgm:t>
        <a:bodyPr/>
        <a:lstStyle/>
        <a:p>
          <a:endParaRPr lang="en-US"/>
        </a:p>
      </dgm:t>
    </dgm:pt>
    <dgm:pt modelId="{156FD78C-125A-44EE-B819-E59ED64C233B}" type="pres">
      <dgm:prSet presAssocID="{A5B7F207-17C7-4EFD-AD60-EF9ADB9D5DC4}" presName="Name0" presStyleCnt="0">
        <dgm:presLayoutVars>
          <dgm:dir/>
          <dgm:resizeHandles val="exact"/>
        </dgm:presLayoutVars>
      </dgm:prSet>
      <dgm:spPr/>
    </dgm:pt>
    <dgm:pt modelId="{894B2F20-D62E-483F-B8DC-92D527D44D64}" type="pres">
      <dgm:prSet presAssocID="{3013D472-9442-4D4A-A79C-FDB8F884AF4E}" presName="node" presStyleLbl="node1" presStyleIdx="0" presStyleCnt="4">
        <dgm:presLayoutVars>
          <dgm:bulletEnabled val="1"/>
        </dgm:presLayoutVars>
      </dgm:prSet>
      <dgm:spPr/>
    </dgm:pt>
    <dgm:pt modelId="{F2DDB9B1-47E6-4AC3-8C0B-A2EF2664CF34}" type="pres">
      <dgm:prSet presAssocID="{C43070CF-71DF-43CC-ACF1-55E847DD208C}" presName="sibTrans" presStyleLbl="sibTrans2D1" presStyleIdx="0" presStyleCnt="3"/>
      <dgm:spPr/>
    </dgm:pt>
    <dgm:pt modelId="{7867760C-0C5B-489B-87E0-481798658F92}" type="pres">
      <dgm:prSet presAssocID="{C43070CF-71DF-43CC-ACF1-55E847DD208C}" presName="connectorText" presStyleLbl="sibTrans2D1" presStyleIdx="0" presStyleCnt="3"/>
      <dgm:spPr/>
    </dgm:pt>
    <dgm:pt modelId="{E4326A51-336B-4E1F-B6EA-7C280ED898E7}" type="pres">
      <dgm:prSet presAssocID="{6F18967F-AA50-488C-A024-47E90DAD627E}" presName="node" presStyleLbl="node1" presStyleIdx="1" presStyleCnt="4">
        <dgm:presLayoutVars>
          <dgm:bulletEnabled val="1"/>
        </dgm:presLayoutVars>
      </dgm:prSet>
      <dgm:spPr/>
    </dgm:pt>
    <dgm:pt modelId="{630E5A97-55A1-4B24-9CCE-9CDE1140D23E}" type="pres">
      <dgm:prSet presAssocID="{5253680C-E6EE-42A7-93DE-08380CB8874F}" presName="sibTrans" presStyleLbl="sibTrans2D1" presStyleIdx="1" presStyleCnt="3"/>
      <dgm:spPr/>
    </dgm:pt>
    <dgm:pt modelId="{31EC84D5-BA54-4FFB-B0B2-F0E81D181E48}" type="pres">
      <dgm:prSet presAssocID="{5253680C-E6EE-42A7-93DE-08380CB8874F}" presName="connectorText" presStyleLbl="sibTrans2D1" presStyleIdx="1" presStyleCnt="3"/>
      <dgm:spPr/>
    </dgm:pt>
    <dgm:pt modelId="{1D6A875E-FE64-45EF-94D1-7245C4164EB0}" type="pres">
      <dgm:prSet presAssocID="{0511AF53-5351-4224-BBF2-ACD80DDC3672}" presName="node" presStyleLbl="node1" presStyleIdx="2" presStyleCnt="4">
        <dgm:presLayoutVars>
          <dgm:bulletEnabled val="1"/>
        </dgm:presLayoutVars>
      </dgm:prSet>
      <dgm:spPr/>
    </dgm:pt>
    <dgm:pt modelId="{2C145BF4-88AF-4561-B652-355C9EA67C78}" type="pres">
      <dgm:prSet presAssocID="{399FC845-545D-47EE-96D1-AFBB987D63E0}" presName="sibTrans" presStyleLbl="sibTrans2D1" presStyleIdx="2" presStyleCnt="3"/>
      <dgm:spPr/>
    </dgm:pt>
    <dgm:pt modelId="{A591BFE1-1A5F-43AA-B608-C636E30A2CF6}" type="pres">
      <dgm:prSet presAssocID="{399FC845-545D-47EE-96D1-AFBB987D63E0}" presName="connectorText" presStyleLbl="sibTrans2D1" presStyleIdx="2" presStyleCnt="3"/>
      <dgm:spPr/>
    </dgm:pt>
    <dgm:pt modelId="{F097673D-F902-463E-91C2-026E176B03FD}" type="pres">
      <dgm:prSet presAssocID="{789A11C0-F0C5-4161-8A89-E384B4D40C01}" presName="node" presStyleLbl="node1" presStyleIdx="3" presStyleCnt="4">
        <dgm:presLayoutVars>
          <dgm:bulletEnabled val="1"/>
        </dgm:presLayoutVars>
      </dgm:prSet>
      <dgm:spPr/>
    </dgm:pt>
  </dgm:ptLst>
  <dgm:cxnLst>
    <dgm:cxn modelId="{CA14150F-8BD4-4283-93E3-19B07EA1B83C}" type="presOf" srcId="{5253680C-E6EE-42A7-93DE-08380CB8874F}" destId="{630E5A97-55A1-4B24-9CCE-9CDE1140D23E}" srcOrd="0" destOrd="0" presId="urn:microsoft.com/office/officeart/2005/8/layout/process1"/>
    <dgm:cxn modelId="{610F4B28-CE57-40DF-AEE9-0F227735F7F4}" type="presOf" srcId="{0511AF53-5351-4224-BBF2-ACD80DDC3672}" destId="{1D6A875E-FE64-45EF-94D1-7245C4164EB0}" srcOrd="0" destOrd="0" presId="urn:microsoft.com/office/officeart/2005/8/layout/process1"/>
    <dgm:cxn modelId="{703BD35F-568D-4DF1-80D9-12AAE3EE7D74}" type="presOf" srcId="{789A11C0-F0C5-4161-8A89-E384B4D40C01}" destId="{F097673D-F902-463E-91C2-026E176B03FD}" srcOrd="0" destOrd="0" presId="urn:microsoft.com/office/officeart/2005/8/layout/process1"/>
    <dgm:cxn modelId="{1707FE5F-77CB-40D1-B4CA-B08A0D475ED4}" type="presOf" srcId="{399FC845-545D-47EE-96D1-AFBB987D63E0}" destId="{2C145BF4-88AF-4561-B652-355C9EA67C78}" srcOrd="0" destOrd="0" presId="urn:microsoft.com/office/officeart/2005/8/layout/process1"/>
    <dgm:cxn modelId="{56FEA962-D91D-4A96-8554-CC2232DD496E}" type="presOf" srcId="{C43070CF-71DF-43CC-ACF1-55E847DD208C}" destId="{7867760C-0C5B-489B-87E0-481798658F92}" srcOrd="1" destOrd="0" presId="urn:microsoft.com/office/officeart/2005/8/layout/process1"/>
    <dgm:cxn modelId="{EE385C68-D9D1-4971-B409-1860B56E64BE}" srcId="{A5B7F207-17C7-4EFD-AD60-EF9ADB9D5DC4}" destId="{6F18967F-AA50-488C-A024-47E90DAD627E}" srcOrd="1" destOrd="0" parTransId="{9BA6A563-902E-424A-AD03-61C395A87FDD}" sibTransId="{5253680C-E6EE-42A7-93DE-08380CB8874F}"/>
    <dgm:cxn modelId="{B416B84A-C804-4387-92B6-922EA1541630}" type="presOf" srcId="{C43070CF-71DF-43CC-ACF1-55E847DD208C}" destId="{F2DDB9B1-47E6-4AC3-8C0B-A2EF2664CF34}" srcOrd="0" destOrd="0" presId="urn:microsoft.com/office/officeart/2005/8/layout/process1"/>
    <dgm:cxn modelId="{F7D1738D-7463-4410-95F6-07909F4E8099}" type="presOf" srcId="{6F18967F-AA50-488C-A024-47E90DAD627E}" destId="{E4326A51-336B-4E1F-B6EA-7C280ED898E7}" srcOrd="0" destOrd="0" presId="urn:microsoft.com/office/officeart/2005/8/layout/process1"/>
    <dgm:cxn modelId="{E03BBC90-5820-4C8B-9893-28BB25E7C666}" type="presOf" srcId="{5253680C-E6EE-42A7-93DE-08380CB8874F}" destId="{31EC84D5-BA54-4FFB-B0B2-F0E81D181E48}" srcOrd="1" destOrd="0" presId="urn:microsoft.com/office/officeart/2005/8/layout/process1"/>
    <dgm:cxn modelId="{F2570DC4-C2E0-42E0-B704-B08AD27E9921}" type="presOf" srcId="{A5B7F207-17C7-4EFD-AD60-EF9ADB9D5DC4}" destId="{156FD78C-125A-44EE-B819-E59ED64C233B}" srcOrd="0" destOrd="0" presId="urn:microsoft.com/office/officeart/2005/8/layout/process1"/>
    <dgm:cxn modelId="{E63D17DD-77D9-414A-AF52-D6EAE8BBF9EA}" type="presOf" srcId="{399FC845-545D-47EE-96D1-AFBB987D63E0}" destId="{A591BFE1-1A5F-43AA-B608-C636E30A2CF6}" srcOrd="1" destOrd="0" presId="urn:microsoft.com/office/officeart/2005/8/layout/process1"/>
    <dgm:cxn modelId="{DAB79EE7-B1D8-4553-948C-109710DECEF6}" srcId="{A5B7F207-17C7-4EFD-AD60-EF9ADB9D5DC4}" destId="{0511AF53-5351-4224-BBF2-ACD80DDC3672}" srcOrd="2" destOrd="0" parTransId="{E8757E2A-15B8-4FD0-9AB8-25AC7BF218AD}" sibTransId="{399FC845-545D-47EE-96D1-AFBB987D63E0}"/>
    <dgm:cxn modelId="{A58B64F0-34C2-4461-AD84-391306EE4FF4}" srcId="{A5B7F207-17C7-4EFD-AD60-EF9ADB9D5DC4}" destId="{789A11C0-F0C5-4161-8A89-E384B4D40C01}" srcOrd="3" destOrd="0" parTransId="{4A4096E5-969B-4CEA-8C2A-1B95B15E269C}" sibTransId="{3033EADA-4353-41BB-9B49-515B449A9524}"/>
    <dgm:cxn modelId="{811E88F1-D822-483B-98EA-DCE95BAE739C}" srcId="{A5B7F207-17C7-4EFD-AD60-EF9ADB9D5DC4}" destId="{3013D472-9442-4D4A-A79C-FDB8F884AF4E}" srcOrd="0" destOrd="0" parTransId="{E6A36E1B-148D-4F09-99EE-402B4249927A}" sibTransId="{C43070CF-71DF-43CC-ACF1-55E847DD208C}"/>
    <dgm:cxn modelId="{4D66E1F2-2628-4251-9FA1-728A0A4337FE}" type="presOf" srcId="{3013D472-9442-4D4A-A79C-FDB8F884AF4E}" destId="{894B2F20-D62E-483F-B8DC-92D527D44D64}" srcOrd="0" destOrd="0" presId="urn:microsoft.com/office/officeart/2005/8/layout/process1"/>
    <dgm:cxn modelId="{C6E0D5C4-F4F3-4D94-A9A0-9CC569D6F7A0}" type="presParOf" srcId="{156FD78C-125A-44EE-B819-E59ED64C233B}" destId="{894B2F20-D62E-483F-B8DC-92D527D44D64}" srcOrd="0" destOrd="0" presId="urn:microsoft.com/office/officeart/2005/8/layout/process1"/>
    <dgm:cxn modelId="{A17204CB-A76C-4CBD-9A09-2577FE30B5F6}" type="presParOf" srcId="{156FD78C-125A-44EE-B819-E59ED64C233B}" destId="{F2DDB9B1-47E6-4AC3-8C0B-A2EF2664CF34}" srcOrd="1" destOrd="0" presId="urn:microsoft.com/office/officeart/2005/8/layout/process1"/>
    <dgm:cxn modelId="{43A09C05-E457-45C3-AD78-D42A04659DF4}" type="presParOf" srcId="{F2DDB9B1-47E6-4AC3-8C0B-A2EF2664CF34}" destId="{7867760C-0C5B-489B-87E0-481798658F92}" srcOrd="0" destOrd="0" presId="urn:microsoft.com/office/officeart/2005/8/layout/process1"/>
    <dgm:cxn modelId="{621317E9-DD72-428A-BB1D-BE5D2E41B32E}" type="presParOf" srcId="{156FD78C-125A-44EE-B819-E59ED64C233B}" destId="{E4326A51-336B-4E1F-B6EA-7C280ED898E7}" srcOrd="2" destOrd="0" presId="urn:microsoft.com/office/officeart/2005/8/layout/process1"/>
    <dgm:cxn modelId="{AAA7477E-55FF-4755-B4B6-EC935D3B0711}" type="presParOf" srcId="{156FD78C-125A-44EE-B819-E59ED64C233B}" destId="{630E5A97-55A1-4B24-9CCE-9CDE1140D23E}" srcOrd="3" destOrd="0" presId="urn:microsoft.com/office/officeart/2005/8/layout/process1"/>
    <dgm:cxn modelId="{BE8D7426-8C2A-4007-B4D3-262A7A92D7CB}" type="presParOf" srcId="{630E5A97-55A1-4B24-9CCE-9CDE1140D23E}" destId="{31EC84D5-BA54-4FFB-B0B2-F0E81D181E48}" srcOrd="0" destOrd="0" presId="urn:microsoft.com/office/officeart/2005/8/layout/process1"/>
    <dgm:cxn modelId="{C6C85984-3D87-470A-AFDB-1982A08CFDDA}" type="presParOf" srcId="{156FD78C-125A-44EE-B819-E59ED64C233B}" destId="{1D6A875E-FE64-45EF-94D1-7245C4164EB0}" srcOrd="4" destOrd="0" presId="urn:microsoft.com/office/officeart/2005/8/layout/process1"/>
    <dgm:cxn modelId="{EA54E4BB-B4D6-4FC6-9A19-609880991090}" type="presParOf" srcId="{156FD78C-125A-44EE-B819-E59ED64C233B}" destId="{2C145BF4-88AF-4561-B652-355C9EA67C78}" srcOrd="5" destOrd="0" presId="urn:microsoft.com/office/officeart/2005/8/layout/process1"/>
    <dgm:cxn modelId="{B989E415-8AEA-4D28-8514-18B624FAFD33}" type="presParOf" srcId="{2C145BF4-88AF-4561-B652-355C9EA67C78}" destId="{A591BFE1-1A5F-43AA-B608-C636E30A2CF6}" srcOrd="0" destOrd="0" presId="urn:microsoft.com/office/officeart/2005/8/layout/process1"/>
    <dgm:cxn modelId="{0F37742F-1AAE-4A8C-937C-12A450AC1301}" type="presParOf" srcId="{156FD78C-125A-44EE-B819-E59ED64C233B}" destId="{F097673D-F902-463E-91C2-026E176B03F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B2F20-D62E-483F-B8DC-92D527D44D64}">
      <dsp:nvSpPr>
        <dsp:cNvPr id="0" name=""/>
        <dsp:cNvSpPr/>
      </dsp:nvSpPr>
      <dsp:spPr>
        <a:xfrm>
          <a:off x="4746" y="389303"/>
          <a:ext cx="2075328" cy="1245196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Literature Review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41217" y="425774"/>
        <a:ext cx="2002386" cy="1172254"/>
      </dsp:txXfrm>
    </dsp:sp>
    <dsp:sp modelId="{F2DDB9B1-47E6-4AC3-8C0B-A2EF2664CF34}">
      <dsp:nvSpPr>
        <dsp:cNvPr id="0" name=""/>
        <dsp:cNvSpPr/>
      </dsp:nvSpPr>
      <dsp:spPr>
        <a:xfrm>
          <a:off x="2287607" y="754561"/>
          <a:ext cx="439969" cy="51468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287607" y="857497"/>
        <a:ext cx="307978" cy="308809"/>
      </dsp:txXfrm>
    </dsp:sp>
    <dsp:sp modelId="{E4326A51-336B-4E1F-B6EA-7C280ED898E7}">
      <dsp:nvSpPr>
        <dsp:cNvPr id="0" name=""/>
        <dsp:cNvSpPr/>
      </dsp:nvSpPr>
      <dsp:spPr>
        <a:xfrm>
          <a:off x="2910206" y="389303"/>
          <a:ext cx="2075328" cy="1245196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Theory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2946677" y="425774"/>
        <a:ext cx="2002386" cy="1172254"/>
      </dsp:txXfrm>
    </dsp:sp>
    <dsp:sp modelId="{630E5A97-55A1-4B24-9CCE-9CDE1140D23E}">
      <dsp:nvSpPr>
        <dsp:cNvPr id="0" name=""/>
        <dsp:cNvSpPr/>
      </dsp:nvSpPr>
      <dsp:spPr>
        <a:xfrm>
          <a:off x="5193067" y="754561"/>
          <a:ext cx="439969" cy="51468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193067" y="857497"/>
        <a:ext cx="307978" cy="308809"/>
      </dsp:txXfrm>
    </dsp:sp>
    <dsp:sp modelId="{1D6A875E-FE64-45EF-94D1-7245C4164EB0}">
      <dsp:nvSpPr>
        <dsp:cNvPr id="0" name=""/>
        <dsp:cNvSpPr/>
      </dsp:nvSpPr>
      <dsp:spPr>
        <a:xfrm>
          <a:off x="5815665" y="389303"/>
          <a:ext cx="2075328" cy="1245196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Theoretical Framework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5852136" y="425774"/>
        <a:ext cx="2002386" cy="1172254"/>
      </dsp:txXfrm>
    </dsp:sp>
    <dsp:sp modelId="{2C145BF4-88AF-4561-B652-355C9EA67C78}">
      <dsp:nvSpPr>
        <dsp:cNvPr id="0" name=""/>
        <dsp:cNvSpPr/>
      </dsp:nvSpPr>
      <dsp:spPr>
        <a:xfrm>
          <a:off x="8098526" y="754561"/>
          <a:ext cx="439969" cy="51468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098526" y="857497"/>
        <a:ext cx="307978" cy="308809"/>
      </dsp:txXfrm>
    </dsp:sp>
    <dsp:sp modelId="{F097673D-F902-463E-91C2-026E176B03FD}">
      <dsp:nvSpPr>
        <dsp:cNvPr id="0" name=""/>
        <dsp:cNvSpPr/>
      </dsp:nvSpPr>
      <dsp:spPr>
        <a:xfrm>
          <a:off x="8721125" y="389303"/>
          <a:ext cx="2075328" cy="1245196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Hypothesis</a:t>
          </a:r>
        </a:p>
      </dsp:txBody>
      <dsp:txXfrm>
        <a:off x="8757596" y="425774"/>
        <a:ext cx="2002386" cy="1172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6F6619-D40A-4F80-9793-0966222F7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F8D3D-6614-4795-9F62-45A513345F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1C772-9A4E-41B8-AFA2-98ED321DB4A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59F01-2F94-45B7-934F-417D3F930E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99601-88E4-466A-922A-716DC698C6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56DE-02AF-4D3A-A7DF-F957F55EF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38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59A1B-68CC-4822-B53F-ABB4D5826619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95845-AB23-429F-BB6B-BB634305D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0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0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55276-2114-4288-A537-379EA644CDB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48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9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26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92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6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3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61958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2EA47A-F66B-4005-A5A4-458E90C09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98" y="576263"/>
            <a:ext cx="4977777" cy="2967606"/>
          </a:xfrm>
        </p:spPr>
        <p:txBody>
          <a:bodyPr anchor="b" anchorCtr="0">
            <a:normAutofit/>
          </a:bodyPr>
          <a:lstStyle/>
          <a:p>
            <a:pPr algn="l">
              <a:lnSpc>
                <a:spcPts val="5800"/>
              </a:lnSpc>
            </a:pPr>
            <a:r>
              <a:rPr lang="en-US" sz="4800"/>
              <a:t>Click to edit Master title style</a:t>
            </a:r>
            <a:endParaRPr lang="en-US" sz="4800" dirty="0"/>
          </a:p>
        </p:txBody>
      </p:sp>
      <p:sp>
        <p:nvSpPr>
          <p:cNvPr id="6" name="Subtitle 24">
            <a:extLst>
              <a:ext uri="{FF2B5EF4-FFF2-40B4-BE49-F238E27FC236}">
                <a16:creationId xmlns:a16="http://schemas.microsoft.com/office/drawing/2014/main" id="{FFA42F70-43EA-4954-AA43-22F43175C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98" y="3764975"/>
            <a:ext cx="4977777" cy="2192683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algn="l">
              <a:lnSpc>
                <a:spcPts val="3200"/>
              </a:lnSpc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 descr="Tag=AccentColor&#10;Flavor=Light&#10;Target=Fill">
            <a:extLst>
              <a:ext uri="{FF2B5EF4-FFF2-40B4-BE49-F238E27FC236}">
                <a16:creationId xmlns:a16="http://schemas.microsoft.com/office/drawing/2014/main" id="{F5FCF09E-0DE5-4155-9DC0-786737CF2E1B}"/>
              </a:ext>
            </a:extLst>
          </p:cNvPr>
          <p:cNvSpPr/>
          <p:nvPr userDrawn="1"/>
        </p:nvSpPr>
        <p:spPr>
          <a:xfrm rot="10800000">
            <a:off x="11496184" y="-10"/>
            <a:ext cx="695816" cy="6858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D3536A-3915-4B2E-B85A-9B494EEFBC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96" y="0"/>
            <a:ext cx="5020056" cy="6848856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032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408E76-0AE4-495F-87FB-5DD280A9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5610"/>
            <a:ext cx="708823" cy="713232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AD03C-7B1C-453F-9977-4E2DD81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551" y="540167"/>
            <a:ext cx="4616981" cy="2135867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Click to edit Master title style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471630-9EC8-4C68-B4D8-D98C242DBE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85800"/>
            <a:ext cx="3072384" cy="5486344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0C66604-16E4-4B52-80AA-A0D73512D1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54680" y="685800"/>
            <a:ext cx="3072384" cy="5486344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630934-DBD2-4535-961F-B198ABA2D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551" y="2880452"/>
            <a:ext cx="4616981" cy="3095445"/>
          </a:xfrm>
        </p:spPr>
        <p:txBody>
          <a:bodyPr anchor="t" anchorCtr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>
              <a:lnSpc>
                <a:spcPts val="2800"/>
              </a:lnSpc>
            </a:pPr>
            <a:r>
              <a:rPr lang="en-US" sz="18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20D2A6-7700-487F-AC7E-A5A2C30DC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C30D6A-6415-42E1-89E9-EF806C3FE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564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832F76-EEF5-410D-B6F4-8650AC675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0160" y="-10160"/>
            <a:ext cx="12198985" cy="6877685"/>
          </a:xfrm>
          <a:custGeom>
            <a:avLst/>
            <a:gdLst>
              <a:gd name="connsiteX0" fmla="*/ 0 w 12188825"/>
              <a:gd name="connsiteY0" fmla="*/ 0 h 6868160"/>
              <a:gd name="connsiteX1" fmla="*/ 12188825 w 12188825"/>
              <a:gd name="connsiteY1" fmla="*/ 0 h 6868160"/>
              <a:gd name="connsiteX2" fmla="*/ 12188825 w 12188825"/>
              <a:gd name="connsiteY2" fmla="*/ 6868160 h 6868160"/>
              <a:gd name="connsiteX3" fmla="*/ 0 w 12188825"/>
              <a:gd name="connsiteY3" fmla="*/ 6868160 h 6868160"/>
              <a:gd name="connsiteX4" fmla="*/ 0 w 12188825"/>
              <a:gd name="connsiteY4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235106 w 12423931"/>
              <a:gd name="connsiteY0" fmla="*/ 0 h 7033131"/>
              <a:gd name="connsiteX1" fmla="*/ 12423931 w 12423931"/>
              <a:gd name="connsiteY1" fmla="*/ 0 h 7033131"/>
              <a:gd name="connsiteX2" fmla="*/ 12423931 w 12423931"/>
              <a:gd name="connsiteY2" fmla="*/ 6868160 h 7033131"/>
              <a:gd name="connsiteX3" fmla="*/ 235106 w 12423931"/>
              <a:gd name="connsiteY3" fmla="*/ 6868160 h 7033131"/>
              <a:gd name="connsiteX4" fmla="*/ 4908705 w 12423931"/>
              <a:gd name="connsiteY4" fmla="*/ 6868160 h 7033131"/>
              <a:gd name="connsiteX5" fmla="*/ 6249826 w 12423931"/>
              <a:gd name="connsiteY5" fmla="*/ 3830320 h 7033131"/>
              <a:gd name="connsiteX6" fmla="*/ 4939186 w 12423931"/>
              <a:gd name="connsiteY6" fmla="*/ 1727200 h 7033131"/>
              <a:gd name="connsiteX7" fmla="*/ 224946 w 12423931"/>
              <a:gd name="connsiteY7" fmla="*/ 528320 h 7033131"/>
              <a:gd name="connsiteX8" fmla="*/ 235106 w 12423931"/>
              <a:gd name="connsiteY8" fmla="*/ 0 h 7033131"/>
              <a:gd name="connsiteX0" fmla="*/ 246525 w 12435350"/>
              <a:gd name="connsiteY0" fmla="*/ 0 h 6868309"/>
              <a:gd name="connsiteX1" fmla="*/ 12435350 w 12435350"/>
              <a:gd name="connsiteY1" fmla="*/ 0 h 6868309"/>
              <a:gd name="connsiteX2" fmla="*/ 12435350 w 12435350"/>
              <a:gd name="connsiteY2" fmla="*/ 6868160 h 6868309"/>
              <a:gd name="connsiteX3" fmla="*/ 246525 w 12435350"/>
              <a:gd name="connsiteY3" fmla="*/ 6868160 h 6868309"/>
              <a:gd name="connsiteX4" fmla="*/ 4920124 w 12435350"/>
              <a:gd name="connsiteY4" fmla="*/ 6868160 h 6868309"/>
              <a:gd name="connsiteX5" fmla="*/ 6261245 w 12435350"/>
              <a:gd name="connsiteY5" fmla="*/ 3830320 h 6868309"/>
              <a:gd name="connsiteX6" fmla="*/ 4950605 w 12435350"/>
              <a:gd name="connsiteY6" fmla="*/ 1727200 h 6868309"/>
              <a:gd name="connsiteX7" fmla="*/ 236365 w 12435350"/>
              <a:gd name="connsiteY7" fmla="*/ 528320 h 6868309"/>
              <a:gd name="connsiteX8" fmla="*/ 246525 w 12435350"/>
              <a:gd name="connsiteY8" fmla="*/ 0 h 6868309"/>
              <a:gd name="connsiteX0" fmla="*/ 10160 w 12198985"/>
              <a:gd name="connsiteY0" fmla="*/ 0 h 6868264"/>
              <a:gd name="connsiteX1" fmla="*/ 12198985 w 12198985"/>
              <a:gd name="connsiteY1" fmla="*/ 0 h 6868264"/>
              <a:gd name="connsiteX2" fmla="*/ 12198985 w 12198985"/>
              <a:gd name="connsiteY2" fmla="*/ 6868160 h 6868264"/>
              <a:gd name="connsiteX3" fmla="*/ 10160 w 12198985"/>
              <a:gd name="connsiteY3" fmla="*/ 6868160 h 6868264"/>
              <a:gd name="connsiteX4" fmla="*/ 4683759 w 12198985"/>
              <a:gd name="connsiteY4" fmla="*/ 6868160 h 6868264"/>
              <a:gd name="connsiteX5" fmla="*/ 6024880 w 12198985"/>
              <a:gd name="connsiteY5" fmla="*/ 3830320 h 6868264"/>
              <a:gd name="connsiteX6" fmla="*/ 4714240 w 12198985"/>
              <a:gd name="connsiteY6" fmla="*/ 1727200 h 6868264"/>
              <a:gd name="connsiteX7" fmla="*/ 0 w 12198985"/>
              <a:gd name="connsiteY7" fmla="*/ 528320 h 6868264"/>
              <a:gd name="connsiteX8" fmla="*/ 10160 w 12198985"/>
              <a:gd name="connsiteY8" fmla="*/ 0 h 6868264"/>
              <a:gd name="connsiteX0" fmla="*/ 10160 w 12198985"/>
              <a:gd name="connsiteY0" fmla="*/ 0 h 6868220"/>
              <a:gd name="connsiteX1" fmla="*/ 12198985 w 12198985"/>
              <a:gd name="connsiteY1" fmla="*/ 0 h 6868220"/>
              <a:gd name="connsiteX2" fmla="*/ 12198985 w 12198985"/>
              <a:gd name="connsiteY2" fmla="*/ 6868160 h 6868220"/>
              <a:gd name="connsiteX3" fmla="*/ 3220085 w 12198985"/>
              <a:gd name="connsiteY3" fmla="*/ 6487160 h 6868220"/>
              <a:gd name="connsiteX4" fmla="*/ 4683759 w 12198985"/>
              <a:gd name="connsiteY4" fmla="*/ 6868160 h 6868220"/>
              <a:gd name="connsiteX5" fmla="*/ 6024880 w 12198985"/>
              <a:gd name="connsiteY5" fmla="*/ 3830320 h 6868220"/>
              <a:gd name="connsiteX6" fmla="*/ 4714240 w 12198985"/>
              <a:gd name="connsiteY6" fmla="*/ 1727200 h 6868220"/>
              <a:gd name="connsiteX7" fmla="*/ 0 w 12198985"/>
              <a:gd name="connsiteY7" fmla="*/ 528320 h 6868220"/>
              <a:gd name="connsiteX8" fmla="*/ 10160 w 12198985"/>
              <a:gd name="connsiteY8" fmla="*/ 0 h 686822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3220085 w 12198985"/>
              <a:gd name="connsiteY3" fmla="*/ 6487160 h 6868160"/>
              <a:gd name="connsiteX4" fmla="*/ 6102984 w 12198985"/>
              <a:gd name="connsiteY4" fmla="*/ 5829935 h 6868160"/>
              <a:gd name="connsiteX5" fmla="*/ 6024880 w 12198985"/>
              <a:gd name="connsiteY5" fmla="*/ 3830320 h 6868160"/>
              <a:gd name="connsiteX6" fmla="*/ 4714240 w 12198985"/>
              <a:gd name="connsiteY6" fmla="*/ 1727200 h 6868160"/>
              <a:gd name="connsiteX7" fmla="*/ 0 w 12198985"/>
              <a:gd name="connsiteY7" fmla="*/ 528320 h 6868160"/>
              <a:gd name="connsiteX8" fmla="*/ 10160 w 12198985"/>
              <a:gd name="connsiteY8" fmla="*/ 0 h 6868160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985" h="6877685">
                <a:moveTo>
                  <a:pt x="10160" y="0"/>
                </a:moveTo>
                <a:lnTo>
                  <a:pt x="12198985" y="0"/>
                </a:lnTo>
                <a:lnTo>
                  <a:pt x="12198985" y="6868160"/>
                </a:lnTo>
                <a:lnTo>
                  <a:pt x="4553585" y="6877685"/>
                </a:lnTo>
                <a:cubicBezTo>
                  <a:pt x="5419196" y="6578177"/>
                  <a:pt x="5891741" y="6267027"/>
                  <a:pt x="6122034" y="5839460"/>
                </a:cubicBezTo>
                <a:cubicBezTo>
                  <a:pt x="6543462" y="4952153"/>
                  <a:pt x="6071023" y="4359063"/>
                  <a:pt x="6024880" y="3830320"/>
                </a:cubicBezTo>
                <a:cubicBezTo>
                  <a:pt x="5670973" y="2770293"/>
                  <a:pt x="5327227" y="2120053"/>
                  <a:pt x="4714240" y="1727200"/>
                </a:cubicBezTo>
                <a:cubicBezTo>
                  <a:pt x="3371427" y="701040"/>
                  <a:pt x="1339427" y="711200"/>
                  <a:pt x="0" y="528320"/>
                </a:cubicBezTo>
                <a:lnTo>
                  <a:pt x="1016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130825-8214-41CD-94C2-B394C8253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CFC44C-A4AA-47AB-9728-B8557A08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n-US" sz="4400"/>
              <a:t>Click to edit Master title style</a:t>
            </a:r>
            <a:endParaRPr lang="en-US" sz="4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9A3AD9C-69B0-4589-A282-947AEF5C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anchor="b" anchorCtr="0"/>
          <a:lstStyle>
            <a:lvl1pPr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95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4095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374" y="1152000"/>
            <a:ext cx="5301626" cy="4751250"/>
          </a:xfrm>
        </p:spPr>
        <p:txBody>
          <a:bodyPr wrap="square" numCol="1" spcCol="0"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9B30B9-EFA7-4032-827D-3AB4E7F2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10578" y="2326579"/>
            <a:ext cx="6083250" cy="1646095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0758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26400" y="4406820"/>
            <a:ext cx="1620000" cy="99068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6200" y="3929741"/>
            <a:ext cx="1620000" cy="288000"/>
          </a:xfrm>
        </p:spPr>
        <p:txBody>
          <a:bodyPr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Title</a:t>
            </a:r>
            <a:endParaRPr lang="en-ZA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022" y="3929741"/>
            <a:ext cx="1620000" cy="288000"/>
          </a:xfrm>
        </p:spPr>
        <p:txBody>
          <a:bodyPr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172" y="4406820"/>
            <a:ext cx="1620000" cy="99068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97843" y="3929741"/>
            <a:ext cx="1620000" cy="288000"/>
          </a:xfrm>
        </p:spPr>
        <p:txBody>
          <a:bodyPr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Title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7943" y="4406820"/>
            <a:ext cx="1620000" cy="99068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13631600-0FE7-4D52-A153-A9EA3365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10578" y="2326579"/>
            <a:ext cx="6083250" cy="1646095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58AA17C-4E0E-437C-AA5C-0F53016554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4095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F79E94D-F87A-284D-9D94-D287C58CA14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925304" y="2589842"/>
            <a:ext cx="621792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ZA" dirty="0"/>
              <a:t>Insert Icon</a:t>
            </a:r>
          </a:p>
        </p:txBody>
      </p:sp>
      <p:sp>
        <p:nvSpPr>
          <p:cNvPr id="28" name="Picture Placeholder 29">
            <a:extLst>
              <a:ext uri="{FF2B5EF4-FFF2-40B4-BE49-F238E27FC236}">
                <a16:creationId xmlns:a16="http://schemas.microsoft.com/office/drawing/2014/main" id="{8561E154-ABC6-5F40-A529-C22D0B36156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811126" y="2589842"/>
            <a:ext cx="621792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</a:t>
            </a:r>
          </a:p>
        </p:txBody>
      </p:sp>
      <p:sp>
        <p:nvSpPr>
          <p:cNvPr id="29" name="Picture Placeholder 31">
            <a:extLst>
              <a:ext uri="{FF2B5EF4-FFF2-40B4-BE49-F238E27FC236}">
                <a16:creationId xmlns:a16="http://schemas.microsoft.com/office/drawing/2014/main" id="{DEF0E16E-6E58-B141-88A3-C4271032CC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96947" y="2589842"/>
            <a:ext cx="621792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33BD65-76FA-4699-AB42-310BFFF3C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179111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266935-E58D-4E6D-B2F5-9DF63E929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0064933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152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275CB319-C744-E641-8907-1470D3DF159D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FC21D-31CF-420D-A654-B62708C7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078D9-85B9-4D7C-BCDC-31053365B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027" y="3938140"/>
            <a:ext cx="4430485" cy="893080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Text Layout 2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5253D9-2D52-4F01-9ED9-4E2A3C0E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16889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DB2FC-0867-44DF-98D6-C443802B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25E660-4559-4CC8-852F-94402A454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97608"/>
            <a:ext cx="12192000" cy="28437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A4B61220-F8A1-4859-BA99-F5EC0CC36B0F}"/>
              </a:ext>
            </a:extLst>
          </p:cNvPr>
          <p:cNvSpPr/>
          <p:nvPr userDrawn="1"/>
        </p:nvSpPr>
        <p:spPr>
          <a:xfrm>
            <a:off x="1825747" y="488245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A39E620-8448-42D8-85B7-A6BF45A2FB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2027" y="5192860"/>
            <a:ext cx="4430485" cy="63968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2FF44AF-6A6B-4742-B58D-DF26808AF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4599" y="4064000"/>
            <a:ext cx="4545374" cy="1698171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61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ulle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BEFB43-ACFA-458E-95C9-894ED14FB0B8}"/>
              </a:ext>
            </a:extLst>
          </p:cNvPr>
          <p:cNvSpPr/>
          <p:nvPr userDrawn="1"/>
        </p:nvSpPr>
        <p:spPr>
          <a:xfrm>
            <a:off x="108000" y="108001"/>
            <a:ext cx="11976000" cy="38036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50FBDB-A24F-4F9F-A64F-74B00594AFC2}"/>
              </a:ext>
            </a:extLst>
          </p:cNvPr>
          <p:cNvSpPr/>
          <p:nvPr userDrawn="1"/>
        </p:nvSpPr>
        <p:spPr>
          <a:xfrm>
            <a:off x="108000" y="3911600"/>
            <a:ext cx="11979225" cy="2279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438" y="4699407"/>
            <a:ext cx="1785124" cy="130769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143612-6715-4267-8D14-657C6B2F92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99510" y="2502002"/>
            <a:ext cx="621792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ZA" dirty="0"/>
              <a:t>Insert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61AA4B-694F-4E39-B6A3-1A4343C3F6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38" y="4222328"/>
            <a:ext cx="1785124" cy="28800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Title</a:t>
            </a:r>
            <a:endParaRPr lang="en-Z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2027BF-A05E-4BBB-AC62-E4F52D63AF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288" y="4222328"/>
            <a:ext cx="1785124" cy="28800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0850ADC-5F1A-46E8-9FF1-20984BF32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14438" y="4699407"/>
            <a:ext cx="1785124" cy="130769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6EC0DD-DF7C-4528-B4E0-956CC4C45A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38" y="4222328"/>
            <a:ext cx="1785124" cy="28800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31E5A1A-85AF-4BC4-9723-254BB59B5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438" y="4699407"/>
            <a:ext cx="1785124" cy="130769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876265F-E461-4542-AAD2-D879C7BE1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388" y="4222328"/>
            <a:ext cx="1785124" cy="28800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7126C52-CB79-436E-B0D2-FF44B1C13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04438" y="4699407"/>
            <a:ext cx="1785124" cy="130769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9B622B-6848-462F-BD9E-B77197AE3C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9438" y="4222328"/>
            <a:ext cx="1785124" cy="28800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72188F1-FB33-4B07-A4D2-8766FEB26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9438" y="4699407"/>
            <a:ext cx="1785124" cy="130769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EE263FB-A4B6-4262-9E28-F5BE04D276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94560" y="2502002"/>
            <a:ext cx="621792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82E5BE9-B6C6-40B9-8C58-232DCF4651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89610" y="2502002"/>
            <a:ext cx="621792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4B0B39C-CAA8-403A-9050-85F193E682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84660" y="2502002"/>
            <a:ext cx="621792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B046FAC-30FD-4FF9-99EF-8D0429015DD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9710" y="2502002"/>
            <a:ext cx="621792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D25A4B-413E-4F3B-A6B1-FB87ABA3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6162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7EC0C2-B526-47F7-B368-62FAF6AC5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49403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8E637F-ACCC-4022-8AE0-75FA2B0A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2517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372FDE-7F88-43EF-B037-C5C6B320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95758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73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702" y="503497"/>
            <a:ext cx="4223000" cy="3845891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D4FF1DD-E23B-4744-B517-0FC5587EC8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702" y="4441463"/>
            <a:ext cx="4223000" cy="1781123"/>
          </a:xfrm>
        </p:spPr>
        <p:txBody>
          <a:bodyPr/>
          <a:lstStyle>
            <a:lvl1pPr marL="0">
              <a:buNone/>
              <a:defRPr sz="2400" spc="400" baseline="0"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0E905E14-E19A-49A4-95B0-A4334F09D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8925" y="819560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F99F5C16-D21E-4159-9011-D83D62945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8925" y="819560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7894" y="587120"/>
            <a:ext cx="5290998" cy="5290998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7" name="Graphic 190">
            <a:extLst>
              <a:ext uri="{FF2B5EF4-FFF2-40B4-BE49-F238E27FC236}">
                <a16:creationId xmlns:a16="http://schemas.microsoft.com/office/drawing/2014/main" id="{17EAC1B1-556C-4228-8079-3D901DC59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58702" y="964250"/>
            <a:ext cx="1591731" cy="537747"/>
            <a:chOff x="2504802" y="1755501"/>
            <a:chExt cx="1591731" cy="537747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0A0FE21-F756-4726-9EC7-46DFECEEA9C4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58B96D-C47B-4B24-BDCB-76960C6093C2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7058F75D-7E47-484C-A8EE-22228068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4816" y="4332008"/>
            <a:ext cx="1861481" cy="1861499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1AC0594-B604-4B5F-8735-5032813BC0BE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76D1BD-7300-4354-BCA3-07E1D3ED20C7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9F6A88-7F99-4DBB-95B6-90D13BF6D6DA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50E3B4-971A-4855-9C0F-87C90BD703A8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73B02-8ED1-493F-BD6A-3884CA50ED50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8712CC-BAA8-4123-A8AB-B659FFA7B464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F71CDC-593D-45ED-A324-B6288F88EFCD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A641C0-F983-4E9C-89A5-4E177BC394FB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770500E-AF98-4D78-A6FE-9B24BFC8BCCF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C4091D-60DA-42BB-989C-B9ADE5525C55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8590E5-C6C5-44A5-9C28-E0516B919B26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AA5261-59D2-4ED0-A2DA-395652A5C70D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9FFE92-A04B-4BE2-A938-B2675AE1E4A9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A2D6B82-69E6-428B-BF32-6ABF1DCBF39E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2391CDF-0046-492E-9224-705121E92BA6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61FF79-5959-476B-8D56-5137DD91153A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D68B4F-AD2D-48FC-A01D-0589F0B15BC9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CE2168C-1A33-414B-B7F0-9188533278AD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A0A7DC-BC4D-4658-905C-14DBA34206DD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A197B0-B38E-4006-AE4C-5E1AFEE64B64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11798F5-39E5-4F5D-A832-451D9B45AA39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9E60DA4-B7B2-4142-8B10-8414CFC3E4EE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D4CCCD2-6559-45FB-B74C-7DD51F558905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DC2BEF-F322-4173-A403-106EED2F9773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11933B-49E7-46D2-88DB-CC46B84EA0BB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6A659F-FEA4-4E9C-B74E-996BEF9BAF23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7E01FF-EBD3-4B8F-9D28-2BEF788A1ECA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FCADC36-D67A-4261-A9F3-C82E3F961AB5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DB8408-0CFF-4820-9C69-EB049E017A8E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80B22E1-999D-4EAE-8A3A-FB51E4D601FF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472FB3F-9113-40FB-B184-A41C3CDC8FAD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A10ABE-BF04-45F7-8D84-7BBE9A34DC44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B6CE03A-283C-4DDA-A450-BFD1FD41963B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8E8007A-8733-4C6C-B1FD-8DF1A6C1AF23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57FD03-B434-4A33-AE85-95F31E63AE51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21A789-B48C-49DD-98FB-879911D2BA08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073C7CF-979E-4BEC-983D-3D8BBB37DF19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AD34EE0-D604-4366-86AC-0A827066E845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5F29D7-9277-414F-9BAD-29BFF7336A51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64418C-82A1-496D-B6FE-52CD0CD6CF1F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4D8AB15-4DC2-4740-946A-935B5528A6AA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000FEC-BF88-43AA-991B-6D41B9D0AC97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30ACECF-61D6-4C22-AA82-C2BDD14F748B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713DD5-B976-4481-AFB1-4DF6E405F2F4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DED42A2-3A8B-4917-AA5F-4701CF55B06C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1FA0359-2B30-4C28-B9E3-7B860F27F7AF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DB39A9-E0D4-4062-B61D-8F0291F9E262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DC486B3-544A-47B1-B863-6850F1E6CC26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BD7A989-1CD0-4707-94A2-D0DE6ABB4501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854C381-9625-44C6-B8C4-7A6E633427ED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87D99B0-2F49-44C3-80EA-BE31161CBD84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20E3370-A797-44AB-8EEB-028D67C302D5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EEE4C8D-07ED-400A-A39C-9972431904D7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FB4C9CE-63F9-4607-A87D-FCC81E6C0440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BBCEC67-B22C-432E-88CC-32FBBE738F5C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81E4161-0852-4BB4-937E-CF542BE145F4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F4CDB4-B460-436F-8935-7256EC8D8277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287381-4AC6-40FE-8B73-E5343B936CF6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70CEB87-64E7-497A-9004-674EF56DB66B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A83EE66-3B0A-40AA-B447-948D3629948E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3CE790E-1EBD-4FF2-ABA5-E9F9909B3C12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79390BB-7393-4A0C-A3C3-2F87CA36E507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607083-A696-47D0-A23B-38DE4AFF7AC1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4E8C456-7AE6-48DB-AB2B-2F5699DAE2B0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C66ABC1-18DB-4060-BE7C-ABA9F5341702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02375B-D728-43C4-B0BB-6DC1BD80E85E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3F9707C-4543-44EB-BD69-F109896D901B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62906B9-FB8C-4EB7-8A48-74429E0C9A41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FD115B-47BE-4B12-B634-5D02E38AB3EA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E8D9F34-CDC5-4CBE-A13C-6A3756E5196A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85CC0FE-CB51-488B-BE41-682BC3109E28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9F838-03DE-4318-B3DA-EAD60079D3B0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3409050-4729-4D3D-A5F1-2B9EE1DA1A0D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35D7858-91A3-4A37-8A44-2745C5CF51A9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CE45589-6512-4E12-8AF2-58097C53410B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378472F-639B-4781-9C3D-9971CBE63381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03117FB-3A1E-45EA-9FD9-C55376718100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FD6B76-8922-4326-B4EF-224D0F84C1F3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0BD5AB4-F53C-41C7-A994-8C27AAC465C4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BF0B5EF-5225-434F-B111-6D27F4DEA52C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5C9704-75F3-4462-9D0A-71AA900E5BA2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5DF39F-F152-472F-8300-23665D5ECF8C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230A2E4-CF3A-40B0-82D3-071FBBB4DC87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4F4EFE1-9FAE-4B22-826B-08FBDCE9CC4B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DD6C517-57BE-46B7-8E72-C8C864024886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EB106C-FE6E-47B3-9C32-045FD059A5C7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B4E8BF7-B94B-47BD-A9B5-AFF3570C76E0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A3A49C6-8C8C-42A9-AEAD-FE76067F839A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8892BBF-F46F-4DEA-8D34-3C538865B994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2DBE679-46C1-4D6B-9190-B66FF7563ABF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80698F-E689-4561-9B1A-1B8D313AEF01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D22A39-2211-4EAE-80B5-2A0800B3FBE7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52B1A57-3DF6-4349-8A94-F1CA8F79E912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3DDACCC-9A89-4A3E-8B8B-D3C062EA0A8C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CFB23EC-77E1-454E-89A8-A9505579EA61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311997D-5BCF-4D6F-9DA6-0A785957477B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7840B74-C9E0-4A04-96FF-AA02BCFDB02B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7D3E292-5664-4793-BA90-21852910B63B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C9E486E-3CA3-415B-8234-7C6636CD49CC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4A1881C-F2E0-4A98-9531-830ED84695BB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617FDA1-12E1-49C5-98B3-CF0EC51D3E8C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E736797-BBA8-488E-9B8E-96141B31F87E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73D3F27-0A3D-4BF0-A29C-838DEB935C45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A1FF25D-1187-4216-AD04-F69565C8BCC7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3F96302-FE92-4A2E-9414-DC957DF770C9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46FC647-7685-4E4E-9B52-786EA9A156F7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BF63F78-A1EF-4B61-A6AA-C0362F554376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ED61726-4F2E-450C-AEE9-72871D6855C6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7E8AD24-B31D-454E-B2C8-33B7FAAB9F61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A46020A-35C3-4894-A14C-D58A6DDFF9BE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E785BAB-0F71-4BAB-8D7C-4C2BF12728C4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1753E06-E6F0-4D65-BC47-0E47F399F448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77E25CE-9710-4B73-AD5E-49A4DA075D23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81B070-7790-498A-BE64-AD6A8EED8C0C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DEA3D1C-E147-472E-85DA-E8AEB7644764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8B4F711-6F99-4E44-88A4-8345F466B2B3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401F175-D0DF-4BCA-9BE2-B992286B1593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2BED0ED-50C5-4726-B1B3-F7B58DD4C255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D624348-F503-4817-9CA8-09F43150C5BB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05DE4EB-7FC0-45E8-A5A4-FE0C12A4D23C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0D6E47-DFA0-49F8-B8AC-45BECE747D45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0355008-C2C8-4091-A461-DEDD212620A4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A070C1D-423C-45EC-BABD-2AB764379E9B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D6D6F88-6E0D-43A8-A572-C2A45D7E6D76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7435BDD-8A00-43E8-B980-6745E1F84244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B652F89-76D1-41E7-92CB-9A456A09BDA1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05F5D2E-BDFE-4F13-82B3-12B50A630D02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A273CB3-FB72-46BE-AD13-7FA701AEE95A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9CE35BE-CE0C-4893-B2C6-50678CC06FB2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8971D8C-C4B7-44D5-9AB4-858D5301EC31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ACEE734-6DD7-46E2-A1A9-CEE34EDE6647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740BF61-C964-49F9-AA06-1BAA78F8A1F2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7A8C672-80A0-4CB1-9A69-285E6E2B8354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ED5360A-4B30-4716-A288-DC492291B700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4D4DB77-3361-44E4-85D9-73E2952D1A1C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87FFE29-EEE8-410A-B16D-A39D63B65DBD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FFB4B78-2AC0-4AF4-8508-25122AC6DC06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BDB7689-92D1-48E9-8290-59C80C654419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A45B0ED-6D49-4BC2-A8C6-DCB8C47309D6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2277B0-CA2C-4C4D-886E-A8BB5C3A6F52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8D4EC10-F99B-4BE4-89B6-834B1616867C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D9035AB-20FC-4026-8475-CA8ECF6778B3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020D706-6962-405A-8331-D597DC0D1A11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F578D57-B7A5-4238-A263-2E65D253F46D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E956D7-DBF3-4CA6-88C5-20C156EF5F93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9632A64-B98F-4324-A376-137F2FBA92D4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41AA47A-2218-41A9-8E27-AF0652183A5F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75085E3-7E18-429A-82F9-A4DF606F56BD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5E41EA3-AAF0-46A3-920B-9DBD36AE2E8D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3D64B3-0315-4624-8675-5B768069C714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AB4059-8E15-4439-8B16-54ADF3358C4C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2184488-1E03-46C9-91F7-55AABB8D478A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389773B-102C-4C8B-9C32-610AEEE77366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66BF649-A9F2-4B11-80D0-32DF3F5A3230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1EB4D7B-F497-4FBF-8130-E4ECF28F8BA5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883741A-5097-469D-A7A9-C743F80ECBD5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C3A26E3-D2A0-40FC-9A92-B6238BB11570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087A775-76DD-4F9C-B8E5-86EB3BF366DD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D846DE1-54E3-4C00-B45A-553B7F3FD30C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BBF9824-3B15-4F04-8C4E-09B799538C44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1B5C75E-CCEF-4EEA-859D-4C251F3AE97C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254139D-5D72-478D-89BE-DBC64CD27C88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1EFFC33-CB59-469A-AE58-5CA89469EE80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0D017A2-9FAB-4DFD-9624-E10B7C0C1673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ADC6512-13AB-4407-937C-A389D565FCD9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CEFC24B-FFC2-47B3-BD7A-7CABF1AE4D9B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0C49246-6A98-4333-949E-46BDAD9321B7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707CE6A-7685-4D70-813E-6D2B46FBB41B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110FD0D-D3A6-4760-8827-B70ADFC98296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5857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5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1" cy="2054388"/>
          </a:xfrm>
        </p:spPr>
        <p:txBody>
          <a:bodyPr anchor="b">
            <a:normAutofit/>
          </a:bodyPr>
          <a:lstStyle>
            <a:lvl1pPr algn="r">
              <a:defRPr sz="539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1" y="3105165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99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1" y="756284"/>
            <a:ext cx="10698480" cy="53492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488" y="1517906"/>
            <a:ext cx="3749040" cy="2796945"/>
          </a:xfrm>
        </p:spPr>
        <p:txBody>
          <a:bodyPr anchor="ctr">
            <a:normAutofit/>
          </a:bodyPr>
          <a:lstStyle>
            <a:lvl1pPr>
              <a:defRPr sz="5998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488" y="4479370"/>
            <a:ext cx="3666744" cy="1616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98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610CAC7-0287-4791-AA90-6C130B8730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544" y="960120"/>
            <a:ext cx="4700016" cy="1325563"/>
          </a:xfrm>
        </p:spPr>
        <p:txBody>
          <a:bodyPr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31152" y="2715768"/>
            <a:ext cx="4114800" cy="1188720"/>
          </a:xfrm>
        </p:spPr>
        <p:txBody>
          <a:bodyPr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31152" y="4663440"/>
            <a:ext cx="4114800" cy="1005840"/>
          </a:xfrm>
        </p:spPr>
        <p:txBody>
          <a:bodyPr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72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cent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2" y="749808"/>
            <a:ext cx="11283696" cy="914400"/>
          </a:xfrm>
        </p:spPr>
        <p:txBody>
          <a:bodyPr anchor="ctr"/>
          <a:lstStyle>
            <a:lvl1pPr algn="ctr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2317750"/>
            <a:ext cx="2377440" cy="3540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9AF1F-7242-4F30-8C34-3161A601D6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43975" y="2317749"/>
            <a:ext cx="2377440" cy="3540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1CEFA7-BDAC-4AF4-9581-D5F23678BD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54750" y="2317748"/>
            <a:ext cx="2377440" cy="3540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BA914A-7D10-4F7D-B226-5324D5329F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565525" y="2317748"/>
            <a:ext cx="2377440" cy="3540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111B60-CB4D-4836-B3B0-99E3A740B087}"/>
              </a:ext>
            </a:extLst>
          </p:cNvPr>
          <p:cNvCxnSpPr>
            <a:cxnSpLocks/>
          </p:cNvCxnSpPr>
          <p:nvPr userDrawn="1"/>
        </p:nvCxnSpPr>
        <p:spPr>
          <a:xfrm>
            <a:off x="6781800" y="1992404"/>
            <a:ext cx="29337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7C5C-B350-49D7-9F72-CC7402D7F3AF}"/>
              </a:ext>
            </a:extLst>
          </p:cNvPr>
          <p:cNvCxnSpPr>
            <a:cxnSpLocks/>
          </p:cNvCxnSpPr>
          <p:nvPr userDrawn="1"/>
        </p:nvCxnSpPr>
        <p:spPr>
          <a:xfrm>
            <a:off x="2479675" y="1992404"/>
            <a:ext cx="30067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sprig icon">
            <a:extLst>
              <a:ext uri="{FF2B5EF4-FFF2-40B4-BE49-F238E27FC236}">
                <a16:creationId xmlns:a16="http://schemas.microsoft.com/office/drawing/2014/main" id="{3455B0EC-C4D6-4967-AA15-F5B97879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91531" flipH="1">
            <a:off x="5678556" y="1759981"/>
            <a:ext cx="914400" cy="4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4" r:id="rId13"/>
    <p:sldLayoutId id="2147483725" r:id="rId14"/>
    <p:sldLayoutId id="2147483727" r:id="rId15"/>
    <p:sldLayoutId id="2147483728" r:id="rId16"/>
    <p:sldLayoutId id="2147483731" r:id="rId17"/>
    <p:sldLayoutId id="2147483732" r:id="rId18"/>
    <p:sldLayoutId id="2147483733" r:id="rId19"/>
    <p:sldLayoutId id="2147483734" r:id="rId20"/>
    <p:sldLayoutId id="2147483739" r:id="rId21"/>
    <p:sldLayoutId id="2147483740" r:id="rId22"/>
    <p:sldLayoutId id="2147483741" r:id="rId23"/>
    <p:sldLayoutId id="2147483742" r:id="rId24"/>
    <p:sldLayoutId id="214748374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prof.zulkarnain@gmail.com" TargetMode="Externa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of empty picture frames on a wall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9828" y="10"/>
            <a:ext cx="12191695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D51F44D-5C66-4A52-5733-1AA61F4690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566918"/>
            <a:ext cx="8248650" cy="132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80000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PENGANTAR METODE PENELITIAN MANAJEMEN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7D409-1F8E-D872-5F64-3EDC1B9D1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8396" y="5829450"/>
            <a:ext cx="3641679" cy="709284"/>
          </a:xfrm>
        </p:spPr>
        <p:txBody>
          <a:bodyPr>
            <a:normAutofit/>
          </a:bodyPr>
          <a:lstStyle/>
          <a:p>
            <a:pPr algn="ctr"/>
            <a:r>
              <a:rPr lang="en-US" sz="2400" b="1" cap="none" dirty="0" err="1">
                <a:solidFill>
                  <a:srgbClr val="66330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Zulkarnain</a:t>
            </a:r>
            <a:r>
              <a:rPr lang="en-US" sz="2400" b="1" cap="none" dirty="0">
                <a:solidFill>
                  <a:srgbClr val="66330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 </a:t>
            </a:r>
            <a:r>
              <a:rPr lang="en-US" sz="2400" b="1" cap="none" dirty="0" err="1">
                <a:solidFill>
                  <a:srgbClr val="66330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Lubis</a:t>
            </a:r>
            <a:endParaRPr lang="en-US" sz="2400" b="1" cap="none" dirty="0">
              <a:solidFill>
                <a:srgbClr val="663300"/>
              </a:solidFill>
              <a:latin typeface="Lucida Calligraphy" panose="03010101010101010101" pitchFamily="66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rgbClr val="6633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Picture Placeholder 17" descr="Coffee on a wooden table with water ">
            <a:extLst>
              <a:ext uri="{FF2B5EF4-FFF2-40B4-BE49-F238E27FC236}">
                <a16:creationId xmlns:a16="http://schemas.microsoft.com/office/drawing/2014/main" id="{C4844745-7660-CBB7-3500-586BF1C1B2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3248" y="688177"/>
            <a:ext cx="2878924" cy="4569623"/>
          </a:xfrm>
          <a:prstGeom prst="flowChartProcess">
            <a:avLst/>
          </a:prstGeom>
        </p:spPr>
      </p:pic>
      <p:pic>
        <p:nvPicPr>
          <p:cNvPr id="12" name="Picture Placeholder 10" descr="Colourful Donuts">
            <a:extLst>
              <a:ext uri="{FF2B5EF4-FFF2-40B4-BE49-F238E27FC236}">
                <a16:creationId xmlns:a16="http://schemas.microsoft.com/office/drawing/2014/main" id="{B7A31B9F-E21D-81FC-23BE-77B23E1683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685" y="681700"/>
            <a:ext cx="3083839" cy="4569623"/>
          </a:xfrm>
          <a:prstGeom prst="rect">
            <a:avLst/>
          </a:prstGeom>
        </p:spPr>
      </p:pic>
      <p:pic>
        <p:nvPicPr>
          <p:cNvPr id="13" name="Picture Placeholder 13" descr="A picture containing person, food, baking, dish&#10;">
            <a:extLst>
              <a:ext uri="{FF2B5EF4-FFF2-40B4-BE49-F238E27FC236}">
                <a16:creationId xmlns:a16="http://schemas.microsoft.com/office/drawing/2014/main" id="{8022F8A6-CD9C-7B07-B730-931CDB59A6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445" y="681700"/>
            <a:ext cx="3083838" cy="457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Three triangle outlines which accent the image">
            <a:extLst>
              <a:ext uri="{FF2B5EF4-FFF2-40B4-BE49-F238E27FC236}">
                <a16:creationId xmlns:a16="http://schemas.microsoft.com/office/drawing/2014/main" id="{B4815C37-BD9E-43A0-B8B0-69DFC288E7CE}"/>
              </a:ext>
            </a:extLst>
          </p:cNvPr>
          <p:cNvGrpSpPr/>
          <p:nvPr/>
        </p:nvGrpSpPr>
        <p:grpSpPr>
          <a:xfrm>
            <a:off x="2743307" y="1421269"/>
            <a:ext cx="1969659" cy="2593986"/>
            <a:chOff x="2743307" y="1421269"/>
            <a:chExt cx="1969659" cy="2593986"/>
          </a:xfrm>
        </p:grpSpPr>
        <p:sp>
          <p:nvSpPr>
            <p:cNvPr id="27" name="Isosceles Triangle 26" descr="Decorative Triangle">
              <a:extLst>
                <a:ext uri="{FF2B5EF4-FFF2-40B4-BE49-F238E27FC236}">
                  <a16:creationId xmlns:a16="http://schemas.microsoft.com/office/drawing/2014/main" id="{AF43AC19-9857-4182-92FA-671EBE1517FF}"/>
                </a:ext>
              </a:extLst>
            </p:cNvPr>
            <p:cNvSpPr/>
            <p:nvPr/>
          </p:nvSpPr>
          <p:spPr>
            <a:xfrm rot="10800000">
              <a:off x="3222789" y="1421269"/>
              <a:ext cx="740512" cy="503107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Isosceles Triangle 27" descr="Decorative Triangle">
              <a:extLst>
                <a:ext uri="{FF2B5EF4-FFF2-40B4-BE49-F238E27FC236}">
                  <a16:creationId xmlns:a16="http://schemas.microsoft.com/office/drawing/2014/main" id="{1AEFFFFC-2F55-474E-BE2B-34F6565E0AFA}"/>
                </a:ext>
              </a:extLst>
            </p:cNvPr>
            <p:cNvSpPr/>
            <p:nvPr/>
          </p:nvSpPr>
          <p:spPr>
            <a:xfrm rot="10800000">
              <a:off x="2743307" y="2281324"/>
              <a:ext cx="1689239" cy="114767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Isosceles Triangle 28" descr="Decorative Triangle">
              <a:extLst>
                <a:ext uri="{FF2B5EF4-FFF2-40B4-BE49-F238E27FC236}">
                  <a16:creationId xmlns:a16="http://schemas.microsoft.com/office/drawing/2014/main" id="{5F00BDF3-3184-4AE2-B847-24595A3C55A5}"/>
                </a:ext>
              </a:extLst>
            </p:cNvPr>
            <p:cNvSpPr/>
            <p:nvPr/>
          </p:nvSpPr>
          <p:spPr>
            <a:xfrm>
              <a:off x="4167224" y="3644476"/>
              <a:ext cx="545742" cy="370779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387D84-59D0-407F-B754-632FFF8DF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041" y="304306"/>
            <a:ext cx="4094858" cy="2478707"/>
          </a:xfrm>
        </p:spPr>
        <p:txBody>
          <a:bodyPr/>
          <a:lstStyle/>
          <a:p>
            <a:pPr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MY" sz="2800" b="1" dirty="0">
                <a:solidFill>
                  <a:srgbClr val="0070C0"/>
                </a:solidFill>
                <a:latin typeface="Arial" panose="020B0604020202020204" pitchFamily="34" charset="0"/>
              </a:rPr>
              <a:t>Type of Research: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b="1" dirty="0">
                <a:solidFill>
                  <a:srgbClr val="C00000"/>
                </a:solidFill>
                <a:latin typeface="Arial" pitchFamily="34" charset="0"/>
              </a:rPr>
              <a:t>Exploratory research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b="1" dirty="0">
                <a:solidFill>
                  <a:srgbClr val="C00000"/>
                </a:solidFill>
                <a:latin typeface="Arial" pitchFamily="34" charset="0"/>
              </a:rPr>
              <a:t>Descriptive studies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b="1" dirty="0">
                <a:solidFill>
                  <a:srgbClr val="C00000"/>
                </a:solidFill>
                <a:latin typeface="Arial" pitchFamily="34" charset="0"/>
              </a:rPr>
              <a:t>Explanatory (causal) studies</a:t>
            </a:r>
            <a:endParaRPr lang="en-ZA" sz="2400" dirty="0"/>
          </a:p>
        </p:txBody>
      </p:sp>
      <p:cxnSp>
        <p:nvCxnSpPr>
          <p:cNvPr id="40" name="Straight Connector 39" descr="Divider line">
            <a:extLst>
              <a:ext uri="{FF2B5EF4-FFF2-40B4-BE49-F238E27FC236}">
                <a16:creationId xmlns:a16="http://schemas.microsoft.com/office/drawing/2014/main" id="{F598035F-AEB0-448B-8CFD-03AEC41F6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81165" y="1252330"/>
            <a:ext cx="0" cy="40253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DDEF8F4C-1805-4BA1-B749-8238752D9781}"/>
              </a:ext>
            </a:extLst>
          </p:cNvPr>
          <p:cNvSpPr txBox="1">
            <a:spLocks/>
          </p:cNvSpPr>
          <p:nvPr/>
        </p:nvSpPr>
        <p:spPr>
          <a:xfrm>
            <a:off x="5057420" y="2895503"/>
            <a:ext cx="2495550" cy="4751250"/>
          </a:xfrm>
          <a:prstGeom prst="rect">
            <a:avLst/>
          </a:prstGeom>
        </p:spPr>
        <p:txBody>
          <a:bodyPr vert="horz" wrap="square" lIns="0" tIns="0" rIns="0" bIns="0" numCol="1" spcCol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ZA" sz="1400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063172" y="2652487"/>
            <a:ext cx="4873171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indent="-236538"/>
            <a:endParaRPr lang="en-GB" altLang="en-US" sz="2800" b="1" dirty="0">
              <a:solidFill>
                <a:srgbClr val="990000"/>
              </a:solidFill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32157" y="2155763"/>
            <a:ext cx="184731" cy="523220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9387D84-59D0-407F-B754-632FFF8DF0CD}"/>
              </a:ext>
            </a:extLst>
          </p:cNvPr>
          <p:cNvSpPr txBox="1">
            <a:spLocks/>
          </p:cNvSpPr>
          <p:nvPr/>
        </p:nvSpPr>
        <p:spPr>
          <a:xfrm>
            <a:off x="4832159" y="2850721"/>
            <a:ext cx="4208235" cy="3754329"/>
          </a:xfrm>
          <a:prstGeom prst="rect">
            <a:avLst/>
          </a:prstGeom>
        </p:spPr>
        <p:txBody>
          <a:bodyPr vert="horz" wrap="square" lIns="0" tIns="0" rIns="0" bIns="0" numCol="1" spcCol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GB" altLang="en-US" sz="2800" b="1" dirty="0">
                <a:solidFill>
                  <a:srgbClr val="002060"/>
                </a:solidFill>
                <a:latin typeface="Arial" pitchFamily="34" charset="0"/>
              </a:rPr>
              <a:t>Research Strategies :</a:t>
            </a:r>
          </a:p>
          <a:p>
            <a:pPr marL="236538" indent="-236538"/>
            <a:r>
              <a:rPr lang="en-GB" altLang="en-US" sz="2400" b="1" dirty="0">
                <a:solidFill>
                  <a:srgbClr val="990000"/>
                </a:solidFill>
                <a:latin typeface="Arial" pitchFamily="34" charset="0"/>
              </a:rPr>
              <a:t>Experiment</a:t>
            </a:r>
          </a:p>
          <a:p>
            <a:pPr marL="236538" indent="-236538"/>
            <a:r>
              <a:rPr lang="en-GB" altLang="en-US" sz="2400" b="1" dirty="0">
                <a:solidFill>
                  <a:srgbClr val="990000"/>
                </a:solidFill>
                <a:latin typeface="Arial" pitchFamily="34" charset="0"/>
              </a:rPr>
              <a:t>Survey</a:t>
            </a:r>
          </a:p>
          <a:p>
            <a:pPr marL="236538" indent="-236538"/>
            <a:r>
              <a:rPr lang="en-GB" altLang="en-US" sz="2400" b="1" dirty="0">
                <a:solidFill>
                  <a:srgbClr val="990000"/>
                </a:solidFill>
                <a:latin typeface="Arial" pitchFamily="34" charset="0"/>
              </a:rPr>
              <a:t>Case study 		</a:t>
            </a:r>
          </a:p>
          <a:p>
            <a:pPr marL="236538" indent="-236538"/>
            <a:r>
              <a:rPr lang="en-GB" altLang="en-US" sz="2400" b="1" dirty="0">
                <a:solidFill>
                  <a:srgbClr val="990000"/>
                </a:solidFill>
                <a:latin typeface="Arial" pitchFamily="34" charset="0"/>
              </a:rPr>
              <a:t>Action research</a:t>
            </a:r>
          </a:p>
          <a:p>
            <a:pPr marL="236538" indent="-236538"/>
            <a:r>
              <a:rPr lang="en-GB" altLang="en-US" sz="2400" b="1" dirty="0">
                <a:solidFill>
                  <a:srgbClr val="990000"/>
                </a:solidFill>
                <a:latin typeface="Arial" pitchFamily="34" charset="0"/>
              </a:rPr>
              <a:t>Grounded theory		</a:t>
            </a:r>
          </a:p>
          <a:p>
            <a:pPr marL="236538" indent="-236538"/>
            <a:r>
              <a:rPr lang="en-GB" altLang="en-US" sz="2400" b="1" dirty="0">
                <a:solidFill>
                  <a:srgbClr val="990000"/>
                </a:solidFill>
                <a:latin typeface="Arial" pitchFamily="34" charset="0"/>
              </a:rPr>
              <a:t>Ethnography		</a:t>
            </a:r>
          </a:p>
          <a:p>
            <a:pPr marL="236538" indent="-236538"/>
            <a:r>
              <a:rPr lang="en-GB" altLang="en-US" sz="2400" b="1" dirty="0">
                <a:solidFill>
                  <a:srgbClr val="990000"/>
                </a:solidFill>
                <a:latin typeface="Arial" pitchFamily="34" charset="0"/>
              </a:rPr>
              <a:t>Archival research</a:t>
            </a:r>
            <a:r>
              <a:rPr lang="en-GB" altLang="en-US" sz="240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21937" y="331728"/>
            <a:ext cx="2953522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altLang="en-US" sz="2800" b="1" dirty="0">
                <a:solidFill>
                  <a:srgbClr val="003300"/>
                </a:solidFill>
                <a:latin typeface="Arial" pitchFamily="34" charset="0"/>
              </a:rPr>
              <a:t>Time Horizons: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Cross-sectional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Longitudinal studies</a:t>
            </a:r>
          </a:p>
          <a:p>
            <a:r>
              <a:rPr lang="en-GB" altLang="en-US" sz="2800" b="1" dirty="0">
                <a:solidFill>
                  <a:srgbClr val="003300"/>
                </a:solidFill>
                <a:latin typeface="Arial" pitchFamily="34" charset="0"/>
              </a:rPr>
              <a:t> </a:t>
            </a:r>
            <a:endParaRPr lang="en-US" sz="2800" dirty="0">
              <a:solidFill>
                <a:srgbClr val="003300"/>
              </a:solidFill>
            </a:endParaRP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3178" y="3265004"/>
            <a:ext cx="2911040" cy="1559168"/>
          </a:xfrm>
          <a:noFill/>
          <a:ln>
            <a:noFill/>
          </a:ln>
        </p:spPr>
        <p:txBody>
          <a:bodyPr>
            <a:noAutofit/>
          </a:bodyPr>
          <a:lstStyle/>
          <a:p>
            <a:pPr marL="457200" indent="-457200" algn="l" eaLnBrk="1" hangingPunct="1">
              <a:buFont typeface="Wingdings" panose="05000000000000000000" pitchFamily="2" charset="2"/>
              <a:buChar char="q"/>
            </a:pPr>
            <a:r>
              <a:rPr lang="en-US" altLang="en-US" sz="2800" b="1" cap="none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 vs Quantitative Research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18623" y="5035726"/>
            <a:ext cx="395342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MY" sz="2800" b="1" dirty="0">
                <a:latin typeface="Arial" panose="020B0604020202020204" pitchFamily="34" charset="0"/>
                <a:cs typeface="Arial" panose="020B0604020202020204" pitchFamily="34" charset="0"/>
              </a:rPr>
              <a:t>Data Collection and Data Analysis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229503" y="304306"/>
            <a:ext cx="4057780" cy="106873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design of research</a:t>
            </a:r>
          </a:p>
        </p:txBody>
      </p:sp>
      <p:pic>
        <p:nvPicPr>
          <p:cNvPr id="6" name="Picture Placeholder 5" descr="vase, pink flowers, bowl">
            <a:extLst>
              <a:ext uri="{FF2B5EF4-FFF2-40B4-BE49-F238E27FC236}">
                <a16:creationId xmlns:a16="http://schemas.microsoft.com/office/drawing/2014/main" id="{6ADB7401-D781-AD84-C5A5-9352EC3BF7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6840"/>
            <a:ext cx="4620342" cy="46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One triangle outline and two solid triangles which accent the image">
            <a:extLst>
              <a:ext uri="{FF2B5EF4-FFF2-40B4-BE49-F238E27FC236}">
                <a16:creationId xmlns:a16="http://schemas.microsoft.com/office/drawing/2014/main" id="{0D95E077-BAED-4340-99BC-EBDA99621426}"/>
              </a:ext>
            </a:extLst>
          </p:cNvPr>
          <p:cNvGrpSpPr/>
          <p:nvPr/>
        </p:nvGrpSpPr>
        <p:grpSpPr>
          <a:xfrm>
            <a:off x="1383839" y="347101"/>
            <a:ext cx="2817279" cy="2246744"/>
            <a:chOff x="1383839" y="347101"/>
            <a:chExt cx="2817279" cy="2246744"/>
          </a:xfrm>
        </p:grpSpPr>
        <p:sp>
          <p:nvSpPr>
            <p:cNvPr id="20" name="Isosceles Triangle 19" descr="Decorative Triangle">
              <a:extLst>
                <a:ext uri="{FF2B5EF4-FFF2-40B4-BE49-F238E27FC236}">
                  <a16:creationId xmlns:a16="http://schemas.microsoft.com/office/drawing/2014/main" id="{C4199C86-E98D-403F-AA2A-5E95FCB7A3D4}"/>
                </a:ext>
              </a:extLst>
            </p:cNvPr>
            <p:cNvSpPr/>
            <p:nvPr/>
          </p:nvSpPr>
          <p:spPr>
            <a:xfrm>
              <a:off x="1383839" y="2090738"/>
              <a:ext cx="740512" cy="5031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Isosceles Triangle 20" descr="Decorative Triangle">
              <a:extLst>
                <a:ext uri="{FF2B5EF4-FFF2-40B4-BE49-F238E27FC236}">
                  <a16:creationId xmlns:a16="http://schemas.microsoft.com/office/drawing/2014/main" id="{2791A288-910F-4BC9-9E28-B7ABF8E7FEAD}"/>
                </a:ext>
              </a:extLst>
            </p:cNvPr>
            <p:cNvSpPr/>
            <p:nvPr/>
          </p:nvSpPr>
          <p:spPr>
            <a:xfrm>
              <a:off x="2087133" y="666750"/>
              <a:ext cx="1689239" cy="1147676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2" name="Isosceles Triangle 21" descr="Decorative Triangle">
              <a:extLst>
                <a:ext uri="{FF2B5EF4-FFF2-40B4-BE49-F238E27FC236}">
                  <a16:creationId xmlns:a16="http://schemas.microsoft.com/office/drawing/2014/main" id="{7A300CC6-E6AB-4DF5-9AA3-E06DC4E5E576}"/>
                </a:ext>
              </a:extLst>
            </p:cNvPr>
            <p:cNvSpPr/>
            <p:nvPr/>
          </p:nvSpPr>
          <p:spPr>
            <a:xfrm rot="10800000">
              <a:off x="3655376" y="347101"/>
              <a:ext cx="545742" cy="370779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E743ED-5FB0-4726-A038-24CB0E080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/>
          </a:p>
        </p:txBody>
      </p:sp>
      <p:sp>
        <p:nvSpPr>
          <p:cNvPr id="18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51553" y="347101"/>
            <a:ext cx="609398" cy="565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Types of Data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915933" y="353400"/>
            <a:ext cx="2950292" cy="742537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Quantitative vs Qualitative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98688" y="378749"/>
            <a:ext cx="2399180" cy="1073533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>
                <a:solidFill>
                  <a:srgbClr val="99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vs Secondary Data</a:t>
            </a:r>
            <a:endParaRPr lang="en-US" sz="24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9460515" y="376092"/>
            <a:ext cx="2598474" cy="121110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Cross section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vs </a:t>
            </a:r>
          </a:p>
          <a:p>
            <a:pPr>
              <a:defRPr/>
            </a:pPr>
            <a:r>
              <a:rPr lang="en-US" sz="2000" b="1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time series/</a:t>
            </a:r>
          </a:p>
          <a:p>
            <a:pPr>
              <a:defRPr/>
            </a:pPr>
            <a:r>
              <a:rPr lang="en-GB" altLang="en-US" sz="2000" b="1" i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longitudinal</a:t>
            </a:r>
          </a:p>
          <a:p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00279" y="1103051"/>
            <a:ext cx="3174943" cy="4093428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538163" lvl="1" indent="-269875">
              <a:buSzPct val="75000"/>
              <a:buFontTx/>
              <a:buBlip>
                <a:blip r:embed="rId2"/>
              </a:buBlip>
              <a:defRPr/>
            </a:pPr>
            <a:r>
              <a:rPr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Discrete: Nominal</a:t>
            </a:r>
          </a:p>
          <a:p>
            <a:pPr marL="538163" indent="-269875">
              <a:buSzPct val="75000"/>
              <a:buBlip>
                <a:blip r:embed="rId2"/>
              </a:buBlip>
              <a:defRPr/>
            </a:pPr>
            <a:r>
              <a:rPr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Continuum; Ordinal, Interval, </a:t>
            </a:r>
            <a:br>
              <a:rPr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Ratio </a:t>
            </a:r>
          </a:p>
          <a:p>
            <a:pPr marL="236538" indent="-236538">
              <a:buBlip>
                <a:blip r:embed="rId2"/>
              </a:buBlip>
              <a:defRPr/>
            </a:pPr>
            <a:r>
              <a:rPr kumimoji="1" lang="en-US" sz="2000" b="1" dirty="0">
                <a:solidFill>
                  <a:srgbClr val="0066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level of mathematical </a:t>
            </a:r>
          </a:p>
          <a:p>
            <a:pPr marL="236538">
              <a:defRPr/>
            </a:pPr>
            <a:r>
              <a:rPr kumimoji="1" lang="en-US" sz="2000" b="1" dirty="0">
                <a:solidFill>
                  <a:srgbClr val="0066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Operations</a:t>
            </a:r>
            <a:endParaRPr lang="en-US" sz="2000" b="1" dirty="0">
              <a:solidFill>
                <a:srgbClr val="0066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176213">
              <a:buFont typeface="Arial" panose="020B0604020202020204" pitchFamily="34" charset="0"/>
              <a:buChar char="•"/>
              <a:defRPr/>
            </a:pP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Nominal : = and </a:t>
            </a: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</a:t>
            </a:r>
          </a:p>
          <a:p>
            <a:pPr marL="457200" indent="-176213">
              <a:buFont typeface="Arial" panose="020B0604020202020204" pitchFamily="34" charset="0"/>
              <a:buChar char="•"/>
              <a:defRPr/>
            </a:pP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Ordinal  :	</a:t>
            </a: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= , </a:t>
            </a: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, &gt;, &lt;</a:t>
            </a:r>
          </a:p>
          <a:p>
            <a:pPr marL="457200" indent="-176213">
              <a:buFont typeface="Arial" panose="020B0604020202020204" pitchFamily="34" charset="0"/>
              <a:buChar char="•"/>
              <a:defRPr/>
            </a:pP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Interval :</a:t>
            </a: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= , </a:t>
            </a: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 ,  &gt; ,  &lt;, + ,  -</a:t>
            </a:r>
          </a:p>
          <a:p>
            <a:pPr marL="457200" indent="-176213">
              <a:buFont typeface="Arial" panose="020B0604020202020204" pitchFamily="34" charset="0"/>
              <a:buChar char="•"/>
              <a:defRPr/>
            </a:pP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Ratio : </a:t>
            </a: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= , </a:t>
            </a:r>
            <a:r>
              <a:rPr kumimoji="1" lang="en-US" sz="2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, &gt;, &lt;, +, - ,   , 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62945" y="1587194"/>
            <a:ext cx="23431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1270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9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Primary data: </a:t>
            </a:r>
          </a:p>
          <a:p>
            <a:pPr marL="457200"/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directly collected by </a:t>
            </a:r>
            <a:b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researcher and his/her team </a:t>
            </a:r>
            <a:br>
              <a:rPr lang="en-US" sz="2000" b="1" dirty="0">
                <a:solidFill>
                  <a:srgbClr val="FF66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FF66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3538" indent="-1270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9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Secondary: </a:t>
            </a: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data collected </a:t>
            </a:r>
            <a:b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ea typeface="Verdana" panose="020B0604030504040204" pitchFamily="34" charset="0"/>
                <a:cs typeface="Verdana" panose="020B0604030504040204" pitchFamily="34" charset="0"/>
              </a:rPr>
              <a:t>by others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606219" y="1814426"/>
            <a:ext cx="24423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166688"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solidFill>
                  <a:srgbClr val="C00000"/>
                </a:solidFill>
              </a:rPr>
              <a:t>cross section:</a:t>
            </a:r>
            <a:r>
              <a:rPr lang="en-GB" altLang="en-US" sz="2000" b="1" dirty="0">
                <a:solidFill>
                  <a:srgbClr val="C00000"/>
                </a:solidFill>
              </a:rPr>
              <a:t> </a:t>
            </a:r>
          </a:p>
          <a:p>
            <a:pPr marL="398463" indent="-58738">
              <a:defRPr/>
            </a:pPr>
            <a:r>
              <a:rPr lang="en-GB" altLang="en-US" sz="2000" b="1" dirty="0">
                <a:solidFill>
                  <a:srgbClr val="C00000"/>
                </a:solidFill>
              </a:rPr>
              <a:t>the study of a phenomenon</a:t>
            </a:r>
          </a:p>
          <a:p>
            <a:pPr marL="339725" indent="-339725">
              <a:defRPr/>
            </a:pPr>
            <a:r>
              <a:rPr lang="en-GB" altLang="en-US" sz="2000" b="1" dirty="0">
                <a:solidFill>
                  <a:srgbClr val="C00000"/>
                </a:solidFill>
              </a:rPr>
              <a:t>	at a particular time</a:t>
            </a:r>
          </a:p>
          <a:p>
            <a:pPr marL="342900" indent="-166688">
              <a:buFont typeface="Arial" panose="020B0604020202020204" pitchFamily="34" charset="0"/>
              <a:buChar char="•"/>
              <a:defRPr/>
            </a:pPr>
            <a:r>
              <a:rPr lang="en-GB" altLang="en-US" sz="2000" b="1" i="1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longitudinal:</a:t>
            </a:r>
          </a:p>
          <a:p>
            <a:pPr marL="339725">
              <a:defRPr/>
            </a:pPr>
            <a:r>
              <a:rPr lang="en-GB" altLang="en-US" sz="2000" b="1" dirty="0">
                <a:solidFill>
                  <a:srgbClr val="C00000"/>
                </a:solidFill>
              </a:rPr>
              <a:t>It has the capacity to study </a:t>
            </a:r>
          </a:p>
          <a:p>
            <a:pPr marL="339725">
              <a:defRPr/>
            </a:pPr>
            <a:r>
              <a:rPr lang="en-GB" altLang="en-US" sz="2000" b="1" dirty="0">
                <a:solidFill>
                  <a:srgbClr val="C00000"/>
                </a:solidFill>
              </a:rPr>
              <a:t>change and development</a:t>
            </a:r>
            <a:endParaRPr lang="en-GB" altLang="en-US" sz="2000" b="1" i="1" dirty="0">
              <a:solidFill>
                <a:srgbClr val="C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Placeholder 17" descr="Coffee on a wooden table with water ">
            <a:extLst>
              <a:ext uri="{FF2B5EF4-FFF2-40B4-BE49-F238E27FC236}">
                <a16:creationId xmlns:a16="http://schemas.microsoft.com/office/drawing/2014/main" id="{69932341-CA4C-6601-1D6B-91788CB988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r="11352"/>
          <a:stretch/>
        </p:blipFill>
        <p:spPr>
          <a:xfrm>
            <a:off x="797232" y="502443"/>
            <a:ext cx="2979140" cy="5079208"/>
          </a:xfrm>
        </p:spPr>
      </p:pic>
    </p:spTree>
    <p:extLst>
      <p:ext uri="{BB962C8B-B14F-4D97-AF65-F5344CB8AC3E}">
        <p14:creationId xmlns:p14="http://schemas.microsoft.com/office/powerpoint/2010/main" val="95614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3"/>
          <p:cNvSpPr>
            <a:spLocks noGrp="1"/>
          </p:cNvSpPr>
          <p:nvPr>
            <p:ph type="title"/>
          </p:nvPr>
        </p:nvSpPr>
        <p:spPr>
          <a:xfrm>
            <a:off x="1447191" y="675388"/>
            <a:ext cx="9607661" cy="1056319"/>
          </a:xfrm>
        </p:spPr>
        <p:txBody>
          <a:bodyPr>
            <a:noAutofit/>
          </a:bodyPr>
          <a:lstStyle/>
          <a:p>
            <a:pPr algn="ctr"/>
            <a:r>
              <a:rPr lang="en-MY" sz="4800" b="1" cap="none" dirty="0"/>
              <a:t>Data Sources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A4F44D-3A15-567C-4D82-BACFEF97D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514101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altLang="en-US" sz="2800" b="1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Secondary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8322D-4018-68A6-D383-FC43C7A88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2361" y="2821491"/>
            <a:ext cx="4817613" cy="2637371"/>
          </a:xfrm>
        </p:spPr>
        <p:txBody>
          <a:bodyPr/>
          <a:lstStyle/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Experiments and observational study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Questionnaires/tests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Interviews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 groups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A0C74B6-14C5-2666-506E-A10042808991}"/>
              </a:ext>
            </a:extLst>
          </p:cNvPr>
          <p:cNvSpPr txBox="1">
            <a:spLocks noGrp="1" noChangeArrowheads="1"/>
          </p:cNvSpPr>
          <p:nvPr>
            <p:ph sz="half" idx="2"/>
          </p:nvPr>
        </p:nvSpPr>
        <p:spPr>
          <a:xfrm>
            <a:off x="714375" y="2664673"/>
            <a:ext cx="5448300" cy="33193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alt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Documentary, survey, or an amalgam of both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alt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Times series for longitudinal studies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alt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Cohort studies (compiling for the same population over time using a series of “snap-shots”)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alt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Area-based data sets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61DBC4-2C0E-7B28-D4B2-3B646F64D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700" y="2014989"/>
            <a:ext cx="4645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Data</a:t>
            </a:r>
          </a:p>
        </p:txBody>
      </p:sp>
      <p:pic>
        <p:nvPicPr>
          <p:cNvPr id="3" name="Picture Placeholder 14" descr="Candles hanging">
            <a:extLst>
              <a:ext uri="{FF2B5EF4-FFF2-40B4-BE49-F238E27FC236}">
                <a16:creationId xmlns:a16="http://schemas.microsoft.com/office/drawing/2014/main" id="{8A35D59C-12F4-C717-8FE7-D10413997A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125" y="3990974"/>
            <a:ext cx="2800350" cy="286702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00239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2C39555-2028-4BC1-84D2-09957A62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641331"/>
            <a:ext cx="10515600" cy="6731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ANALISIS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AEF7D-6AB4-48C0-9754-362378A35560}"/>
              </a:ext>
            </a:extLst>
          </p:cNvPr>
          <p:cNvSpPr txBox="1"/>
          <p:nvPr/>
        </p:nvSpPr>
        <p:spPr>
          <a:xfrm>
            <a:off x="1905000" y="2152650"/>
            <a:ext cx="8820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Kuantitatif</a:t>
            </a:r>
            <a:r>
              <a:rPr lang="en-US" sz="2400" b="1" dirty="0"/>
              <a:t> vs </a:t>
            </a:r>
            <a:r>
              <a:rPr lang="en-US" sz="2400" b="1" dirty="0" err="1"/>
              <a:t>kualitatif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Statistik</a:t>
            </a:r>
            <a:r>
              <a:rPr lang="en-US" sz="2400" b="1" dirty="0"/>
              <a:t> vs non </a:t>
            </a:r>
            <a:r>
              <a:rPr lang="en-US" sz="2400" b="1" dirty="0" err="1"/>
              <a:t>statistik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Kualitas</a:t>
            </a:r>
            <a:r>
              <a:rPr lang="en-US" sz="2400" b="1" dirty="0"/>
              <a:t> data yang </a:t>
            </a:r>
            <a:r>
              <a:rPr lang="en-US" sz="2400" b="1" dirty="0" err="1"/>
              <a:t>dikumpulkan</a:t>
            </a:r>
            <a:r>
              <a:rPr lang="en-US" sz="2400" b="1" dirty="0"/>
              <a:t> (</a:t>
            </a:r>
            <a:r>
              <a:rPr lang="en-US" sz="2400" b="1" dirty="0" err="1"/>
              <a:t>reliabilitas</a:t>
            </a:r>
            <a:r>
              <a:rPr lang="en-US" sz="2400" b="1" dirty="0"/>
              <a:t> dan </a:t>
            </a:r>
            <a:r>
              <a:rPr lang="en-US" sz="2400" b="1" dirty="0" err="1"/>
              <a:t>validitas</a:t>
            </a:r>
            <a:r>
              <a:rPr lang="en-US" sz="2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Kesesuaian</a:t>
            </a:r>
            <a:r>
              <a:rPr lang="en-US" sz="2400" b="1" dirty="0"/>
              <a:t> </a:t>
            </a:r>
            <a:r>
              <a:rPr lang="en-US" sz="2400" b="1" dirty="0" err="1"/>
              <a:t>alat</a:t>
            </a:r>
            <a:r>
              <a:rPr lang="en-US" sz="2400" b="1" dirty="0"/>
              <a:t> </a:t>
            </a:r>
            <a:r>
              <a:rPr lang="en-US" sz="2400" b="1" dirty="0" err="1"/>
              <a:t>analisis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data yang </a:t>
            </a:r>
            <a:r>
              <a:rPr lang="en-US" sz="2400" b="1" dirty="0" err="1"/>
              <a:t>digunakan</a:t>
            </a:r>
            <a:r>
              <a:rPr lang="en-US" sz="2400" b="1" dirty="0"/>
              <a:t> (</a:t>
            </a:r>
            <a:r>
              <a:rPr lang="en-US" sz="2400" b="1" dirty="0" err="1"/>
              <a:t>skala</a:t>
            </a:r>
            <a:r>
              <a:rPr lang="en-US" sz="2400" b="1" dirty="0"/>
              <a:t> </a:t>
            </a:r>
            <a:r>
              <a:rPr lang="en-US" sz="2400" b="1" dirty="0" err="1"/>
              <a:t>pengukuran</a:t>
            </a:r>
            <a:r>
              <a:rPr lang="en-US" sz="2400" b="1" dirty="0"/>
              <a:t>, </a:t>
            </a:r>
            <a:r>
              <a:rPr lang="en-US" sz="2400" b="1" dirty="0" err="1"/>
              <a:t>jenis</a:t>
            </a:r>
            <a:r>
              <a:rPr lang="en-US" sz="2400" b="1" dirty="0"/>
              <a:t> data, </a:t>
            </a:r>
            <a:r>
              <a:rPr lang="en-US" sz="2400" b="1" dirty="0" err="1"/>
              <a:t>alat</a:t>
            </a:r>
            <a:r>
              <a:rPr lang="en-US" sz="2400" b="1" dirty="0"/>
              <a:t> </a:t>
            </a:r>
            <a:r>
              <a:rPr lang="en-US" sz="2400" b="1" dirty="0" err="1"/>
              <a:t>analisis</a:t>
            </a:r>
            <a:r>
              <a:rPr lang="en-US" sz="2400" b="1" dirty="0"/>
              <a:t> yang </a:t>
            </a:r>
            <a:r>
              <a:rPr lang="en-US" sz="2400" b="1" dirty="0" err="1"/>
              <a:t>digunakan</a:t>
            </a:r>
            <a:r>
              <a:rPr lang="en-US" sz="2400" b="1" dirty="0"/>
              <a:t>, </a:t>
            </a:r>
            <a:r>
              <a:rPr lang="en-US" sz="2400" b="1" dirty="0" err="1"/>
              <a:t>asumsi</a:t>
            </a:r>
            <a:r>
              <a:rPr lang="en-US" sz="2400" b="1" dirty="0"/>
              <a:t> </a:t>
            </a:r>
            <a:r>
              <a:rPr lang="en-US" sz="2400" b="1" dirty="0" err="1"/>
              <a:t>penggunaan</a:t>
            </a:r>
            <a:r>
              <a:rPr lang="en-US" sz="2400" b="1" dirty="0"/>
              <a:t> </a:t>
            </a:r>
            <a:r>
              <a:rPr lang="en-US" sz="2400" b="1" dirty="0" err="1"/>
              <a:t>alat</a:t>
            </a:r>
            <a:r>
              <a:rPr lang="en-US" sz="2400" b="1" dirty="0"/>
              <a:t> </a:t>
            </a:r>
            <a:r>
              <a:rPr lang="en-US" sz="2400" b="1" dirty="0" err="1"/>
              <a:t>analisis</a:t>
            </a:r>
            <a:r>
              <a:rPr lang="en-US" sz="2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Kesesuaian</a:t>
            </a:r>
            <a:r>
              <a:rPr lang="en-US" sz="2400" b="1" dirty="0"/>
              <a:t> </a:t>
            </a:r>
            <a:r>
              <a:rPr lang="en-US" sz="2400" b="1" dirty="0" err="1"/>
              <a:t>alat</a:t>
            </a:r>
            <a:r>
              <a:rPr lang="en-US" sz="2400" b="1" dirty="0"/>
              <a:t> </a:t>
            </a:r>
            <a:r>
              <a:rPr lang="en-US" sz="2400" b="1" dirty="0" err="1"/>
              <a:t>analisis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</a:t>
            </a:r>
            <a:r>
              <a:rPr lang="en-US" sz="2400" b="1" dirty="0" err="1"/>
              <a:t>tujuan</a:t>
            </a:r>
            <a:r>
              <a:rPr lang="en-US" sz="2400" b="1" dirty="0"/>
              <a:t> </a:t>
            </a:r>
            <a:r>
              <a:rPr lang="en-US" sz="2400" b="1" dirty="0" err="1"/>
              <a:t>penelitian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Pemahaman</a:t>
            </a:r>
            <a:r>
              <a:rPr lang="en-US" sz="2400" b="1" dirty="0"/>
              <a:t> </a:t>
            </a:r>
            <a:r>
              <a:rPr lang="en-US" sz="2400" b="1" dirty="0" err="1"/>
              <a:t>kegunaan</a:t>
            </a:r>
            <a:r>
              <a:rPr lang="en-US" sz="2400" b="1" dirty="0"/>
              <a:t> </a:t>
            </a:r>
            <a:r>
              <a:rPr lang="en-US" sz="2400" b="1" dirty="0" err="1"/>
              <a:t>alat</a:t>
            </a:r>
            <a:r>
              <a:rPr lang="en-US" sz="2400" b="1" dirty="0"/>
              <a:t> </a:t>
            </a:r>
            <a:r>
              <a:rPr lang="en-US" sz="2400" b="1" dirty="0" err="1"/>
              <a:t>analisis</a:t>
            </a:r>
            <a:r>
              <a:rPr lang="en-US" sz="2400" b="1" dirty="0"/>
              <a:t> dan </a:t>
            </a:r>
            <a:r>
              <a:rPr lang="en-US" sz="2400" b="1" dirty="0" err="1"/>
              <a:t>interpretasi</a:t>
            </a:r>
            <a:r>
              <a:rPr lang="en-US" sz="2400" b="1" dirty="0"/>
              <a:t> </a:t>
            </a:r>
            <a:r>
              <a:rPr lang="en-US" sz="2400" b="1" dirty="0" err="1"/>
              <a:t>hasil</a:t>
            </a:r>
            <a:r>
              <a:rPr lang="en-US" sz="2400" b="1" dirty="0"/>
              <a:t> </a:t>
            </a:r>
            <a:r>
              <a:rPr lang="en-US" sz="2400" b="1" dirty="0" err="1"/>
              <a:t>analisis</a:t>
            </a:r>
            <a:endParaRPr lang="en-US" sz="2400" b="1" dirty="0"/>
          </a:p>
        </p:txBody>
      </p:sp>
      <p:pic>
        <p:nvPicPr>
          <p:cNvPr id="2" name="Picture Placeholder 6" descr="A picture containing sandy, distance">
            <a:extLst>
              <a:ext uri="{FF2B5EF4-FFF2-40B4-BE49-F238E27FC236}">
                <a16:creationId xmlns:a16="http://schemas.microsoft.com/office/drawing/2014/main" id="{AC3B23D9-BA1C-8618-66B6-C0E65F39D5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7724" y="1"/>
            <a:ext cx="3724275" cy="28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7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olourful Biscuits ">
            <a:extLst>
              <a:ext uri="{FF2B5EF4-FFF2-40B4-BE49-F238E27FC236}">
                <a16:creationId xmlns:a16="http://schemas.microsoft.com/office/drawing/2014/main" id="{46756E01-D57B-4D2C-AA8A-8AE49DC76C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850" y="0"/>
            <a:ext cx="4714875" cy="4248149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3C272E3-724F-9AAC-D32E-FB12C5EC301A}"/>
              </a:ext>
            </a:extLst>
          </p:cNvPr>
          <p:cNvSpPr txBox="1">
            <a:spLocks noChangeArrowheads="1"/>
          </p:cNvSpPr>
          <p:nvPr/>
        </p:nvSpPr>
        <p:spPr>
          <a:xfrm>
            <a:off x="2676525" y="114301"/>
            <a:ext cx="5193506" cy="723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15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altLang="en-US" sz="3200" cap="none" spc="-150" dirty="0">
                <a:latin typeface="Arial" panose="020B0604020202020204" pitchFamily="34" charset="0"/>
                <a:cs typeface="Arial" panose="020B0604020202020204" pitchFamily="34" charset="0"/>
              </a:rPr>
              <a:t>Qualitative Data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4E426-7465-AC2B-973D-AA3E942BB9CE}"/>
              </a:ext>
            </a:extLst>
          </p:cNvPr>
          <p:cNvSpPr txBox="1"/>
          <p:nvPr/>
        </p:nvSpPr>
        <p:spPr>
          <a:xfrm>
            <a:off x="285750" y="1789450"/>
            <a:ext cx="69437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tx1"/>
                </a:solidFill>
                <a:latin typeface="Arial" pitchFamily="34" charset="0"/>
              </a:rPr>
              <a:t>Qualitative data result from the collection of non-standardised data that require classification and are analysed through use of conceptualisation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tx1"/>
                </a:solidFill>
                <a:latin typeface="Arial" pitchFamily="34" charset="0"/>
              </a:rPr>
              <a:t>Qualitative analysis can involve </a:t>
            </a:r>
            <a:r>
              <a:rPr lang="en-GB" altLang="en-US" sz="2400" b="1" dirty="0">
                <a:solidFill>
                  <a:srgbClr val="C00000"/>
                </a:solidFill>
                <a:latin typeface="Arial" pitchFamily="34" charset="0"/>
              </a:rPr>
              <a:t>summarising, categorising </a:t>
            </a:r>
            <a:r>
              <a:rPr lang="en-GB" altLang="en-US" sz="2400" b="1" dirty="0">
                <a:latin typeface="Arial" pitchFamily="34" charset="0"/>
              </a:rPr>
              <a:t>and </a:t>
            </a:r>
            <a:r>
              <a:rPr lang="en-GB" altLang="en-US" sz="2400" b="1" dirty="0">
                <a:solidFill>
                  <a:srgbClr val="C00000"/>
                </a:solidFill>
                <a:latin typeface="Arial" pitchFamily="34" charset="0"/>
              </a:rPr>
              <a:t>structuring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tx1"/>
                </a:solidFill>
                <a:latin typeface="Arial" pitchFamily="34" charset="0"/>
              </a:rPr>
              <a:t>The process of data analysis and collection are necessarily interactive</a:t>
            </a:r>
          </a:p>
        </p:txBody>
      </p:sp>
    </p:spTree>
    <p:extLst>
      <p:ext uri="{BB962C8B-B14F-4D97-AF65-F5344CB8AC3E}">
        <p14:creationId xmlns:p14="http://schemas.microsoft.com/office/powerpoint/2010/main" val="3073425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BCFB-B245-45A5-AD8B-A4585DE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Text Layout 2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D98B-C2C2-4C4E-BC25-BCC7F6C5C5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LOREM IPSUM DOLOR SIT AMET, CONSECTETUER ADIPISCING ELIT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AA84F9-B00F-4582-9D27-E03DE392DF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</a:t>
            </a:r>
          </a:p>
          <a:p>
            <a:r>
              <a:rPr lang="en-US" dirty="0"/>
              <a:t>Pellentesque habitant morbi tristique senectus et netus et malesuada fames ac turpis egestas. Proin pharetra nonummy pede</a:t>
            </a:r>
            <a:endParaRPr lang="ru-RU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7DC309-E45E-1EEF-6723-66597309F8AE}"/>
              </a:ext>
            </a:extLst>
          </p:cNvPr>
          <p:cNvGrpSpPr/>
          <p:nvPr/>
        </p:nvGrpSpPr>
        <p:grpSpPr>
          <a:xfrm>
            <a:off x="0" y="2843784"/>
            <a:ext cx="12192000" cy="4000768"/>
            <a:chOff x="0" y="2843784"/>
            <a:chExt cx="12192000" cy="4000768"/>
          </a:xfrm>
        </p:grpSpPr>
        <p:pic>
          <p:nvPicPr>
            <p:cNvPr id="11" name="Picture 4" descr="http://www.mymarketresearchmethods.com/wp-content/uploads/2011/10/scale.jp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388" y="2843784"/>
              <a:ext cx="6194612" cy="400076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00"/>
              </a:solidFill>
            </a:ln>
          </p:spPr>
        </p:pic>
        <p:pic>
          <p:nvPicPr>
            <p:cNvPr id="12" name="Picture 6" descr="https://sheilapontis.files.wordpress.com/2014/05/133-content.jpg?w=710&amp;h=293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46228"/>
              <a:ext cx="6024282" cy="399832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00"/>
              </a:solidFill>
            </a:ln>
          </p:spPr>
        </p:pic>
      </p:grpSp>
      <p:pic>
        <p:nvPicPr>
          <p:cNvPr id="15" name="Picture Placeholder 8" descr="A tree in a white pot&#10;">
            <a:extLst>
              <a:ext uri="{FF2B5EF4-FFF2-40B4-BE49-F238E27FC236}">
                <a16:creationId xmlns:a16="http://schemas.microsoft.com/office/drawing/2014/main" id="{E25E3ABF-8920-1920-9965-BEE17B1A66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895" b="32895"/>
          <a:stretch/>
        </p:blipFill>
        <p:spPr>
          <a:xfrm>
            <a:off x="-41275" y="-28575"/>
            <a:ext cx="12192000" cy="2843213"/>
          </a:xfr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35F2C2B-0DFF-3626-49E8-ABD9CF995576}"/>
              </a:ext>
            </a:extLst>
          </p:cNvPr>
          <p:cNvSpPr txBox="1">
            <a:spLocks/>
          </p:cNvSpPr>
          <p:nvPr/>
        </p:nvSpPr>
        <p:spPr>
          <a:xfrm>
            <a:off x="628650" y="877038"/>
            <a:ext cx="8982075" cy="9547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Comparing Qualitative and Quantitative  Research</a:t>
            </a:r>
          </a:p>
        </p:txBody>
      </p:sp>
    </p:spTree>
    <p:extLst>
      <p:ext uri="{BB962C8B-B14F-4D97-AF65-F5344CB8AC3E}">
        <p14:creationId xmlns:p14="http://schemas.microsoft.com/office/powerpoint/2010/main" val="391552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four cacti in pots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969F696-EDAD-764B-F27E-F39187D6DA57}"/>
              </a:ext>
            </a:extLst>
          </p:cNvPr>
          <p:cNvSpPr txBox="1">
            <a:spLocks/>
          </p:cNvSpPr>
          <p:nvPr/>
        </p:nvSpPr>
        <p:spPr>
          <a:xfrm>
            <a:off x="304800" y="381001"/>
            <a:ext cx="10515600" cy="1452683"/>
          </a:xfrm>
          <a:prstGeom prst="rect">
            <a:avLst/>
          </a:prstGeom>
          <a:noFill/>
        </p:spPr>
        <p:txBody>
          <a:bodyPr vert="horz" wrap="square" lIns="121899" tIns="60949" rIns="121899" bIns="60949" rtlCol="0">
            <a:sp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merupakan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bantu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yang sangat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efektif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membuat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keputusan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menyediakan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dan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menganalisis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cky beach&#10;&#10;">
            <a:extLst>
              <a:ext uri="{FF2B5EF4-FFF2-40B4-BE49-F238E27FC236}">
                <a16:creationId xmlns:a16="http://schemas.microsoft.com/office/drawing/2014/main" id="{54BDB13C-4185-4BF0-7EEE-C256FB83E7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EACAF6-536E-CE7D-AA7F-3B2E002586C0}"/>
              </a:ext>
            </a:extLst>
          </p:cNvPr>
          <p:cNvGrpSpPr/>
          <p:nvPr/>
        </p:nvGrpSpPr>
        <p:grpSpPr>
          <a:xfrm>
            <a:off x="133350" y="1"/>
            <a:ext cx="11986242" cy="6828701"/>
            <a:chOff x="-4837" y="333463"/>
            <a:chExt cx="11815837" cy="58823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4479C5-A8DD-757A-103E-73B28262864C}"/>
                </a:ext>
              </a:extLst>
            </p:cNvPr>
            <p:cNvSpPr/>
            <p:nvPr/>
          </p:nvSpPr>
          <p:spPr>
            <a:xfrm>
              <a:off x="-4837" y="3240915"/>
              <a:ext cx="2200274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rgbClr val="002060"/>
                  </a:solidFill>
                </a:rPr>
                <a:t>	ANALISIS STATISTIKA</a:t>
              </a:r>
              <a:endParaRPr lang="en-US" sz="3199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2A6FFC-9CD3-6437-5F92-5FDCFD5883D7}"/>
                </a:ext>
              </a:extLst>
            </p:cNvPr>
            <p:cNvSpPr/>
            <p:nvPr/>
          </p:nvSpPr>
          <p:spPr>
            <a:xfrm>
              <a:off x="3674375" y="1546942"/>
              <a:ext cx="2677098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chemeClr val="tx1"/>
                  </a:solidFill>
                </a:rPr>
                <a:t>	STATISTIKA DESKRIPTIF</a:t>
              </a:r>
              <a:endParaRPr lang="en-US" sz="3199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3FD261-64C0-B8F0-31AE-E03AA495B426}"/>
                </a:ext>
              </a:extLst>
            </p:cNvPr>
            <p:cNvSpPr/>
            <p:nvPr/>
          </p:nvSpPr>
          <p:spPr>
            <a:xfrm>
              <a:off x="3838204" y="4828938"/>
              <a:ext cx="2789501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rgbClr val="FFFF00"/>
                  </a:solidFill>
                </a:rPr>
                <a:t>	STATISTIKA INDUKTIF</a:t>
              </a:r>
              <a:endParaRPr lang="en-US" sz="3199" b="1" dirty="0">
                <a:solidFill>
                  <a:srgbClr val="FFFF00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08ED448-56B8-A76F-8D9F-6747E1396737}"/>
                </a:ext>
              </a:extLst>
            </p:cNvPr>
            <p:cNvCxnSpPr>
              <a:cxnSpLocks/>
            </p:cNvCxnSpPr>
            <p:nvPr/>
          </p:nvCxnSpPr>
          <p:spPr>
            <a:xfrm>
              <a:off x="2196676" y="3744839"/>
              <a:ext cx="1542163" cy="1609368"/>
            </a:xfrm>
            <a:prstGeom prst="straightConnector1">
              <a:avLst/>
            </a:prstGeom>
            <a:ln w="5715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6CD3925-595B-7DD6-C6FC-E7594A1E89EC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 flipV="1">
              <a:off x="2195437" y="2050867"/>
              <a:ext cx="1478939" cy="1693973"/>
            </a:xfrm>
            <a:prstGeom prst="straightConnector1">
              <a:avLst/>
            </a:prstGeom>
            <a:ln w="5715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F5DD9483-96D4-89AB-7509-C65F5CC039F0}"/>
                </a:ext>
              </a:extLst>
            </p:cNvPr>
            <p:cNvSpPr/>
            <p:nvPr/>
          </p:nvSpPr>
          <p:spPr>
            <a:xfrm>
              <a:off x="6006084" y="1705721"/>
              <a:ext cx="1284789" cy="675177"/>
            </a:xfrm>
            <a:prstGeom prst="rightArrow">
              <a:avLst/>
            </a:prstGeom>
            <a:solidFill>
              <a:srgbClr val="000066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9E468A82-C0A6-6C3B-DAE8-3982B0D81117}"/>
                </a:ext>
              </a:extLst>
            </p:cNvPr>
            <p:cNvSpPr/>
            <p:nvPr/>
          </p:nvSpPr>
          <p:spPr>
            <a:xfrm>
              <a:off x="7507679" y="1260624"/>
              <a:ext cx="881715" cy="1480678"/>
            </a:xfrm>
            <a:prstGeom prst="leftBrace">
              <a:avLst>
                <a:gd name="adj1" fmla="val 93170"/>
                <a:gd name="adj2" fmla="val 52430"/>
              </a:avLst>
            </a:prstGeom>
            <a:ln w="57150">
              <a:solidFill>
                <a:srgbClr val="00006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B5E7A9-56ED-FF79-5528-45ED86B738A4}"/>
                </a:ext>
              </a:extLst>
            </p:cNvPr>
            <p:cNvSpPr/>
            <p:nvPr/>
          </p:nvSpPr>
          <p:spPr>
            <a:xfrm>
              <a:off x="8399656" y="974726"/>
              <a:ext cx="1400439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b="1" dirty="0">
                  <a:solidFill>
                    <a:schemeClr val="tx1"/>
                  </a:solidFill>
                </a:rPr>
                <a:t>Visual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D5352E-99C6-D125-C0C1-FBC02FD91F91}"/>
                </a:ext>
              </a:extLst>
            </p:cNvPr>
            <p:cNvSpPr/>
            <p:nvPr/>
          </p:nvSpPr>
          <p:spPr>
            <a:xfrm>
              <a:off x="8342682" y="2479358"/>
              <a:ext cx="1511774" cy="480504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b="1" dirty="0" err="1">
                  <a:solidFill>
                    <a:srgbClr val="002060"/>
                  </a:solidFill>
                </a:rPr>
                <a:t>Ukuran</a:t>
              </a:r>
              <a:endParaRPr lang="en-US" sz="2399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62EE86-630C-3D16-502D-2D2EC477CE90}"/>
                </a:ext>
              </a:extLst>
            </p:cNvPr>
            <p:cNvSpPr/>
            <p:nvPr/>
          </p:nvSpPr>
          <p:spPr>
            <a:xfrm>
              <a:off x="10299226" y="333463"/>
              <a:ext cx="1511774" cy="57890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>
                  <a:solidFill>
                    <a:schemeClr val="tx2"/>
                  </a:solidFill>
                </a:rPr>
                <a:t>Diagram/</a:t>
              </a:r>
            </a:p>
            <a:p>
              <a:pPr algn="ctr"/>
              <a:r>
                <a:rPr lang="en-US" sz="1999" dirty="0" err="1">
                  <a:solidFill>
                    <a:schemeClr val="tx2"/>
                  </a:solidFill>
                </a:rPr>
                <a:t>Grafik</a:t>
              </a:r>
              <a:endParaRPr lang="en-US" sz="1999" dirty="0">
                <a:solidFill>
                  <a:schemeClr val="tx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F38F99-2B99-0DB9-9445-567425B598CE}"/>
                </a:ext>
              </a:extLst>
            </p:cNvPr>
            <p:cNvSpPr/>
            <p:nvPr/>
          </p:nvSpPr>
          <p:spPr>
            <a:xfrm>
              <a:off x="10296389" y="1053356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chemeClr val="tx2"/>
                  </a:solidFill>
                </a:rPr>
                <a:t>Tabel</a:t>
              </a:r>
              <a:endParaRPr lang="en-US" sz="1999" dirty="0">
                <a:solidFill>
                  <a:schemeClr val="tx2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E6C933-D4A2-6D44-16E0-E1F2C09D5146}"/>
                </a:ext>
              </a:extLst>
            </p:cNvPr>
            <p:cNvSpPr/>
            <p:nvPr/>
          </p:nvSpPr>
          <p:spPr>
            <a:xfrm>
              <a:off x="10285227" y="2391088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Penyebaran</a:t>
              </a:r>
              <a:endParaRPr lang="en-US" sz="2399" dirty="0">
                <a:solidFill>
                  <a:srgbClr val="00206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AC5D0A-8EBE-382C-51A2-51F378866B93}"/>
                </a:ext>
              </a:extLst>
            </p:cNvPr>
            <p:cNvSpPr/>
            <p:nvPr/>
          </p:nvSpPr>
          <p:spPr>
            <a:xfrm>
              <a:off x="10295474" y="1767470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Pemusatan</a:t>
              </a:r>
              <a:endParaRPr lang="en-US" sz="1999" dirty="0">
                <a:solidFill>
                  <a:srgbClr val="00206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AC5254-21B1-90B8-EC84-3D077602D0EC}"/>
                </a:ext>
              </a:extLst>
            </p:cNvPr>
            <p:cNvSpPr/>
            <p:nvPr/>
          </p:nvSpPr>
          <p:spPr>
            <a:xfrm>
              <a:off x="10270224" y="3001527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Ukuran</a:t>
              </a:r>
              <a:r>
                <a:rPr lang="en-US" sz="1999" dirty="0">
                  <a:solidFill>
                    <a:srgbClr val="002060"/>
                  </a:solidFill>
                </a:rPr>
                <a:t> Lain</a:t>
              </a:r>
              <a:endParaRPr lang="en-US" sz="2399" dirty="0">
                <a:solidFill>
                  <a:srgbClr val="00206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391DD50-2E38-9E49-843C-7840F0EDC990}"/>
                </a:ext>
              </a:extLst>
            </p:cNvPr>
            <p:cNvCxnSpPr>
              <a:cxnSpLocks/>
            </p:cNvCxnSpPr>
            <p:nvPr/>
          </p:nvCxnSpPr>
          <p:spPr>
            <a:xfrm>
              <a:off x="9885398" y="2715093"/>
              <a:ext cx="309152" cy="569931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8F6589D-AFFB-4061-B89A-4D1A15AAC32C}"/>
                </a:ext>
              </a:extLst>
            </p:cNvPr>
            <p:cNvCxnSpPr>
              <a:cxnSpLocks/>
            </p:cNvCxnSpPr>
            <p:nvPr/>
          </p:nvCxnSpPr>
          <p:spPr>
            <a:xfrm>
              <a:off x="9906595" y="2679096"/>
              <a:ext cx="26230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B71C2B0-4AEA-7A57-8427-B09FF69C48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9063" y="1950113"/>
              <a:ext cx="283120" cy="714284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98B44C2E-48E7-202C-2A58-177959AA11B6}"/>
                </a:ext>
              </a:extLst>
            </p:cNvPr>
            <p:cNvSpPr/>
            <p:nvPr/>
          </p:nvSpPr>
          <p:spPr>
            <a:xfrm>
              <a:off x="6289660" y="5034952"/>
              <a:ext cx="1001212" cy="675177"/>
            </a:xfrm>
            <a:prstGeom prst="rightArrow">
              <a:avLst/>
            </a:prstGeom>
            <a:solidFill>
              <a:srgbClr val="FFFF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78275124-1DBF-4742-9662-A05189C8CFA1}"/>
                </a:ext>
              </a:extLst>
            </p:cNvPr>
            <p:cNvSpPr/>
            <p:nvPr/>
          </p:nvSpPr>
          <p:spPr>
            <a:xfrm>
              <a:off x="7507679" y="4673894"/>
              <a:ext cx="853781" cy="1247864"/>
            </a:xfrm>
            <a:prstGeom prst="leftBrace">
              <a:avLst>
                <a:gd name="adj1" fmla="val 93170"/>
                <a:gd name="adj2" fmla="val 59396"/>
              </a:avLst>
            </a:prstGeom>
            <a:ln w="57150">
              <a:solidFill>
                <a:srgbClr val="FFFF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28B5F8-F730-85EB-BB23-DF89032659F6}"/>
                </a:ext>
              </a:extLst>
            </p:cNvPr>
            <p:cNvSpPr/>
            <p:nvPr/>
          </p:nvSpPr>
          <p:spPr>
            <a:xfrm>
              <a:off x="8399656" y="4377789"/>
              <a:ext cx="3101706" cy="639438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>
                  <a:solidFill>
                    <a:srgbClr val="993300"/>
                  </a:solidFill>
                </a:rPr>
                <a:t>Stat. </a:t>
              </a:r>
              <a:r>
                <a:rPr lang="en-US" sz="2399" dirty="0" err="1">
                  <a:solidFill>
                    <a:srgbClr val="993300"/>
                  </a:solidFill>
                </a:rPr>
                <a:t>Parametrik</a:t>
              </a:r>
              <a:endParaRPr lang="en-US" sz="2399" dirty="0">
                <a:solidFill>
                  <a:srgbClr val="9933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391372-D24B-34CC-C349-09B73C91B50E}"/>
                </a:ext>
              </a:extLst>
            </p:cNvPr>
            <p:cNvSpPr/>
            <p:nvPr/>
          </p:nvSpPr>
          <p:spPr>
            <a:xfrm>
              <a:off x="8153023" y="5474367"/>
              <a:ext cx="3507142" cy="741438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>
                  <a:solidFill>
                    <a:srgbClr val="993300"/>
                  </a:solidFill>
                </a:rPr>
                <a:t>Stat. </a:t>
              </a:r>
              <a:r>
                <a:rPr lang="en-US" sz="2399" dirty="0" err="1">
                  <a:solidFill>
                    <a:srgbClr val="993300"/>
                  </a:solidFill>
                </a:rPr>
                <a:t>Nonparametrik</a:t>
              </a:r>
              <a:endParaRPr lang="en-US" sz="2399" dirty="0">
                <a:solidFill>
                  <a:srgbClr val="993300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A794099-AA7E-5F43-004C-022EB486FF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6786" y="545654"/>
              <a:ext cx="827155" cy="714971"/>
            </a:xfrm>
            <a:prstGeom prst="straightConnector1">
              <a:avLst/>
            </a:prstGeom>
            <a:ln w="38100">
              <a:solidFill>
                <a:srgbClr val="66006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09FBD28-1B5C-2FCF-1637-C72438B57196}"/>
                </a:ext>
              </a:extLst>
            </p:cNvPr>
            <p:cNvCxnSpPr>
              <a:cxnSpLocks/>
            </p:cNvCxnSpPr>
            <p:nvPr/>
          </p:nvCxnSpPr>
          <p:spPr>
            <a:xfrm>
              <a:off x="9646786" y="1311320"/>
              <a:ext cx="827155" cy="27617"/>
            </a:xfrm>
            <a:prstGeom prst="straightConnector1">
              <a:avLst/>
            </a:prstGeom>
            <a:ln w="38100">
              <a:solidFill>
                <a:srgbClr val="66006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101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742" y="355519"/>
            <a:ext cx="9596196" cy="6177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Descriptive Statistics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05346" y="1876655"/>
            <a:ext cx="5290654" cy="41907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398" b="1" dirty="0">
                <a:solidFill>
                  <a:schemeClr val="tx1">
                    <a:lumMod val="90000"/>
                  </a:schemeClr>
                </a:solidFill>
              </a:rPr>
              <a:t>Table: Cross Tabulation, Frequency Tables, etc.</a:t>
            </a:r>
          </a:p>
          <a:p>
            <a:r>
              <a:rPr lang="en-US" sz="2398" b="1" dirty="0">
                <a:solidFill>
                  <a:schemeClr val="tx1">
                    <a:lumMod val="90000"/>
                  </a:schemeClr>
                </a:solidFill>
              </a:rPr>
              <a:t>Figure/Picture/ Chart/Graph: Histogram, Bar Chart, Plot Diagram, Box-Plot Diagram, Pie Chart, Run Chart, Control Chart, Time Series graph, Stem and Leaf Diagram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0" y="1876655"/>
            <a:ext cx="5581650" cy="41907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399" b="1" dirty="0"/>
              <a:t>Measures of central tendency or measure of location: mean, median, modus, midrange, </a:t>
            </a:r>
            <a:r>
              <a:rPr lang="en-US" sz="2399" b="1" dirty="0" err="1"/>
              <a:t>midhinge</a:t>
            </a:r>
            <a:endParaRPr lang="en-US" sz="2399" b="1" dirty="0"/>
          </a:p>
          <a:p>
            <a:r>
              <a:rPr lang="en-US" sz="2399" b="1" dirty="0"/>
              <a:t>Measures of dispersion: range, variance, standard  deviation, standard deviation, absolute deviation, inter-quartile range </a:t>
            </a:r>
          </a:p>
          <a:p>
            <a:r>
              <a:rPr lang="en-US" sz="2399" b="1" dirty="0"/>
              <a:t>Other measures: proportion, percentages, ratio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346" y="1118909"/>
            <a:ext cx="5290655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/>
              <a:t>Visually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1132648"/>
            <a:ext cx="550545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accent5">
                    <a:lumMod val="50000"/>
                  </a:schemeClr>
                </a:solidFill>
              </a:rPr>
              <a:t>By measurement</a:t>
            </a:r>
          </a:p>
        </p:txBody>
      </p:sp>
    </p:spTree>
    <p:extLst>
      <p:ext uri="{BB962C8B-B14F-4D97-AF65-F5344CB8AC3E}">
        <p14:creationId xmlns:p14="http://schemas.microsoft.com/office/powerpoint/2010/main" val="26070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mage of a slice of lemon in some water">
            <a:extLst>
              <a:ext uri="{FF2B5EF4-FFF2-40B4-BE49-F238E27FC236}">
                <a16:creationId xmlns:a16="http://schemas.microsoft.com/office/drawing/2014/main" id="{0E7FD06F-FD7E-4F39-B40E-790316D5A6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12188825" cy="6858000"/>
          </a:xfr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A11D4D-8075-0943-1DDF-56C87CB151A7}"/>
              </a:ext>
            </a:extLst>
          </p:cNvPr>
          <p:cNvSpPr txBox="1">
            <a:spLocks/>
          </p:cNvSpPr>
          <p:nvPr/>
        </p:nvSpPr>
        <p:spPr>
          <a:xfrm>
            <a:off x="1310226" y="558466"/>
            <a:ext cx="9598696" cy="740037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 fontScale="90000" lnSpcReduction="1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99" b="1" dirty="0">
                <a:solidFill>
                  <a:srgbClr val="002060"/>
                </a:solidFill>
              </a:rPr>
              <a:t>Inductive Statistics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7144E7-79D7-2CF4-CC29-E1F69BBFDDC9}"/>
              </a:ext>
            </a:extLst>
          </p:cNvPr>
          <p:cNvSpPr txBox="1">
            <a:spLocks/>
          </p:cNvSpPr>
          <p:nvPr/>
        </p:nvSpPr>
        <p:spPr>
          <a:xfrm>
            <a:off x="598748" y="2212040"/>
            <a:ext cx="5270301" cy="4457321"/>
          </a:xfrm>
          <a:prstGeom prst="rect">
            <a:avLst/>
          </a:prstGeom>
          <a:ln w="19050">
            <a:noFill/>
          </a:ln>
        </p:spPr>
        <p:txBody>
          <a:bodyPr vert="horz" lIns="121899" tIns="60949" rIns="121899" bIns="60949" rtlCol="0">
            <a:normAutofit fontScale="92500" lnSpcReduction="2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Parametric Statistics: based on strict assumptions relating to the characteristics of the population from which data were obtained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Such assumptions: normal distribution, independent, homogenous variance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Usually used interval and ratio scale of measurement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Suitable for natural science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9DBBD1B-E753-0732-A091-A32D6075D1C5}"/>
              </a:ext>
            </a:extLst>
          </p:cNvPr>
          <p:cNvSpPr txBox="1">
            <a:spLocks/>
          </p:cNvSpPr>
          <p:nvPr/>
        </p:nvSpPr>
        <p:spPr>
          <a:xfrm>
            <a:off x="6478489" y="2212040"/>
            <a:ext cx="5186364" cy="4457321"/>
          </a:xfrm>
          <a:prstGeom prst="rect">
            <a:avLst/>
          </a:prstGeom>
          <a:ln w="19050">
            <a:noFill/>
          </a:ln>
        </p:spPr>
        <p:txBody>
          <a:bodyPr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Non-Parametric Statistics: The assumptions are not so strict , the assumption is usually required only symmetry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Can be used for an ordinal, interval, and ratio scale of measurement 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Suitable social sciences which are sometimes the data are difficult to be quantified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FB346-89D3-F2A1-9FAC-7098DC5810E6}"/>
              </a:ext>
            </a:extLst>
          </p:cNvPr>
          <p:cNvSpPr txBox="1"/>
          <p:nvPr/>
        </p:nvSpPr>
        <p:spPr>
          <a:xfrm>
            <a:off x="514609" y="1418362"/>
            <a:ext cx="5270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Parametric Statistics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F9BD2-0ED1-6008-99F8-CD1EE32EF204}"/>
              </a:ext>
            </a:extLst>
          </p:cNvPr>
          <p:cNvSpPr txBox="1"/>
          <p:nvPr/>
        </p:nvSpPr>
        <p:spPr>
          <a:xfrm>
            <a:off x="6394350" y="1418362"/>
            <a:ext cx="51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Non-Parametric Statistics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7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Kitchen Light Bar chairs">
            <a:extLst>
              <a:ext uri="{FF2B5EF4-FFF2-40B4-BE49-F238E27FC236}">
                <a16:creationId xmlns:a16="http://schemas.microsoft.com/office/drawing/2014/main" id="{EA9B7612-A482-4B9C-A3B3-F8F6633DD3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00"/>
            <a:ext cx="3072384" cy="5486344"/>
          </a:xfrm>
        </p:spPr>
      </p:pic>
      <p:pic>
        <p:nvPicPr>
          <p:cNvPr id="9" name="Picture Placeholder 8" descr="Vase on a table with leaves">
            <a:extLst>
              <a:ext uri="{FF2B5EF4-FFF2-40B4-BE49-F238E27FC236}">
                <a16:creationId xmlns:a16="http://schemas.microsoft.com/office/drawing/2014/main" id="{FDB84F1B-D77D-4765-963E-774A430165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80" y="685800"/>
            <a:ext cx="3072384" cy="5419725"/>
          </a:xfr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B4CE206-F42E-4D3A-BF53-47DAC7871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DCB402D-A6C5-458C-9A07-A86DAE2F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8FB94A-71CD-9CF8-91AF-7905FAC12926}"/>
              </a:ext>
            </a:extLst>
          </p:cNvPr>
          <p:cNvSpPr txBox="1">
            <a:spLocks/>
          </p:cNvSpPr>
          <p:nvPr/>
        </p:nvSpPr>
        <p:spPr>
          <a:xfrm>
            <a:off x="3609976" y="531086"/>
            <a:ext cx="4229099" cy="685800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b="1" dirty="0"/>
              <a:t>Research is….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72D485-06EC-5F2E-199B-72B48DFEF18D}"/>
              </a:ext>
            </a:extLst>
          </p:cNvPr>
          <p:cNvSpPr/>
          <p:nvPr/>
        </p:nvSpPr>
        <p:spPr>
          <a:xfrm>
            <a:off x="3883568" y="1371600"/>
            <a:ext cx="7565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 application of </a:t>
            </a:r>
            <a:r>
              <a:rPr lang="en-US" sz="2800" b="1" dirty="0">
                <a:solidFill>
                  <a:srgbClr val="FF0000"/>
                </a:solidFill>
              </a:rPr>
              <a:t>the scientific method </a:t>
            </a:r>
            <a:r>
              <a:rPr lang="en-US" sz="2800" b="1" dirty="0"/>
              <a:t>in searching for the truth</a:t>
            </a:r>
          </a:p>
          <a:p>
            <a:r>
              <a:rPr lang="en-MY" sz="2800" b="1" dirty="0"/>
              <a:t>a systematized effort to gain new knowledge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5628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Placeholder 73" descr="A picture of three chairs against the wall">
            <a:extLst>
              <a:ext uri="{FF2B5EF4-FFF2-40B4-BE49-F238E27FC236}">
                <a16:creationId xmlns:a16="http://schemas.microsoft.com/office/drawing/2014/main" id="{70E8AD59-4DDD-4E2E-A6CA-FF1DE5BD8A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-9525"/>
            <a:ext cx="12180888" cy="6943725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301F60D-F4C8-2FAC-C01E-A43AB37E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77" y="117736"/>
            <a:ext cx="11337047" cy="122459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Estimating Relationship 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Among Variables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1C6072-8491-4442-16C4-848A0155755B}"/>
              </a:ext>
            </a:extLst>
          </p:cNvPr>
          <p:cNvSpPr txBox="1">
            <a:spLocks/>
          </p:cNvSpPr>
          <p:nvPr/>
        </p:nvSpPr>
        <p:spPr>
          <a:xfrm>
            <a:off x="228600" y="1180291"/>
            <a:ext cx="9296400" cy="4534946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sz="3199" b="1" dirty="0">
                <a:solidFill>
                  <a:srgbClr val="FF0000"/>
                </a:solidFill>
              </a:rPr>
              <a:t>Correlation</a:t>
            </a:r>
          </a:p>
          <a:p>
            <a:r>
              <a:rPr lang="en-MY" sz="3199" b="1" dirty="0">
                <a:solidFill>
                  <a:srgbClr val="FF0000"/>
                </a:solidFill>
              </a:rPr>
              <a:t>Regression</a:t>
            </a:r>
          </a:p>
          <a:p>
            <a:r>
              <a:rPr lang="en-US" sz="3199" b="1" dirty="0">
                <a:solidFill>
                  <a:srgbClr val="FFFFCC"/>
                </a:solidFill>
              </a:rPr>
              <a:t>Classical Assumption For Regression Analysis</a:t>
            </a:r>
          </a:p>
          <a:p>
            <a:pPr marL="0" indent="0">
              <a:buNone/>
            </a:pPr>
            <a:endParaRPr lang="en-US" sz="3199" b="1" dirty="0">
              <a:solidFill>
                <a:schemeClr val="bg1"/>
              </a:solidFill>
            </a:endParaRPr>
          </a:p>
          <a:p>
            <a:endParaRPr lang="en-US" sz="3199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EC61B42-CAA6-0389-151D-245237E4C26D}"/>
              </a:ext>
            </a:extLst>
          </p:cNvPr>
          <p:cNvSpPr txBox="1">
            <a:spLocks/>
          </p:cNvSpPr>
          <p:nvPr/>
        </p:nvSpPr>
        <p:spPr>
          <a:xfrm>
            <a:off x="609600" y="3048000"/>
            <a:ext cx="7338600" cy="275462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199" b="1" i="1" dirty="0"/>
              <a:t>Normality</a:t>
            </a:r>
          </a:p>
          <a:p>
            <a:pPr>
              <a:lnSpc>
                <a:spcPct val="100000"/>
              </a:lnSpc>
            </a:pPr>
            <a:r>
              <a:rPr lang="en-US" sz="3199" b="1" i="1" dirty="0"/>
              <a:t>Homoscedasticity</a:t>
            </a:r>
          </a:p>
          <a:p>
            <a:pPr>
              <a:lnSpc>
                <a:spcPct val="100000"/>
              </a:lnSpc>
            </a:pPr>
            <a:r>
              <a:rPr lang="en-US" sz="3199" b="1" i="1" dirty="0"/>
              <a:t>No Multicollinearity</a:t>
            </a:r>
          </a:p>
          <a:p>
            <a:pPr>
              <a:lnSpc>
                <a:spcPct val="100000"/>
              </a:lnSpc>
            </a:pPr>
            <a:r>
              <a:rPr lang="en-US" sz="3199" b="1" i="1" dirty="0"/>
              <a:t>No Autocorrelation</a:t>
            </a:r>
            <a:r>
              <a:rPr lang="en-US" sz="3199" b="1" dirty="0"/>
              <a:t> </a:t>
            </a:r>
          </a:p>
          <a:p>
            <a:pPr>
              <a:lnSpc>
                <a:spcPct val="100000"/>
              </a:lnSpc>
            </a:pPr>
            <a:endParaRPr lang="en-US" sz="3199" b="1" dirty="0"/>
          </a:p>
        </p:txBody>
      </p:sp>
    </p:spTree>
    <p:extLst>
      <p:ext uri="{BB962C8B-B14F-4D97-AF65-F5344CB8AC3E}">
        <p14:creationId xmlns:p14="http://schemas.microsoft.com/office/powerpoint/2010/main" val="1492893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12" descr="photo of a meeting in progress&#10;">
            <a:extLst>
              <a:ext uri="{FF2B5EF4-FFF2-40B4-BE49-F238E27FC236}">
                <a16:creationId xmlns:a16="http://schemas.microsoft.com/office/drawing/2014/main" id="{4BA5FF67-CDC2-43D4-95CF-63F901ADC5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2E3734-7075-422A-B75E-10097393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7357" y="457200"/>
            <a:ext cx="5486400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2DA2-02E0-4172-94FD-1700F4DB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249" y="960121"/>
            <a:ext cx="4700016" cy="118872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Data Collecting; </a:t>
            </a:r>
            <a:r>
              <a:rPr lang="en-MY" sz="3199" b="1" dirty="0">
                <a:solidFill>
                  <a:schemeClr val="accent5">
                    <a:lumMod val="50000"/>
                  </a:schemeClr>
                </a:solidFill>
              </a:rPr>
              <a:t>Measurement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1CEDA-E0CE-4863-A93C-2A0FF4123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1152" y="2588706"/>
            <a:ext cx="4114800" cy="431506"/>
          </a:xfrm>
        </p:spPr>
        <p:txBody>
          <a:bodyPr>
            <a:no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</a:rPr>
              <a:t>Validity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AFBF6-4A9F-4F07-96BE-DF8E96E88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38519" y="2970032"/>
            <a:ext cx="4114800" cy="853111"/>
          </a:xfrm>
        </p:spPr>
        <p:txBody>
          <a:bodyPr>
            <a:no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know that we are indeed measuring what we want to measure?”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1B4A10-F4F3-48A3-8775-DBF70DDF7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92242" y="2404199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12D57-A9AD-4451-8EC7-CF00FBB60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92241" y="5853785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3FA32F0-FA4E-4CA0-B777-C59843D72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7357" y="571500"/>
            <a:ext cx="5257800" cy="571500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70C51B-031C-B14C-9CC6-8FE7282DE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8578136" y="3956692"/>
            <a:ext cx="808894" cy="35924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9DBED39-69E4-4958-999B-4002F7BD967B}"/>
              </a:ext>
            </a:extLst>
          </p:cNvPr>
          <p:cNvSpPr txBox="1">
            <a:spLocks/>
          </p:cNvSpPr>
          <p:nvPr/>
        </p:nvSpPr>
        <p:spPr>
          <a:xfrm>
            <a:off x="6931152" y="4371535"/>
            <a:ext cx="4114800" cy="4315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ts val="21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b="1" dirty="0">
                <a:solidFill>
                  <a:srgbClr val="002060"/>
                </a:solidFill>
              </a:rPr>
              <a:t>Reliability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2CE15DA-DD05-46DC-B1C3-DA4129DF4F91}"/>
              </a:ext>
            </a:extLst>
          </p:cNvPr>
          <p:cNvSpPr txBox="1">
            <a:spLocks/>
          </p:cNvSpPr>
          <p:nvPr/>
        </p:nvSpPr>
        <p:spPr>
          <a:xfrm>
            <a:off x="6838519" y="4803041"/>
            <a:ext cx="4114800" cy="853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ts val="21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can we be sure that if we repeated the measurement we will get the same result?”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54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ontent Placeholder 39" descr="pie chart">
            <a:extLst>
              <a:ext uri="{FF2B5EF4-FFF2-40B4-BE49-F238E27FC236}">
                <a16:creationId xmlns:a16="http://schemas.microsoft.com/office/drawing/2014/main" id="{8A33ECD3-83D1-4549-8A21-BECF77D5F920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6248402" y="2317750"/>
          <a:ext cx="2378075" cy="354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Content Placeholder 42" descr="pie chart">
            <a:extLst>
              <a:ext uri="{FF2B5EF4-FFF2-40B4-BE49-F238E27FC236}">
                <a16:creationId xmlns:a16="http://schemas.microsoft.com/office/drawing/2014/main" id="{1C713805-46DB-4FFF-9938-3DFB7986DD7B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8943975" y="2317750"/>
          <a:ext cx="2378075" cy="354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33" descr="pie chart">
            <a:extLst>
              <a:ext uri="{FF2B5EF4-FFF2-40B4-BE49-F238E27FC236}">
                <a16:creationId xmlns:a16="http://schemas.microsoft.com/office/drawing/2014/main" id="{32624516-9F20-481A-B516-DE105E77B7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9950" y="2330687"/>
          <a:ext cx="2378075" cy="354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ontent Placeholder 36" descr="pie chart">
            <a:extLst>
              <a:ext uri="{FF2B5EF4-FFF2-40B4-BE49-F238E27FC236}">
                <a16:creationId xmlns:a16="http://schemas.microsoft.com/office/drawing/2014/main" id="{F3F9303C-A758-48FE-A3B3-1B85E21FC976}"/>
              </a:ext>
            </a:extLst>
          </p:cNvPr>
          <p:cNvGraphicFramePr>
            <a:graphicFrameLocks noGrp="1"/>
          </p:cNvGraphicFramePr>
          <p:nvPr>
            <p:ph idx="15"/>
          </p:nvPr>
        </p:nvGraphicFramePr>
        <p:xfrm>
          <a:off x="3565525" y="2317750"/>
          <a:ext cx="2378075" cy="354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83DFDAC-D38C-40BF-B8F2-C018A01D63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35" r="713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9AD6C9-62DD-4441-AD8F-647B4571EB1B}"/>
              </a:ext>
            </a:extLst>
          </p:cNvPr>
          <p:cNvSpPr txBox="1"/>
          <p:nvPr/>
        </p:nvSpPr>
        <p:spPr>
          <a:xfrm>
            <a:off x="236472" y="111263"/>
            <a:ext cx="59369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lvl="1" indent="-363538">
              <a:buClr>
                <a:srgbClr val="FFFF00"/>
              </a:buClr>
            </a:pPr>
            <a:r>
              <a:rPr lang="en-US" altLang="en-US" sz="3200" b="1" dirty="0">
                <a:solidFill>
                  <a:srgbClr val="FF0000"/>
                </a:solidFill>
              </a:rPr>
              <a:t>Reliability</a:t>
            </a:r>
          </a:p>
          <a:p>
            <a:pPr marL="517525" lvl="2" indent="-28892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FF00"/>
                </a:solidFill>
              </a:rPr>
              <a:t>How consistent it is given the same conditions</a:t>
            </a:r>
          </a:p>
          <a:p>
            <a:pPr marL="511175" lvl="2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FFFF00"/>
                </a:solidFill>
              </a:rPr>
              <a:t>Consistency, stability, or repeatability</a:t>
            </a:r>
            <a:endParaRPr lang="en-US" alt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5A47F-E8D8-41C7-B2C5-384F817BB49F}"/>
              </a:ext>
            </a:extLst>
          </p:cNvPr>
          <p:cNvSpPr txBox="1"/>
          <p:nvPr/>
        </p:nvSpPr>
        <p:spPr>
          <a:xfrm>
            <a:off x="221011" y="2173366"/>
            <a:ext cx="58686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lvl="1" indent="-363538">
              <a:buClr>
                <a:srgbClr val="FFFF00"/>
              </a:buClr>
            </a:pPr>
            <a:r>
              <a:rPr lang="en-US" altLang="en-US" sz="3200" b="1" dirty="0">
                <a:solidFill>
                  <a:srgbClr val="FF0000"/>
                </a:solidFill>
              </a:rPr>
              <a:t>Validity</a:t>
            </a:r>
          </a:p>
          <a:p>
            <a:pPr marL="511175" lvl="2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bg1"/>
                </a:solidFill>
              </a:rPr>
              <a:t>If it measures what it is supposed to and how accurate it is</a:t>
            </a:r>
          </a:p>
          <a:p>
            <a:pPr marL="511175" lvl="2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chemeClr val="bg1"/>
                </a:solidFill>
              </a:rPr>
              <a:t>The correctness or truthfulness of an inference</a:t>
            </a:r>
          </a:p>
        </p:txBody>
      </p:sp>
    </p:spTree>
    <p:extLst>
      <p:ext uri="{BB962C8B-B14F-4D97-AF65-F5344CB8AC3E}">
        <p14:creationId xmlns:p14="http://schemas.microsoft.com/office/powerpoint/2010/main" val="2723481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6A0E751-1B37-4805-BACA-1C8400612E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775" y="155574"/>
            <a:ext cx="10515600" cy="102700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UJI HIPOTESIS YANG MUNGKIN DILAKUKAN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1F61D-37E9-4B8D-A5C4-FE982ADFD9AE}"/>
              </a:ext>
            </a:extLst>
          </p:cNvPr>
          <p:cNvSpPr txBox="1"/>
          <p:nvPr/>
        </p:nvSpPr>
        <p:spPr>
          <a:xfrm>
            <a:off x="361950" y="1317850"/>
            <a:ext cx="2867026" cy="830997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for the measurement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89CC2-1F02-44E4-928A-0FB3A02C927B}"/>
              </a:ext>
            </a:extLst>
          </p:cNvPr>
          <p:cNvSpPr txBox="1"/>
          <p:nvPr/>
        </p:nvSpPr>
        <p:spPr>
          <a:xfrm>
            <a:off x="4314825" y="1332944"/>
            <a:ext cx="2867026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for the statistical tools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FC212-E539-4875-B3DF-4C4FFD5A87DA}"/>
              </a:ext>
            </a:extLst>
          </p:cNvPr>
          <p:cNvSpPr txBox="1"/>
          <p:nvPr/>
        </p:nvSpPr>
        <p:spPr>
          <a:xfrm>
            <a:off x="8396287" y="1291053"/>
            <a:ext cx="3452814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for the research hypothesis</a:t>
            </a:r>
          </a:p>
        </p:txBody>
      </p:sp>
      <p:sp>
        <p:nvSpPr>
          <p:cNvPr id="18" name="Right Arrow 9">
            <a:extLst>
              <a:ext uri="{FF2B5EF4-FFF2-40B4-BE49-F238E27FC236}">
                <a16:creationId xmlns:a16="http://schemas.microsoft.com/office/drawing/2014/main" id="{7BD32432-7B51-410B-B75E-2147B8255E19}"/>
              </a:ext>
            </a:extLst>
          </p:cNvPr>
          <p:cNvSpPr/>
          <p:nvPr/>
        </p:nvSpPr>
        <p:spPr>
          <a:xfrm>
            <a:off x="3419475" y="1399805"/>
            <a:ext cx="790575" cy="680435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9" name="Right Arrow 9">
            <a:extLst>
              <a:ext uri="{FF2B5EF4-FFF2-40B4-BE49-F238E27FC236}">
                <a16:creationId xmlns:a16="http://schemas.microsoft.com/office/drawing/2014/main" id="{4D6DD3BA-A448-48F6-B593-51148402C2A4}"/>
              </a:ext>
            </a:extLst>
          </p:cNvPr>
          <p:cNvSpPr/>
          <p:nvPr/>
        </p:nvSpPr>
        <p:spPr>
          <a:xfrm>
            <a:off x="7400925" y="1408223"/>
            <a:ext cx="814388" cy="680435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34168-69FB-430A-ACAD-D189BB721B42}"/>
              </a:ext>
            </a:extLst>
          </p:cNvPr>
          <p:cNvSpPr txBox="1"/>
          <p:nvPr/>
        </p:nvSpPr>
        <p:spPr>
          <a:xfrm>
            <a:off x="361950" y="2156252"/>
            <a:ext cx="2867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Validity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Reliability test 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829A21E-94E1-4969-BA34-A21616059774}"/>
              </a:ext>
            </a:extLst>
          </p:cNvPr>
          <p:cNvSpPr txBox="1">
            <a:spLocks/>
          </p:cNvSpPr>
          <p:nvPr/>
        </p:nvSpPr>
        <p:spPr>
          <a:xfrm>
            <a:off x="3979069" y="2232452"/>
            <a:ext cx="3876675" cy="38730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for the assumption of statistical tool used, i.e.</a:t>
            </a:r>
          </a:p>
          <a:p>
            <a:pPr lvl="1">
              <a:lnSpc>
                <a:spcPts val="2000"/>
              </a:lnSpc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distribution; Normality</a:t>
            </a:r>
          </a:p>
          <a:p>
            <a:pPr lvl="1">
              <a:lnSpc>
                <a:spcPts val="2000"/>
              </a:lnSpc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variance of the dependent variable; Homoscedasticity</a:t>
            </a:r>
          </a:p>
          <a:p>
            <a:pPr lvl="1">
              <a:lnSpc>
                <a:spcPts val="2000"/>
              </a:lnSpc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correlation among the independent variable; No Multicollinearity</a:t>
            </a:r>
          </a:p>
          <a:p>
            <a:pPr lvl="1">
              <a:lnSpc>
                <a:spcPts val="2000"/>
              </a:lnSpc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independency between one to other values; No Autocorrelation </a:t>
            </a:r>
          </a:p>
          <a:p>
            <a:pPr marL="0" indent="0">
              <a:lnSpc>
                <a:spcPts val="2000"/>
              </a:lnSpc>
              <a:buNone/>
            </a:pP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0B24C-8BB0-4313-ABF0-0DA8CD89A3B4}"/>
              </a:ext>
            </a:extLst>
          </p:cNvPr>
          <p:cNvSpPr txBox="1"/>
          <p:nvPr/>
        </p:nvSpPr>
        <p:spPr>
          <a:xfrm>
            <a:off x="8396287" y="2230521"/>
            <a:ext cx="3452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real test of hypothesis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test for hypothesis related to the research problems, research questions, and research 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make research conclusion</a:t>
            </a:r>
          </a:p>
        </p:txBody>
      </p:sp>
    </p:spTree>
    <p:extLst>
      <p:ext uri="{BB962C8B-B14F-4D97-AF65-F5344CB8AC3E}">
        <p14:creationId xmlns:p14="http://schemas.microsoft.com/office/powerpoint/2010/main" val="3106136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3119F9C-850D-D63D-F1FF-0B5593D7E1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2773" t="2137" b="2137"/>
          <a:stretch/>
        </p:blipFill>
        <p:spPr>
          <a:xfrm>
            <a:off x="7991475" y="920621"/>
            <a:ext cx="3047999" cy="4213354"/>
          </a:xfrm>
        </p:spPr>
      </p:pic>
      <p:sp>
        <p:nvSpPr>
          <p:cNvPr id="21" name="Title 10">
            <a:extLst>
              <a:ext uri="{FF2B5EF4-FFF2-40B4-BE49-F238E27FC236}">
                <a16:creationId xmlns:a16="http://schemas.microsoft.com/office/drawing/2014/main" id="{61991078-3268-0791-7FF7-D05F76EE1B92}"/>
              </a:ext>
            </a:extLst>
          </p:cNvPr>
          <p:cNvSpPr txBox="1">
            <a:spLocks/>
          </p:cNvSpPr>
          <p:nvPr/>
        </p:nvSpPr>
        <p:spPr>
          <a:xfrm>
            <a:off x="126937" y="920621"/>
            <a:ext cx="7245413" cy="1828799"/>
          </a:xfrm>
          <a:prstGeom prst="rect">
            <a:avLst/>
          </a:prstGeom>
          <a:noFill/>
        </p:spPr>
        <p:txBody>
          <a:bodyPr vert="horz" lIns="137160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</a:rPr>
              <a:t>DISCUSSION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825492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stairs">
            <a:extLst>
              <a:ext uri="{FF2B5EF4-FFF2-40B4-BE49-F238E27FC236}">
                <a16:creationId xmlns:a16="http://schemas.microsoft.com/office/drawing/2014/main" id="{BDEE4019-56F2-459C-B15D-76C0CDC21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10"/>
            <a:ext cx="12191695" cy="68579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1E03C0-EF63-261D-44A8-FF3AE997E950}"/>
              </a:ext>
            </a:extLst>
          </p:cNvPr>
          <p:cNvSpPr txBox="1">
            <a:spLocks/>
          </p:cNvSpPr>
          <p:nvPr/>
        </p:nvSpPr>
        <p:spPr>
          <a:xfrm>
            <a:off x="609601" y="104775"/>
            <a:ext cx="10512425" cy="876300"/>
          </a:xfrm>
          <a:prstGeom prst="rect">
            <a:avLst/>
          </a:prstGeom>
          <a:noFill/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399" b="1" dirty="0">
                <a:solidFill>
                  <a:schemeClr val="tx2"/>
                </a:solidFill>
                <a:latin typeface="Comic Sans MS" panose="030F0702030302020204" pitchFamily="66" charset="0"/>
              </a:rPr>
              <a:t>RESULT AND DISCUSSION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4C9287D-6DAB-820C-6578-1AD6E0862B7C}"/>
              </a:ext>
            </a:extLst>
          </p:cNvPr>
          <p:cNvSpPr txBox="1">
            <a:spLocks/>
          </p:cNvSpPr>
          <p:nvPr/>
        </p:nvSpPr>
        <p:spPr>
          <a:xfrm>
            <a:off x="1589" y="1400175"/>
            <a:ext cx="12188825" cy="5076825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399" b="1" dirty="0" err="1">
                <a:latin typeface="Arial" panose="020B0604020202020204" pitchFamily="34" charset="0"/>
                <a:cs typeface="Arial" panose="020B0604020202020204" pitchFamily="34" charset="0"/>
              </a:rPr>
              <a:t>Merupakan</a:t>
            </a:r>
            <a:r>
              <a:rPr lang="en-US" sz="23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 Dan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Pembahasan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mencakup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deskripsi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yang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diperoleh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analisis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data, dan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pembahasan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berdasarkan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analisis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mengaitkannya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hipotesis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penelitian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implikasi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analisis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data, dan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perbandingannya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penelitian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sudah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sebelumnya</a:t>
            </a:r>
            <a:endParaRPr lang="en-US" sz="2399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disajikan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berupa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tabel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gambar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grafik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diagram, dan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lainnya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semuanya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bertujuan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menyederhanakan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penyajian</a:t>
            </a:r>
            <a:r>
              <a:rPr lang="en-US" sz="239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EAE27-4069-007E-37D9-05FCF4F615F3}"/>
              </a:ext>
            </a:extLst>
          </p:cNvPr>
          <p:cNvSpPr txBox="1"/>
          <p:nvPr/>
        </p:nvSpPr>
        <p:spPr>
          <a:xfrm>
            <a:off x="241602" y="4522649"/>
            <a:ext cx="11708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Kesalahan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ditulis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narasi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mengganggu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69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oman painting something">
            <a:extLst>
              <a:ext uri="{FF2B5EF4-FFF2-40B4-BE49-F238E27FC236}">
                <a16:creationId xmlns:a16="http://schemas.microsoft.com/office/drawing/2014/main" id="{AA8CCEA2-1D47-4C6E-8F1A-DF67762616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6"/>
          <a:stretch/>
        </p:blipFill>
        <p:spPr>
          <a:xfrm>
            <a:off x="7229475" y="1972282"/>
            <a:ext cx="2094443" cy="3857960"/>
          </a:xfrm>
          <a:prstGeom prst="rect">
            <a:avLst/>
          </a:prstGeom>
        </p:spPr>
      </p:pic>
      <p:pic>
        <p:nvPicPr>
          <p:cNvPr id="12" name="Picture 11" descr="person painting a piece of wood">
            <a:extLst>
              <a:ext uri="{FF2B5EF4-FFF2-40B4-BE49-F238E27FC236}">
                <a16:creationId xmlns:a16="http://schemas.microsoft.com/office/drawing/2014/main" id="{7E0C2275-E98C-4736-910D-F212510536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4526" y="1972282"/>
            <a:ext cx="2543174" cy="3857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D947E2-4D06-1C36-A681-C37CDC6A886D}"/>
              </a:ext>
            </a:extLst>
          </p:cNvPr>
          <p:cNvSpPr txBox="1"/>
          <p:nvPr/>
        </p:nvSpPr>
        <p:spPr>
          <a:xfrm>
            <a:off x="114301" y="1846154"/>
            <a:ext cx="711517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Pembahasan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sebaiknya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mengandung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penafsiran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implikasi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penerapan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penelitian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Penafsiran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maksudnya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menghubungkan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penelitian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penelitian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sebelumnya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Implikasi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maksudnya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kontribusi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penelitian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ilmu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pengetahuan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Penerapan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maksudnya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pernyataan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sejauh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mana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hasil-hasil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penelitian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diterapkan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suatu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kondisi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lokasi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tertentu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49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95827E6-19B5-B4C5-EE44-FA6EFD7ADF95}"/>
              </a:ext>
            </a:extLst>
          </p:cNvPr>
          <p:cNvSpPr txBox="1">
            <a:spLocks/>
          </p:cNvSpPr>
          <p:nvPr/>
        </p:nvSpPr>
        <p:spPr>
          <a:xfrm>
            <a:off x="152400" y="123801"/>
            <a:ext cx="5876925" cy="590574"/>
          </a:xfrm>
          <a:prstGeom prst="rect">
            <a:avLst/>
          </a:prstGeom>
          <a:noFill/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CONCLUSION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C7EF30-6D80-AD8C-D349-CF689351BF6B}"/>
              </a:ext>
            </a:extLst>
          </p:cNvPr>
          <p:cNvSpPr txBox="1">
            <a:spLocks/>
          </p:cNvSpPr>
          <p:nvPr/>
        </p:nvSpPr>
        <p:spPr>
          <a:xfrm>
            <a:off x="152399" y="909672"/>
            <a:ext cx="7305675" cy="4286179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200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Bagian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terdiri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dari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simpulan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dan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rekomendasi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800" b="1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Simpulan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berisi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capaian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penelitian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disampaikan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dalam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bentuk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pernyataan-pernyataan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jelas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singkat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kritis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dan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argumentatif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mengacu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pada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butir-butir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tujuan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penelitian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800" b="1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Rekomendasi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berisi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tindak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lanjut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dari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hasil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temuan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dinyatakan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dalam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simpulan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lvl="1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Rekomendasi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berisi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hal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perlu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dimanfaatkan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dari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hasil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penelitian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diperoleh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dan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kemungkinan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penelitian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berikutnya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perlu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dilakukan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Placeholder 16" descr="Cupcake Icing">
            <a:extLst>
              <a:ext uri="{FF2B5EF4-FFF2-40B4-BE49-F238E27FC236}">
                <a16:creationId xmlns:a16="http://schemas.microsoft.com/office/drawing/2014/main" id="{5059A00A-EBAD-0600-766F-982FAF8A7C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r="7455"/>
          <a:stretch/>
        </p:blipFill>
        <p:spPr>
          <a:xfrm>
            <a:off x="7819588" y="847725"/>
            <a:ext cx="3419911" cy="4410075"/>
          </a:xfrm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stairs">
            <a:extLst>
              <a:ext uri="{FF2B5EF4-FFF2-40B4-BE49-F238E27FC236}">
                <a16:creationId xmlns:a16="http://schemas.microsoft.com/office/drawing/2014/main" id="{BDEE4019-56F2-459C-B15D-76C0CDC21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92524"/>
            <a:ext cx="12191695" cy="70505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56" y="2352675"/>
            <a:ext cx="4254269" cy="762000"/>
          </a:xfrm>
        </p:spPr>
        <p:txBody>
          <a:bodyPr vert="horz" lIns="91440" tIns="45720" rIns="91440" bIns="0" rtlCol="0" anchor="b">
            <a:noAutofit/>
          </a:bodyPr>
          <a:lstStyle/>
          <a:p>
            <a:pPr algn="ctr"/>
            <a:r>
              <a:rPr lang="en-US" sz="4400" b="1" cap="none" dirty="0">
                <a:solidFill>
                  <a:srgbClr val="A50021"/>
                </a:solidFill>
                <a:latin typeface="Lucida Calligraphy" panose="03010101010101010101" pitchFamily="66" charset="0"/>
              </a:rPr>
              <a:t>Good Luck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CCAE9C7-70E1-A41B-BDB7-0A25535A5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33651" t="12601" r="33473" b="40345"/>
          <a:stretch/>
        </p:blipFill>
        <p:spPr>
          <a:xfrm>
            <a:off x="7252682" y="-106798"/>
            <a:ext cx="4844819" cy="627899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5989C-CEF6-4790-9F3D-DDEC3CEEC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8808" y="4988869"/>
            <a:ext cx="4369446" cy="849997"/>
          </a:xfrm>
        </p:spPr>
        <p:txBody>
          <a:bodyPr vert="horz" lIns="91440" tIns="91440" rIns="91440" bIns="91440" rtlCol="0">
            <a:noAutofit/>
          </a:bodyPr>
          <a:lstStyle/>
          <a:p>
            <a:pPr>
              <a:lnSpc>
                <a:spcPts val="1500"/>
              </a:lnSpc>
            </a:pPr>
            <a:r>
              <a:rPr lang="en-US" sz="2000" b="1" dirty="0">
                <a:solidFill>
                  <a:srgbClr val="006600"/>
                </a:solidFill>
              </a:rPr>
              <a:t>email: </a:t>
            </a:r>
            <a:r>
              <a:rPr lang="en-US" sz="2000" b="1" dirty="0">
                <a:solidFill>
                  <a:srgbClr val="00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prof.zulkarnain@gmail.com</a:t>
            </a:r>
            <a:endParaRPr lang="en-US" sz="2000" b="1" dirty="0">
              <a:solidFill>
                <a:srgbClr val="006600"/>
              </a:solidFill>
            </a:endParaRPr>
          </a:p>
          <a:p>
            <a:pPr>
              <a:lnSpc>
                <a:spcPts val="1500"/>
              </a:lnSpc>
            </a:pPr>
            <a:r>
              <a:rPr lang="en-US" sz="2000" b="1" dirty="0">
                <a:solidFill>
                  <a:srgbClr val="006600"/>
                </a:solidFill>
              </a:rPr>
              <a:t>phone: 082277096951</a:t>
            </a:r>
          </a:p>
        </p:txBody>
      </p:sp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0" y="298450"/>
            <a:ext cx="10515600" cy="76177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RESEARCH PROCESS</a:t>
            </a:r>
          </a:p>
        </p:txBody>
      </p:sp>
      <p:cxnSp>
        <p:nvCxnSpPr>
          <p:cNvPr id="52" name="Straight Arrow Connector 51"/>
          <p:cNvCxnSpPr>
            <a:cxnSpLocks/>
            <a:stCxn id="8" idx="2"/>
          </p:cNvCxnSpPr>
          <p:nvPr/>
        </p:nvCxnSpPr>
        <p:spPr>
          <a:xfrm>
            <a:off x="4616750" y="4411175"/>
            <a:ext cx="192418" cy="3317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4B602A-2905-4B73-9CAF-C95F61646A34}"/>
              </a:ext>
            </a:extLst>
          </p:cNvPr>
          <p:cNvGrpSpPr/>
          <p:nvPr/>
        </p:nvGrpSpPr>
        <p:grpSpPr>
          <a:xfrm>
            <a:off x="1461052" y="1375656"/>
            <a:ext cx="8179905" cy="4668837"/>
            <a:chOff x="1919536" y="1412776"/>
            <a:chExt cx="7515995" cy="4668837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4416131" y="2663726"/>
              <a:ext cx="388938" cy="31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63EAB0-333E-4A1B-B9AD-F496A0FACC17}"/>
                </a:ext>
              </a:extLst>
            </p:cNvPr>
            <p:cNvGrpSpPr/>
            <p:nvPr/>
          </p:nvGrpSpPr>
          <p:grpSpPr>
            <a:xfrm>
              <a:off x="1919536" y="1412776"/>
              <a:ext cx="7515995" cy="4668837"/>
              <a:chOff x="2106587" y="1579563"/>
              <a:chExt cx="7515995" cy="4668837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097312" y="1716087"/>
                <a:ext cx="1303338" cy="935038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Identifying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Research Problem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765188" y="1716087"/>
                <a:ext cx="2064924" cy="923330"/>
              </a:xfrm>
              <a:prstGeom prst="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Questions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&amp;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Objectives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297001" y="1871663"/>
                <a:ext cx="1025608" cy="646331"/>
              </a:xfrm>
              <a:prstGeom prst="rect">
                <a:avLst/>
              </a:prstGeom>
              <a:solidFill>
                <a:srgbClr val="0033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Literature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Review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47756" y="3735387"/>
                <a:ext cx="2174826" cy="92333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/>
                  <a:t>Develop</a:t>
                </a:r>
              </a:p>
              <a:p>
                <a:pPr algn="ctr">
                  <a:defRPr/>
                </a:pPr>
                <a:r>
                  <a:rPr lang="en-US" dirty="0"/>
                  <a:t>Theoretical/Research</a:t>
                </a:r>
              </a:p>
              <a:p>
                <a:pPr algn="ctr">
                  <a:defRPr/>
                </a:pPr>
                <a:r>
                  <a:rPr lang="en-US" dirty="0"/>
                  <a:t>Framework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463092" y="3968751"/>
                <a:ext cx="1086131" cy="64633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Design</a:t>
                </a:r>
              </a:p>
            </p:txBody>
          </p:sp>
          <p:grpSp>
            <p:nvGrpSpPr>
              <p:cNvPr id="5129" name="TextBox 15"/>
              <p:cNvGrpSpPr>
                <a:grpSpLocks/>
              </p:cNvGrpSpPr>
              <p:nvPr/>
            </p:nvGrpSpPr>
            <p:grpSpPr bwMode="auto">
              <a:xfrm>
                <a:off x="2106587" y="1579563"/>
                <a:ext cx="1289050" cy="1355725"/>
                <a:chOff x="35" y="1260"/>
                <a:chExt cx="837" cy="837"/>
              </a:xfrm>
            </p:grpSpPr>
            <p:pic>
              <p:nvPicPr>
                <p:cNvPr id="5157" name="TextBox 15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" y="1260"/>
                  <a:ext cx="837" cy="8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58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6" y="1296"/>
                  <a:ext cx="820" cy="5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80000"/>
                    <a:buBlip>
                      <a:blip r:embed="rId4"/>
                    </a:buBlip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70000"/>
                    <a:buBlip>
                      <a:blip r:embed="rId5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FFFFFF"/>
                      </a:solidFill>
                      <a:latin typeface="Tw Cen MT" pitchFamily="34" charset="0"/>
                    </a:rPr>
                    <a:t>Preliminary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>
                      <a:solidFill>
                        <a:srgbClr val="FFFFFF"/>
                      </a:solidFill>
                      <a:latin typeface="Tw Cen MT" pitchFamily="34" charset="0"/>
                    </a:rPr>
                    <a:t>Data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>
                      <a:solidFill>
                        <a:srgbClr val="FFFFFF"/>
                      </a:solidFill>
                      <a:latin typeface="Tw Cen MT" pitchFamily="34" charset="0"/>
                    </a:rPr>
                    <a:t>Gathering</a:t>
                  </a:r>
                </a:p>
              </p:txBody>
            </p:sp>
          </p:grpSp>
          <p:sp>
            <p:nvSpPr>
              <p:cNvPr id="18" name="Right Arrow 17"/>
              <p:cNvSpPr/>
              <p:nvPr/>
            </p:nvSpPr>
            <p:spPr>
              <a:xfrm>
                <a:off x="3359125" y="2103437"/>
                <a:ext cx="652462" cy="7778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7859688" y="2168526"/>
                <a:ext cx="390525" cy="7778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5132" name="Right Arrow 19"/>
              <p:cNvSpPr>
                <a:spLocks noChangeArrowheads="1"/>
              </p:cNvSpPr>
              <p:nvPr/>
            </p:nvSpPr>
            <p:spPr bwMode="auto">
              <a:xfrm rot="5400000">
                <a:off x="8132899" y="3085763"/>
                <a:ext cx="1087436" cy="45719"/>
              </a:xfrm>
              <a:prstGeom prst="rightArrow">
                <a:avLst>
                  <a:gd name="adj1" fmla="val 50000"/>
                  <a:gd name="adj2" fmla="val 60788"/>
                </a:avLst>
              </a:prstGeom>
              <a:solidFill>
                <a:srgbClr val="FF0000"/>
              </a:solid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5459387" y="2112962"/>
                <a:ext cx="260350" cy="7778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3" name="Left Arrow 22"/>
              <p:cNvSpPr/>
              <p:nvPr/>
            </p:nvSpPr>
            <p:spPr>
              <a:xfrm>
                <a:off x="7310413" y="4124326"/>
                <a:ext cx="131763" cy="155575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66987" y="3811587"/>
                <a:ext cx="937564" cy="923330"/>
              </a:xfrm>
              <a:prstGeom prst="rect">
                <a:avLst/>
              </a:prstGeom>
              <a:solidFill>
                <a:srgbClr val="990000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Analysis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And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findings</a:t>
                </a:r>
              </a:p>
            </p:txBody>
          </p:sp>
          <p:sp>
            <p:nvSpPr>
              <p:cNvPr id="25" name="Left Arrow 24"/>
              <p:cNvSpPr/>
              <p:nvPr/>
            </p:nvSpPr>
            <p:spPr>
              <a:xfrm>
                <a:off x="5560988" y="4202112"/>
                <a:ext cx="390525" cy="77788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5137" name="Left Arrow 25"/>
              <p:cNvSpPr>
                <a:spLocks noChangeArrowheads="1"/>
              </p:cNvSpPr>
              <p:nvPr/>
            </p:nvSpPr>
            <p:spPr bwMode="auto">
              <a:xfrm flipV="1">
                <a:off x="3708375" y="4202113"/>
                <a:ext cx="715962" cy="155575"/>
              </a:xfrm>
              <a:prstGeom prst="leftArrow">
                <a:avLst>
                  <a:gd name="adj1" fmla="val 50000"/>
                  <a:gd name="adj2" fmla="val 41844"/>
                </a:avLst>
              </a:prstGeom>
              <a:solidFill>
                <a:srgbClr val="FF0000"/>
              </a:solid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287688" y="4979987"/>
                <a:ext cx="4759325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5400000">
                <a:off x="3132113" y="5135563"/>
                <a:ext cx="311150" cy="317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5400000">
                <a:off x="5413350" y="5135563"/>
                <a:ext cx="312738" cy="158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rot="5400000">
                <a:off x="6523013" y="5135563"/>
                <a:ext cx="311150" cy="317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rot="5400000">
                <a:off x="7929538" y="5097463"/>
                <a:ext cx="233362" cy="158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Elbow Connector 53"/>
              <p:cNvCxnSpPr>
                <a:cxnSpLocks/>
                <a:stCxn id="13" idx="0"/>
              </p:cNvCxnSpPr>
              <p:nvPr/>
            </p:nvCxnSpPr>
            <p:spPr>
              <a:xfrm rot="5400000" flipH="1" flipV="1">
                <a:off x="6198766" y="3136503"/>
                <a:ext cx="1216024" cy="394495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Elbow Connector 55"/>
              <p:cNvCxnSpPr>
                <a:cxnSpLocks/>
              </p:cNvCxnSpPr>
              <p:nvPr/>
            </p:nvCxnSpPr>
            <p:spPr>
              <a:xfrm rot="16200000" flipV="1">
                <a:off x="5126809" y="2764633"/>
                <a:ext cx="1163635" cy="93027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lbow Connector 63"/>
              <p:cNvCxnSpPr/>
              <p:nvPr/>
            </p:nvCxnSpPr>
            <p:spPr>
              <a:xfrm flipV="1">
                <a:off x="3614713" y="3192463"/>
                <a:ext cx="3846513" cy="620713"/>
              </a:xfrm>
              <a:prstGeom prst="bentConnector3">
                <a:avLst>
                  <a:gd name="adj1" fmla="val 55729"/>
                </a:avLst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rot="5400000" flipH="1" flipV="1">
                <a:off x="7227069" y="2959894"/>
                <a:ext cx="466725" cy="1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0" name="TextBox 7"/>
              <p:cNvSpPr txBox="1">
                <a:spLocks noChangeArrowheads="1"/>
              </p:cNvSpPr>
              <p:nvPr/>
            </p:nvSpPr>
            <p:spPr bwMode="auto">
              <a:xfrm>
                <a:off x="2814150" y="5313362"/>
                <a:ext cx="883575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chemeClr val="bg1"/>
                    </a:solidFill>
                    <a:latin typeface="Tw Cen MT" pitchFamily="34" charset="0"/>
                  </a:rPr>
                  <a:t>Method</a:t>
                </a:r>
              </a:p>
            </p:txBody>
          </p:sp>
          <p:sp>
            <p:nvSpPr>
              <p:cNvPr id="5151" name="TextBox 7"/>
              <p:cNvSpPr txBox="1">
                <a:spLocks noChangeArrowheads="1"/>
              </p:cNvSpPr>
              <p:nvPr/>
            </p:nvSpPr>
            <p:spPr bwMode="auto">
              <a:xfrm>
                <a:off x="3835445" y="5313362"/>
                <a:ext cx="1101584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chemeClr val="bg1"/>
                    </a:solidFill>
                    <a:latin typeface="Tw Cen MT" pitchFamily="34" charset="0"/>
                  </a:rPr>
                  <a:t>Sampling </a:t>
                </a:r>
              </a:p>
            </p:txBody>
          </p:sp>
          <p:sp>
            <p:nvSpPr>
              <p:cNvPr id="5152" name="TextBox 7"/>
              <p:cNvSpPr txBox="1">
                <a:spLocks noChangeArrowheads="1"/>
              </p:cNvSpPr>
              <p:nvPr/>
            </p:nvSpPr>
            <p:spPr bwMode="auto">
              <a:xfrm>
                <a:off x="5002188" y="5313362"/>
                <a:ext cx="1171575" cy="6604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Unit of analysis </a:t>
                </a:r>
              </a:p>
            </p:txBody>
          </p:sp>
          <p:sp>
            <p:nvSpPr>
              <p:cNvPr id="5153" name="TextBox 7"/>
              <p:cNvSpPr txBox="1">
                <a:spLocks noChangeArrowheads="1"/>
              </p:cNvSpPr>
              <p:nvPr/>
            </p:nvSpPr>
            <p:spPr bwMode="auto">
              <a:xfrm>
                <a:off x="6221388" y="5313362"/>
                <a:ext cx="1171575" cy="93503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Data collection method</a:t>
                </a:r>
              </a:p>
            </p:txBody>
          </p:sp>
          <p:sp>
            <p:nvSpPr>
              <p:cNvPr id="5154" name="TextBox 7"/>
              <p:cNvSpPr txBox="1">
                <a:spLocks noChangeArrowheads="1"/>
              </p:cNvSpPr>
              <p:nvPr/>
            </p:nvSpPr>
            <p:spPr bwMode="auto">
              <a:xfrm>
                <a:off x="7440587" y="5313362"/>
                <a:ext cx="1524000" cy="6604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Development of hypothesis</a:t>
                </a:r>
              </a:p>
            </p:txBody>
          </p:sp>
          <p:sp>
            <p:nvSpPr>
              <p:cNvPr id="13" name="TextBox 7"/>
              <p:cNvSpPr txBox="1"/>
              <p:nvPr/>
            </p:nvSpPr>
            <p:spPr>
              <a:xfrm>
                <a:off x="5921350" y="3941762"/>
                <a:ext cx="1376362" cy="660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w Cen MT" pitchFamily="34" charset="0"/>
                  </a:rPr>
                  <a:t>Hypothesis </a:t>
                </a:r>
              </a:p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w Cen MT" pitchFamily="34" charset="0"/>
                  </a:rPr>
                  <a:t>development</a:t>
                </a:r>
              </a:p>
            </p:txBody>
          </p:sp>
          <p:sp>
            <p:nvSpPr>
              <p:cNvPr id="5156" name="TextBox 5"/>
              <p:cNvSpPr txBox="1">
                <a:spLocks noChangeArrowheads="1"/>
              </p:cNvSpPr>
              <p:nvPr/>
            </p:nvSpPr>
            <p:spPr bwMode="auto">
              <a:xfrm>
                <a:off x="3173387" y="3000468"/>
                <a:ext cx="2438400" cy="749300"/>
              </a:xfrm>
              <a:prstGeom prst="rect">
                <a:avLst/>
              </a:prstGeom>
              <a:solidFill>
                <a:srgbClr val="A50021"/>
              </a:solidFill>
              <a:ln w="19050" algn="ctr">
                <a:solidFill>
                  <a:srgbClr val="A25C3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bg1"/>
                    </a:solidFill>
                  </a:rPr>
                  <a:t>What are the symptoms 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bg1"/>
                    </a:solidFill>
                  </a:rPr>
                  <a:t>indicators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dirty="0">
                  <a:solidFill>
                    <a:schemeClr val="bg1"/>
                  </a:solidFill>
                  <a:latin typeface="Tw Cen MT" pitchFamily="34" charset="0"/>
                </a:endParaRPr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62AAB99-6E8F-47BC-8D8F-7155E6E8F017}"/>
              </a:ext>
            </a:extLst>
          </p:cNvPr>
          <p:cNvCxnSpPr>
            <a:cxnSpLocks/>
          </p:cNvCxnSpPr>
          <p:nvPr/>
        </p:nvCxnSpPr>
        <p:spPr>
          <a:xfrm>
            <a:off x="4338887" y="4609031"/>
            <a:ext cx="0" cy="4797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12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75" y="657655"/>
            <a:ext cx="58669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IN CONDUCTING RESEARCH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377" y="1772817"/>
            <a:ext cx="306045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Segoe Print" panose="02000600000000000000" pitchFamily="2" charset="0"/>
              </a:rPr>
              <a:t>What to Do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5480" y="2777443"/>
            <a:ext cx="2869696" cy="58477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66"/>
                </a:solidFill>
                <a:latin typeface="Segoe Print" panose="02000600000000000000" pitchFamily="2" charset="0"/>
              </a:rPr>
              <a:t>Why to Do</a:t>
            </a:r>
            <a:endParaRPr lang="en-US" sz="3200" b="1" dirty="0">
              <a:solidFill>
                <a:srgbClr val="00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5179" y="3616769"/>
            <a:ext cx="2880917" cy="584775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660066"/>
                </a:solidFill>
                <a:latin typeface="Segoe Print" panose="02000600000000000000" pitchFamily="2" charset="0"/>
              </a:rPr>
              <a:t>How to Do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692" y="1844825"/>
            <a:ext cx="425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Segoe Print" panose="02000600000000000000" pitchFamily="2" charset="0"/>
              </a:rPr>
              <a:t>PS, RO, RQ, Scope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71863" y="2838998"/>
            <a:ext cx="4706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Print" panose="02000600000000000000" pitchFamily="2" charset="0"/>
              </a:rPr>
              <a:t>Background, Significance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032105" y="3616769"/>
            <a:ext cx="3494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Segoe Print" panose="02000600000000000000" pitchFamily="2" charset="0"/>
              </a:rPr>
              <a:t>Research Design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0850" y="18937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450054" y="27791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857079" y="36548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46283" y="5212915"/>
            <a:ext cx="549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Theories (concept, construct, preposition), Theoretical Framework </a:t>
            </a:r>
          </a:p>
        </p:txBody>
      </p:sp>
      <p:sp>
        <p:nvSpPr>
          <p:cNvPr id="15" name="Down Arrow 14"/>
          <p:cNvSpPr/>
          <p:nvPr/>
        </p:nvSpPr>
        <p:spPr>
          <a:xfrm rot="10800000">
            <a:off x="8271813" y="4237075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30" descr="A couple of cups of coffee on a table in blue cups&#10;">
            <a:extLst>
              <a:ext uri="{FF2B5EF4-FFF2-40B4-BE49-F238E27FC236}">
                <a16:creationId xmlns:a16="http://schemas.microsoft.com/office/drawing/2014/main" id="{2010B384-475F-5E4B-34CA-C3C0A7ABC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5" y="3495783"/>
            <a:ext cx="2628490" cy="2629103"/>
          </a:xfrm>
          <a:custGeom>
            <a:avLst/>
            <a:gdLst>
              <a:gd name="connsiteX0" fmla="*/ 3246912 w 4548543"/>
              <a:gd name="connsiteY0" fmla="*/ 458 h 3723859"/>
              <a:gd name="connsiteX1" fmla="*/ 4150879 w 4548543"/>
              <a:gd name="connsiteY1" fmla="*/ 378073 h 3723859"/>
              <a:gd name="connsiteX2" fmla="*/ 4548482 w 4548543"/>
              <a:gd name="connsiteY2" fmla="*/ 1568643 h 3723859"/>
              <a:gd name="connsiteX3" fmla="*/ 4028886 w 4548543"/>
              <a:gd name="connsiteY3" fmla="*/ 3710287 h 3723859"/>
              <a:gd name="connsiteX4" fmla="*/ 4021678 w 4548543"/>
              <a:gd name="connsiteY4" fmla="*/ 3723859 h 3723859"/>
              <a:gd name="connsiteX5" fmla="*/ 0 w 4548543"/>
              <a:gd name="connsiteY5" fmla="*/ 3723859 h 3723859"/>
              <a:gd name="connsiteX6" fmla="*/ 0 w 4548543"/>
              <a:gd name="connsiteY6" fmla="*/ 1455242 h 3723859"/>
              <a:gd name="connsiteX7" fmla="*/ 170674 w 4548543"/>
              <a:gd name="connsiteY7" fmla="*/ 1364030 h 3723859"/>
              <a:gd name="connsiteX8" fmla="*/ 371971 w 4548543"/>
              <a:gd name="connsiteY8" fmla="*/ 1257338 h 3723859"/>
              <a:gd name="connsiteX9" fmla="*/ 2579168 w 4548543"/>
              <a:gd name="connsiteY9" fmla="*/ 156654 h 3723859"/>
              <a:gd name="connsiteX10" fmla="*/ 3246912 w 4548543"/>
              <a:gd name="connsiteY10" fmla="*/ 458 h 372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pic>
        <p:nvPicPr>
          <p:cNvPr id="3" name="Picture Placeholder 13" descr="Barista pouring milk froth into coffee">
            <a:extLst>
              <a:ext uri="{FF2B5EF4-FFF2-40B4-BE49-F238E27FC236}">
                <a16:creationId xmlns:a16="http://schemas.microsoft.com/office/drawing/2014/main" id="{D3C5A1F4-8BB9-62B4-AF5A-AECE40C86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500" y="1"/>
            <a:ext cx="4000500" cy="2838997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9636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Vase on a table with leaves, books, ornament, chair">
            <a:extLst>
              <a:ext uri="{FF2B5EF4-FFF2-40B4-BE49-F238E27FC236}">
                <a16:creationId xmlns:a16="http://schemas.microsoft.com/office/drawing/2014/main" id="{E63B8A5B-EB32-49B6-9A1F-EBAD959CFB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1196" y="0"/>
            <a:ext cx="5020056" cy="61341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D704C3-CE93-1C9A-6835-CE3B89A7A49C}"/>
              </a:ext>
            </a:extLst>
          </p:cNvPr>
          <p:cNvSpPr/>
          <p:nvPr/>
        </p:nvSpPr>
        <p:spPr>
          <a:xfrm>
            <a:off x="288177" y="129321"/>
            <a:ext cx="4935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Research) Problem is….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B75801-2BEE-1D7B-C128-61261D21BD99}"/>
              </a:ext>
            </a:extLst>
          </p:cNvPr>
          <p:cNvSpPr txBox="1">
            <a:spLocks/>
          </p:cNvSpPr>
          <p:nvPr/>
        </p:nvSpPr>
        <p:spPr>
          <a:xfrm>
            <a:off x="114300" y="2925743"/>
            <a:ext cx="6406896" cy="1436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/>
            <a:r>
              <a:rPr lang="en-US" sz="2000" b="1" dirty="0">
                <a:solidFill>
                  <a:srgbClr val="002060"/>
                </a:solidFill>
              </a:rPr>
              <a:t>A problem requires research to find a solution, although not all problems require research, however, a research conducted due to the problem.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691E2-AF8F-D95E-6161-1A12223C7D97}"/>
              </a:ext>
            </a:extLst>
          </p:cNvPr>
          <p:cNvSpPr txBox="1"/>
          <p:nvPr/>
        </p:nvSpPr>
        <p:spPr>
          <a:xfrm>
            <a:off x="4826745" y="106242"/>
            <a:ext cx="67145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/>
              <a:t>The problem is </a:t>
            </a:r>
            <a:r>
              <a:rPr lang="en-US" sz="2000" b="1" dirty="0">
                <a:solidFill>
                  <a:srgbClr val="FF0000"/>
                </a:solidFill>
              </a:rPr>
              <a:t>the gap </a:t>
            </a:r>
            <a:r>
              <a:rPr lang="en-US" sz="2000" b="1" dirty="0"/>
              <a:t>between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what should be and what is in reality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what is necessary and what is available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 expectation and the reality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what theoretically should be and what happens in practice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 rule and the reality</a:t>
            </a:r>
          </a:p>
        </p:txBody>
      </p:sp>
    </p:spTree>
    <p:extLst>
      <p:ext uri="{BB962C8B-B14F-4D97-AF65-F5344CB8AC3E}">
        <p14:creationId xmlns:p14="http://schemas.microsoft.com/office/powerpoint/2010/main" val="936898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 descr="Coffee Beans">
            <a:extLst>
              <a:ext uri="{FF2B5EF4-FFF2-40B4-BE49-F238E27FC236}">
                <a16:creationId xmlns:a16="http://schemas.microsoft.com/office/drawing/2014/main" id="{C388A144-7F73-4841-9C0E-A3A1C8B66D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" y="-10160"/>
            <a:ext cx="12198985" cy="6877685"/>
          </a:xfr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E0ACD1F-5E64-47CD-BF6C-FED863721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43ED7-3316-AD14-3107-86698D853D32}"/>
              </a:ext>
            </a:extLst>
          </p:cNvPr>
          <p:cNvSpPr/>
          <p:nvPr/>
        </p:nvSpPr>
        <p:spPr>
          <a:xfrm>
            <a:off x="179418" y="1051375"/>
            <a:ext cx="3101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93300"/>
                </a:solidFill>
              </a:rPr>
              <a:t>So, someone who will conduct the research must first determine what  </a:t>
            </a:r>
            <a:r>
              <a:rPr lang="en-US" sz="2400" b="1" dirty="0"/>
              <a:t>the problem </a:t>
            </a:r>
            <a:r>
              <a:rPr lang="en-US" sz="2400" b="1" dirty="0">
                <a:solidFill>
                  <a:srgbClr val="993300"/>
                </a:solidFill>
              </a:rPr>
              <a:t>is.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4D4C170-3BA1-E288-6FFE-D04F67DFBD1C}"/>
              </a:ext>
            </a:extLst>
          </p:cNvPr>
          <p:cNvSpPr/>
          <p:nvPr/>
        </p:nvSpPr>
        <p:spPr>
          <a:xfrm>
            <a:off x="1102519" y="3147684"/>
            <a:ext cx="97155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D7939-BA63-FFA4-5F14-123694BCCA77}"/>
              </a:ext>
            </a:extLst>
          </p:cNvPr>
          <p:cNvSpPr txBox="1"/>
          <p:nvPr/>
        </p:nvSpPr>
        <p:spPr>
          <a:xfrm>
            <a:off x="136556" y="3992104"/>
            <a:ext cx="3006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96633"/>
                </a:solidFill>
              </a:rPr>
              <a:t>Research Questions 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E693210-956A-199F-DEAD-409F9D398F88}"/>
              </a:ext>
            </a:extLst>
          </p:cNvPr>
          <p:cNvSpPr/>
          <p:nvPr/>
        </p:nvSpPr>
        <p:spPr>
          <a:xfrm>
            <a:off x="1102519" y="4614037"/>
            <a:ext cx="97155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D3FF2C-99E6-B00D-BAA8-CC45FF62FD5E}"/>
              </a:ext>
            </a:extLst>
          </p:cNvPr>
          <p:cNvSpPr txBox="1">
            <a:spLocks/>
          </p:cNvSpPr>
          <p:nvPr/>
        </p:nvSpPr>
        <p:spPr>
          <a:xfrm>
            <a:off x="50831" y="5559292"/>
            <a:ext cx="3187670" cy="471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400" b="1" cap="none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Research Objectives</a:t>
            </a:r>
            <a:endParaRPr lang="en-US" sz="2400" cap="non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62EF8-3120-E141-9BA2-0EEEB0D25ED2}"/>
              </a:ext>
            </a:extLst>
          </p:cNvPr>
          <p:cNvSpPr txBox="1"/>
          <p:nvPr/>
        </p:nvSpPr>
        <p:spPr>
          <a:xfrm>
            <a:off x="3143251" y="1748634"/>
            <a:ext cx="1600200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To find the solution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4B651F-6BA4-30C2-06E5-2940F40257C2}"/>
              </a:ext>
            </a:extLst>
          </p:cNvPr>
          <p:cNvSpPr txBox="1"/>
          <p:nvPr/>
        </p:nvSpPr>
        <p:spPr>
          <a:xfrm>
            <a:off x="3180572" y="3891843"/>
            <a:ext cx="2130394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To get the answers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EC488F-78AE-6A5D-CFFF-60ECA54DB7CF}"/>
              </a:ext>
            </a:extLst>
          </p:cNvPr>
          <p:cNvSpPr txBox="1"/>
          <p:nvPr/>
        </p:nvSpPr>
        <p:spPr>
          <a:xfrm>
            <a:off x="3180572" y="5452237"/>
            <a:ext cx="2130394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To reach the objectives</a:t>
            </a:r>
          </a:p>
        </p:txBody>
      </p:sp>
    </p:spTree>
    <p:extLst>
      <p:ext uri="{BB962C8B-B14F-4D97-AF65-F5344CB8AC3E}">
        <p14:creationId xmlns:p14="http://schemas.microsoft.com/office/powerpoint/2010/main" val="1808338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96FB0A-2A02-4DFB-8C70-412D8DF11C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95800" y="1225808"/>
            <a:ext cx="3200400" cy="731520"/>
          </a:xfrm>
          <a:solidFill>
            <a:srgbClr val="996633">
              <a:alpha val="49804"/>
            </a:srgbClr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 err="1"/>
              <a:t>Pertanyaan</a:t>
            </a:r>
            <a:r>
              <a:rPr lang="en-US" b="1" dirty="0"/>
              <a:t> </a:t>
            </a:r>
            <a:r>
              <a:rPr lang="en-US" b="1" dirty="0" err="1"/>
              <a:t>Penelitian</a:t>
            </a:r>
            <a:endParaRPr lang="en-US" b="1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B78CA3E-425A-49FC-8D99-4000609FED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7390" y="2015952"/>
            <a:ext cx="3200400" cy="4070523"/>
          </a:xfrm>
          <a:noFill/>
          <a:ln>
            <a:solidFill>
              <a:schemeClr val="accent2"/>
            </a:solidFill>
          </a:ln>
        </p:spPr>
        <p:txBody>
          <a:bodyPr anchor="t" anchorCtr="1">
            <a:normAutofit fontScale="925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muncul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dijawab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penelitian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Pertanyaannya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seberapa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seberapa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seberapa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sejauh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sebagainya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inilah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dijawab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penelitian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kalimat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pernyataan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5D2ED3F-4593-4DAA-83A4-953C35F622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14730" y="1225808"/>
            <a:ext cx="3200400" cy="731520"/>
          </a:xfrm>
          <a:solidFill>
            <a:srgbClr val="FFFFCC">
              <a:alpha val="50000"/>
            </a:srgbClr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 err="1">
                <a:solidFill>
                  <a:srgbClr val="002060"/>
                </a:solidFill>
              </a:rPr>
              <a:t>Tujuan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Penelitian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A0B0A1D-F3E2-4CA5-BB2D-285AB09BB4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14730" y="2014479"/>
            <a:ext cx="3200400" cy="3459498"/>
          </a:xfrm>
          <a:noFill/>
          <a:ln>
            <a:solidFill>
              <a:schemeClr val="accent2"/>
            </a:solidFill>
          </a:ln>
        </p:spPr>
        <p:txBody>
          <a:bodyPr anchor="t" anchorCtr="1"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 err="1"/>
              <a:t>Apa</a:t>
            </a:r>
            <a:r>
              <a:rPr lang="en-US" sz="2400" b="1" dirty="0"/>
              <a:t> yang </a:t>
            </a:r>
            <a:r>
              <a:rPr lang="en-US" sz="2400" b="1" dirty="0" err="1"/>
              <a:t>ingin</a:t>
            </a:r>
            <a:r>
              <a:rPr lang="en-US" sz="2400" b="1" dirty="0"/>
              <a:t> </a:t>
            </a:r>
            <a:r>
              <a:rPr lang="en-US" sz="2400" b="1" dirty="0" err="1"/>
              <a:t>dicapai</a:t>
            </a:r>
            <a:r>
              <a:rPr lang="en-US" sz="2400" b="1" dirty="0"/>
              <a:t> dan </a:t>
            </a:r>
            <a:r>
              <a:rPr lang="en-US" sz="2400" b="1" dirty="0" err="1"/>
              <a:t>dituju</a:t>
            </a:r>
            <a:endParaRPr lang="en-US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 err="1"/>
              <a:t>Nanti</a:t>
            </a:r>
            <a:r>
              <a:rPr lang="en-US" sz="2400" b="1" dirty="0"/>
              <a:t> yang </a:t>
            </a:r>
            <a:r>
              <a:rPr lang="en-US" sz="2400" b="1" dirty="0" err="1"/>
              <a:t>akan</a:t>
            </a:r>
            <a:r>
              <a:rPr lang="en-US" sz="2400" b="1" dirty="0"/>
              <a:t> </a:t>
            </a:r>
            <a:r>
              <a:rPr lang="en-US" sz="2400" b="1" dirty="0" err="1"/>
              <a:t>menjadi</a:t>
            </a:r>
            <a:r>
              <a:rPr lang="en-US" sz="2400" b="1" dirty="0"/>
              <a:t> </a:t>
            </a:r>
            <a:r>
              <a:rPr lang="en-US" sz="2400" b="1" dirty="0" err="1"/>
              <a:t>kesimpulan</a:t>
            </a:r>
            <a:r>
              <a:rPr lang="en-US" sz="2400" b="1" dirty="0"/>
              <a:t> </a:t>
            </a:r>
            <a:r>
              <a:rPr lang="en-US" sz="2400" b="1" dirty="0" err="1"/>
              <a:t>penelitian</a:t>
            </a:r>
            <a:r>
              <a:rPr lang="en-US" sz="2400" b="1" dirty="0"/>
              <a:t> dan </a:t>
            </a:r>
            <a:r>
              <a:rPr lang="en-US" sz="2400" b="1" dirty="0" err="1"/>
              <a:t>menjadi</a:t>
            </a:r>
            <a:r>
              <a:rPr lang="en-US" sz="2400" b="1" dirty="0"/>
              <a:t> </a:t>
            </a:r>
            <a:r>
              <a:rPr lang="en-US" sz="2400" b="1" dirty="0" err="1"/>
              <a:t>dasar</a:t>
            </a:r>
            <a:r>
              <a:rPr lang="en-US" sz="2400" b="1" dirty="0"/>
              <a:t> </a:t>
            </a:r>
            <a:r>
              <a:rPr lang="en-US" sz="2400" b="1" dirty="0" err="1"/>
              <a:t>rekomendasi</a:t>
            </a:r>
            <a:r>
              <a:rPr lang="en-US" sz="2400" b="1" dirty="0"/>
              <a:t> </a:t>
            </a:r>
            <a:r>
              <a:rPr lang="en-US" sz="2400" b="1" dirty="0" err="1"/>
              <a:t>atau</a:t>
            </a:r>
            <a:r>
              <a:rPr lang="en-US" sz="2400" b="1" dirty="0"/>
              <a:t> saran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 err="1"/>
              <a:t>Merupakan</a:t>
            </a:r>
            <a:r>
              <a:rPr lang="en-US" sz="2400" b="1" dirty="0"/>
              <a:t> </a:t>
            </a:r>
            <a:r>
              <a:rPr lang="en-US" sz="2400" b="1" dirty="0" err="1"/>
              <a:t>kalimat</a:t>
            </a:r>
            <a:r>
              <a:rPr lang="en-US" sz="2400" b="1" dirty="0"/>
              <a:t> </a:t>
            </a:r>
            <a:r>
              <a:rPr lang="en-US" sz="2400" b="1" dirty="0" err="1"/>
              <a:t>pernyataan</a:t>
            </a:r>
            <a:endParaRPr lang="en-US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algn="l"/>
            <a:endParaRPr lang="en-US" sz="24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2ECA6D-3E50-4C18-9FD3-9FFF5589B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348" y="1225808"/>
            <a:ext cx="3200400" cy="731520"/>
          </a:xfrm>
          <a:solidFill>
            <a:srgbClr val="990000"/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Masalah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Penelitian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63D4E6-374E-4922-827B-068D67F3CA1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936348" y="2006048"/>
            <a:ext cx="3200400" cy="3835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melatarbelakangi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topik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Mana data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pendukungnya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bilang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demikian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darimana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sumbernya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masalahnya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Merupakan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gap yang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diisi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penelitian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3C69863-5F45-4D93-93D5-0440348B1866}"/>
              </a:ext>
            </a:extLst>
          </p:cNvPr>
          <p:cNvSpPr/>
          <p:nvPr/>
        </p:nvSpPr>
        <p:spPr>
          <a:xfrm>
            <a:off x="3813396" y="1430912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6F77F7B-90AB-4E5C-A4CF-D14D72BD3CD9}"/>
              </a:ext>
            </a:extLst>
          </p:cNvPr>
          <p:cNvSpPr/>
          <p:nvPr/>
        </p:nvSpPr>
        <p:spPr>
          <a:xfrm>
            <a:off x="7374754" y="1289609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5D2ED3F-4593-4DAA-83A4-953C35F622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2900" y="180063"/>
            <a:ext cx="11468100" cy="731520"/>
          </a:xfr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CC"/>
                </a:solidFill>
              </a:rPr>
              <a:t>Kata Awal </a:t>
            </a:r>
            <a:r>
              <a:rPr lang="en-US" sz="3200" b="1" dirty="0" err="1">
                <a:solidFill>
                  <a:srgbClr val="FFFFCC"/>
                </a:solidFill>
              </a:rPr>
              <a:t>Untuk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Tujuan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Penelitian</a:t>
            </a:r>
            <a:endParaRPr lang="en-US" sz="2800" b="1" dirty="0">
              <a:solidFill>
                <a:srgbClr val="FFFFCC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2ACCDC-D88A-416E-9115-F366B4ADB9E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92078" y="949683"/>
            <a:ext cx="5618922" cy="5232042"/>
          </a:xfrm>
        </p:spPr>
        <p:txBody>
          <a:bodyPr>
            <a:noAutofit/>
          </a:bodyPr>
          <a:lstStyle/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membandingkan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(to compare),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define)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memprediksi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predict),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menduga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estimate),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menganalisis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analyze)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menilai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assess)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menghitung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calculate)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mengumpulkan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collect)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develop),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mengeksplorasi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explore),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menghubungkan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connect, to relate)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perkataan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sejenis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F13AB3E-2ABF-4B62-8B06-8105FC08EFDA}"/>
              </a:ext>
            </a:extLst>
          </p:cNvPr>
          <p:cNvSpPr txBox="1">
            <a:spLocks/>
          </p:cNvSpPr>
          <p:nvPr/>
        </p:nvSpPr>
        <p:spPr>
          <a:xfrm>
            <a:off x="361950" y="1063984"/>
            <a:ext cx="5830128" cy="408904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mengidentifikasi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(to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indentify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find out)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ensure),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determine),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membangun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(to establish)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mengklarifikasi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clarify),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verifikasi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to verify),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mengkonfirmasi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confirm)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menjelaskan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explain, to describe),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12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59496" y="404664"/>
            <a:ext cx="8909904" cy="15121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800" b="1" dirty="0"/>
              <a:t>Theoretical Framework and Hypothesis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56137642"/>
              </p:ext>
            </p:extLst>
          </p:nvPr>
        </p:nvGraphicFramePr>
        <p:xfrm>
          <a:off x="695400" y="2048400"/>
          <a:ext cx="10801200" cy="2023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19670" y="3824495"/>
            <a:ext cx="164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Construct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Proposition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9989" y="3824494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17639877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558261E-2ED4-43BC-A55B-9F0F950A83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0817CE-6E9C-4FF7-89EF-0CD4C9613A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220E6E-FFD6-489C-8C40-077B2FE74DA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Maker design</Template>
  <TotalTime>1718</TotalTime>
  <Words>1476</Words>
  <Application>Microsoft Office PowerPoint</Application>
  <PresentationFormat>Widescreen</PresentationFormat>
  <Paragraphs>260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Avenir Next LT Pro Light</vt:lpstr>
      <vt:lpstr>Calibri</vt:lpstr>
      <vt:lpstr>Century Gothic</vt:lpstr>
      <vt:lpstr>Comic Sans MS</vt:lpstr>
      <vt:lpstr>Gill Sans MT</vt:lpstr>
      <vt:lpstr>Helvetica Neue Medium</vt:lpstr>
      <vt:lpstr>Lucida Calligraphy</vt:lpstr>
      <vt:lpstr>Monotype Corsiva</vt:lpstr>
      <vt:lpstr>Segoe Print</vt:lpstr>
      <vt:lpstr>Tahoma</vt:lpstr>
      <vt:lpstr>Times New Roman</vt:lpstr>
      <vt:lpstr>Tw Cen MT</vt:lpstr>
      <vt:lpstr>Verdana</vt:lpstr>
      <vt:lpstr>Vijaya</vt:lpstr>
      <vt:lpstr>Wingdings</vt:lpstr>
      <vt:lpstr>Wingdings 3</vt:lpstr>
      <vt:lpstr>Gallery</vt:lpstr>
      <vt:lpstr>PENGANTAR METODE PENELITIAN MANAJEMEN</vt:lpstr>
      <vt:lpstr>PowerPoint Presentation</vt:lpstr>
      <vt:lpstr>OVERVIEW OF RESEARCH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Theoretical Framework and Hypothesis</vt:lpstr>
      <vt:lpstr>Qualitative vs Quantitative Research</vt:lpstr>
      <vt:lpstr>Types of Data</vt:lpstr>
      <vt:lpstr>Data Sources</vt:lpstr>
      <vt:lpstr>ANALISIS DATA</vt:lpstr>
      <vt:lpstr>PowerPoint Presentation</vt:lpstr>
      <vt:lpstr>Text Layout 2</vt:lpstr>
      <vt:lpstr>PowerPoint Presentation</vt:lpstr>
      <vt:lpstr>PowerPoint Presentation</vt:lpstr>
      <vt:lpstr>Descriptive Statistics</vt:lpstr>
      <vt:lpstr>PowerPoint Presentation</vt:lpstr>
      <vt:lpstr>Estimating Relationship  Among Variables</vt:lpstr>
      <vt:lpstr>Data Collecting; Measurement</vt:lpstr>
      <vt:lpstr>PowerPoint Presentation</vt:lpstr>
      <vt:lpstr>UJI HIPOTESIS YANG MUNGKIN DILAKUKAN</vt:lpstr>
      <vt:lpstr>PowerPoint Presentation</vt:lpstr>
      <vt:lpstr>PowerPoint Presentation</vt:lpstr>
      <vt:lpstr>PowerPoint Presentation</vt:lpstr>
      <vt:lpstr>PowerPoint Presentation</vt:lpstr>
      <vt:lpstr>Good Luck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PENGANTAR METODE PENELITIAN MANAJEMEN</dc:title>
  <dc:creator>ASUS</dc:creator>
  <cp:lastModifiedBy>ASUS</cp:lastModifiedBy>
  <cp:revision>7</cp:revision>
  <dcterms:created xsi:type="dcterms:W3CDTF">2022-09-01T04:04:15Z</dcterms:created>
  <dcterms:modified xsi:type="dcterms:W3CDTF">2022-09-04T01:03:21Z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