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61" r:id="rId6"/>
    <p:sldId id="285" r:id="rId7"/>
    <p:sldId id="286" r:id="rId8"/>
    <p:sldId id="287"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89" r:id="rId24"/>
    <p:sldId id="295" r:id="rId25"/>
    <p:sldId id="291" r:id="rId26"/>
    <p:sldId id="292" r:id="rId27"/>
    <p:sldId id="293" r:id="rId28"/>
    <p:sldId id="294" r:id="rId29"/>
    <p:sldId id="296" r:id="rId30"/>
    <p:sldId id="297" r:id="rId31"/>
    <p:sldId id="298" r:id="rId32"/>
    <p:sldId id="299" r:id="rId33"/>
    <p:sldId id="300"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008000"/>
    <a:srgbClr val="00FF00"/>
    <a:srgbClr val="00FF99"/>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388" y="4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52426" y="2895600"/>
            <a:ext cx="4572000" cy="1368798"/>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5" name="Rectangle 14"/>
          <p:cNvSpPr/>
          <p:nvPr/>
        </p:nvSpPr>
        <p:spPr>
          <a:xfrm>
            <a:off x="0" y="4743451"/>
            <a:ext cx="9144000" cy="21145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 name="Straight Connector 15"/>
          <p:cNvCxnSpPr/>
          <p:nvPr/>
        </p:nvCxnSpPr>
        <p:spPr>
          <a:xfrm>
            <a:off x="0" y="4714875"/>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Date Placeholder 21"/>
          <p:cNvSpPr>
            <a:spLocks noGrp="1"/>
          </p:cNvSpPr>
          <p:nvPr>
            <p:ph type="dt" sz="half" idx="10"/>
          </p:nvPr>
        </p:nvSpPr>
        <p:spPr/>
        <p:txBody>
          <a:bodyPr/>
          <a:lstStyle/>
          <a:p>
            <a:fld id="{6E65E9D1-527F-40BD-92DD-72119CCB9D38}" type="datetimeFigureOut">
              <a:rPr lang="en-US" smtClean="0"/>
              <a:t>7/16/2021</a:t>
            </a:fld>
            <a:endParaRPr lang="en-US" dirty="0"/>
          </a:p>
        </p:txBody>
      </p:sp>
      <p:sp>
        <p:nvSpPr>
          <p:cNvPr id="23" name="Slide Number Placeholder 22"/>
          <p:cNvSpPr>
            <a:spLocks noGrp="1"/>
          </p:cNvSpPr>
          <p:nvPr>
            <p:ph type="sldNum" sz="quarter" idx="11"/>
          </p:nvPr>
        </p:nvSpPr>
        <p:spPr/>
        <p:txBody>
          <a:bodyPr/>
          <a:lstStyle/>
          <a:p>
            <a:fld id="{0C10CFB4-2DF3-470F-A860-E63719D2FD09}" type="slidenum">
              <a:rPr lang="en-US" smtClean="0"/>
              <a:t>‹#›</a:t>
            </a:fld>
            <a:endParaRPr lang="en-US" dirty="0"/>
          </a:p>
        </p:txBody>
      </p:sp>
      <p:sp>
        <p:nvSpPr>
          <p:cNvPr id="24" name="Footer Placeholder 23"/>
          <p:cNvSpPr>
            <a:spLocks noGrp="1"/>
          </p:cNvSpPr>
          <p:nvPr>
            <p:ph type="ftr" sz="quarter" idx="12"/>
          </p:nvPr>
        </p:nvSpPr>
        <p:spPr/>
        <p:txBody>
          <a:bodyPr/>
          <a:lstStyle/>
          <a:p>
            <a:endParaRPr lang="en-US" dirty="0"/>
          </a:p>
        </p:txBody>
      </p:sp>
      <p:sp>
        <p:nvSpPr>
          <p:cNvPr id="12" name="Title 11"/>
          <p:cNvSpPr>
            <a:spLocks noGrp="1"/>
          </p:cNvSpPr>
          <p:nvPr>
            <p:ph type="title"/>
          </p:nvPr>
        </p:nvSpPr>
        <p:spPr>
          <a:xfrm>
            <a:off x="352426" y="457200"/>
            <a:ext cx="7680960" cy="2438399"/>
          </a:xfrm>
        </p:spPr>
        <p:txBody>
          <a:bodyPr>
            <a:normAutofit/>
          </a:bodyPr>
          <a:lstStyle>
            <a:lvl1pPr>
              <a:spcBef>
                <a:spcPts val="0"/>
              </a:spcBef>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E65E9D1-527F-40BD-92DD-72119CCB9D38}" type="datetimeFigureOut">
              <a:rPr lang="en-US" smtClean="0"/>
              <a:t>7/16/2021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C10CFB4-2DF3-470F-A860-E63719D2FD09}"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E65E9D1-527F-40BD-92DD-72119CCB9D38}" type="datetimeFigureOut">
              <a:rPr lang="en-US" smtClean="0"/>
              <a:t>7/16/2021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C10CFB4-2DF3-470F-A860-E63719D2FD09}" type="slidenum">
              <a:rPr lang="en-US" smtClean="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SmartArt Placeholder 2"/>
          <p:cNvSpPr>
            <a:spLocks noGrp="1"/>
          </p:cNvSpPr>
          <p:nvPr>
            <p:ph type="dgm" idx="1"/>
          </p:nvPr>
        </p:nvSpPr>
        <p:spPr>
          <a:xfrm>
            <a:off x="457200" y="1600200"/>
            <a:ext cx="8229600" cy="4525963"/>
          </a:xfrm>
        </p:spPr>
        <p:txBody>
          <a:bodyPr/>
          <a:lstStyle/>
          <a:p>
            <a:pPr lvl="0"/>
            <a:endParaRPr lang="en-US" noProof="0"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F5148E0-330E-4C21-A70C-559C1BFFDBFF}" type="slidenum">
              <a:rPr lang="en-US"/>
              <a:pPr>
                <a:defRPr/>
              </a:pPr>
              <a:t>‹#›</a:t>
            </a:fld>
            <a:endParaRPr lang="en-US" dirty="0"/>
          </a:p>
        </p:txBody>
      </p:sp>
    </p:spTree>
    <p:extLst>
      <p:ext uri="{BB962C8B-B14F-4D97-AF65-F5344CB8AC3E}">
        <p14:creationId xmlns:p14="http://schemas.microsoft.com/office/powerpoint/2010/main" val="26149145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8B5A30F4-0B4E-4E4B-BC36-C30CD13F4E17}" type="datetimeFigureOut">
              <a:rPr lang="en-US"/>
              <a:t>7/16/2021</a:t>
            </a:fld>
            <a:endParaRPr dirty="0"/>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DA60BA0E-20D0-4E7C-B286-26C960A6788F}" type="slidenum">
              <a:rPr/>
              <a:t>‹#›</a:t>
            </a:fld>
            <a:endParaRPr/>
          </a:p>
        </p:txBody>
      </p:sp>
    </p:spTree>
    <p:extLst>
      <p:ext uri="{BB962C8B-B14F-4D97-AF65-F5344CB8AC3E}">
        <p14:creationId xmlns:p14="http://schemas.microsoft.com/office/powerpoint/2010/main" val="22299791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Content Placeholder 30"/>
          <p:cNvSpPr>
            <a:spLocks noGrp="1"/>
          </p:cNvSpPr>
          <p:nvPr>
            <p:ph sz="quarter" idx="13"/>
          </p:nvPr>
        </p:nvSpPr>
        <p:spPr>
          <a:xfrm>
            <a:off x="352426" y="1463040"/>
            <a:ext cx="7680960" cy="4724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Date Placeholder 11"/>
          <p:cNvSpPr>
            <a:spLocks noGrp="1"/>
          </p:cNvSpPr>
          <p:nvPr>
            <p:ph type="dt" sz="half" idx="14"/>
          </p:nvPr>
        </p:nvSpPr>
        <p:spPr/>
        <p:txBody>
          <a:bodyPr/>
          <a:lstStyle/>
          <a:p>
            <a:fld id="{6E65E9D1-527F-40BD-92DD-72119CCB9D38}" type="datetimeFigureOut">
              <a:rPr lang="en-US" smtClean="0"/>
              <a:t>7/16/2021</a:t>
            </a:fld>
            <a:endParaRPr lang="en-US" dirty="0"/>
          </a:p>
        </p:txBody>
      </p:sp>
      <p:sp>
        <p:nvSpPr>
          <p:cNvPr id="19" name="Slide Number Placeholder 18"/>
          <p:cNvSpPr>
            <a:spLocks noGrp="1"/>
          </p:cNvSpPr>
          <p:nvPr>
            <p:ph type="sldNum" sz="quarter" idx="15"/>
          </p:nvPr>
        </p:nvSpPr>
        <p:spPr/>
        <p:txBody>
          <a:bodyPr/>
          <a:lstStyle/>
          <a:p>
            <a:fld id="{0C10CFB4-2DF3-470F-A860-E63719D2FD09}" type="slidenum">
              <a:rPr lang="en-US" smtClean="0"/>
              <a:t>‹#›</a:t>
            </a:fld>
            <a:endParaRPr lang="en-US" dirty="0"/>
          </a:p>
        </p:txBody>
      </p:sp>
      <p:sp>
        <p:nvSpPr>
          <p:cNvPr id="21" name="Footer Placeholder 20"/>
          <p:cNvSpPr>
            <a:spLocks noGrp="1"/>
          </p:cNvSpPr>
          <p:nvPr>
            <p:ph type="ftr" sz="quarter" idx="16"/>
          </p:nvPr>
        </p:nvSpPr>
        <p:spPr/>
        <p:txBody>
          <a:bodyPr/>
          <a:lstStyle/>
          <a:p>
            <a:endParaRPr lang="en-US" dirty="0"/>
          </a:p>
        </p:txBody>
      </p:sp>
      <p:sp>
        <p:nvSpPr>
          <p:cNvPr id="8" name="Title 7"/>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Subtitle 2"/>
          <p:cNvSpPr>
            <a:spLocks noGrp="1"/>
          </p:cNvSpPr>
          <p:nvPr>
            <p:ph type="subTitle" idx="1"/>
          </p:nvPr>
        </p:nvSpPr>
        <p:spPr>
          <a:xfrm>
            <a:off x="352426" y="4003302"/>
            <a:ext cx="4572000" cy="1178298"/>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6" name="Date Placeholder 15"/>
          <p:cNvSpPr>
            <a:spLocks noGrp="1"/>
          </p:cNvSpPr>
          <p:nvPr>
            <p:ph type="dt" sz="half" idx="10"/>
          </p:nvPr>
        </p:nvSpPr>
        <p:spPr/>
        <p:txBody>
          <a:bodyPr/>
          <a:lstStyle/>
          <a:p>
            <a:fld id="{6E65E9D1-527F-40BD-92DD-72119CCB9D38}" type="datetimeFigureOut">
              <a:rPr lang="en-US" smtClean="0"/>
              <a:t>7/16/2021</a:t>
            </a:fld>
            <a:endParaRPr lang="en-US" dirty="0"/>
          </a:p>
        </p:txBody>
      </p:sp>
      <p:sp>
        <p:nvSpPr>
          <p:cNvPr id="20" name="Slide Number Placeholder 19"/>
          <p:cNvSpPr>
            <a:spLocks noGrp="1"/>
          </p:cNvSpPr>
          <p:nvPr>
            <p:ph type="sldNum" sz="quarter" idx="11"/>
          </p:nvPr>
        </p:nvSpPr>
        <p:spPr/>
        <p:txBody>
          <a:bodyPr/>
          <a:lstStyle/>
          <a:p>
            <a:fld id="{0C10CFB4-2DF3-470F-A860-E63719D2FD09}" type="slidenum">
              <a:rPr lang="en-US" smtClean="0"/>
              <a:t>‹#›</a:t>
            </a:fld>
            <a:endParaRPr lang="en-US" dirty="0"/>
          </a:p>
        </p:txBody>
      </p:sp>
      <p:sp>
        <p:nvSpPr>
          <p:cNvPr id="21" name="Footer Placeholder 20"/>
          <p:cNvSpPr>
            <a:spLocks noGrp="1"/>
          </p:cNvSpPr>
          <p:nvPr>
            <p:ph type="ftr" sz="quarter" idx="12"/>
          </p:nvPr>
        </p:nvSpPr>
        <p:spPr/>
        <p:txBody>
          <a:bodyPr/>
          <a:lstStyle/>
          <a:p>
            <a:endParaRPr lang="en-US" dirty="0"/>
          </a:p>
        </p:txBody>
      </p:sp>
      <p:sp>
        <p:nvSpPr>
          <p:cNvPr id="13" name="Rectangle 12"/>
          <p:cNvSpPr/>
          <p:nvPr/>
        </p:nvSpPr>
        <p:spPr>
          <a:xfrm>
            <a:off x="0" y="0"/>
            <a:ext cx="9144000" cy="182880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8" name="Straight Connector 17"/>
          <p:cNvCxnSpPr/>
          <p:nvPr/>
        </p:nvCxnSpPr>
        <p:spPr>
          <a:xfrm>
            <a:off x="-4439" y="182880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itle 13"/>
          <p:cNvSpPr>
            <a:spLocks noGrp="1"/>
          </p:cNvSpPr>
          <p:nvPr>
            <p:ph type="title"/>
          </p:nvPr>
        </p:nvSpPr>
        <p:spPr>
          <a:xfrm>
            <a:off x="354366" y="1990078"/>
            <a:ext cx="8439912" cy="1984248"/>
          </a:xfrm>
        </p:spPr>
        <p:txBody>
          <a:bodyPr>
            <a:noAutofit/>
          </a:bodyPr>
          <a:lstStyle>
            <a:lvl1pPr>
              <a:defRPr kumimoji="0" lang="en-US" sz="6000" b="1" i="0" u="none" strike="noStrike" kern="1200" cap="none" spc="0" normalizeH="0" baseline="0" noProof="0" dirty="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marL="0" marR="0" lvl="0" indent="0" algn="l" defTabSz="914400" rtl="0" eaLnBrk="1" fontAlgn="auto" latinLnBrk="0" hangingPunct="1">
              <a:lnSpc>
                <a:spcPct val="100000"/>
              </a:lnSpc>
              <a:spcBef>
                <a:spcPts val="400"/>
              </a:spcBef>
              <a:spcAft>
                <a:spcPts val="0"/>
              </a:spcAft>
              <a:buClrTx/>
              <a:buSzTx/>
              <a:buFontTx/>
              <a:buNone/>
              <a:tabLst/>
              <a:defRPr/>
            </a:pPr>
            <a:r>
              <a:rPr lang="en-US"/>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11"/>
          <p:cNvSpPr>
            <a:spLocks noGrp="1"/>
          </p:cNvSpPr>
          <p:nvPr>
            <p:ph sz="quarter" idx="14"/>
          </p:nvPr>
        </p:nvSpPr>
        <p:spPr>
          <a:xfrm>
            <a:off x="4901184" y="1463040"/>
            <a:ext cx="3886200" cy="4288536"/>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Content Placeholder 30"/>
          <p:cNvSpPr>
            <a:spLocks noGrp="1"/>
          </p:cNvSpPr>
          <p:nvPr>
            <p:ph sz="quarter" idx="13"/>
          </p:nvPr>
        </p:nvSpPr>
        <p:spPr>
          <a:xfrm>
            <a:off x="352426" y="1463040"/>
            <a:ext cx="3886200" cy="4288536"/>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7" name="Title 26"/>
          <p:cNvSpPr>
            <a:spLocks noGrp="1"/>
          </p:cNvSpPr>
          <p:nvPr>
            <p:ph type="title"/>
          </p:nvPr>
        </p:nvSpPr>
        <p:spPr/>
        <p:txBody>
          <a:bodyPr/>
          <a:lstStyle/>
          <a:p>
            <a:r>
              <a:rPr lang="en-US"/>
              <a:t>Click to edit Master title style</a:t>
            </a:r>
            <a:endParaRPr lang="en-US" dirty="0"/>
          </a:p>
        </p:txBody>
      </p:sp>
      <p:sp>
        <p:nvSpPr>
          <p:cNvPr id="20" name="Date Placeholder 19"/>
          <p:cNvSpPr>
            <a:spLocks noGrp="1"/>
          </p:cNvSpPr>
          <p:nvPr>
            <p:ph type="dt" sz="half" idx="15"/>
          </p:nvPr>
        </p:nvSpPr>
        <p:spPr/>
        <p:txBody>
          <a:bodyPr/>
          <a:lstStyle/>
          <a:p>
            <a:fld id="{6E65E9D1-527F-40BD-92DD-72119CCB9D38}" type="datetimeFigureOut">
              <a:rPr lang="en-US" smtClean="0"/>
              <a:t>7/16/2021</a:t>
            </a:fld>
            <a:endParaRPr lang="en-US" dirty="0"/>
          </a:p>
        </p:txBody>
      </p:sp>
      <p:sp>
        <p:nvSpPr>
          <p:cNvPr id="25" name="Slide Number Placeholder 24"/>
          <p:cNvSpPr>
            <a:spLocks noGrp="1"/>
          </p:cNvSpPr>
          <p:nvPr>
            <p:ph type="sldNum" sz="quarter" idx="16"/>
          </p:nvPr>
        </p:nvSpPr>
        <p:spPr/>
        <p:txBody>
          <a:bodyPr/>
          <a:lstStyle/>
          <a:p>
            <a:fld id="{0C10CFB4-2DF3-470F-A860-E63719D2FD09}" type="slidenum">
              <a:rPr lang="en-US" smtClean="0"/>
              <a:t>‹#›</a:t>
            </a:fld>
            <a:endParaRPr lang="en-US" dirty="0"/>
          </a:p>
        </p:txBody>
      </p:sp>
      <p:sp>
        <p:nvSpPr>
          <p:cNvPr id="26" name="Footer Placeholder 25"/>
          <p:cNvSpPr>
            <a:spLocks noGrp="1"/>
          </p:cNvSpPr>
          <p:nvPr>
            <p:ph type="ftr" sz="quarter" idx="17"/>
          </p:nvPr>
        </p:nvSpPr>
        <p:spPr/>
        <p:txBody>
          <a:bodyPr/>
          <a:lstStyle/>
          <a:p>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Rectangle 12"/>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 Placeholder 3"/>
          <p:cNvSpPr>
            <a:spLocks noGrp="1"/>
          </p:cNvSpPr>
          <p:nvPr>
            <p:ph type="body" sz="half" idx="2"/>
          </p:nvPr>
        </p:nvSpPr>
        <p:spPr>
          <a:xfrm>
            <a:off x="352426" y="1463040"/>
            <a:ext cx="3886200" cy="509587"/>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9" name="Text Placeholder 3"/>
          <p:cNvSpPr>
            <a:spLocks noGrp="1"/>
          </p:cNvSpPr>
          <p:nvPr>
            <p:ph type="body" sz="half" idx="15"/>
          </p:nvPr>
        </p:nvSpPr>
        <p:spPr>
          <a:xfrm>
            <a:off x="4900613" y="1463040"/>
            <a:ext cx="3886200" cy="509587"/>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Content Placeholder 11"/>
          <p:cNvSpPr>
            <a:spLocks noGrp="1"/>
          </p:cNvSpPr>
          <p:nvPr>
            <p:ph sz="quarter" idx="14"/>
          </p:nvPr>
        </p:nvSpPr>
        <p:spPr>
          <a:xfrm>
            <a:off x="4900613" y="2011680"/>
            <a:ext cx="3886200" cy="3736848"/>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Content Placeholder 30"/>
          <p:cNvSpPr>
            <a:spLocks noGrp="1"/>
          </p:cNvSpPr>
          <p:nvPr>
            <p:ph sz="quarter" idx="13"/>
          </p:nvPr>
        </p:nvSpPr>
        <p:spPr>
          <a:xfrm>
            <a:off x="352426" y="2011680"/>
            <a:ext cx="3886200" cy="3736848"/>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0" name="Title 29"/>
          <p:cNvSpPr>
            <a:spLocks noGrp="1"/>
          </p:cNvSpPr>
          <p:nvPr>
            <p:ph type="title"/>
          </p:nvPr>
        </p:nvSpPr>
        <p:spPr/>
        <p:txBody>
          <a:bodyPr/>
          <a:lstStyle/>
          <a:p>
            <a:r>
              <a:rPr lang="en-US"/>
              <a:t>Click to edit Master title style</a:t>
            </a:r>
          </a:p>
        </p:txBody>
      </p:sp>
      <p:sp>
        <p:nvSpPr>
          <p:cNvPr id="20" name="Date Placeholder 19"/>
          <p:cNvSpPr>
            <a:spLocks noGrp="1"/>
          </p:cNvSpPr>
          <p:nvPr>
            <p:ph type="dt" sz="half" idx="16"/>
          </p:nvPr>
        </p:nvSpPr>
        <p:spPr/>
        <p:txBody>
          <a:bodyPr/>
          <a:lstStyle/>
          <a:p>
            <a:fld id="{6E65E9D1-527F-40BD-92DD-72119CCB9D38}" type="datetimeFigureOut">
              <a:rPr lang="en-US" smtClean="0"/>
              <a:t>7/16/2021</a:t>
            </a:fld>
            <a:endParaRPr lang="en-US" dirty="0"/>
          </a:p>
        </p:txBody>
      </p:sp>
      <p:sp>
        <p:nvSpPr>
          <p:cNvPr id="24" name="Slide Number Placeholder 23"/>
          <p:cNvSpPr>
            <a:spLocks noGrp="1"/>
          </p:cNvSpPr>
          <p:nvPr>
            <p:ph type="sldNum" sz="quarter" idx="17"/>
          </p:nvPr>
        </p:nvSpPr>
        <p:spPr/>
        <p:txBody>
          <a:bodyPr/>
          <a:lstStyle/>
          <a:p>
            <a:fld id="{0C10CFB4-2DF3-470F-A860-E63719D2FD09}" type="slidenum">
              <a:rPr lang="en-US" smtClean="0"/>
              <a:t>‹#›</a:t>
            </a:fld>
            <a:endParaRPr lang="en-US" dirty="0"/>
          </a:p>
        </p:txBody>
      </p:sp>
      <p:sp>
        <p:nvSpPr>
          <p:cNvPr id="29" name="Footer Placeholder 28"/>
          <p:cNvSpPr>
            <a:spLocks noGrp="1"/>
          </p:cNvSpPr>
          <p:nvPr>
            <p:ph type="ftr" sz="quarter" idx="18"/>
          </p:nvPr>
        </p:nvSpPr>
        <p:spPr/>
        <p:txBody>
          <a:bodyPr/>
          <a:lstStyle/>
          <a:p>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Date Placeholder 10"/>
          <p:cNvSpPr>
            <a:spLocks noGrp="1"/>
          </p:cNvSpPr>
          <p:nvPr>
            <p:ph type="dt" sz="half" idx="10"/>
          </p:nvPr>
        </p:nvSpPr>
        <p:spPr/>
        <p:txBody>
          <a:bodyPr/>
          <a:lstStyle/>
          <a:p>
            <a:fld id="{6E65E9D1-527F-40BD-92DD-72119CCB9D38}" type="datetimeFigureOut">
              <a:rPr lang="en-US" smtClean="0"/>
              <a:t>7/16/2021</a:t>
            </a:fld>
            <a:endParaRPr lang="en-US" dirty="0"/>
          </a:p>
        </p:txBody>
      </p:sp>
      <p:sp>
        <p:nvSpPr>
          <p:cNvPr id="14" name="Slide Number Placeholder 13"/>
          <p:cNvSpPr>
            <a:spLocks noGrp="1"/>
          </p:cNvSpPr>
          <p:nvPr>
            <p:ph type="sldNum" sz="quarter" idx="11"/>
          </p:nvPr>
        </p:nvSpPr>
        <p:spPr/>
        <p:txBody>
          <a:bodyPr/>
          <a:lstStyle/>
          <a:p>
            <a:fld id="{0C10CFB4-2DF3-470F-A860-E63719D2FD09}" type="slidenum">
              <a:rPr lang="en-US" smtClean="0"/>
              <a:t>‹#›</a:t>
            </a:fld>
            <a:endParaRPr lang="en-US" dirty="0"/>
          </a:p>
        </p:txBody>
      </p:sp>
      <p:sp>
        <p:nvSpPr>
          <p:cNvPr id="18" name="Footer Placeholder 17"/>
          <p:cNvSpPr>
            <a:spLocks noGrp="1"/>
          </p:cNvSpPr>
          <p:nvPr>
            <p:ph type="ftr" sz="quarter" idx="12"/>
          </p:nvPr>
        </p:nvSpPr>
        <p:spPr/>
        <p:txBody>
          <a:bodyPr/>
          <a:lstStyle/>
          <a:p>
            <a:endParaRPr lang="en-US" dirty="0"/>
          </a:p>
        </p:txBody>
      </p:sp>
      <p:sp>
        <p:nvSpPr>
          <p:cNvPr id="15" name="Title 14"/>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Date Placeholder 6"/>
          <p:cNvSpPr>
            <a:spLocks noGrp="1"/>
          </p:cNvSpPr>
          <p:nvPr>
            <p:ph type="dt" sz="half" idx="10"/>
          </p:nvPr>
        </p:nvSpPr>
        <p:spPr/>
        <p:txBody>
          <a:bodyPr/>
          <a:lstStyle/>
          <a:p>
            <a:fld id="{6E65E9D1-527F-40BD-92DD-72119CCB9D38}" type="datetimeFigureOut">
              <a:rPr lang="en-US" smtClean="0"/>
              <a:t>7/16/2021</a:t>
            </a:fld>
            <a:endParaRPr lang="en-US" dirty="0"/>
          </a:p>
        </p:txBody>
      </p:sp>
      <p:sp>
        <p:nvSpPr>
          <p:cNvPr id="12" name="Slide Number Placeholder 11"/>
          <p:cNvSpPr>
            <a:spLocks noGrp="1"/>
          </p:cNvSpPr>
          <p:nvPr>
            <p:ph type="sldNum" sz="quarter" idx="11"/>
          </p:nvPr>
        </p:nvSpPr>
        <p:spPr/>
        <p:txBody>
          <a:bodyPr/>
          <a:lstStyle/>
          <a:p>
            <a:fld id="{0C10CFB4-2DF3-470F-A860-E63719D2FD09}" type="slidenum">
              <a:rPr lang="en-US" smtClean="0"/>
              <a:t>‹#›</a:t>
            </a:fld>
            <a:endParaRPr lang="en-US" dirty="0"/>
          </a:p>
        </p:txBody>
      </p:sp>
      <p:sp>
        <p:nvSpPr>
          <p:cNvPr id="13" name="Footer Placeholder 12"/>
          <p:cNvSpPr>
            <a:spLocks noGrp="1"/>
          </p:cNvSpPr>
          <p:nvPr>
            <p:ph type="ftr" sz="quarter" idx="12"/>
          </p:nvPr>
        </p:nvSpPr>
        <p:spPr/>
        <p:txBody>
          <a:bodyPr/>
          <a:lstStyle/>
          <a:p>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a:off x="0" y="5734050"/>
            <a:ext cx="9144000" cy="11239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2" name="Straight Connector 21"/>
          <p:cNvCxnSpPr/>
          <p:nvPr/>
        </p:nvCxnSpPr>
        <p:spPr>
          <a:xfrm>
            <a:off x="0" y="569595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itle 23"/>
          <p:cNvSpPr>
            <a:spLocks noGrp="1"/>
          </p:cNvSpPr>
          <p:nvPr>
            <p:ph type="title"/>
          </p:nvPr>
        </p:nvSpPr>
        <p:spPr/>
        <p:txBody>
          <a:bodyPr/>
          <a:lstStyle/>
          <a:p>
            <a:r>
              <a:rPr lang="en-US"/>
              <a:t>Click to edit Master title style</a:t>
            </a:r>
          </a:p>
        </p:txBody>
      </p:sp>
      <p:sp>
        <p:nvSpPr>
          <p:cNvPr id="11" name="Text Placeholder 3"/>
          <p:cNvSpPr>
            <a:spLocks noGrp="1"/>
          </p:cNvSpPr>
          <p:nvPr>
            <p:ph type="body" sz="half" idx="2"/>
          </p:nvPr>
        </p:nvSpPr>
        <p:spPr>
          <a:xfrm>
            <a:off x="352426" y="1463040"/>
            <a:ext cx="3381375" cy="3967162"/>
          </a:xfrm>
        </p:spPr>
        <p:txBody>
          <a:bodyPr>
            <a:normAutofit/>
          </a:bodyPr>
          <a:lstStyle>
            <a:lvl1pPr marL="0" indent="0">
              <a:lnSpc>
                <a:spcPct val="150000"/>
              </a:lnSpc>
              <a:buNone/>
              <a:defRPr sz="1600" b="0" i="1" spc="0" baseline="0">
                <a:solidFill>
                  <a:schemeClr val="tx2"/>
                </a:solidFill>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Content Placeholder 11"/>
          <p:cNvSpPr>
            <a:spLocks noGrp="1"/>
          </p:cNvSpPr>
          <p:nvPr>
            <p:ph sz="quarter" idx="14"/>
          </p:nvPr>
        </p:nvSpPr>
        <p:spPr>
          <a:xfrm>
            <a:off x="4105275" y="1463040"/>
            <a:ext cx="4681538" cy="3968496"/>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Date Placeholder 12"/>
          <p:cNvSpPr>
            <a:spLocks noGrp="1"/>
          </p:cNvSpPr>
          <p:nvPr>
            <p:ph type="dt" sz="half" idx="15"/>
          </p:nvPr>
        </p:nvSpPr>
        <p:spPr/>
        <p:txBody>
          <a:bodyPr/>
          <a:lstStyle/>
          <a:p>
            <a:fld id="{6E65E9D1-527F-40BD-92DD-72119CCB9D38}" type="datetimeFigureOut">
              <a:rPr lang="en-US" smtClean="0"/>
              <a:t>7/16/2021</a:t>
            </a:fld>
            <a:endParaRPr lang="en-US" dirty="0"/>
          </a:p>
        </p:txBody>
      </p:sp>
      <p:sp>
        <p:nvSpPr>
          <p:cNvPr id="18" name="Slide Number Placeholder 17"/>
          <p:cNvSpPr>
            <a:spLocks noGrp="1"/>
          </p:cNvSpPr>
          <p:nvPr>
            <p:ph type="sldNum" sz="quarter" idx="16"/>
          </p:nvPr>
        </p:nvSpPr>
        <p:spPr/>
        <p:txBody>
          <a:bodyPr/>
          <a:lstStyle/>
          <a:p>
            <a:fld id="{0C10CFB4-2DF3-470F-A860-E63719D2FD09}" type="slidenum">
              <a:rPr lang="en-US" smtClean="0"/>
              <a:t>‹#›</a:t>
            </a:fld>
            <a:endParaRPr lang="en-US" dirty="0"/>
          </a:p>
        </p:txBody>
      </p:sp>
      <p:sp>
        <p:nvSpPr>
          <p:cNvPr id="20" name="Footer Placeholder 19"/>
          <p:cNvSpPr>
            <a:spLocks noGrp="1"/>
          </p:cNvSpPr>
          <p:nvPr>
            <p:ph type="ftr" sz="quarter" idx="17"/>
          </p:nvPr>
        </p:nvSpPr>
        <p:spPr/>
        <p:txBody>
          <a:bodyPr/>
          <a:lstStyle/>
          <a:p>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5229224" y="0"/>
            <a:ext cx="3914775" cy="5657850"/>
          </a:xfrm>
        </p:spPr>
        <p:txBody>
          <a:bodyPr anchor="ctr" anchorCtr="0"/>
          <a:lstStyle>
            <a:lvl1pPr marL="0" indent="0" algn="ctr">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25" name="Text Placeholder 24"/>
          <p:cNvSpPr>
            <a:spLocks noGrp="1"/>
          </p:cNvSpPr>
          <p:nvPr>
            <p:ph type="body" sz="quarter" idx="13"/>
          </p:nvPr>
        </p:nvSpPr>
        <p:spPr>
          <a:xfrm>
            <a:off x="352426" y="1600199"/>
            <a:ext cx="4572000" cy="3593237"/>
          </a:xfrm>
        </p:spPr>
        <p:txBody>
          <a:bodyPr>
            <a:normAutofit/>
          </a:bodyPr>
          <a:lstStyle>
            <a:lvl1pPr marL="0" indent="0">
              <a:lnSpc>
                <a:spcPct val="150000"/>
              </a:lnSpc>
              <a:spcBef>
                <a:spcPts val="0"/>
              </a:spcBef>
              <a:buNone/>
              <a:defRPr sz="1600" i="1">
                <a:solidFill>
                  <a:schemeClr val="tx1"/>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en-US"/>
              <a:t>Click to edit Master text styles</a:t>
            </a:r>
          </a:p>
        </p:txBody>
      </p:sp>
      <p:sp>
        <p:nvSpPr>
          <p:cNvPr id="11" name="Rectangle 10"/>
          <p:cNvSpPr/>
          <p:nvPr/>
        </p:nvSpPr>
        <p:spPr>
          <a:xfrm>
            <a:off x="0" y="5734050"/>
            <a:ext cx="9144000" cy="11239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 name="Straight Connector 11"/>
          <p:cNvCxnSpPr/>
          <p:nvPr/>
        </p:nvCxnSpPr>
        <p:spPr>
          <a:xfrm>
            <a:off x="0" y="569595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itle Placeholder 1"/>
          <p:cNvSpPr>
            <a:spLocks noGrp="1"/>
          </p:cNvSpPr>
          <p:nvPr>
            <p:ph type="title"/>
          </p:nvPr>
        </p:nvSpPr>
        <p:spPr>
          <a:xfrm>
            <a:off x="352425" y="275208"/>
            <a:ext cx="4572000" cy="1324992"/>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13" name="Date Placeholder 12"/>
          <p:cNvSpPr>
            <a:spLocks noGrp="1"/>
          </p:cNvSpPr>
          <p:nvPr>
            <p:ph type="dt" sz="half" idx="14"/>
          </p:nvPr>
        </p:nvSpPr>
        <p:spPr/>
        <p:txBody>
          <a:bodyPr/>
          <a:lstStyle/>
          <a:p>
            <a:fld id="{6E65E9D1-527F-40BD-92DD-72119CCB9D38}" type="datetimeFigureOut">
              <a:rPr lang="en-US" smtClean="0"/>
              <a:t>7/16/2021</a:t>
            </a:fld>
            <a:endParaRPr lang="en-US" dirty="0"/>
          </a:p>
        </p:txBody>
      </p:sp>
      <p:sp>
        <p:nvSpPr>
          <p:cNvPr id="20" name="Slide Number Placeholder 19"/>
          <p:cNvSpPr>
            <a:spLocks noGrp="1"/>
          </p:cNvSpPr>
          <p:nvPr>
            <p:ph type="sldNum" sz="quarter" idx="15"/>
          </p:nvPr>
        </p:nvSpPr>
        <p:spPr/>
        <p:txBody>
          <a:bodyPr/>
          <a:lstStyle/>
          <a:p>
            <a:fld id="{0C10CFB4-2DF3-470F-A860-E63719D2FD09}" type="slidenum">
              <a:rPr lang="en-US" smtClean="0"/>
              <a:t>‹#›</a:t>
            </a:fld>
            <a:endParaRPr lang="en-US" dirty="0"/>
          </a:p>
        </p:txBody>
      </p:sp>
      <p:sp>
        <p:nvSpPr>
          <p:cNvPr id="21" name="Footer Placeholder 20"/>
          <p:cNvSpPr>
            <a:spLocks noGrp="1"/>
          </p:cNvSpPr>
          <p:nvPr>
            <p:ph type="ftr" sz="quarter" idx="16"/>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2426" y="228600"/>
            <a:ext cx="7680960" cy="106680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352426" y="1463040"/>
            <a:ext cx="768096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52426" y="6543676"/>
            <a:ext cx="1466850" cy="247650"/>
          </a:xfrm>
          <a:prstGeom prst="rect">
            <a:avLst/>
          </a:prstGeom>
        </p:spPr>
        <p:txBody>
          <a:bodyPr vert="horz" lIns="91440" tIns="45720" rIns="91440" bIns="45720" rtlCol="0" anchor="ctr">
            <a:normAutofit/>
          </a:bodyPr>
          <a:lstStyle>
            <a:lvl1pPr algn="l">
              <a:defRPr sz="1000" b="1">
                <a:solidFill>
                  <a:schemeClr val="tx1">
                    <a:alpha val="65000"/>
                  </a:schemeClr>
                </a:solidFill>
              </a:defRPr>
            </a:lvl1pPr>
          </a:lstStyle>
          <a:p>
            <a:fld id="{6E65E9D1-527F-40BD-92DD-72119CCB9D38}" type="datetimeFigureOut">
              <a:rPr lang="en-US" smtClean="0"/>
              <a:t>7/16/2021</a:t>
            </a:fld>
            <a:endParaRPr lang="en-US" dirty="0"/>
          </a:p>
        </p:txBody>
      </p:sp>
      <p:sp>
        <p:nvSpPr>
          <p:cNvPr id="5" name="Footer Placeholder 4"/>
          <p:cNvSpPr>
            <a:spLocks noGrp="1"/>
          </p:cNvSpPr>
          <p:nvPr>
            <p:ph type="ftr" sz="quarter" idx="3"/>
          </p:nvPr>
        </p:nvSpPr>
        <p:spPr>
          <a:xfrm>
            <a:off x="1809749" y="6543676"/>
            <a:ext cx="4086225" cy="247650"/>
          </a:xfrm>
          <a:prstGeom prst="rect">
            <a:avLst/>
          </a:prstGeom>
        </p:spPr>
        <p:txBody>
          <a:bodyPr vert="horz" lIns="91440" tIns="45720" rIns="91440" bIns="45720" rtlCol="0" anchor="ctr">
            <a:normAutofit/>
          </a:bodyPr>
          <a:lstStyle>
            <a:lvl1pPr algn="l">
              <a:defRPr sz="1000" b="1" i="1">
                <a:solidFill>
                  <a:schemeClr val="tx1">
                    <a:alpha val="65000"/>
                  </a:schemeClr>
                </a:solidFill>
              </a:defRPr>
            </a:lvl1pPr>
          </a:lstStyle>
          <a:p>
            <a:endParaRPr lang="en-US" dirty="0"/>
          </a:p>
        </p:txBody>
      </p:sp>
      <p:sp>
        <p:nvSpPr>
          <p:cNvPr id="6" name="Slide Number Placeholder 5"/>
          <p:cNvSpPr>
            <a:spLocks noGrp="1"/>
          </p:cNvSpPr>
          <p:nvPr>
            <p:ph type="sldNum" sz="quarter" idx="4"/>
          </p:nvPr>
        </p:nvSpPr>
        <p:spPr>
          <a:xfrm>
            <a:off x="7886700" y="6543676"/>
            <a:ext cx="876300" cy="247650"/>
          </a:xfrm>
          <a:prstGeom prst="rect">
            <a:avLst/>
          </a:prstGeom>
        </p:spPr>
        <p:txBody>
          <a:bodyPr vert="horz" lIns="91440" tIns="45720" rIns="91440" bIns="45720" rtlCol="0" anchor="ctr">
            <a:normAutofit/>
          </a:bodyPr>
          <a:lstStyle>
            <a:lvl1pPr algn="r">
              <a:defRPr sz="1000" b="1">
                <a:solidFill>
                  <a:schemeClr val="tx1">
                    <a:alpha val="65000"/>
                  </a:schemeClr>
                </a:solidFill>
              </a:defRPr>
            </a:lvl1pPr>
          </a:lstStyle>
          <a:p>
            <a:fld id="{0C10CFB4-2DF3-470F-A860-E63719D2FD09}" type="slidenum">
              <a:rPr lang="en-US" smtClean="0"/>
              <a:t>‹#›</a:t>
            </a:fld>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spcBef>
          <a:spcPts val="400"/>
        </a:spcBef>
        <a:buNone/>
        <a:defRPr sz="4000" b="0" kern="1200" cap="none" spc="0" baseline="0">
          <a:solidFill>
            <a:schemeClr val="tx1"/>
          </a:solidFill>
          <a:latin typeface="+mj-lt"/>
          <a:ea typeface="+mj-ea"/>
          <a:cs typeface="Tunga" pitchFamily="2"/>
        </a:defRPr>
      </a:lvl1pPr>
    </p:titleStyle>
    <p:bodyStyle>
      <a:lvl1pPr marL="0" indent="0" algn="l" defTabSz="914400" rtl="0" eaLnBrk="1" latinLnBrk="0" hangingPunct="1">
        <a:spcBef>
          <a:spcPts val="1200"/>
        </a:spcBef>
        <a:spcAft>
          <a:spcPts val="0"/>
        </a:spcAft>
        <a:buClr>
          <a:schemeClr val="accent5"/>
        </a:buClr>
        <a:buFont typeface="Arial" pitchFamily="34" charset="0"/>
        <a:buNone/>
        <a:defRPr sz="1800" b="0" i="0" kern="1200" cap="none" spc="30" baseline="0">
          <a:solidFill>
            <a:schemeClr val="tx1"/>
          </a:solidFill>
          <a:latin typeface="+mn-lt"/>
          <a:ea typeface="+mn-ea"/>
          <a:cs typeface="Tahoma" pitchFamily="34" charset="0"/>
        </a:defRPr>
      </a:lvl1pPr>
      <a:lvl2pPr marL="171450" indent="-17145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2pPr>
      <a:lvl3pPr marL="344488" indent="-16510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3pPr>
      <a:lvl4pPr marL="517525" indent="-169863"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4pPr>
      <a:lvl5pPr marL="688975" indent="-173038"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5pPr>
      <a:lvl6pPr marL="8686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06984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24358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40817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0" y="3962400"/>
            <a:ext cx="6400800" cy="533400"/>
          </a:xfrm>
        </p:spPr>
        <p:txBody>
          <a:bodyPr>
            <a:noAutofit/>
          </a:bodyPr>
          <a:lstStyle/>
          <a:p>
            <a:r>
              <a:rPr lang="en-US" sz="3200" dirty="0"/>
              <a:t>Zulkarnain Lubis</a:t>
            </a:r>
          </a:p>
        </p:txBody>
      </p:sp>
      <p:sp>
        <p:nvSpPr>
          <p:cNvPr id="2" name="Title 1"/>
          <p:cNvSpPr>
            <a:spLocks noGrp="1"/>
          </p:cNvSpPr>
          <p:nvPr>
            <p:ph type="title"/>
          </p:nvPr>
        </p:nvSpPr>
        <p:spPr/>
        <p:txBody>
          <a:bodyPr>
            <a:normAutofit fontScale="90000"/>
          </a:bodyPr>
          <a:lstStyle/>
          <a:p>
            <a:r>
              <a:rPr lang="en-US" dirty="0"/>
              <a:t>Introduction to Economic Decision Making</a:t>
            </a:r>
          </a:p>
        </p:txBody>
      </p:sp>
    </p:spTree>
    <p:extLst>
      <p:ext uri="{BB962C8B-B14F-4D97-AF65-F5344CB8AC3E}">
        <p14:creationId xmlns:p14="http://schemas.microsoft.com/office/powerpoint/2010/main" val="37459497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52400" y="601717"/>
            <a:ext cx="8686800" cy="3733800"/>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14350" indent="-514350">
              <a:buFont typeface="+mj-lt"/>
              <a:buAutoNum type="arabicPeriod"/>
            </a:pPr>
            <a:r>
              <a:rPr lang="en-US" sz="2800" dirty="0"/>
              <a:t>What are the economic condition s in a particular market in which we are or could be competing ?</a:t>
            </a:r>
          </a:p>
          <a:p>
            <a:pPr marL="971550" lvl="1" indent="-514350">
              <a:buFont typeface="+mj-lt"/>
              <a:buAutoNum type="alphaLcPeriod"/>
            </a:pPr>
            <a:r>
              <a:rPr lang="en-US" sz="2800" dirty="0"/>
              <a:t>Market structure ?</a:t>
            </a:r>
          </a:p>
          <a:p>
            <a:pPr marL="971550" lvl="1" indent="-514350">
              <a:buFont typeface="+mj-lt"/>
              <a:buAutoNum type="alphaLcPeriod"/>
            </a:pPr>
            <a:r>
              <a:rPr lang="en-US" sz="2800" dirty="0"/>
              <a:t>Supply and demand conditions ?</a:t>
            </a:r>
          </a:p>
          <a:p>
            <a:pPr marL="971550" lvl="1" indent="-514350">
              <a:buFont typeface="+mj-lt"/>
              <a:buAutoNum type="alphaLcPeriod"/>
            </a:pPr>
            <a:r>
              <a:rPr lang="en-US" sz="2800" dirty="0"/>
              <a:t>Technology ?</a:t>
            </a:r>
          </a:p>
          <a:p>
            <a:pPr marL="971550" lvl="1" indent="-514350">
              <a:buFont typeface="+mj-lt"/>
              <a:buAutoNum type="alphaLcPeriod"/>
            </a:pPr>
            <a:r>
              <a:rPr lang="en-US" sz="2800" dirty="0"/>
              <a:t>Government regulations ?</a:t>
            </a:r>
          </a:p>
          <a:p>
            <a:pPr marL="971550" lvl="1" indent="-514350">
              <a:buFont typeface="+mj-lt"/>
              <a:buAutoNum type="alphaLcPeriod"/>
            </a:pPr>
            <a:r>
              <a:rPr lang="en-US" sz="2800" dirty="0"/>
              <a:t>International dimensions ?</a:t>
            </a:r>
          </a:p>
          <a:p>
            <a:pPr marL="971550" lvl="1" indent="-514350">
              <a:buFont typeface="+mj-lt"/>
              <a:buAutoNum type="alphaLcPeriod"/>
            </a:pPr>
            <a:r>
              <a:rPr lang="en-US" sz="2800" dirty="0"/>
              <a:t>Future conditions ?</a:t>
            </a:r>
          </a:p>
          <a:p>
            <a:pPr marL="971550" lvl="1" indent="-514350">
              <a:buFont typeface="+mj-lt"/>
              <a:buAutoNum type="alphaLcPeriod"/>
            </a:pPr>
            <a:r>
              <a:rPr lang="en-US" sz="2800" dirty="0"/>
              <a:t>Macroeconomic factors ?</a:t>
            </a:r>
          </a:p>
        </p:txBody>
      </p:sp>
      <p:sp>
        <p:nvSpPr>
          <p:cNvPr id="4" name="Rounded Rectangle 3"/>
          <p:cNvSpPr/>
          <p:nvPr/>
        </p:nvSpPr>
        <p:spPr>
          <a:xfrm>
            <a:off x="0" y="4360479"/>
            <a:ext cx="9144001" cy="838200"/>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14350" indent="-514350">
              <a:buFont typeface="+mj-lt"/>
              <a:buAutoNum type="arabicPeriod" startAt="2"/>
            </a:pPr>
            <a:r>
              <a:rPr lang="en-US" sz="2800" dirty="0"/>
              <a:t>Should our firm be in business ?</a:t>
            </a:r>
          </a:p>
        </p:txBody>
      </p:sp>
      <p:sp>
        <p:nvSpPr>
          <p:cNvPr id="5" name="Rounded Rectangle 4"/>
          <p:cNvSpPr/>
          <p:nvPr/>
        </p:nvSpPr>
        <p:spPr>
          <a:xfrm>
            <a:off x="152399" y="5334000"/>
            <a:ext cx="8991601" cy="1322439"/>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14350" indent="-514350">
              <a:buFont typeface="+mj-lt"/>
              <a:buAutoNum type="arabicPeriod" startAt="3"/>
            </a:pPr>
            <a:r>
              <a:rPr lang="en-US" sz="2800" dirty="0"/>
              <a:t>If so, what price and output levels should we set in order to maximize our economic profit or minimize our losses in the short run ?</a:t>
            </a:r>
          </a:p>
        </p:txBody>
      </p:sp>
    </p:spTree>
    <p:extLst>
      <p:ext uri="{BB962C8B-B14F-4D97-AF65-F5344CB8AC3E}">
        <p14:creationId xmlns:p14="http://schemas.microsoft.com/office/powerpoint/2010/main" val="7315102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0" y="1143000"/>
            <a:ext cx="9144001" cy="4495800"/>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14350" indent="-514350">
              <a:buFont typeface="+mj-lt"/>
              <a:buAutoNum type="arabicPeriod" startAt="4"/>
            </a:pPr>
            <a:r>
              <a:rPr lang="en-US" sz="2800" dirty="0"/>
              <a:t>How can we organize and invest in our resources (land, labor, capital, managerial skills) in such a way that we maintain a competitive advantage over other firms in this market ?</a:t>
            </a:r>
          </a:p>
          <a:p>
            <a:pPr marL="971550" lvl="1" indent="-514350">
              <a:buFont typeface="+mj-lt"/>
              <a:buAutoNum type="alphaLcPeriod"/>
            </a:pPr>
            <a:r>
              <a:rPr lang="en-US" sz="2800" dirty="0"/>
              <a:t>Cost leader ?</a:t>
            </a:r>
          </a:p>
          <a:p>
            <a:pPr marL="971550" lvl="1" indent="-514350">
              <a:buFont typeface="+mj-lt"/>
              <a:buAutoNum type="alphaLcPeriod"/>
            </a:pPr>
            <a:r>
              <a:rPr lang="en-US" sz="2800" dirty="0"/>
              <a:t>Product differentiation ?</a:t>
            </a:r>
          </a:p>
          <a:p>
            <a:pPr marL="971550" lvl="1" indent="-514350">
              <a:buFont typeface="+mj-lt"/>
              <a:buAutoNum type="alphaLcPeriod"/>
            </a:pPr>
            <a:r>
              <a:rPr lang="en-US" sz="2800" dirty="0"/>
              <a:t>Focus on market niche ?</a:t>
            </a:r>
          </a:p>
          <a:p>
            <a:pPr marL="971550" lvl="1" indent="-514350">
              <a:buFont typeface="+mj-lt"/>
              <a:buAutoNum type="alphaLcPeriod"/>
            </a:pPr>
            <a:r>
              <a:rPr lang="en-US" sz="2800" dirty="0"/>
              <a:t>Outsourcing, alliances, mergers, acquisitions ?</a:t>
            </a:r>
          </a:p>
          <a:p>
            <a:pPr marL="971550" lvl="1" indent="-514350">
              <a:buFont typeface="+mj-lt"/>
              <a:buAutoNum type="alphaLcPeriod"/>
            </a:pPr>
            <a:r>
              <a:rPr lang="en-US" sz="2800" dirty="0"/>
              <a:t>International dimension-regional or country focus or expansion ?</a:t>
            </a:r>
          </a:p>
        </p:txBody>
      </p:sp>
    </p:spTree>
    <p:extLst>
      <p:ext uri="{BB962C8B-B14F-4D97-AF65-F5344CB8AC3E}">
        <p14:creationId xmlns:p14="http://schemas.microsoft.com/office/powerpoint/2010/main" val="5749775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0" y="1143000"/>
            <a:ext cx="9144001" cy="4343400"/>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14350" indent="-514350">
              <a:buFont typeface="+mj-lt"/>
              <a:buAutoNum type="arabicPeriod" startAt="5"/>
            </a:pPr>
            <a:r>
              <a:rPr lang="en-US" sz="2800" dirty="0"/>
              <a:t>What are the risks involved ?</a:t>
            </a:r>
          </a:p>
          <a:p>
            <a:pPr marL="515938"/>
            <a:r>
              <a:rPr lang="en-US" sz="2800" dirty="0"/>
              <a:t>Typical of the types of risk that business face would be</a:t>
            </a:r>
          </a:p>
          <a:p>
            <a:pPr marL="1030288" indent="-514350">
              <a:buFont typeface="+mj-lt"/>
              <a:buAutoNum type="alphaLcPeriod"/>
            </a:pPr>
            <a:r>
              <a:rPr lang="en-US" sz="2800" dirty="0"/>
              <a:t>Changes in demand and supply conditions</a:t>
            </a:r>
          </a:p>
          <a:p>
            <a:pPr marL="1030288" indent="-514350">
              <a:buFont typeface="+mj-lt"/>
              <a:buAutoNum type="alphaLcPeriod"/>
            </a:pPr>
            <a:r>
              <a:rPr lang="en-US" sz="2800" dirty="0"/>
              <a:t>Technological changes and the effect of competition</a:t>
            </a:r>
          </a:p>
          <a:p>
            <a:pPr marL="1030288" indent="-514350">
              <a:buFont typeface="+mj-lt"/>
              <a:buAutoNum type="alphaLcPeriod"/>
            </a:pPr>
            <a:r>
              <a:rPr lang="en-US" sz="2800" dirty="0"/>
              <a:t>Changes in interest rates and inflation rates</a:t>
            </a:r>
          </a:p>
          <a:p>
            <a:pPr marL="1030288" indent="-514350">
              <a:buFont typeface="+mj-lt"/>
              <a:buAutoNum type="alphaLcPeriod"/>
            </a:pPr>
            <a:r>
              <a:rPr lang="en-US" sz="2800" dirty="0"/>
              <a:t>Exchange rate changes for companies engaged in international trade</a:t>
            </a:r>
          </a:p>
          <a:p>
            <a:pPr marL="1030288" indent="-514350">
              <a:buFont typeface="+mj-lt"/>
              <a:buAutoNum type="alphaLcPeriod"/>
            </a:pPr>
            <a:r>
              <a:rPr lang="en-US" sz="2800" dirty="0"/>
              <a:t>Political risk for companies with foreign operations</a:t>
            </a:r>
          </a:p>
          <a:p>
            <a:pPr marL="971550" lvl="1" indent="-514350">
              <a:buFont typeface="+mj-lt"/>
              <a:buAutoNum type="alphaLcPeriod"/>
            </a:pPr>
            <a:endParaRPr lang="en-US" sz="2800" dirty="0"/>
          </a:p>
        </p:txBody>
      </p:sp>
    </p:spTree>
    <p:extLst>
      <p:ext uri="{BB962C8B-B14F-4D97-AF65-F5344CB8AC3E}">
        <p14:creationId xmlns:p14="http://schemas.microsoft.com/office/powerpoint/2010/main" val="32808294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352426" y="1752600"/>
            <a:ext cx="7680960" cy="4434840"/>
          </a:xfrm>
        </p:spPr>
        <p:txBody>
          <a:bodyPr>
            <a:noAutofit/>
          </a:bodyPr>
          <a:lstStyle/>
          <a:p>
            <a:pPr marL="285750" indent="-285750">
              <a:buFont typeface="Arial" pitchFamily="34" charset="0"/>
              <a:buChar char="•"/>
            </a:pPr>
            <a:r>
              <a:rPr lang="en-US" sz="3200" b="1" dirty="0">
                <a:solidFill>
                  <a:schemeClr val="tx2">
                    <a:lumMod val="20000"/>
                    <a:lumOff val="80000"/>
                  </a:schemeClr>
                </a:solidFill>
              </a:rPr>
              <a:t>Microeconomics: a study of  individual consumers and producers in specific markets</a:t>
            </a:r>
          </a:p>
          <a:p>
            <a:pPr marL="457200" lvl="1" indent="-285750"/>
            <a:r>
              <a:rPr lang="en-US" sz="2800" b="1" dirty="0">
                <a:solidFill>
                  <a:schemeClr val="tx2">
                    <a:lumMod val="20000"/>
                    <a:lumOff val="80000"/>
                  </a:schemeClr>
                </a:solidFill>
              </a:rPr>
              <a:t>Supply and demand in individual markets</a:t>
            </a:r>
          </a:p>
          <a:p>
            <a:pPr marL="457200" lvl="1" indent="-285750"/>
            <a:r>
              <a:rPr lang="en-US" sz="2800" b="1" dirty="0">
                <a:solidFill>
                  <a:schemeClr val="tx2">
                    <a:lumMod val="20000"/>
                    <a:lumOff val="80000"/>
                  </a:schemeClr>
                </a:solidFill>
              </a:rPr>
              <a:t>The pricing of specific outputs and inputs</a:t>
            </a:r>
          </a:p>
          <a:p>
            <a:pPr marL="457200" lvl="1" indent="-285750"/>
            <a:r>
              <a:rPr lang="en-US" sz="2800" b="1" dirty="0">
                <a:solidFill>
                  <a:schemeClr val="tx2">
                    <a:lumMod val="20000"/>
                    <a:lumOff val="80000"/>
                  </a:schemeClr>
                </a:solidFill>
              </a:rPr>
              <a:t>Production and cost structure for individual goods and services</a:t>
            </a:r>
          </a:p>
          <a:p>
            <a:pPr marL="457200" lvl="1" indent="-285750"/>
            <a:r>
              <a:rPr lang="en-US" sz="2800" b="1" dirty="0">
                <a:solidFill>
                  <a:schemeClr val="tx2">
                    <a:lumMod val="20000"/>
                    <a:lumOff val="80000"/>
                  </a:schemeClr>
                </a:solidFill>
              </a:rPr>
              <a:t>The distribution income and output in population</a:t>
            </a:r>
          </a:p>
        </p:txBody>
      </p:sp>
      <p:sp>
        <p:nvSpPr>
          <p:cNvPr id="2" name="Title 1"/>
          <p:cNvSpPr>
            <a:spLocks noGrp="1"/>
          </p:cNvSpPr>
          <p:nvPr>
            <p:ph type="title"/>
          </p:nvPr>
        </p:nvSpPr>
        <p:spPr/>
        <p:txBody>
          <a:bodyPr/>
          <a:lstStyle/>
          <a:p>
            <a:pPr algn="ctr"/>
            <a:r>
              <a:rPr lang="en-US" dirty="0" err="1">
                <a:solidFill>
                  <a:srgbClr val="FFFF66"/>
                </a:solidFill>
              </a:rPr>
              <a:t>Microconomics</a:t>
            </a:r>
            <a:endParaRPr lang="en-US" dirty="0">
              <a:solidFill>
                <a:srgbClr val="FFFF66"/>
              </a:solidFill>
            </a:endParaRPr>
          </a:p>
        </p:txBody>
      </p:sp>
    </p:spTree>
    <p:extLst>
      <p:ext uri="{BB962C8B-B14F-4D97-AF65-F5344CB8AC3E}">
        <p14:creationId xmlns:p14="http://schemas.microsoft.com/office/powerpoint/2010/main" val="26295114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noAutofit/>
          </a:bodyPr>
          <a:lstStyle/>
          <a:p>
            <a:pPr marL="285750" indent="-285750">
              <a:buFont typeface="Arial" pitchFamily="34" charset="0"/>
              <a:buChar char="•"/>
            </a:pPr>
            <a:r>
              <a:rPr lang="en-US" sz="3200" b="1" dirty="0">
                <a:solidFill>
                  <a:schemeClr val="tx2">
                    <a:lumMod val="20000"/>
                    <a:lumOff val="80000"/>
                  </a:schemeClr>
                </a:solidFill>
              </a:rPr>
              <a:t>Macroeconomics: deals with the aggregate economy</a:t>
            </a:r>
          </a:p>
          <a:p>
            <a:pPr marL="457200" lvl="1" indent="-285750"/>
            <a:r>
              <a:rPr lang="en-US" sz="2800" b="1" dirty="0"/>
              <a:t>The analysis of the gross domestic product</a:t>
            </a:r>
          </a:p>
          <a:p>
            <a:pPr marL="457200" lvl="1" indent="-285750"/>
            <a:r>
              <a:rPr lang="en-US" sz="2800" b="1" dirty="0"/>
              <a:t>Unemployment</a:t>
            </a:r>
          </a:p>
          <a:p>
            <a:pPr marL="457200" lvl="1" indent="-285750"/>
            <a:r>
              <a:rPr lang="en-US" sz="2800" b="1" dirty="0"/>
              <a:t>Inflation</a:t>
            </a:r>
          </a:p>
          <a:p>
            <a:pPr marL="457200" lvl="1" indent="-285750"/>
            <a:r>
              <a:rPr lang="en-US" sz="2800" b="1" dirty="0"/>
              <a:t>Fiscal and monetary policy</a:t>
            </a:r>
          </a:p>
          <a:p>
            <a:pPr marL="457200" lvl="1" indent="-285750"/>
            <a:r>
              <a:rPr lang="en-US" sz="2800" b="1" dirty="0"/>
              <a:t>The trade and the financial </a:t>
            </a:r>
            <a:r>
              <a:rPr lang="en-US" sz="2800" b="1" dirty="0" err="1"/>
              <a:t>relationsship</a:t>
            </a:r>
            <a:r>
              <a:rPr lang="en-US" sz="2800" b="1" dirty="0"/>
              <a:t> among nations</a:t>
            </a:r>
          </a:p>
          <a:p>
            <a:endParaRPr lang="en-US" sz="2800" b="1" dirty="0"/>
          </a:p>
        </p:txBody>
      </p:sp>
      <p:sp>
        <p:nvSpPr>
          <p:cNvPr id="3" name="Title 2"/>
          <p:cNvSpPr>
            <a:spLocks noGrp="1"/>
          </p:cNvSpPr>
          <p:nvPr>
            <p:ph type="title"/>
          </p:nvPr>
        </p:nvSpPr>
        <p:spPr/>
        <p:txBody>
          <a:bodyPr/>
          <a:lstStyle/>
          <a:p>
            <a:pPr algn="ctr"/>
            <a:r>
              <a:rPr lang="en-US" dirty="0">
                <a:solidFill>
                  <a:srgbClr val="FFFF66"/>
                </a:solidFill>
              </a:rPr>
              <a:t>Macroeconomic</a:t>
            </a:r>
          </a:p>
        </p:txBody>
      </p:sp>
    </p:spTree>
    <p:extLst>
      <p:ext uri="{BB962C8B-B14F-4D97-AF65-F5344CB8AC3E}">
        <p14:creationId xmlns:p14="http://schemas.microsoft.com/office/powerpoint/2010/main" val="2418479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1944231"/>
            <a:ext cx="8458200" cy="2246769"/>
          </a:xfrm>
          <a:prstGeom prst="rect">
            <a:avLst/>
          </a:prstGeom>
          <a:noFill/>
          <a:ln w="28575">
            <a:solidFill>
              <a:schemeClr val="tx1"/>
            </a:solidFill>
          </a:ln>
          <a:effectLst>
            <a:glow rad="228600">
              <a:schemeClr val="accent1">
                <a:satMod val="175000"/>
                <a:alpha val="40000"/>
              </a:schemeClr>
            </a:glow>
          </a:effectLst>
        </p:spPr>
        <p:txBody>
          <a:bodyPr wrap="square" rtlCol="0">
            <a:spAutoFit/>
          </a:bodyPr>
          <a:lstStyle/>
          <a:p>
            <a:pPr marL="285750" indent="-285750">
              <a:buFont typeface="Arial" pitchFamily="34" charset="0"/>
              <a:buChar char="•"/>
            </a:pPr>
            <a:r>
              <a:rPr lang="en-US" sz="2800" dirty="0"/>
              <a:t>Microeconomics is most used in managerial economics</a:t>
            </a:r>
          </a:p>
          <a:p>
            <a:pPr marL="285750" indent="-285750">
              <a:buFont typeface="Arial" pitchFamily="34" charset="0"/>
              <a:buChar char="•"/>
            </a:pPr>
            <a:r>
              <a:rPr lang="en-US" sz="2800" dirty="0"/>
              <a:t>Macroeconomics  must be also   included , making decision  is  influenced by the current and future conditions of macro economy</a:t>
            </a:r>
          </a:p>
        </p:txBody>
      </p:sp>
    </p:spTree>
    <p:extLst>
      <p:ext uri="{BB962C8B-B14F-4D97-AF65-F5344CB8AC3E}">
        <p14:creationId xmlns:p14="http://schemas.microsoft.com/office/powerpoint/2010/main" val="7871507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600" dirty="0"/>
              <a:t> The concept of scarcity and opportunity cost</a:t>
            </a:r>
          </a:p>
        </p:txBody>
      </p:sp>
      <p:sp>
        <p:nvSpPr>
          <p:cNvPr id="3" name="Content Placeholder 2"/>
          <p:cNvSpPr>
            <a:spLocks noGrp="1"/>
          </p:cNvSpPr>
          <p:nvPr>
            <p:ph sz="quarter" idx="13"/>
          </p:nvPr>
        </p:nvSpPr>
        <p:spPr>
          <a:xfrm>
            <a:off x="352426" y="1524000"/>
            <a:ext cx="8639174" cy="4511040"/>
          </a:xfrm>
          <a:ln>
            <a:solidFill>
              <a:srgbClr val="FFFF00"/>
            </a:solidFill>
          </a:ln>
        </p:spPr>
        <p:txBody>
          <a:bodyPr>
            <a:noAutofit/>
          </a:bodyPr>
          <a:lstStyle/>
          <a:p>
            <a:pPr marL="285750" indent="-285750">
              <a:buFont typeface="Arial" pitchFamily="34" charset="0"/>
              <a:buChar char="•"/>
            </a:pPr>
            <a:r>
              <a:rPr lang="en-US" sz="2400" b="1" dirty="0"/>
              <a:t>Economics is the study of how choices are made regarding the use of </a:t>
            </a:r>
            <a:r>
              <a:rPr lang="en-US" sz="2400" b="1" dirty="0">
                <a:solidFill>
                  <a:srgbClr val="FFFF66"/>
                </a:solidFill>
              </a:rPr>
              <a:t>scarce resources </a:t>
            </a:r>
            <a:r>
              <a:rPr lang="en-US" sz="2400" b="1" dirty="0"/>
              <a:t>in the production, consumption, and distribution of goods and services</a:t>
            </a:r>
          </a:p>
          <a:p>
            <a:pPr marL="285750" indent="-285750">
              <a:buFont typeface="Arial" pitchFamily="34" charset="0"/>
              <a:buChar char="•"/>
            </a:pPr>
            <a:r>
              <a:rPr lang="en-US" sz="2400" b="1" dirty="0"/>
              <a:t>The key term is  scarce resources and the scarcity means a condition in which resources are not available  to satisfy all the needs and wants of specified group of people</a:t>
            </a:r>
          </a:p>
          <a:p>
            <a:pPr marL="285750" indent="-285750">
              <a:buFont typeface="Arial" pitchFamily="34" charset="0"/>
              <a:buChar char="•"/>
            </a:pPr>
            <a:r>
              <a:rPr lang="en-US" sz="2400" b="1" dirty="0">
                <a:solidFill>
                  <a:srgbClr val="FFFF66"/>
                </a:solidFill>
              </a:rPr>
              <a:t>Opportunity cost</a:t>
            </a:r>
            <a:r>
              <a:rPr lang="en-US" sz="2400" b="1" dirty="0"/>
              <a:t>: the amount or subjective value that must be sacrificed in choosing one activity over the next best alternative</a:t>
            </a:r>
          </a:p>
          <a:p>
            <a:pPr marL="285750" indent="-285750">
              <a:buFont typeface="Arial" pitchFamily="34" charset="0"/>
              <a:buChar char="•"/>
            </a:pPr>
            <a:r>
              <a:rPr lang="en-US" sz="2400" b="1" dirty="0"/>
              <a:t>In the present of limited supply relative to demand, countries must decide how to allocate their scarce resources</a:t>
            </a:r>
          </a:p>
        </p:txBody>
      </p:sp>
    </p:spTree>
    <p:extLst>
      <p:ext uri="{BB962C8B-B14F-4D97-AF65-F5344CB8AC3E}">
        <p14:creationId xmlns:p14="http://schemas.microsoft.com/office/powerpoint/2010/main" val="3870848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380999"/>
            <a:ext cx="8382000" cy="2431435"/>
          </a:xfrm>
          <a:prstGeom prst="rect">
            <a:avLst/>
          </a:prstGeom>
          <a:noFill/>
          <a:ln w="12700">
            <a:solidFill>
              <a:schemeClr val="tx1"/>
            </a:solidFill>
          </a:ln>
        </p:spPr>
        <p:txBody>
          <a:bodyPr wrap="square" rtlCol="0">
            <a:spAutoFit/>
          </a:bodyPr>
          <a:lstStyle/>
          <a:p>
            <a:r>
              <a:rPr lang="en-US" sz="2800" b="1" dirty="0">
                <a:solidFill>
                  <a:schemeClr val="accent3">
                    <a:lumMod val="60000"/>
                    <a:lumOff val="40000"/>
                  </a:schemeClr>
                </a:solidFill>
              </a:rPr>
              <a:t>The allocation decision can be viewed as comprising three separate choices :</a:t>
            </a:r>
          </a:p>
          <a:p>
            <a:pPr marL="176213" indent="-176213">
              <a:buFont typeface="Arial" pitchFamily="34" charset="0"/>
              <a:buChar char="•"/>
            </a:pPr>
            <a:r>
              <a:rPr lang="en-US" sz="2400" i="1" dirty="0">
                <a:solidFill>
                  <a:srgbClr val="00B0F0"/>
                </a:solidFill>
              </a:rPr>
              <a:t>What</a:t>
            </a:r>
            <a:r>
              <a:rPr lang="en-US" sz="2400" dirty="0">
                <a:solidFill>
                  <a:schemeClr val="bg2">
                    <a:lumMod val="20000"/>
                    <a:lumOff val="80000"/>
                  </a:schemeClr>
                </a:solidFill>
              </a:rPr>
              <a:t> goods and services should be produced and what quantities ?</a:t>
            </a:r>
          </a:p>
          <a:p>
            <a:pPr marL="176213" indent="-176213">
              <a:buFont typeface="Arial" pitchFamily="34" charset="0"/>
              <a:buChar char="•"/>
            </a:pPr>
            <a:r>
              <a:rPr lang="en-US" sz="2400" i="1" dirty="0">
                <a:solidFill>
                  <a:srgbClr val="00B0F0"/>
                </a:solidFill>
              </a:rPr>
              <a:t>How </a:t>
            </a:r>
            <a:r>
              <a:rPr lang="en-US" sz="2400" dirty="0">
                <a:solidFill>
                  <a:schemeClr val="bg2">
                    <a:lumMod val="20000"/>
                    <a:lumOff val="80000"/>
                  </a:schemeClr>
                </a:solidFill>
              </a:rPr>
              <a:t>should these goods and services be produced ?</a:t>
            </a:r>
          </a:p>
          <a:p>
            <a:pPr marL="176213" indent="-176213">
              <a:buFont typeface="Arial" pitchFamily="34" charset="0"/>
              <a:buChar char="•"/>
            </a:pPr>
            <a:r>
              <a:rPr lang="en-US" sz="2400" i="1" dirty="0">
                <a:solidFill>
                  <a:srgbClr val="00B0F0"/>
                </a:solidFill>
              </a:rPr>
              <a:t>For whom </a:t>
            </a:r>
            <a:r>
              <a:rPr lang="en-US" sz="2400" dirty="0">
                <a:solidFill>
                  <a:schemeClr val="bg2">
                    <a:lumMod val="20000"/>
                    <a:lumOff val="80000"/>
                  </a:schemeClr>
                </a:solidFill>
              </a:rPr>
              <a:t>should these goods and services be produced ?</a:t>
            </a:r>
            <a:endParaRPr lang="en-US" sz="2400" i="1" dirty="0">
              <a:solidFill>
                <a:srgbClr val="00B0F0"/>
              </a:solidFill>
            </a:endParaRPr>
          </a:p>
        </p:txBody>
      </p:sp>
      <p:sp>
        <p:nvSpPr>
          <p:cNvPr id="5" name="TextBox 4"/>
          <p:cNvSpPr txBox="1"/>
          <p:nvPr/>
        </p:nvSpPr>
        <p:spPr>
          <a:xfrm>
            <a:off x="381000" y="3200400"/>
            <a:ext cx="8382000" cy="3416320"/>
          </a:xfrm>
          <a:prstGeom prst="rect">
            <a:avLst/>
          </a:prstGeom>
          <a:noFill/>
          <a:ln w="12700">
            <a:solidFill>
              <a:schemeClr val="tx1"/>
            </a:solidFill>
          </a:ln>
        </p:spPr>
        <p:txBody>
          <a:bodyPr wrap="square" rtlCol="0">
            <a:spAutoFit/>
          </a:bodyPr>
          <a:lstStyle/>
          <a:p>
            <a:r>
              <a:rPr lang="en-US" sz="2400" b="1" dirty="0"/>
              <a:t>Three ways  to answer the questions </a:t>
            </a:r>
            <a:r>
              <a:rPr lang="en-US" sz="2400" b="1" dirty="0">
                <a:solidFill>
                  <a:srgbClr val="00B0F0"/>
                </a:solidFill>
              </a:rPr>
              <a:t>what, how, and  for whom:</a:t>
            </a:r>
            <a:endParaRPr lang="en-US" sz="2400" dirty="0">
              <a:solidFill>
                <a:schemeClr val="bg2">
                  <a:lumMod val="20000"/>
                  <a:lumOff val="80000"/>
                </a:schemeClr>
              </a:solidFill>
            </a:endParaRPr>
          </a:p>
          <a:p>
            <a:pPr marL="457200" indent="-457200">
              <a:buFont typeface="+mj-lt"/>
              <a:buAutoNum type="arabicPeriod"/>
            </a:pPr>
            <a:r>
              <a:rPr lang="en-US" sz="2400" dirty="0">
                <a:solidFill>
                  <a:srgbClr val="00FF99"/>
                </a:solidFill>
              </a:rPr>
              <a:t>Market process;</a:t>
            </a:r>
            <a:r>
              <a:rPr lang="en-US" sz="2400" dirty="0">
                <a:solidFill>
                  <a:schemeClr val="bg2">
                    <a:lumMod val="20000"/>
                    <a:lumOff val="80000"/>
                  </a:schemeClr>
                </a:solidFill>
              </a:rPr>
              <a:t> the use of supply, demand, and material incentives  to answer the questions of what how, and for whom</a:t>
            </a:r>
            <a:endParaRPr lang="en-US" sz="2400" dirty="0">
              <a:solidFill>
                <a:srgbClr val="00FF99"/>
              </a:solidFill>
            </a:endParaRPr>
          </a:p>
          <a:p>
            <a:pPr marL="457200" indent="-457200">
              <a:buFont typeface="+mj-lt"/>
              <a:buAutoNum type="arabicPeriod"/>
            </a:pPr>
            <a:r>
              <a:rPr lang="en-US" sz="2400" dirty="0">
                <a:solidFill>
                  <a:srgbClr val="00FF99"/>
                </a:solidFill>
              </a:rPr>
              <a:t>Command process;</a:t>
            </a:r>
            <a:r>
              <a:rPr lang="en-US" sz="2400" dirty="0">
                <a:solidFill>
                  <a:schemeClr val="bg2">
                    <a:lumMod val="20000"/>
                    <a:lumOff val="80000"/>
                  </a:schemeClr>
                </a:solidFill>
              </a:rPr>
              <a:t> the use of the government or some central authority to answer the three questions</a:t>
            </a:r>
            <a:endParaRPr lang="en-US" sz="2400" dirty="0">
              <a:solidFill>
                <a:srgbClr val="00FF99"/>
              </a:solidFill>
            </a:endParaRPr>
          </a:p>
          <a:p>
            <a:pPr marL="457200" indent="-457200">
              <a:buFont typeface="+mj-lt"/>
              <a:buAutoNum type="arabicPeriod"/>
            </a:pPr>
            <a:r>
              <a:rPr lang="en-US" sz="2400" dirty="0">
                <a:solidFill>
                  <a:srgbClr val="00FF99"/>
                </a:solidFill>
              </a:rPr>
              <a:t>Traditional process;</a:t>
            </a:r>
            <a:r>
              <a:rPr lang="en-US" sz="2400" dirty="0">
                <a:solidFill>
                  <a:schemeClr val="bg2">
                    <a:lumMod val="20000"/>
                    <a:lumOff val="80000"/>
                  </a:schemeClr>
                </a:solidFill>
              </a:rPr>
              <a:t> the use of customs and traditions to answer the three questions</a:t>
            </a:r>
          </a:p>
        </p:txBody>
      </p:sp>
    </p:spTree>
    <p:extLst>
      <p:ext uri="{BB962C8B-B14F-4D97-AF65-F5344CB8AC3E}">
        <p14:creationId xmlns:p14="http://schemas.microsoft.com/office/powerpoint/2010/main" val="8864467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228600"/>
            <a:ext cx="9144000" cy="762000"/>
          </a:xfrm>
        </p:spPr>
        <p:txBody>
          <a:bodyPr/>
          <a:lstStyle/>
          <a:p>
            <a:pPr algn="ctr"/>
            <a:r>
              <a:rPr lang="en-US" b="1" dirty="0"/>
              <a:t>Economic Decision of the Firm</a:t>
            </a:r>
          </a:p>
        </p:txBody>
      </p:sp>
      <p:sp>
        <p:nvSpPr>
          <p:cNvPr id="11" name="Rectangle 10"/>
          <p:cNvSpPr/>
          <p:nvPr/>
        </p:nvSpPr>
        <p:spPr>
          <a:xfrm>
            <a:off x="304800" y="1098755"/>
            <a:ext cx="8610600" cy="5486400"/>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Content Placeholder 4"/>
          <p:cNvSpPr txBox="1">
            <a:spLocks/>
          </p:cNvSpPr>
          <p:nvPr/>
        </p:nvSpPr>
        <p:spPr>
          <a:xfrm>
            <a:off x="533400" y="2590800"/>
            <a:ext cx="3886200" cy="3694113"/>
          </a:xfrm>
          <a:prstGeom prst="rect">
            <a:avLst/>
          </a:prstGeom>
          <a:ln w="12700">
            <a:solidFill>
              <a:schemeClr val="tx1"/>
            </a:solidFill>
          </a:ln>
        </p:spPr>
        <p:txBody>
          <a:bodyPr vert="horz" lIns="91440" tIns="45720" rIns="91440" bIns="45720" rtlCol="0">
            <a:normAutofit/>
          </a:bodyPr>
          <a:lstStyle>
            <a:lvl1pPr marL="0" indent="0" algn="l" defTabSz="914400" rtl="0" eaLnBrk="1" latinLnBrk="0" hangingPunct="1">
              <a:spcBef>
                <a:spcPts val="1200"/>
              </a:spcBef>
              <a:spcAft>
                <a:spcPts val="0"/>
              </a:spcAft>
              <a:buClr>
                <a:schemeClr val="accent5"/>
              </a:buClr>
              <a:buFont typeface="Arial" pitchFamily="34" charset="0"/>
              <a:buNone/>
              <a:defRPr sz="1800" b="0" i="0" kern="1200" cap="none" spc="30" baseline="0">
                <a:solidFill>
                  <a:schemeClr val="tx1"/>
                </a:solidFill>
                <a:latin typeface="+mn-lt"/>
                <a:ea typeface="+mn-ea"/>
                <a:cs typeface="Tahoma" pitchFamily="34" charset="0"/>
              </a:defRPr>
            </a:lvl1pPr>
            <a:lvl2pPr marL="171450" indent="-17145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2pPr>
            <a:lvl3pPr marL="344488" indent="-16510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3pPr>
            <a:lvl4pPr marL="517525" indent="-169863"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4pPr>
            <a:lvl5pPr marL="688975" indent="-173038"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5pPr>
            <a:lvl6pPr marL="8686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06984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24358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40817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marL="176213" indent="-176213">
              <a:buFont typeface="Arial" pitchFamily="34" charset="0"/>
              <a:buChar char="•"/>
            </a:pPr>
            <a:r>
              <a:rPr lang="en-US" sz="2400" i="1" dirty="0">
                <a:solidFill>
                  <a:srgbClr val="FFFF00"/>
                </a:solidFill>
              </a:rPr>
              <a:t>What</a:t>
            </a:r>
            <a:r>
              <a:rPr lang="en-US" sz="2400" dirty="0">
                <a:solidFill>
                  <a:srgbClr val="FFFF00"/>
                </a:solidFill>
              </a:rPr>
              <a:t> goods and services should be produced and what quantities ?</a:t>
            </a:r>
          </a:p>
          <a:p>
            <a:pPr marL="176213" indent="-176213">
              <a:buFont typeface="Arial" pitchFamily="34" charset="0"/>
              <a:buChar char="•"/>
            </a:pPr>
            <a:r>
              <a:rPr lang="en-US" sz="2400" i="1" dirty="0">
                <a:solidFill>
                  <a:srgbClr val="00B0F0"/>
                </a:solidFill>
              </a:rPr>
              <a:t>How </a:t>
            </a:r>
            <a:r>
              <a:rPr lang="en-US" sz="2400" dirty="0">
                <a:solidFill>
                  <a:srgbClr val="00B0F0"/>
                </a:solidFill>
              </a:rPr>
              <a:t>should these goods and services be produced ?</a:t>
            </a:r>
          </a:p>
          <a:p>
            <a:pPr marL="176213" indent="-176213">
              <a:buFont typeface="Arial" pitchFamily="34" charset="0"/>
              <a:buChar char="•"/>
            </a:pPr>
            <a:r>
              <a:rPr lang="en-US" sz="2400" i="1" dirty="0">
                <a:solidFill>
                  <a:srgbClr val="00FF00"/>
                </a:solidFill>
              </a:rPr>
              <a:t>For whom </a:t>
            </a:r>
            <a:r>
              <a:rPr lang="en-US" sz="2400" dirty="0">
                <a:solidFill>
                  <a:srgbClr val="00FF00"/>
                </a:solidFill>
              </a:rPr>
              <a:t>should these goods and services be produced ?</a:t>
            </a:r>
            <a:endParaRPr lang="en-US" sz="2400" i="1" dirty="0">
              <a:solidFill>
                <a:srgbClr val="00FF00"/>
              </a:solidFill>
            </a:endParaRPr>
          </a:p>
          <a:p>
            <a:endParaRPr lang="en-US" sz="2400" dirty="0"/>
          </a:p>
        </p:txBody>
      </p:sp>
      <p:sp>
        <p:nvSpPr>
          <p:cNvPr id="13" name="Content Placeholder 5"/>
          <p:cNvSpPr txBox="1">
            <a:spLocks/>
          </p:cNvSpPr>
          <p:nvPr/>
        </p:nvSpPr>
        <p:spPr>
          <a:xfrm>
            <a:off x="4876800" y="2605087"/>
            <a:ext cx="3886200" cy="3719513"/>
          </a:xfrm>
          <a:prstGeom prst="rect">
            <a:avLst/>
          </a:prstGeom>
          <a:ln w="12700">
            <a:solidFill>
              <a:schemeClr val="tx1"/>
            </a:solidFill>
          </a:ln>
        </p:spPr>
        <p:txBody>
          <a:bodyPr vert="horz" lIns="91440" tIns="45720" rIns="91440" bIns="45720" rtlCol="0">
            <a:normAutofit/>
          </a:bodyPr>
          <a:lstStyle>
            <a:lvl1pPr marL="0" indent="0" algn="l" defTabSz="914400" rtl="0" eaLnBrk="1" latinLnBrk="0" hangingPunct="1">
              <a:spcBef>
                <a:spcPts val="1200"/>
              </a:spcBef>
              <a:spcAft>
                <a:spcPts val="0"/>
              </a:spcAft>
              <a:buClr>
                <a:schemeClr val="accent5"/>
              </a:buClr>
              <a:buFont typeface="Arial" pitchFamily="34" charset="0"/>
              <a:buNone/>
              <a:defRPr sz="1800" b="0" i="0" kern="1200" cap="none" spc="30" baseline="0">
                <a:solidFill>
                  <a:schemeClr val="tx1"/>
                </a:solidFill>
                <a:latin typeface="+mn-lt"/>
                <a:ea typeface="+mn-ea"/>
                <a:cs typeface="Tahoma" pitchFamily="34" charset="0"/>
              </a:defRPr>
            </a:lvl1pPr>
            <a:lvl2pPr marL="171450" indent="-17145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2pPr>
            <a:lvl3pPr marL="344488" indent="-16510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3pPr>
            <a:lvl4pPr marL="517525" indent="-169863"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4pPr>
            <a:lvl5pPr marL="688975" indent="-173038"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5pPr>
            <a:lvl6pPr marL="8686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06984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24358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40817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marL="342900" indent="-342900">
              <a:buFont typeface="Arial" pitchFamily="34" charset="0"/>
              <a:buChar char="•"/>
            </a:pPr>
            <a:r>
              <a:rPr lang="en-US" sz="2400" dirty="0">
                <a:solidFill>
                  <a:srgbClr val="FFFF00"/>
                </a:solidFill>
              </a:rPr>
              <a:t>The Production Decision</a:t>
            </a:r>
          </a:p>
          <a:p>
            <a:pPr marL="342900" indent="-342900">
              <a:buFont typeface="Arial" pitchFamily="34" charset="0"/>
              <a:buChar char="•"/>
            </a:pPr>
            <a:endParaRPr lang="en-US" sz="2400" dirty="0">
              <a:solidFill>
                <a:srgbClr val="00B0F0"/>
              </a:solidFill>
            </a:endParaRPr>
          </a:p>
          <a:p>
            <a:pPr marL="342900" indent="-342900">
              <a:buFont typeface="Arial" pitchFamily="34" charset="0"/>
              <a:buChar char="•"/>
            </a:pPr>
            <a:r>
              <a:rPr lang="en-US" sz="2400" dirty="0">
                <a:solidFill>
                  <a:srgbClr val="00B0F0"/>
                </a:solidFill>
              </a:rPr>
              <a:t>The hiring, staffing, procurement, and capital budgeting decision</a:t>
            </a:r>
          </a:p>
          <a:p>
            <a:pPr marL="342900" indent="-342900">
              <a:buFont typeface="Arial" pitchFamily="34" charset="0"/>
              <a:buChar char="•"/>
            </a:pPr>
            <a:r>
              <a:rPr lang="en-US" sz="2400" dirty="0">
                <a:solidFill>
                  <a:srgbClr val="00FF00"/>
                </a:solidFill>
              </a:rPr>
              <a:t>The market segmentation decision</a:t>
            </a:r>
          </a:p>
        </p:txBody>
      </p:sp>
      <p:sp>
        <p:nvSpPr>
          <p:cNvPr id="14" name="TextBox 13"/>
          <p:cNvSpPr txBox="1"/>
          <p:nvPr/>
        </p:nvSpPr>
        <p:spPr>
          <a:xfrm>
            <a:off x="533400" y="1504890"/>
            <a:ext cx="3810000" cy="954107"/>
          </a:xfrm>
          <a:prstGeom prst="rect">
            <a:avLst/>
          </a:prstGeom>
          <a:noFill/>
          <a:ln w="9525">
            <a:solidFill>
              <a:schemeClr val="tx1"/>
            </a:solidFill>
          </a:ln>
        </p:spPr>
        <p:txBody>
          <a:bodyPr wrap="square" rtlCol="0">
            <a:spAutoFit/>
          </a:bodyPr>
          <a:lstStyle/>
          <a:p>
            <a:r>
              <a:rPr lang="en-US" sz="2800" b="1" dirty="0"/>
              <a:t>From the Standpoint of a Country</a:t>
            </a:r>
          </a:p>
        </p:txBody>
      </p:sp>
      <p:sp>
        <p:nvSpPr>
          <p:cNvPr id="15" name="TextBox 14"/>
          <p:cNvSpPr txBox="1"/>
          <p:nvPr/>
        </p:nvSpPr>
        <p:spPr>
          <a:xfrm>
            <a:off x="4876798" y="1500528"/>
            <a:ext cx="3886201" cy="954107"/>
          </a:xfrm>
          <a:prstGeom prst="rect">
            <a:avLst/>
          </a:prstGeom>
          <a:noFill/>
          <a:ln w="12700">
            <a:solidFill>
              <a:schemeClr val="tx1"/>
            </a:solidFill>
          </a:ln>
        </p:spPr>
        <p:txBody>
          <a:bodyPr wrap="square" rtlCol="0">
            <a:spAutoFit/>
          </a:bodyPr>
          <a:lstStyle/>
          <a:p>
            <a:r>
              <a:rPr lang="en-US" sz="2800" b="1" dirty="0"/>
              <a:t>From the Standpoint of a Company</a:t>
            </a:r>
          </a:p>
        </p:txBody>
      </p:sp>
    </p:spTree>
    <p:extLst>
      <p:ext uri="{BB962C8B-B14F-4D97-AF65-F5344CB8AC3E}">
        <p14:creationId xmlns:p14="http://schemas.microsoft.com/office/powerpoint/2010/main" val="22390573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9600" y="2362200"/>
            <a:ext cx="7680960" cy="1066800"/>
          </a:xfrm>
        </p:spPr>
        <p:txBody>
          <a:bodyPr/>
          <a:lstStyle/>
          <a:p>
            <a:r>
              <a:rPr lang="en-US" dirty="0"/>
              <a:t>The Firm and Its Goals</a:t>
            </a:r>
          </a:p>
        </p:txBody>
      </p:sp>
    </p:spTree>
    <p:extLst>
      <p:ext uri="{BB962C8B-B14F-4D97-AF65-F5344CB8AC3E}">
        <p14:creationId xmlns:p14="http://schemas.microsoft.com/office/powerpoint/2010/main" val="3905327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549275" y="381000"/>
            <a:ext cx="7680325" cy="838200"/>
          </a:xfrm>
        </p:spPr>
        <p:txBody>
          <a:bodyPr/>
          <a:lstStyle/>
          <a:p>
            <a:pPr algn="ctr"/>
            <a:r>
              <a:rPr lang="en-US" dirty="0"/>
              <a:t>What is Managerial Economics ?</a:t>
            </a:r>
          </a:p>
        </p:txBody>
      </p:sp>
      <p:sp>
        <p:nvSpPr>
          <p:cNvPr id="4" name="TextBox 3"/>
          <p:cNvSpPr txBox="1"/>
          <p:nvPr/>
        </p:nvSpPr>
        <p:spPr>
          <a:xfrm>
            <a:off x="228600" y="1838143"/>
            <a:ext cx="8382000" cy="1938992"/>
          </a:xfrm>
          <a:prstGeom prst="rect">
            <a:avLst/>
          </a:prstGeom>
          <a:noFill/>
          <a:ln w="12700">
            <a:solidFill>
              <a:schemeClr val="tx1"/>
            </a:solidFill>
          </a:ln>
        </p:spPr>
        <p:txBody>
          <a:bodyPr wrap="square" rtlCol="0">
            <a:spAutoFit/>
          </a:bodyPr>
          <a:lstStyle/>
          <a:p>
            <a:pPr marL="285750" indent="-285750">
              <a:buFont typeface="Arial" pitchFamily="34" charset="0"/>
              <a:buChar char="•"/>
            </a:pPr>
            <a:r>
              <a:rPr lang="en-US" sz="2400" dirty="0"/>
              <a:t>Economics is the study of the behavior  of human beings  in producing, distributing , and consuming material goods and services in a world  scarcity</a:t>
            </a:r>
          </a:p>
          <a:p>
            <a:pPr marL="285750" indent="-285750">
              <a:buFont typeface="Arial" pitchFamily="34" charset="0"/>
              <a:buChar char="•"/>
            </a:pPr>
            <a:r>
              <a:rPr lang="en-US" sz="2400" dirty="0"/>
              <a:t>Management is the discipline of organizing and allocating a firm’s scarce resources to achieve its desire object</a:t>
            </a:r>
          </a:p>
        </p:txBody>
      </p:sp>
      <p:sp>
        <p:nvSpPr>
          <p:cNvPr id="6" name="Down Arrow 5"/>
          <p:cNvSpPr/>
          <p:nvPr/>
        </p:nvSpPr>
        <p:spPr>
          <a:xfrm>
            <a:off x="3649636" y="3916926"/>
            <a:ext cx="865632" cy="990600"/>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7" name="TextBox 6"/>
          <p:cNvSpPr txBox="1"/>
          <p:nvPr/>
        </p:nvSpPr>
        <p:spPr>
          <a:xfrm>
            <a:off x="228600" y="5168205"/>
            <a:ext cx="8382000" cy="1384995"/>
          </a:xfrm>
          <a:prstGeom prst="rect">
            <a:avLst/>
          </a:prstGeom>
          <a:noFill/>
        </p:spPr>
        <p:txBody>
          <a:bodyPr wrap="square" rtlCol="0">
            <a:spAutoFit/>
          </a:bodyPr>
          <a:lstStyle/>
          <a:p>
            <a:pPr algn="ctr"/>
            <a:r>
              <a:rPr lang="en-US" sz="2800" b="1" dirty="0">
                <a:solidFill>
                  <a:srgbClr val="FFFF66"/>
                </a:solidFill>
              </a:rPr>
              <a:t>Managerial Economics : the use of economics analysis to make business decisions involving the best use of an organization’s scarce resources</a:t>
            </a:r>
          </a:p>
        </p:txBody>
      </p:sp>
    </p:spTree>
    <p:extLst>
      <p:ext uri="{BB962C8B-B14F-4D97-AF65-F5344CB8AC3E}">
        <p14:creationId xmlns:p14="http://schemas.microsoft.com/office/powerpoint/2010/main" val="21876430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28600" y="304800"/>
            <a:ext cx="8458200" cy="954107"/>
          </a:xfrm>
          <a:prstGeom prst="rect">
            <a:avLst/>
          </a:prstGeom>
          <a:noFill/>
        </p:spPr>
        <p:txBody>
          <a:bodyPr wrap="square" rtlCol="0">
            <a:spAutoFit/>
          </a:bodyPr>
          <a:lstStyle/>
          <a:p>
            <a:r>
              <a:rPr lang="en-US" sz="2800" dirty="0"/>
              <a:t>The principle objective of a firm is to maximize its profit (minimize its losses)</a:t>
            </a:r>
          </a:p>
        </p:txBody>
      </p:sp>
      <p:sp>
        <p:nvSpPr>
          <p:cNvPr id="5" name="Right Arrow 4"/>
          <p:cNvSpPr/>
          <p:nvPr/>
        </p:nvSpPr>
        <p:spPr>
          <a:xfrm>
            <a:off x="3672348" y="807001"/>
            <a:ext cx="571500" cy="4572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4550065" y="850935"/>
            <a:ext cx="4147289" cy="461665"/>
          </a:xfrm>
          <a:prstGeom prst="rect">
            <a:avLst/>
          </a:prstGeom>
          <a:noFill/>
          <a:ln w="12700">
            <a:solidFill>
              <a:schemeClr val="tx1"/>
            </a:solidFill>
          </a:ln>
        </p:spPr>
        <p:txBody>
          <a:bodyPr wrap="none" rtlCol="0">
            <a:spAutoFit/>
          </a:bodyPr>
          <a:lstStyle/>
          <a:p>
            <a:r>
              <a:rPr lang="en-US" sz="2400" dirty="0">
                <a:solidFill>
                  <a:srgbClr val="FFFF00"/>
                </a:solidFill>
              </a:rPr>
              <a:t>Profit maximization hypothesis</a:t>
            </a:r>
          </a:p>
        </p:txBody>
      </p:sp>
      <p:sp>
        <p:nvSpPr>
          <p:cNvPr id="7" name="TextBox 6"/>
          <p:cNvSpPr txBox="1"/>
          <p:nvPr/>
        </p:nvSpPr>
        <p:spPr>
          <a:xfrm>
            <a:off x="315738" y="1828800"/>
            <a:ext cx="5814412" cy="3046988"/>
          </a:xfrm>
          <a:prstGeom prst="rect">
            <a:avLst/>
          </a:prstGeom>
          <a:noFill/>
        </p:spPr>
        <p:txBody>
          <a:bodyPr wrap="none" rtlCol="0">
            <a:spAutoFit/>
          </a:bodyPr>
          <a:lstStyle/>
          <a:p>
            <a:r>
              <a:rPr lang="en-US" sz="2400" dirty="0"/>
              <a:t>There are other goals that a firm pursued i.e.</a:t>
            </a:r>
          </a:p>
          <a:p>
            <a:pPr marL="285750" indent="-285750">
              <a:buFont typeface="Arial" pitchFamily="34" charset="0"/>
              <a:buChar char="•"/>
            </a:pPr>
            <a:r>
              <a:rPr lang="en-US" sz="2400" dirty="0"/>
              <a:t>Market share</a:t>
            </a:r>
          </a:p>
          <a:p>
            <a:pPr marL="285750" indent="-285750">
              <a:buFont typeface="Arial" pitchFamily="34" charset="0"/>
              <a:buChar char="•"/>
            </a:pPr>
            <a:r>
              <a:rPr lang="en-US" sz="2400" dirty="0"/>
              <a:t>Revenue growth</a:t>
            </a:r>
          </a:p>
          <a:p>
            <a:pPr marL="285750" indent="-285750">
              <a:buFont typeface="Arial" pitchFamily="34" charset="0"/>
              <a:buChar char="•"/>
            </a:pPr>
            <a:r>
              <a:rPr lang="en-US" sz="2400" dirty="0"/>
              <a:t>Profit margin</a:t>
            </a:r>
          </a:p>
          <a:p>
            <a:pPr marL="285750" indent="-285750">
              <a:buFont typeface="Arial" pitchFamily="34" charset="0"/>
              <a:buChar char="•"/>
            </a:pPr>
            <a:r>
              <a:rPr lang="en-US" sz="2400" dirty="0"/>
              <a:t>Return of investment</a:t>
            </a:r>
            <a:endParaRPr lang="en-US" sz="2400" dirty="0">
              <a:solidFill>
                <a:srgbClr val="FFFF00"/>
              </a:solidFill>
            </a:endParaRPr>
          </a:p>
          <a:p>
            <a:pPr marL="285750" indent="-285750">
              <a:buFont typeface="Arial" pitchFamily="34" charset="0"/>
              <a:buChar char="•"/>
            </a:pPr>
            <a:r>
              <a:rPr lang="en-US" sz="2400" dirty="0"/>
              <a:t>Technology</a:t>
            </a:r>
          </a:p>
          <a:p>
            <a:pPr marL="285750" indent="-285750">
              <a:buFont typeface="Arial" pitchFamily="34" charset="0"/>
              <a:buChar char="•"/>
            </a:pPr>
            <a:r>
              <a:rPr lang="en-US" sz="2400" dirty="0"/>
              <a:t>Customer satisfaction</a:t>
            </a:r>
          </a:p>
          <a:p>
            <a:pPr marL="285750" indent="-285750">
              <a:buFont typeface="Arial" pitchFamily="34" charset="0"/>
              <a:buChar char="•"/>
            </a:pPr>
            <a:r>
              <a:rPr lang="en-US" sz="2400" dirty="0"/>
              <a:t>Shareholder value</a:t>
            </a:r>
          </a:p>
        </p:txBody>
      </p:sp>
      <p:sp>
        <p:nvSpPr>
          <p:cNvPr id="9" name="TextBox 8"/>
          <p:cNvSpPr txBox="1"/>
          <p:nvPr/>
        </p:nvSpPr>
        <p:spPr>
          <a:xfrm>
            <a:off x="449088" y="4891028"/>
            <a:ext cx="8390545" cy="1569660"/>
          </a:xfrm>
          <a:prstGeom prst="rect">
            <a:avLst/>
          </a:prstGeom>
          <a:noFill/>
          <a:ln w="19050">
            <a:solidFill>
              <a:schemeClr val="tx1"/>
            </a:solidFill>
          </a:ln>
        </p:spPr>
        <p:txBody>
          <a:bodyPr wrap="square" rtlCol="0">
            <a:spAutoFit/>
          </a:bodyPr>
          <a:lstStyle/>
          <a:p>
            <a:r>
              <a:rPr lang="en-US" sz="3200" dirty="0">
                <a:solidFill>
                  <a:srgbClr val="FFFF00"/>
                </a:solidFill>
              </a:rPr>
              <a:t>Difference goals can lead to very different managerial decision making given the same limited amount of resources</a:t>
            </a:r>
          </a:p>
        </p:txBody>
      </p:sp>
      <p:sp>
        <p:nvSpPr>
          <p:cNvPr id="11" name="Circular Arrow 10"/>
          <p:cNvSpPr/>
          <p:nvPr/>
        </p:nvSpPr>
        <p:spPr>
          <a:xfrm rot="5094426">
            <a:off x="4304913" y="2564864"/>
            <a:ext cx="2493070" cy="1862725"/>
          </a:xfrm>
          <a:prstGeom prst="circular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Tree>
    <p:extLst>
      <p:ext uri="{BB962C8B-B14F-4D97-AF65-F5344CB8AC3E}">
        <p14:creationId xmlns:p14="http://schemas.microsoft.com/office/powerpoint/2010/main" val="39827667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457200"/>
            <a:ext cx="8610600" cy="830997"/>
          </a:xfrm>
          <a:prstGeom prst="rect">
            <a:avLst/>
          </a:prstGeom>
          <a:noFill/>
          <a:ln w="12700">
            <a:solidFill>
              <a:schemeClr val="tx1"/>
            </a:solidFill>
          </a:ln>
        </p:spPr>
        <p:txBody>
          <a:bodyPr wrap="square" rtlCol="0">
            <a:spAutoFit/>
          </a:bodyPr>
          <a:lstStyle/>
          <a:p>
            <a:r>
              <a:rPr lang="en-US" sz="2400" b="1" dirty="0"/>
              <a:t>The optimal decision in managerial economics is one that brings the firm closest to the goal(s)</a:t>
            </a:r>
          </a:p>
        </p:txBody>
      </p:sp>
      <p:sp>
        <p:nvSpPr>
          <p:cNvPr id="3" name="TextBox 2"/>
          <p:cNvSpPr txBox="1"/>
          <p:nvPr/>
        </p:nvSpPr>
        <p:spPr>
          <a:xfrm>
            <a:off x="354995" y="1383268"/>
            <a:ext cx="8027006" cy="830997"/>
          </a:xfrm>
          <a:prstGeom prst="rect">
            <a:avLst/>
          </a:prstGeom>
          <a:noFill/>
        </p:spPr>
        <p:txBody>
          <a:bodyPr wrap="square" rtlCol="0">
            <a:spAutoFit/>
          </a:bodyPr>
          <a:lstStyle/>
          <a:p>
            <a:r>
              <a:rPr lang="en-US" sz="2400" dirty="0">
                <a:solidFill>
                  <a:srgbClr val="FFFF00"/>
                </a:solidFill>
              </a:rPr>
              <a:t>i.e.  For maximizing profit,  a firm should price its product at a level where MR = MC</a:t>
            </a:r>
          </a:p>
        </p:txBody>
      </p:sp>
      <p:sp>
        <p:nvSpPr>
          <p:cNvPr id="4" name="TextBox 3"/>
          <p:cNvSpPr txBox="1"/>
          <p:nvPr/>
        </p:nvSpPr>
        <p:spPr>
          <a:xfrm>
            <a:off x="228600" y="2971800"/>
            <a:ext cx="8610600" cy="3108543"/>
          </a:xfrm>
          <a:prstGeom prst="rect">
            <a:avLst/>
          </a:prstGeom>
          <a:noFill/>
        </p:spPr>
        <p:txBody>
          <a:bodyPr wrap="square" rtlCol="0">
            <a:spAutoFit/>
          </a:bodyPr>
          <a:lstStyle/>
          <a:p>
            <a:pPr marL="280988" indent="-280988">
              <a:buFont typeface="Arial" pitchFamily="34" charset="0"/>
              <a:buChar char="•"/>
            </a:pPr>
            <a:r>
              <a:rPr lang="en-US" sz="2800" dirty="0">
                <a:solidFill>
                  <a:srgbClr val="FFC000"/>
                </a:solidFill>
              </a:rPr>
              <a:t>Short Run </a:t>
            </a:r>
            <a:r>
              <a:rPr lang="en-US" sz="2800" dirty="0" err="1">
                <a:solidFill>
                  <a:srgbClr val="FFC000"/>
                </a:solidFill>
              </a:rPr>
              <a:t>vs</a:t>
            </a:r>
            <a:r>
              <a:rPr lang="en-US" sz="2800" dirty="0">
                <a:solidFill>
                  <a:srgbClr val="FFC000"/>
                </a:solidFill>
              </a:rPr>
              <a:t> Long Run</a:t>
            </a:r>
          </a:p>
          <a:p>
            <a:pPr marL="796925" lvl="1" indent="-457200">
              <a:buFont typeface="Wingdings" pitchFamily="2" charset="2"/>
              <a:buChar char="§"/>
            </a:pPr>
            <a:r>
              <a:rPr lang="en-US" sz="2400" dirty="0"/>
              <a:t>During the short run, we assume a firm can vary the amount of certain resources but must be operate with a fixed amount of at least on of its resources</a:t>
            </a:r>
          </a:p>
          <a:p>
            <a:pPr marL="796925" lvl="1" indent="-457200">
              <a:buFont typeface="Wingdings" pitchFamily="2" charset="2"/>
              <a:buChar char="§"/>
            </a:pPr>
            <a:r>
              <a:rPr lang="en-US" sz="2400" dirty="0"/>
              <a:t>In the long run, a firm is able to vary the quantity of all resources being used</a:t>
            </a:r>
          </a:p>
          <a:p>
            <a:pPr marL="796925" lvl="1" indent="-457200">
              <a:buFont typeface="Wingdings" pitchFamily="2" charset="2"/>
              <a:buChar char="§"/>
            </a:pPr>
            <a:r>
              <a:rPr lang="en-US" sz="2400" dirty="0"/>
              <a:t>We assume a company goal’s is to maximize both in the short and long run</a:t>
            </a:r>
          </a:p>
        </p:txBody>
      </p:sp>
    </p:spTree>
    <p:extLst>
      <p:ext uri="{BB962C8B-B14F-4D97-AF65-F5344CB8AC3E}">
        <p14:creationId xmlns:p14="http://schemas.microsoft.com/office/powerpoint/2010/main" val="578152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rgbClr val="FFC000"/>
                </a:solidFill>
              </a:rPr>
              <a:t>Noneconomic Objectives</a:t>
            </a:r>
          </a:p>
        </p:txBody>
      </p:sp>
      <p:sp>
        <p:nvSpPr>
          <p:cNvPr id="3" name="Content Placeholder 2"/>
          <p:cNvSpPr>
            <a:spLocks noGrp="1"/>
          </p:cNvSpPr>
          <p:nvPr>
            <p:ph sz="quarter" idx="13"/>
          </p:nvPr>
        </p:nvSpPr>
        <p:spPr/>
        <p:txBody>
          <a:bodyPr>
            <a:normAutofit/>
          </a:bodyPr>
          <a:lstStyle/>
          <a:p>
            <a:pPr marL="285750" indent="-285750">
              <a:buFont typeface="Arial" pitchFamily="34" charset="0"/>
              <a:buChar char="•"/>
            </a:pPr>
            <a:r>
              <a:rPr lang="en-US" sz="2400" dirty="0"/>
              <a:t>Companies may have objectives that are not strictly economic or at least do not appear to be governed by economic thinking.  </a:t>
            </a:r>
          </a:p>
          <a:p>
            <a:pPr marL="285750" indent="-285750">
              <a:buFont typeface="Arial" pitchFamily="34" charset="0"/>
              <a:buChar char="•"/>
            </a:pPr>
            <a:r>
              <a:rPr lang="en-US" sz="2400" dirty="0"/>
              <a:t>There are some of guiding principles such companies publish :</a:t>
            </a:r>
          </a:p>
          <a:p>
            <a:pPr marL="630238" lvl="2" indent="-285750"/>
            <a:r>
              <a:rPr lang="en-US" sz="2000" dirty="0"/>
              <a:t>Provide a good place for our employee to work</a:t>
            </a:r>
          </a:p>
          <a:p>
            <a:pPr marL="630238" lvl="2" indent="-285750"/>
            <a:r>
              <a:rPr lang="en-US" sz="2000" dirty="0"/>
              <a:t>Provide good products/services to our customers</a:t>
            </a:r>
          </a:p>
          <a:p>
            <a:pPr marL="630238" lvl="2" indent="-285750"/>
            <a:r>
              <a:rPr lang="en-US" sz="2000" dirty="0"/>
              <a:t>Act as a good  citizen in our society	</a:t>
            </a:r>
            <a:endParaRPr lang="en-US" sz="2400" dirty="0"/>
          </a:p>
          <a:p>
            <a:pPr marL="342900" lvl="2" indent="-342900"/>
            <a:r>
              <a:rPr lang="en-US" sz="2400" dirty="0"/>
              <a:t>These are called as noneconomic objectives</a:t>
            </a:r>
          </a:p>
          <a:p>
            <a:pPr marL="0" lvl="2" indent="0">
              <a:buNone/>
            </a:pPr>
            <a:endParaRPr lang="en-US" sz="2000" dirty="0"/>
          </a:p>
        </p:txBody>
      </p:sp>
    </p:spTree>
    <p:extLst>
      <p:ext uri="{BB962C8B-B14F-4D97-AF65-F5344CB8AC3E}">
        <p14:creationId xmlns:p14="http://schemas.microsoft.com/office/powerpoint/2010/main" val="7620181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138057" y="998097"/>
            <a:ext cx="6859786" cy="743144"/>
          </a:xfrm>
        </p:spPr>
        <p:txBody>
          <a:bodyPr>
            <a:normAutofit fontScale="90000"/>
          </a:bodyPr>
          <a:lstStyle/>
          <a:p>
            <a:pPr eaLnBrk="1" hangingPunct="1"/>
            <a:r>
              <a:rPr lang="en-US" sz="2401" dirty="0">
                <a:latin typeface="Impact" pitchFamily="34" charset="0"/>
              </a:rPr>
              <a:t>MANAJEMEN BISNIS TOTAL DALAM SISTEM INDUSTRI MODERN</a:t>
            </a:r>
          </a:p>
        </p:txBody>
      </p:sp>
      <p:sp>
        <p:nvSpPr>
          <p:cNvPr id="9219" name="Rectangle 3"/>
          <p:cNvSpPr>
            <a:spLocks noGrp="1" noChangeArrowheads="1"/>
          </p:cNvSpPr>
          <p:nvPr>
            <p:ph idx="1"/>
          </p:nvPr>
        </p:nvSpPr>
        <p:spPr>
          <a:xfrm>
            <a:off x="952655" y="1942713"/>
            <a:ext cx="7994970" cy="3755130"/>
          </a:xfrm>
        </p:spPr>
        <p:style>
          <a:lnRef idx="2">
            <a:schemeClr val="accent1">
              <a:shade val="50000"/>
            </a:schemeClr>
          </a:lnRef>
          <a:fillRef idx="1">
            <a:schemeClr val="accent1"/>
          </a:fillRef>
          <a:effectRef idx="0">
            <a:schemeClr val="accent1"/>
          </a:effectRef>
          <a:fontRef idx="minor">
            <a:schemeClr val="lt1"/>
          </a:fontRef>
        </p:style>
        <p:txBody>
          <a:bodyPr>
            <a:normAutofit lnSpcReduction="10000"/>
          </a:bodyPr>
          <a:lstStyle/>
          <a:p>
            <a:r>
              <a:rPr lang="en-US" b="1" dirty="0" err="1">
                <a:solidFill>
                  <a:srgbClr val="FFFFCC"/>
                </a:solidFill>
              </a:rPr>
              <a:t>Manajemen</a:t>
            </a:r>
            <a:r>
              <a:rPr lang="en-US" b="1" dirty="0">
                <a:solidFill>
                  <a:srgbClr val="FFFFCC"/>
                </a:solidFill>
              </a:rPr>
              <a:t> </a:t>
            </a:r>
            <a:r>
              <a:rPr lang="en-US" b="1" dirty="0" err="1">
                <a:solidFill>
                  <a:srgbClr val="FFFFCC"/>
                </a:solidFill>
              </a:rPr>
              <a:t>Bisnis</a:t>
            </a:r>
            <a:r>
              <a:rPr lang="en-US" b="1" dirty="0">
                <a:solidFill>
                  <a:srgbClr val="FFFFCC"/>
                </a:solidFill>
              </a:rPr>
              <a:t> Total </a:t>
            </a:r>
            <a:r>
              <a:rPr lang="en-US" b="1" dirty="0" err="1">
                <a:solidFill>
                  <a:srgbClr val="FFFFCC"/>
                </a:solidFill>
              </a:rPr>
              <a:t>mengintegrasikan</a:t>
            </a:r>
            <a:r>
              <a:rPr lang="en-US" b="1" dirty="0">
                <a:solidFill>
                  <a:srgbClr val="FFFFCC"/>
                </a:solidFill>
              </a:rPr>
              <a:t> :</a:t>
            </a:r>
          </a:p>
          <a:p>
            <a:endParaRPr lang="en-US" b="1" dirty="0">
              <a:solidFill>
                <a:srgbClr val="FFFFCC"/>
              </a:solidFill>
            </a:endParaRPr>
          </a:p>
          <a:p>
            <a:pPr lvl="1">
              <a:buFontTx/>
              <a:buNone/>
            </a:pPr>
            <a:r>
              <a:rPr lang="en-US" b="1" dirty="0">
                <a:solidFill>
                  <a:srgbClr val="FFFFCC"/>
                </a:solidFill>
              </a:rPr>
              <a:t>1</a:t>
            </a:r>
            <a:r>
              <a:rPr lang="en-US" sz="2000" b="1" dirty="0">
                <a:solidFill>
                  <a:srgbClr val="FFFFCC"/>
                </a:solidFill>
              </a:rPr>
              <a:t>. </a:t>
            </a:r>
            <a:r>
              <a:rPr lang="en-US" sz="2000" b="1" dirty="0" err="1">
                <a:solidFill>
                  <a:srgbClr val="FFFFCC"/>
                </a:solidFill>
              </a:rPr>
              <a:t>Manajemen</a:t>
            </a:r>
            <a:r>
              <a:rPr lang="en-US" sz="2000" b="1" dirty="0">
                <a:solidFill>
                  <a:srgbClr val="FFFFCC"/>
                </a:solidFill>
              </a:rPr>
              <a:t> </a:t>
            </a:r>
            <a:r>
              <a:rPr lang="en-US" sz="2000" b="1" dirty="0" err="1">
                <a:solidFill>
                  <a:srgbClr val="FFFFCC"/>
                </a:solidFill>
              </a:rPr>
              <a:t>produktivitas</a:t>
            </a:r>
            <a:r>
              <a:rPr lang="en-US" sz="2000" b="1" dirty="0">
                <a:solidFill>
                  <a:srgbClr val="FFFFCC"/>
                </a:solidFill>
              </a:rPr>
              <a:t> total</a:t>
            </a:r>
          </a:p>
          <a:p>
            <a:pPr lvl="1">
              <a:buFontTx/>
              <a:buNone/>
            </a:pPr>
            <a:r>
              <a:rPr lang="en-US" sz="2000" b="1" dirty="0">
                <a:solidFill>
                  <a:srgbClr val="FFFFCC"/>
                </a:solidFill>
              </a:rPr>
              <a:t>2. </a:t>
            </a:r>
            <a:r>
              <a:rPr lang="en-US" sz="2000" b="1" dirty="0" err="1">
                <a:solidFill>
                  <a:srgbClr val="FFFFCC"/>
                </a:solidFill>
              </a:rPr>
              <a:t>Manajemen</a:t>
            </a:r>
            <a:r>
              <a:rPr lang="en-US" sz="2000" b="1" dirty="0">
                <a:solidFill>
                  <a:srgbClr val="FFFFCC"/>
                </a:solidFill>
              </a:rPr>
              <a:t> </a:t>
            </a:r>
            <a:r>
              <a:rPr lang="en-US" sz="2000" b="1" dirty="0" err="1">
                <a:solidFill>
                  <a:srgbClr val="FFFFCC"/>
                </a:solidFill>
              </a:rPr>
              <a:t>kualitas</a:t>
            </a:r>
            <a:r>
              <a:rPr lang="en-US" sz="2000" b="1" dirty="0">
                <a:solidFill>
                  <a:srgbClr val="FFFFCC"/>
                </a:solidFill>
              </a:rPr>
              <a:t> total</a:t>
            </a:r>
          </a:p>
          <a:p>
            <a:pPr lvl="1">
              <a:buFontTx/>
              <a:buNone/>
            </a:pPr>
            <a:r>
              <a:rPr lang="en-US" sz="2000" b="1" dirty="0">
                <a:solidFill>
                  <a:srgbClr val="FFFFCC"/>
                </a:solidFill>
              </a:rPr>
              <a:t>3. </a:t>
            </a:r>
            <a:r>
              <a:rPr lang="en-US" sz="2000" b="1" dirty="0" err="1">
                <a:solidFill>
                  <a:srgbClr val="FFFFCC"/>
                </a:solidFill>
              </a:rPr>
              <a:t>Manajemen</a:t>
            </a:r>
            <a:r>
              <a:rPr lang="en-US" sz="2000" b="1" dirty="0">
                <a:solidFill>
                  <a:srgbClr val="FFFFCC"/>
                </a:solidFill>
              </a:rPr>
              <a:t> </a:t>
            </a:r>
            <a:r>
              <a:rPr lang="en-US" sz="2000" b="1" dirty="0" err="1">
                <a:solidFill>
                  <a:srgbClr val="FFFFCC"/>
                </a:solidFill>
              </a:rPr>
              <a:t>sumberdaya</a:t>
            </a:r>
            <a:r>
              <a:rPr lang="en-US" sz="2000" b="1" dirty="0">
                <a:solidFill>
                  <a:srgbClr val="FFFFCC"/>
                </a:solidFill>
              </a:rPr>
              <a:t> total</a:t>
            </a:r>
          </a:p>
          <a:p>
            <a:pPr lvl="1">
              <a:buFontTx/>
              <a:buNone/>
            </a:pPr>
            <a:r>
              <a:rPr lang="en-US" sz="2000" b="1" dirty="0">
                <a:solidFill>
                  <a:srgbClr val="FFFFCC"/>
                </a:solidFill>
              </a:rPr>
              <a:t>4. </a:t>
            </a:r>
            <a:r>
              <a:rPr lang="en-US" sz="2000" b="1" dirty="0" err="1">
                <a:solidFill>
                  <a:srgbClr val="FFFFCC"/>
                </a:solidFill>
              </a:rPr>
              <a:t>Manajemen</a:t>
            </a:r>
            <a:r>
              <a:rPr lang="en-US" sz="2000" b="1" dirty="0">
                <a:solidFill>
                  <a:srgbClr val="FFFFCC"/>
                </a:solidFill>
              </a:rPr>
              <a:t> </a:t>
            </a:r>
            <a:r>
              <a:rPr lang="en-US" sz="2000" b="1" dirty="0" err="1">
                <a:solidFill>
                  <a:srgbClr val="FFFFCC"/>
                </a:solidFill>
              </a:rPr>
              <a:t>teknologi</a:t>
            </a:r>
            <a:r>
              <a:rPr lang="en-US" sz="2000" b="1" dirty="0">
                <a:solidFill>
                  <a:srgbClr val="FFFFCC"/>
                </a:solidFill>
              </a:rPr>
              <a:t> total</a:t>
            </a:r>
          </a:p>
          <a:p>
            <a:pPr lvl="1">
              <a:buFontTx/>
              <a:buNone/>
            </a:pPr>
            <a:r>
              <a:rPr lang="en-US" sz="2000" b="1" dirty="0">
                <a:solidFill>
                  <a:srgbClr val="FFFFCC"/>
                </a:solidFill>
              </a:rPr>
              <a:t>5. </a:t>
            </a:r>
            <a:r>
              <a:rPr lang="en-US" sz="2000" b="1" dirty="0" err="1">
                <a:solidFill>
                  <a:srgbClr val="FFFFCC"/>
                </a:solidFill>
              </a:rPr>
              <a:t>Manajemen</a:t>
            </a:r>
            <a:r>
              <a:rPr lang="en-US" sz="2000" b="1" dirty="0">
                <a:solidFill>
                  <a:srgbClr val="FFFFCC"/>
                </a:solidFill>
              </a:rPr>
              <a:t> </a:t>
            </a:r>
            <a:r>
              <a:rPr lang="en-US" sz="2000" b="1" dirty="0" err="1">
                <a:solidFill>
                  <a:srgbClr val="FFFFCC"/>
                </a:solidFill>
              </a:rPr>
              <a:t>biaya</a:t>
            </a:r>
            <a:r>
              <a:rPr lang="en-US" sz="2000" b="1" dirty="0">
                <a:solidFill>
                  <a:srgbClr val="FFFFCC"/>
                </a:solidFill>
              </a:rPr>
              <a:t> total</a:t>
            </a:r>
          </a:p>
          <a:p>
            <a:pPr marL="307263"/>
            <a:endParaRPr lang="en-US" b="1" dirty="0">
              <a:solidFill>
                <a:srgbClr val="FF0000"/>
              </a:solidFill>
            </a:endParaRPr>
          </a:p>
          <a:p>
            <a:pPr marL="272726" indent="-272726"/>
            <a:r>
              <a:rPr lang="en-US" b="1" dirty="0" err="1">
                <a:solidFill>
                  <a:srgbClr val="FFFF66"/>
                </a:solidFill>
              </a:rPr>
              <a:t>Melalui</a:t>
            </a:r>
            <a:r>
              <a:rPr lang="en-US" b="1" dirty="0">
                <a:solidFill>
                  <a:srgbClr val="FFFF66"/>
                </a:solidFill>
              </a:rPr>
              <a:t> </a:t>
            </a:r>
            <a:r>
              <a:rPr lang="en-US" b="1" dirty="0" err="1">
                <a:solidFill>
                  <a:srgbClr val="FFFF66"/>
                </a:solidFill>
              </a:rPr>
              <a:t>pengembangan</a:t>
            </a:r>
            <a:r>
              <a:rPr lang="en-US" b="1" dirty="0">
                <a:solidFill>
                  <a:srgbClr val="FFFF66"/>
                </a:solidFill>
              </a:rPr>
              <a:t> </a:t>
            </a:r>
            <a:r>
              <a:rPr lang="en-US" b="1" dirty="0" err="1">
                <a:solidFill>
                  <a:srgbClr val="FFFF66"/>
                </a:solidFill>
              </a:rPr>
              <a:t>sumberdaya</a:t>
            </a:r>
            <a:r>
              <a:rPr lang="en-US" b="1" dirty="0">
                <a:solidFill>
                  <a:srgbClr val="FFFF66"/>
                </a:solidFill>
              </a:rPr>
              <a:t> </a:t>
            </a:r>
            <a:r>
              <a:rPr lang="en-US" b="1" dirty="0" err="1">
                <a:solidFill>
                  <a:srgbClr val="FFFF66"/>
                </a:solidFill>
              </a:rPr>
              <a:t>manusia</a:t>
            </a:r>
            <a:r>
              <a:rPr lang="en-US" b="1" dirty="0">
                <a:solidFill>
                  <a:srgbClr val="FFFF66"/>
                </a:solidFill>
              </a:rPr>
              <a:t> yang </a:t>
            </a:r>
            <a:r>
              <a:rPr lang="en-US" b="1" dirty="0" err="1">
                <a:solidFill>
                  <a:srgbClr val="FFFF66"/>
                </a:solidFill>
              </a:rPr>
              <a:t>handal</a:t>
            </a:r>
            <a:r>
              <a:rPr lang="en-US" b="1" dirty="0">
                <a:solidFill>
                  <a:srgbClr val="FFFF66"/>
                </a:solidFill>
              </a:rPr>
              <a:t> </a:t>
            </a:r>
            <a:r>
              <a:rPr lang="en-US" b="1" dirty="0" err="1">
                <a:solidFill>
                  <a:srgbClr val="FFFF66"/>
                </a:solidFill>
              </a:rPr>
              <a:t>untuk</a:t>
            </a:r>
            <a:r>
              <a:rPr lang="en-US" b="1" dirty="0">
                <a:solidFill>
                  <a:srgbClr val="FFFF66"/>
                </a:solidFill>
              </a:rPr>
              <a:t> </a:t>
            </a:r>
            <a:r>
              <a:rPr lang="en-US" b="1" dirty="0" err="1">
                <a:solidFill>
                  <a:srgbClr val="FFFF66"/>
                </a:solidFill>
              </a:rPr>
              <a:t>memperoleh</a:t>
            </a:r>
            <a:r>
              <a:rPr lang="en-US" b="1" dirty="0">
                <a:solidFill>
                  <a:srgbClr val="FFFF66"/>
                </a:solidFill>
              </a:rPr>
              <a:t> </a:t>
            </a:r>
            <a:r>
              <a:rPr lang="en-US" b="1" dirty="0" err="1">
                <a:solidFill>
                  <a:srgbClr val="FFFF66"/>
                </a:solidFill>
              </a:rPr>
              <a:t>hasil</a:t>
            </a:r>
            <a:r>
              <a:rPr lang="en-US" b="1" dirty="0">
                <a:solidFill>
                  <a:srgbClr val="FFFF66"/>
                </a:solidFill>
              </a:rPr>
              <a:t> optimal yang </a:t>
            </a:r>
            <a:r>
              <a:rPr lang="en-US" b="1" dirty="0" err="1">
                <a:solidFill>
                  <a:srgbClr val="FFFF66"/>
                </a:solidFill>
              </a:rPr>
              <a:t>berorientasi</a:t>
            </a:r>
            <a:r>
              <a:rPr lang="en-US" b="1" dirty="0">
                <a:solidFill>
                  <a:srgbClr val="FFFF66"/>
                </a:solidFill>
              </a:rPr>
              <a:t> </a:t>
            </a:r>
            <a:r>
              <a:rPr lang="en-US" b="1" dirty="0" err="1">
                <a:solidFill>
                  <a:srgbClr val="FFFF66"/>
                </a:solidFill>
              </a:rPr>
              <a:t>pada</a:t>
            </a:r>
            <a:r>
              <a:rPr lang="en-US" b="1" dirty="0">
                <a:solidFill>
                  <a:srgbClr val="FFFF66"/>
                </a:solidFill>
              </a:rPr>
              <a:t> </a:t>
            </a:r>
            <a:r>
              <a:rPr lang="en-US" b="1" dirty="0" err="1">
                <a:solidFill>
                  <a:srgbClr val="FFFF66"/>
                </a:solidFill>
              </a:rPr>
              <a:t>kepuasan</a:t>
            </a:r>
            <a:r>
              <a:rPr lang="en-US" b="1" dirty="0">
                <a:solidFill>
                  <a:srgbClr val="FFFF66"/>
                </a:solidFill>
              </a:rPr>
              <a:t> </a:t>
            </a:r>
            <a:r>
              <a:rPr lang="en-US" b="1" dirty="0" err="1">
                <a:solidFill>
                  <a:srgbClr val="FFFF66"/>
                </a:solidFill>
              </a:rPr>
              <a:t>konsumen</a:t>
            </a:r>
            <a:endParaRPr lang="en-US" b="1" dirty="0">
              <a:solidFill>
                <a:srgbClr val="FFFF66"/>
              </a:solidFill>
            </a:endParaRPr>
          </a:p>
        </p:txBody>
      </p:sp>
      <p:sp>
        <p:nvSpPr>
          <p:cNvPr id="2" name="TextBox 1"/>
          <p:cNvSpPr txBox="1"/>
          <p:nvPr/>
        </p:nvSpPr>
        <p:spPr>
          <a:xfrm>
            <a:off x="6208156" y="3131194"/>
            <a:ext cx="2484923" cy="738920"/>
          </a:xfrm>
          <a:prstGeom prst="rect">
            <a:avLst/>
          </a:prstGeom>
          <a:solidFill>
            <a:schemeClr val="bg1"/>
          </a:solidFill>
        </p:spPr>
        <p:txBody>
          <a:bodyPr wrap="square" rtlCol="0">
            <a:spAutoFit/>
          </a:bodyPr>
          <a:lstStyle/>
          <a:p>
            <a:r>
              <a:rPr lang="en-US" sz="2101" b="1" dirty="0">
                <a:solidFill>
                  <a:srgbClr val="FFFF00"/>
                </a:solidFill>
              </a:rPr>
              <a:t>TOTAL QUALITY MANAGEMENT</a:t>
            </a:r>
          </a:p>
        </p:txBody>
      </p:sp>
      <p:sp>
        <p:nvSpPr>
          <p:cNvPr id="3" name="Right Arrow 2"/>
          <p:cNvSpPr/>
          <p:nvPr/>
        </p:nvSpPr>
        <p:spPr>
          <a:xfrm>
            <a:off x="4950141" y="3131194"/>
            <a:ext cx="972361" cy="689084"/>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4266875871"/>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a:solidFill>
            <a:schemeClr val="bg1"/>
          </a:solidFill>
        </p:spPr>
        <p:txBody>
          <a:bodyPr>
            <a:noAutofit/>
          </a:bodyPr>
          <a:lstStyle/>
          <a:p>
            <a:pPr algn="ctr"/>
            <a:br>
              <a:rPr lang="en-US" sz="2800" b="1" dirty="0"/>
            </a:br>
            <a:r>
              <a:rPr lang="en-US" sz="2800" b="1" dirty="0"/>
              <a:t>PERALATAN MANAJEMEN BARU UNTUK OPTIMISASI</a:t>
            </a:r>
            <a:endParaRPr lang="en-US" sz="2800" dirty="0"/>
          </a:p>
        </p:txBody>
      </p:sp>
      <p:sp>
        <p:nvSpPr>
          <p:cNvPr id="116739" name="Rectangle 3"/>
          <p:cNvSpPr>
            <a:spLocks noGrp="1" noChangeArrowheads="1"/>
          </p:cNvSpPr>
          <p:nvPr>
            <p:ph type="body" idx="1"/>
          </p:nvPr>
        </p:nvSpPr>
        <p:spPr/>
        <p:txBody>
          <a:bodyPr>
            <a:normAutofit/>
          </a:bodyPr>
          <a:lstStyle/>
          <a:p>
            <a:r>
              <a:rPr lang="en-US" sz="2400" dirty="0">
                <a:solidFill>
                  <a:srgbClr val="FFFF00"/>
                </a:solidFill>
              </a:rPr>
              <a:t>Alat yang paling </a:t>
            </a:r>
            <a:r>
              <a:rPr lang="en-US" sz="2400" dirty="0" err="1">
                <a:solidFill>
                  <a:srgbClr val="FFFF00"/>
                </a:solidFill>
              </a:rPr>
              <a:t>penting</a:t>
            </a:r>
            <a:r>
              <a:rPr lang="en-US" sz="2400" dirty="0">
                <a:solidFill>
                  <a:srgbClr val="FFFF00"/>
                </a:solidFill>
              </a:rPr>
              <a:t> </a:t>
            </a:r>
            <a:r>
              <a:rPr lang="en-US" sz="2400" dirty="0" err="1">
                <a:solidFill>
                  <a:srgbClr val="FFFF00"/>
                </a:solidFill>
              </a:rPr>
              <a:t>adalah</a:t>
            </a:r>
            <a:r>
              <a:rPr lang="en-US" sz="2400" dirty="0">
                <a:solidFill>
                  <a:srgbClr val="FFFF00"/>
                </a:solidFill>
              </a:rPr>
              <a:t> </a:t>
            </a:r>
            <a:r>
              <a:rPr lang="en-US" sz="2400" dirty="0" err="1">
                <a:solidFill>
                  <a:srgbClr val="FFFF00"/>
                </a:solidFill>
              </a:rPr>
              <a:t>perbandingan</a:t>
            </a:r>
            <a:r>
              <a:rPr lang="en-US" sz="2400" dirty="0">
                <a:solidFill>
                  <a:srgbClr val="FFFF00"/>
                </a:solidFill>
              </a:rPr>
              <a:t> (benchmarking), </a:t>
            </a:r>
            <a:r>
              <a:rPr lang="en-US" sz="2400" b="1" dirty="0" err="1">
                <a:solidFill>
                  <a:srgbClr val="FFFF00"/>
                </a:solidFill>
              </a:rPr>
              <a:t>manajemen</a:t>
            </a:r>
            <a:r>
              <a:rPr lang="en-US" sz="2400" b="1" dirty="0">
                <a:solidFill>
                  <a:srgbClr val="FFFF00"/>
                </a:solidFill>
              </a:rPr>
              <a:t> </a:t>
            </a:r>
            <a:r>
              <a:rPr lang="en-US" sz="2400" b="1" dirty="0" err="1">
                <a:solidFill>
                  <a:srgbClr val="FFFF00"/>
                </a:solidFill>
              </a:rPr>
              <a:t>mutu</a:t>
            </a:r>
            <a:r>
              <a:rPr lang="en-US" sz="2400" b="1" dirty="0">
                <a:solidFill>
                  <a:srgbClr val="FFFF00"/>
                </a:solidFill>
              </a:rPr>
              <a:t> </a:t>
            </a:r>
            <a:r>
              <a:rPr lang="en-US" sz="2800" b="1" dirty="0" err="1">
                <a:solidFill>
                  <a:srgbClr val="FFFF00"/>
                </a:solidFill>
              </a:rPr>
              <a:t>terpadu</a:t>
            </a:r>
            <a:r>
              <a:rPr lang="en-US" sz="2400" b="1" dirty="0">
                <a:solidFill>
                  <a:srgbClr val="FFFF00"/>
                </a:solidFill>
              </a:rPr>
              <a:t> (total quality management—TQM)</a:t>
            </a:r>
            <a:r>
              <a:rPr lang="en-US" sz="2400" dirty="0">
                <a:solidFill>
                  <a:srgbClr val="FFFF00"/>
                </a:solidFill>
              </a:rPr>
              <a:t>, </a:t>
            </a:r>
            <a:r>
              <a:rPr lang="en-US" sz="2400" dirty="0" err="1">
                <a:solidFill>
                  <a:srgbClr val="FFFF00"/>
                </a:solidFill>
              </a:rPr>
              <a:t>rekayasa</a:t>
            </a:r>
            <a:r>
              <a:rPr lang="en-US" sz="2400" dirty="0">
                <a:solidFill>
                  <a:srgbClr val="FFFF00"/>
                </a:solidFill>
              </a:rPr>
              <a:t> </a:t>
            </a:r>
            <a:r>
              <a:rPr lang="en-US" sz="2400" dirty="0" err="1">
                <a:solidFill>
                  <a:srgbClr val="FFFF00"/>
                </a:solidFill>
              </a:rPr>
              <a:t>ulang</a:t>
            </a:r>
            <a:r>
              <a:rPr lang="en-US" sz="2400" dirty="0">
                <a:solidFill>
                  <a:srgbClr val="FFFF00"/>
                </a:solidFill>
              </a:rPr>
              <a:t> (reengineering), </a:t>
            </a:r>
            <a:r>
              <a:rPr lang="en-US" sz="2400" dirty="0" err="1">
                <a:solidFill>
                  <a:srgbClr val="FFFF00"/>
                </a:solidFill>
              </a:rPr>
              <a:t>organisasi</a:t>
            </a:r>
            <a:r>
              <a:rPr lang="en-US" sz="2400" dirty="0">
                <a:solidFill>
                  <a:srgbClr val="FFFF00"/>
                </a:solidFill>
              </a:rPr>
              <a:t> </a:t>
            </a:r>
            <a:r>
              <a:rPr lang="en-US" sz="2400" dirty="0" err="1">
                <a:solidFill>
                  <a:srgbClr val="FFFF00"/>
                </a:solidFill>
              </a:rPr>
              <a:t>pembelajar</a:t>
            </a:r>
            <a:r>
              <a:rPr lang="en-US" sz="2400" dirty="0">
                <a:solidFill>
                  <a:srgbClr val="FFFF00"/>
                </a:solidFill>
              </a:rPr>
              <a:t> (learning organization). </a:t>
            </a:r>
          </a:p>
        </p:txBody>
      </p:sp>
    </p:spTree>
    <p:extLst>
      <p:ext uri="{BB962C8B-B14F-4D97-AF65-F5344CB8AC3E}">
        <p14:creationId xmlns:p14="http://schemas.microsoft.com/office/powerpoint/2010/main" val="37121987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idx="4294967295"/>
          </p:nvPr>
        </p:nvSpPr>
        <p:spPr>
          <a:xfrm>
            <a:off x="1427931" y="1028075"/>
            <a:ext cx="6573962" cy="514484"/>
          </a:xfrm>
          <a:noFill/>
        </p:spPr>
        <p:txBody>
          <a:bodyPr>
            <a:normAutofit/>
          </a:bodyPr>
          <a:lstStyle/>
          <a:p>
            <a:pPr algn="l"/>
            <a:r>
              <a:rPr lang="en-US" sz="2326" b="1" dirty="0">
                <a:latin typeface="Comic Sans MS" pitchFamily="66" charset="0"/>
              </a:rPr>
              <a:t>TQM (Total Quality Management) </a:t>
            </a:r>
            <a:r>
              <a:rPr lang="en-US" sz="2326" b="1" dirty="0" err="1">
                <a:latin typeface="Comic Sans MS" pitchFamily="66" charset="0"/>
              </a:rPr>
              <a:t>Berarti</a:t>
            </a:r>
            <a:r>
              <a:rPr lang="en-US" sz="2326" b="1" dirty="0">
                <a:latin typeface="Comic Sans MS" pitchFamily="66" charset="0"/>
              </a:rPr>
              <a:t> :</a:t>
            </a:r>
            <a:endParaRPr lang="en-US" sz="2701" b="1" dirty="0">
              <a:latin typeface="Comic Sans MS" pitchFamily="66" charset="0"/>
            </a:endParaRPr>
          </a:p>
        </p:txBody>
      </p:sp>
      <p:sp>
        <p:nvSpPr>
          <p:cNvPr id="58371" name="Rectangle 3"/>
          <p:cNvSpPr>
            <a:spLocks noGrp="1" noChangeArrowheads="1"/>
          </p:cNvSpPr>
          <p:nvPr>
            <p:ph type="body" idx="4294967295"/>
          </p:nvPr>
        </p:nvSpPr>
        <p:spPr>
          <a:xfrm>
            <a:off x="1168736" y="1862418"/>
            <a:ext cx="6402467" cy="3943465"/>
          </a:xfrm>
          <a:noFill/>
          <a:ln w="38100">
            <a:noFill/>
          </a:ln>
        </p:spPr>
        <p:txBody>
          <a:bodyPr>
            <a:noAutofit/>
          </a:bodyPr>
          <a:lstStyle/>
          <a:p>
            <a:r>
              <a:rPr lang="en-US" sz="3001" dirty="0">
                <a:solidFill>
                  <a:schemeClr val="accent5"/>
                </a:solidFill>
                <a:latin typeface="Arial" pitchFamily="34" charset="0"/>
                <a:cs typeface="Arial" pitchFamily="34" charset="0"/>
              </a:rPr>
              <a:t>Management of total quality (</a:t>
            </a:r>
            <a:r>
              <a:rPr lang="en-US" sz="3001" dirty="0" err="1">
                <a:solidFill>
                  <a:schemeClr val="accent5"/>
                </a:solidFill>
                <a:latin typeface="Arial" pitchFamily="34" charset="0"/>
                <a:cs typeface="Arial" pitchFamily="34" charset="0"/>
              </a:rPr>
              <a:t>manajemen</a:t>
            </a:r>
            <a:r>
              <a:rPr lang="en-US" sz="3001" dirty="0">
                <a:solidFill>
                  <a:schemeClr val="accent5"/>
                </a:solidFill>
                <a:latin typeface="Arial" pitchFamily="34" charset="0"/>
                <a:cs typeface="Arial" pitchFamily="34" charset="0"/>
              </a:rPr>
              <a:t> </a:t>
            </a:r>
            <a:r>
              <a:rPr lang="en-US" sz="3001" dirty="0" err="1">
                <a:solidFill>
                  <a:schemeClr val="accent5"/>
                </a:solidFill>
                <a:latin typeface="Arial" pitchFamily="34" charset="0"/>
                <a:cs typeface="Arial" pitchFamily="34" charset="0"/>
              </a:rPr>
              <a:t>dari</a:t>
            </a:r>
            <a:r>
              <a:rPr lang="en-US" sz="3001" dirty="0">
                <a:solidFill>
                  <a:schemeClr val="accent5"/>
                </a:solidFill>
                <a:latin typeface="Arial" pitchFamily="34" charset="0"/>
                <a:cs typeface="Arial" pitchFamily="34" charset="0"/>
              </a:rPr>
              <a:t> </a:t>
            </a:r>
            <a:r>
              <a:rPr lang="en-US" sz="3001" dirty="0" err="1">
                <a:solidFill>
                  <a:schemeClr val="accent5"/>
                </a:solidFill>
                <a:latin typeface="Arial" pitchFamily="34" charset="0"/>
                <a:cs typeface="Arial" pitchFamily="34" charset="0"/>
              </a:rPr>
              <a:t>mutu</a:t>
            </a:r>
            <a:r>
              <a:rPr lang="en-US" sz="3001" dirty="0">
                <a:solidFill>
                  <a:schemeClr val="accent5"/>
                </a:solidFill>
                <a:latin typeface="Arial" pitchFamily="34" charset="0"/>
                <a:cs typeface="Arial" pitchFamily="34" charset="0"/>
              </a:rPr>
              <a:t> </a:t>
            </a:r>
            <a:r>
              <a:rPr lang="en-US" sz="3001" dirty="0" err="1">
                <a:solidFill>
                  <a:schemeClr val="accent5"/>
                </a:solidFill>
                <a:latin typeface="Arial" pitchFamily="34" charset="0"/>
                <a:cs typeface="Arial" pitchFamily="34" charset="0"/>
              </a:rPr>
              <a:t>terpadu</a:t>
            </a:r>
            <a:r>
              <a:rPr lang="en-US" sz="3001" dirty="0">
                <a:solidFill>
                  <a:schemeClr val="accent5"/>
                </a:solidFill>
                <a:latin typeface="Arial" pitchFamily="34" charset="0"/>
                <a:cs typeface="Arial" pitchFamily="34" charset="0"/>
              </a:rPr>
              <a:t>)</a:t>
            </a:r>
          </a:p>
          <a:p>
            <a:r>
              <a:rPr lang="en-US" sz="3001" dirty="0">
                <a:solidFill>
                  <a:schemeClr val="accent5"/>
                </a:solidFill>
                <a:latin typeface="Arial" pitchFamily="34" charset="0"/>
                <a:cs typeface="Arial" pitchFamily="34" charset="0"/>
              </a:rPr>
              <a:t>Quality management that is total in nature (</a:t>
            </a:r>
            <a:r>
              <a:rPr lang="en-US" sz="3001" dirty="0" err="1">
                <a:solidFill>
                  <a:schemeClr val="accent5"/>
                </a:solidFill>
                <a:latin typeface="Arial" pitchFamily="34" charset="0"/>
                <a:cs typeface="Arial" pitchFamily="34" charset="0"/>
              </a:rPr>
              <a:t>Managemen</a:t>
            </a:r>
            <a:r>
              <a:rPr lang="en-US" sz="3001" dirty="0">
                <a:solidFill>
                  <a:schemeClr val="accent5"/>
                </a:solidFill>
                <a:latin typeface="Arial" pitchFamily="34" charset="0"/>
                <a:cs typeface="Arial" pitchFamily="34" charset="0"/>
              </a:rPr>
              <a:t> </a:t>
            </a:r>
            <a:r>
              <a:rPr lang="en-US" sz="3001" dirty="0" err="1">
                <a:solidFill>
                  <a:schemeClr val="accent5"/>
                </a:solidFill>
                <a:latin typeface="Arial" pitchFamily="34" charset="0"/>
                <a:cs typeface="Arial" pitchFamily="34" charset="0"/>
              </a:rPr>
              <a:t>mutu</a:t>
            </a:r>
            <a:r>
              <a:rPr lang="en-US" sz="3001" dirty="0">
                <a:solidFill>
                  <a:schemeClr val="accent5"/>
                </a:solidFill>
                <a:latin typeface="Arial" pitchFamily="34" charset="0"/>
                <a:cs typeface="Arial" pitchFamily="34" charset="0"/>
              </a:rPr>
              <a:t> yang </a:t>
            </a:r>
            <a:r>
              <a:rPr lang="en-US" sz="3001" dirty="0" err="1">
                <a:solidFill>
                  <a:schemeClr val="accent5"/>
                </a:solidFill>
                <a:latin typeface="Arial" pitchFamily="34" charset="0"/>
                <a:cs typeface="Arial" pitchFamily="34" charset="0"/>
              </a:rPr>
              <a:t>bersifat</a:t>
            </a:r>
            <a:r>
              <a:rPr lang="en-US" sz="3001" dirty="0">
                <a:solidFill>
                  <a:schemeClr val="accent5"/>
                </a:solidFill>
                <a:latin typeface="Arial" pitchFamily="34" charset="0"/>
                <a:cs typeface="Arial" pitchFamily="34" charset="0"/>
              </a:rPr>
              <a:t> </a:t>
            </a:r>
            <a:r>
              <a:rPr lang="en-US" sz="3001" dirty="0" err="1">
                <a:solidFill>
                  <a:schemeClr val="accent5"/>
                </a:solidFill>
                <a:latin typeface="Arial" pitchFamily="34" charset="0"/>
                <a:cs typeface="Arial" pitchFamily="34" charset="0"/>
              </a:rPr>
              <a:t>terpadu</a:t>
            </a:r>
            <a:r>
              <a:rPr lang="en-US" sz="3001" dirty="0">
                <a:solidFill>
                  <a:schemeClr val="accent5"/>
                </a:solidFill>
                <a:latin typeface="Arial" pitchFamily="34" charset="0"/>
                <a:cs typeface="Arial" pitchFamily="34" charset="0"/>
              </a:rPr>
              <a:t>)</a:t>
            </a:r>
          </a:p>
          <a:p>
            <a:r>
              <a:rPr lang="en-US" sz="3001" dirty="0">
                <a:solidFill>
                  <a:schemeClr val="accent5"/>
                </a:solidFill>
                <a:latin typeface="Arial" pitchFamily="34" charset="0"/>
                <a:cs typeface="Arial" pitchFamily="34" charset="0"/>
              </a:rPr>
              <a:t>Total management of total quality (</a:t>
            </a:r>
            <a:r>
              <a:rPr lang="en-US" sz="3001" dirty="0" err="1">
                <a:solidFill>
                  <a:schemeClr val="accent5"/>
                </a:solidFill>
                <a:latin typeface="Arial" pitchFamily="34" charset="0"/>
                <a:cs typeface="Arial" pitchFamily="34" charset="0"/>
              </a:rPr>
              <a:t>Managemen</a:t>
            </a:r>
            <a:r>
              <a:rPr lang="en-US" sz="3001" dirty="0">
                <a:solidFill>
                  <a:schemeClr val="accent5"/>
                </a:solidFill>
                <a:latin typeface="Arial" pitchFamily="34" charset="0"/>
                <a:cs typeface="Arial" pitchFamily="34" charset="0"/>
              </a:rPr>
              <a:t> </a:t>
            </a:r>
            <a:r>
              <a:rPr lang="en-US" sz="3001" dirty="0" err="1">
                <a:solidFill>
                  <a:schemeClr val="accent5"/>
                </a:solidFill>
                <a:latin typeface="Arial" pitchFamily="34" charset="0"/>
                <a:cs typeface="Arial" pitchFamily="34" charset="0"/>
              </a:rPr>
              <a:t>terpadu</a:t>
            </a:r>
            <a:r>
              <a:rPr lang="en-US" sz="3001" dirty="0">
                <a:solidFill>
                  <a:schemeClr val="accent5"/>
                </a:solidFill>
                <a:latin typeface="Arial" pitchFamily="34" charset="0"/>
                <a:cs typeface="Arial" pitchFamily="34" charset="0"/>
              </a:rPr>
              <a:t> </a:t>
            </a:r>
            <a:r>
              <a:rPr lang="en-US" sz="3001" dirty="0" err="1">
                <a:solidFill>
                  <a:schemeClr val="accent5"/>
                </a:solidFill>
                <a:latin typeface="Arial" pitchFamily="34" charset="0"/>
                <a:cs typeface="Arial" pitchFamily="34" charset="0"/>
              </a:rPr>
              <a:t>dari</a:t>
            </a:r>
            <a:r>
              <a:rPr lang="en-US" sz="3001" dirty="0">
                <a:solidFill>
                  <a:schemeClr val="accent5"/>
                </a:solidFill>
                <a:latin typeface="Arial" pitchFamily="34" charset="0"/>
                <a:cs typeface="Arial" pitchFamily="34" charset="0"/>
              </a:rPr>
              <a:t> </a:t>
            </a:r>
            <a:r>
              <a:rPr lang="en-US" sz="3001" dirty="0" err="1">
                <a:solidFill>
                  <a:schemeClr val="accent5"/>
                </a:solidFill>
                <a:latin typeface="Arial" pitchFamily="34" charset="0"/>
                <a:cs typeface="Arial" pitchFamily="34" charset="0"/>
              </a:rPr>
              <a:t>mutu</a:t>
            </a:r>
            <a:r>
              <a:rPr lang="en-US" sz="3001" dirty="0">
                <a:solidFill>
                  <a:schemeClr val="accent5"/>
                </a:solidFill>
                <a:latin typeface="Arial" pitchFamily="34" charset="0"/>
                <a:cs typeface="Arial" pitchFamily="34" charset="0"/>
              </a:rPr>
              <a:t> </a:t>
            </a:r>
            <a:r>
              <a:rPr lang="en-US" sz="3001" dirty="0" err="1">
                <a:solidFill>
                  <a:schemeClr val="accent5"/>
                </a:solidFill>
                <a:latin typeface="Arial" pitchFamily="34" charset="0"/>
                <a:cs typeface="Arial" pitchFamily="34" charset="0"/>
              </a:rPr>
              <a:t>terpadu</a:t>
            </a:r>
            <a:r>
              <a:rPr lang="en-US" sz="3001" dirty="0">
                <a:solidFill>
                  <a:schemeClr val="accent5"/>
                </a:solidFill>
                <a:latin typeface="Arial" pitchFamily="34" charset="0"/>
                <a:cs typeface="Arial" pitchFamily="34" charset="0"/>
              </a:rPr>
              <a:t>)</a:t>
            </a:r>
          </a:p>
        </p:txBody>
      </p:sp>
    </p:spTree>
    <p:extLst>
      <p:ext uri="{BB962C8B-B14F-4D97-AF65-F5344CB8AC3E}">
        <p14:creationId xmlns:p14="http://schemas.microsoft.com/office/powerpoint/2010/main" val="457758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990600" y="457200"/>
            <a:ext cx="7239000" cy="762000"/>
          </a:xfrm>
          <a:noFill/>
        </p:spPr>
        <p:txBody>
          <a:bodyPr>
            <a:noAutofit/>
          </a:bodyPr>
          <a:lstStyle/>
          <a:p>
            <a:pPr algn="ctr"/>
            <a:r>
              <a:rPr lang="en-US" dirty="0" err="1">
                <a:solidFill>
                  <a:srgbClr val="00B0F0"/>
                </a:solidFill>
                <a:latin typeface="Arial" pitchFamily="34" charset="0"/>
                <a:cs typeface="Arial" pitchFamily="34" charset="0"/>
              </a:rPr>
              <a:t>Pengertian</a:t>
            </a:r>
            <a:r>
              <a:rPr lang="en-US" dirty="0">
                <a:solidFill>
                  <a:srgbClr val="00B0F0"/>
                </a:solidFill>
                <a:latin typeface="Arial" pitchFamily="34" charset="0"/>
                <a:cs typeface="Arial" pitchFamily="34" charset="0"/>
              </a:rPr>
              <a:t> </a:t>
            </a:r>
            <a:r>
              <a:rPr lang="en-US" dirty="0" err="1">
                <a:solidFill>
                  <a:srgbClr val="00B0F0"/>
                </a:solidFill>
                <a:latin typeface="Arial" pitchFamily="34" charset="0"/>
                <a:cs typeface="Arial" pitchFamily="34" charset="0"/>
              </a:rPr>
              <a:t>dan</a:t>
            </a:r>
            <a:r>
              <a:rPr lang="en-US" dirty="0">
                <a:solidFill>
                  <a:srgbClr val="00B0F0"/>
                </a:solidFill>
                <a:latin typeface="Arial" pitchFamily="34" charset="0"/>
                <a:cs typeface="Arial" pitchFamily="34" charset="0"/>
              </a:rPr>
              <a:t> </a:t>
            </a:r>
            <a:r>
              <a:rPr lang="en-US" dirty="0" err="1">
                <a:solidFill>
                  <a:srgbClr val="00B0F0"/>
                </a:solidFill>
                <a:latin typeface="Arial" pitchFamily="34" charset="0"/>
                <a:cs typeface="Arial" pitchFamily="34" charset="0"/>
              </a:rPr>
              <a:t>Filosofi</a:t>
            </a:r>
            <a:r>
              <a:rPr lang="en-US" dirty="0">
                <a:solidFill>
                  <a:srgbClr val="00B0F0"/>
                </a:solidFill>
                <a:latin typeface="Arial" pitchFamily="34" charset="0"/>
                <a:cs typeface="Arial" pitchFamily="34" charset="0"/>
              </a:rPr>
              <a:t> TQM</a:t>
            </a:r>
          </a:p>
        </p:txBody>
      </p:sp>
      <p:sp>
        <p:nvSpPr>
          <p:cNvPr id="30723" name="Rectangle 3"/>
          <p:cNvSpPr>
            <a:spLocks noGrp="1" noChangeArrowheads="1"/>
          </p:cNvSpPr>
          <p:nvPr>
            <p:ph idx="1"/>
          </p:nvPr>
        </p:nvSpPr>
        <p:spPr>
          <a:xfrm>
            <a:off x="381000" y="1828800"/>
            <a:ext cx="8077200" cy="4343400"/>
          </a:xfrm>
        </p:spPr>
        <p:txBody>
          <a:bodyPr>
            <a:normAutofit/>
          </a:bodyPr>
          <a:lstStyle/>
          <a:p>
            <a:pPr>
              <a:spcBef>
                <a:spcPct val="0"/>
              </a:spcBef>
              <a:buClrTx/>
              <a:buSzTx/>
              <a:buFontTx/>
              <a:buChar char="•"/>
            </a:pPr>
            <a:r>
              <a:rPr lang="de-DE" sz="2851" b="1" dirty="0">
                <a:latin typeface="Arial" pitchFamily="34" charset="0"/>
                <a:cs typeface="Arial" pitchFamily="34" charset="0"/>
              </a:rPr>
              <a:t>MMT merupakan suatu demokratisasi dari metoda ilmiah (</a:t>
            </a:r>
            <a:r>
              <a:rPr lang="de-DE" sz="2851" b="1" i="1" dirty="0">
                <a:latin typeface="Arial" pitchFamily="34" charset="0"/>
                <a:cs typeface="Arial" pitchFamily="34" charset="0"/>
              </a:rPr>
              <a:t>TQM is the democratization of the scientific method</a:t>
            </a:r>
            <a:r>
              <a:rPr lang="de-DE" sz="2851" b="1" dirty="0">
                <a:latin typeface="Arial" pitchFamily="34" charset="0"/>
                <a:cs typeface="Arial" pitchFamily="34" charset="0"/>
              </a:rPr>
              <a:t>), dimana metoda ilmiah maksudnya adalah merupakan suatu proses yang sistematis yaitu bagaimana problem diidentifikasi, data dikumpulkan dan dianalisis, serta bagaimana kesimpulan yang akurat dapat ditarik berdasarkan analisis data yang diperoleh</a:t>
            </a:r>
            <a:r>
              <a:rPr lang="en-US" sz="2851" b="1" dirty="0">
                <a:latin typeface="Arial" pitchFamily="34" charset="0"/>
                <a:cs typeface="Arial" pitchFamily="34" charset="0"/>
              </a:rPr>
              <a:t> </a:t>
            </a:r>
          </a:p>
          <a:p>
            <a:endParaRPr lang="en-US" sz="2101" dirty="0"/>
          </a:p>
        </p:txBody>
      </p:sp>
    </p:spTree>
    <p:extLst>
      <p:ext uri="{BB962C8B-B14F-4D97-AF65-F5344CB8AC3E}">
        <p14:creationId xmlns:p14="http://schemas.microsoft.com/office/powerpoint/2010/main" val="18777533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838200" y="913745"/>
            <a:ext cx="7620000" cy="786613"/>
          </a:xfrm>
          <a:noFill/>
        </p:spPr>
        <p:txBody>
          <a:bodyPr/>
          <a:lstStyle/>
          <a:p>
            <a:pPr algn="ctr"/>
            <a:r>
              <a:rPr lang="en-US" sz="3601" b="1" dirty="0" err="1">
                <a:solidFill>
                  <a:srgbClr val="00B0F0"/>
                </a:solidFill>
              </a:rPr>
              <a:t>Pengertian</a:t>
            </a:r>
            <a:r>
              <a:rPr lang="en-US" sz="3601" b="1" dirty="0">
                <a:solidFill>
                  <a:srgbClr val="00B0F0"/>
                </a:solidFill>
              </a:rPr>
              <a:t> </a:t>
            </a:r>
            <a:r>
              <a:rPr lang="en-US" sz="3601" b="1" dirty="0" err="1">
                <a:solidFill>
                  <a:srgbClr val="00B0F0"/>
                </a:solidFill>
              </a:rPr>
              <a:t>dan</a:t>
            </a:r>
            <a:r>
              <a:rPr lang="en-US" sz="3601" b="1" dirty="0">
                <a:solidFill>
                  <a:srgbClr val="00B0F0"/>
                </a:solidFill>
              </a:rPr>
              <a:t> </a:t>
            </a:r>
            <a:r>
              <a:rPr lang="en-US" sz="3601" b="1" dirty="0" err="1">
                <a:solidFill>
                  <a:srgbClr val="00B0F0"/>
                </a:solidFill>
              </a:rPr>
              <a:t>Filosofi</a:t>
            </a:r>
            <a:r>
              <a:rPr lang="en-US" sz="3601" b="1" dirty="0">
                <a:solidFill>
                  <a:srgbClr val="00B0F0"/>
                </a:solidFill>
              </a:rPr>
              <a:t> TQM</a:t>
            </a:r>
            <a:endParaRPr lang="en-US" b="1" dirty="0">
              <a:solidFill>
                <a:srgbClr val="00B0F0"/>
              </a:solidFill>
            </a:endParaRPr>
          </a:p>
        </p:txBody>
      </p:sp>
      <p:sp>
        <p:nvSpPr>
          <p:cNvPr id="33797" name="Rectangle 5"/>
          <p:cNvSpPr>
            <a:spLocks noGrp="1" noChangeArrowheads="1"/>
          </p:cNvSpPr>
          <p:nvPr>
            <p:ph idx="1"/>
          </p:nvPr>
        </p:nvSpPr>
        <p:spPr>
          <a:xfrm>
            <a:off x="1168736" y="1961768"/>
            <a:ext cx="7022609" cy="3715718"/>
          </a:xfrm>
          <a:noFill/>
          <a:ln/>
        </p:spPr>
        <p:txBody>
          <a:bodyPr>
            <a:noAutofit/>
          </a:bodyPr>
          <a:lstStyle/>
          <a:p>
            <a:pPr>
              <a:spcBef>
                <a:spcPct val="0"/>
              </a:spcBef>
              <a:buClrTx/>
              <a:buSzTx/>
              <a:buFontTx/>
              <a:buChar char="•"/>
            </a:pPr>
            <a:r>
              <a:rPr lang="de-DE" sz="2401" b="1" dirty="0"/>
              <a:t>MMT dalam mengelola suatu organisasi haruslah berlandaskan atas D*A*T yaitu D untuk </a:t>
            </a:r>
            <a:r>
              <a:rPr lang="de-DE" sz="2401" b="1" i="1" dirty="0"/>
              <a:t>data</a:t>
            </a:r>
            <a:r>
              <a:rPr lang="de-DE" sz="2401" b="1" dirty="0"/>
              <a:t>, A untuk </a:t>
            </a:r>
            <a:r>
              <a:rPr lang="de-DE" sz="2401" b="1" i="1" dirty="0"/>
              <a:t>attitude</a:t>
            </a:r>
            <a:r>
              <a:rPr lang="de-DE" sz="2401" b="1" dirty="0"/>
              <a:t> (perilaku) , dan T untuk </a:t>
            </a:r>
            <a:r>
              <a:rPr lang="de-DE" sz="2401" b="1" i="1" dirty="0"/>
              <a:t>tools </a:t>
            </a:r>
            <a:r>
              <a:rPr lang="de-DE" sz="2401" b="1" dirty="0"/>
              <a:t>(alat)</a:t>
            </a:r>
            <a:r>
              <a:rPr lang="en-US" sz="2401" b="1" dirty="0"/>
              <a:t>; </a:t>
            </a:r>
            <a:r>
              <a:rPr lang="de-DE" sz="2401" b="1" dirty="0"/>
              <a:t>perilaku yang sejalan dengan MMT, memanfaatkan data dalam setiap pengambilan keputusan, serta menggunakan berbagai alat dan  teknik tertentu dalam proses setiap pemecahan masalah dan dalam merealisasi perbaikan yang berkelanjutan</a:t>
            </a:r>
            <a:r>
              <a:rPr lang="en-US" sz="2401" dirty="0"/>
              <a:t> </a:t>
            </a:r>
          </a:p>
        </p:txBody>
      </p:sp>
    </p:spTree>
    <p:extLst>
      <p:ext uri="{BB962C8B-B14F-4D97-AF65-F5344CB8AC3E}">
        <p14:creationId xmlns:p14="http://schemas.microsoft.com/office/powerpoint/2010/main" val="28787363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Rectangle 5"/>
          <p:cNvSpPr>
            <a:spLocks noGrp="1" noChangeArrowheads="1"/>
          </p:cNvSpPr>
          <p:nvPr>
            <p:ph type="title"/>
          </p:nvPr>
        </p:nvSpPr>
        <p:spPr>
          <a:xfrm>
            <a:off x="838200" y="913745"/>
            <a:ext cx="7620000" cy="840633"/>
          </a:xfrm>
          <a:noFill/>
        </p:spPr>
        <p:txBody>
          <a:bodyPr>
            <a:normAutofit/>
          </a:bodyPr>
          <a:lstStyle/>
          <a:p>
            <a:pPr algn="ctr"/>
            <a:r>
              <a:rPr lang="en-US" sz="4051" b="1" dirty="0" err="1">
                <a:solidFill>
                  <a:srgbClr val="00B0F0"/>
                </a:solidFill>
              </a:rPr>
              <a:t>Manfaat</a:t>
            </a:r>
            <a:r>
              <a:rPr lang="en-US" sz="4051" b="1" dirty="0">
                <a:solidFill>
                  <a:srgbClr val="00B0F0"/>
                </a:solidFill>
              </a:rPr>
              <a:t> TQM </a:t>
            </a:r>
          </a:p>
        </p:txBody>
      </p:sp>
      <p:sp>
        <p:nvSpPr>
          <p:cNvPr id="19462" name="Rectangle 6"/>
          <p:cNvSpPr>
            <a:spLocks noGrp="1" noChangeArrowheads="1"/>
          </p:cNvSpPr>
          <p:nvPr>
            <p:ph idx="1"/>
          </p:nvPr>
        </p:nvSpPr>
        <p:spPr>
          <a:xfrm>
            <a:off x="352426" y="2057400"/>
            <a:ext cx="7680960" cy="3749040"/>
          </a:xfrm>
        </p:spPr>
        <p:txBody>
          <a:bodyPr>
            <a:normAutofit/>
          </a:bodyPr>
          <a:lstStyle/>
          <a:p>
            <a:r>
              <a:rPr lang="en-US" sz="2701" b="1" dirty="0" err="1"/>
              <a:t>perbaikan</a:t>
            </a:r>
            <a:r>
              <a:rPr lang="en-US" sz="2701" b="1" dirty="0"/>
              <a:t> </a:t>
            </a:r>
            <a:r>
              <a:rPr lang="en-US" sz="2701" b="1" dirty="0" err="1"/>
              <a:t>pelayanan</a:t>
            </a:r>
            <a:r>
              <a:rPr lang="en-US" sz="2701" b="1" dirty="0"/>
              <a:t>, </a:t>
            </a:r>
            <a:r>
              <a:rPr lang="en-US" sz="2701" b="1" dirty="0" err="1"/>
              <a:t>pengurangan</a:t>
            </a:r>
            <a:r>
              <a:rPr lang="en-US" sz="2701" b="1" dirty="0"/>
              <a:t> </a:t>
            </a:r>
            <a:r>
              <a:rPr lang="en-US" sz="2701" b="1" dirty="0" err="1"/>
              <a:t>biaya</a:t>
            </a:r>
            <a:r>
              <a:rPr lang="en-US" sz="2701" b="1" dirty="0"/>
              <a:t> </a:t>
            </a:r>
            <a:r>
              <a:rPr lang="en-US" sz="2701" b="1" dirty="0" err="1"/>
              <a:t>dan</a:t>
            </a:r>
            <a:r>
              <a:rPr lang="en-US" sz="2701" b="1" dirty="0"/>
              <a:t> </a:t>
            </a:r>
            <a:r>
              <a:rPr lang="en-US" sz="2701" b="1" dirty="0" err="1"/>
              <a:t>kepuasan</a:t>
            </a:r>
            <a:r>
              <a:rPr lang="en-US" sz="2701" b="1" dirty="0"/>
              <a:t> </a:t>
            </a:r>
            <a:r>
              <a:rPr lang="en-US" sz="2701" b="1" dirty="0" err="1"/>
              <a:t>pelanggan</a:t>
            </a:r>
            <a:r>
              <a:rPr lang="en-US" sz="2701" b="1" dirty="0"/>
              <a:t> </a:t>
            </a:r>
            <a:r>
              <a:rPr lang="en-US" sz="2701" b="1" dirty="0" err="1"/>
              <a:t>untuk</a:t>
            </a:r>
            <a:r>
              <a:rPr lang="en-US" sz="2701" b="1" dirty="0"/>
              <a:t> </a:t>
            </a:r>
            <a:r>
              <a:rPr lang="en-US" sz="2701" b="1" dirty="0" err="1"/>
              <a:t>menghasilkan</a:t>
            </a:r>
            <a:r>
              <a:rPr lang="en-US" sz="2701" b="1" dirty="0"/>
              <a:t> </a:t>
            </a:r>
            <a:r>
              <a:rPr lang="en-US" sz="2701" b="1" dirty="0" err="1"/>
              <a:t>peningkatan</a:t>
            </a:r>
            <a:r>
              <a:rPr lang="en-US" sz="2701" b="1" dirty="0"/>
              <a:t> </a:t>
            </a:r>
            <a:r>
              <a:rPr lang="en-US" sz="2701" b="1" dirty="0" err="1"/>
              <a:t>kepuasan</a:t>
            </a:r>
            <a:r>
              <a:rPr lang="en-US" sz="2701" b="1" dirty="0"/>
              <a:t> </a:t>
            </a:r>
            <a:r>
              <a:rPr lang="en-US" sz="2701" b="1" dirty="0" err="1"/>
              <a:t>pelanggan</a:t>
            </a:r>
            <a:endParaRPr lang="en-US" sz="2701" b="1" dirty="0"/>
          </a:p>
          <a:p>
            <a:r>
              <a:rPr lang="en-US" sz="2701" b="1" dirty="0" err="1"/>
              <a:t>peningkatan</a:t>
            </a:r>
            <a:r>
              <a:rPr lang="en-US" sz="2701" b="1" dirty="0"/>
              <a:t> </a:t>
            </a:r>
            <a:r>
              <a:rPr lang="en-US" sz="2701" b="1" dirty="0" err="1"/>
              <a:t>keahlian</a:t>
            </a:r>
            <a:r>
              <a:rPr lang="en-US" sz="2701" b="1" dirty="0"/>
              <a:t>, </a:t>
            </a:r>
            <a:r>
              <a:rPr lang="en-US" sz="2701" b="1" dirty="0" err="1"/>
              <a:t>semangat</a:t>
            </a:r>
            <a:r>
              <a:rPr lang="en-US" sz="2701" b="1" dirty="0"/>
              <a:t> dan rasa </a:t>
            </a:r>
            <a:r>
              <a:rPr lang="en-US" sz="2701" b="1" dirty="0" err="1"/>
              <a:t>percaya</a:t>
            </a:r>
            <a:r>
              <a:rPr lang="en-US" sz="2701" b="1" dirty="0"/>
              <a:t> </a:t>
            </a:r>
            <a:r>
              <a:rPr lang="en-US" sz="2701" b="1" dirty="0" err="1"/>
              <a:t>diri</a:t>
            </a:r>
            <a:r>
              <a:rPr lang="en-US" sz="2701" b="1" dirty="0"/>
              <a:t> di </a:t>
            </a:r>
            <a:r>
              <a:rPr lang="en-US" sz="2701" b="1" dirty="0" err="1"/>
              <a:t>kalangan</a:t>
            </a:r>
            <a:r>
              <a:rPr lang="en-US" sz="2701" b="1" dirty="0"/>
              <a:t> </a:t>
            </a:r>
            <a:r>
              <a:rPr lang="en-US" sz="2701" b="1" dirty="0" err="1"/>
              <a:t>penyelenggara</a:t>
            </a:r>
            <a:r>
              <a:rPr lang="en-US" sz="2701" b="1" dirty="0"/>
              <a:t> </a:t>
            </a:r>
            <a:r>
              <a:rPr lang="en-US" sz="2701" b="1" dirty="0" err="1"/>
              <a:t>perusahaan</a:t>
            </a:r>
            <a:endParaRPr lang="en-US" sz="2701" b="1" dirty="0"/>
          </a:p>
        </p:txBody>
      </p:sp>
    </p:spTree>
    <p:extLst>
      <p:ext uri="{BB962C8B-B14F-4D97-AF65-F5344CB8AC3E}">
        <p14:creationId xmlns:p14="http://schemas.microsoft.com/office/powerpoint/2010/main" val="42002607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a:xfrm>
            <a:off x="352426" y="609600"/>
            <a:ext cx="7680960" cy="685800"/>
          </a:xfrm>
        </p:spPr>
        <p:txBody>
          <a:bodyPr>
            <a:normAutofit/>
          </a:bodyPr>
          <a:lstStyle/>
          <a:p>
            <a:pPr algn="ctr"/>
            <a:r>
              <a:rPr lang="en-US" sz="3600" b="1" dirty="0" err="1">
                <a:solidFill>
                  <a:srgbClr val="FF0000"/>
                </a:solidFill>
              </a:rPr>
              <a:t>Manajemen</a:t>
            </a:r>
            <a:r>
              <a:rPr lang="en-US" sz="3600" b="1" dirty="0">
                <a:solidFill>
                  <a:srgbClr val="FF0000"/>
                </a:solidFill>
              </a:rPr>
              <a:t> </a:t>
            </a:r>
            <a:r>
              <a:rPr lang="en-US" sz="3600" b="1" dirty="0" err="1">
                <a:solidFill>
                  <a:srgbClr val="FF0000"/>
                </a:solidFill>
              </a:rPr>
              <a:t>Mutu</a:t>
            </a:r>
            <a:r>
              <a:rPr lang="en-US" sz="3600" b="1" dirty="0">
                <a:solidFill>
                  <a:srgbClr val="FF0000"/>
                </a:solidFill>
              </a:rPr>
              <a:t> </a:t>
            </a:r>
            <a:r>
              <a:rPr lang="en-US" sz="3600" b="1" dirty="0" err="1">
                <a:solidFill>
                  <a:srgbClr val="FF0000"/>
                </a:solidFill>
              </a:rPr>
              <a:t>Terpadu</a:t>
            </a:r>
            <a:endParaRPr lang="en-US" sz="3600" b="1" dirty="0">
              <a:solidFill>
                <a:srgbClr val="FF0000"/>
              </a:solidFill>
            </a:endParaRPr>
          </a:p>
        </p:txBody>
      </p:sp>
      <p:sp>
        <p:nvSpPr>
          <p:cNvPr id="117763" name="Rectangle 3"/>
          <p:cNvSpPr>
            <a:spLocks noGrp="1" noChangeArrowheads="1"/>
          </p:cNvSpPr>
          <p:nvPr>
            <p:ph type="body" idx="1"/>
          </p:nvPr>
        </p:nvSpPr>
        <p:spPr>
          <a:xfrm>
            <a:off x="457200" y="1885548"/>
            <a:ext cx="8229600" cy="3812295"/>
          </a:xfrm>
          <a:solidFill>
            <a:schemeClr val="bg1"/>
          </a:solidFill>
        </p:spPr>
        <p:txBody>
          <a:bodyPr>
            <a:normAutofit/>
          </a:bodyPr>
          <a:lstStyle/>
          <a:p>
            <a:pPr>
              <a:lnSpc>
                <a:spcPct val="90000"/>
              </a:lnSpc>
              <a:buFont typeface="Wingdings" pitchFamily="2" charset="2"/>
              <a:buNone/>
            </a:pPr>
            <a:r>
              <a:rPr lang="en-US" sz="2800" b="1" dirty="0"/>
              <a:t>Lima </a:t>
            </a:r>
            <a:r>
              <a:rPr lang="en-US" sz="2800" b="1" dirty="0" err="1"/>
              <a:t>aturan</a:t>
            </a:r>
            <a:r>
              <a:rPr lang="en-US" sz="2800" b="1" dirty="0"/>
              <a:t> </a:t>
            </a:r>
            <a:r>
              <a:rPr lang="en-US" sz="2800" b="1" dirty="0" err="1"/>
              <a:t>untuk</a:t>
            </a:r>
            <a:r>
              <a:rPr lang="en-US" sz="2800" b="1" dirty="0"/>
              <a:t> </a:t>
            </a:r>
            <a:r>
              <a:rPr lang="en-US" sz="2800" b="1" dirty="0" err="1"/>
              <a:t>menentukan</a:t>
            </a:r>
            <a:r>
              <a:rPr lang="en-US" sz="2800" b="1" dirty="0"/>
              <a:t> </a:t>
            </a:r>
            <a:r>
              <a:rPr lang="en-US" sz="2800" b="1" dirty="0" err="1"/>
              <a:t>suksesnya</a:t>
            </a:r>
            <a:r>
              <a:rPr lang="en-US" sz="2800" b="1" dirty="0"/>
              <a:t>  </a:t>
            </a:r>
            <a:r>
              <a:rPr lang="en-US" sz="2800" b="1" dirty="0" err="1"/>
              <a:t>suatu</a:t>
            </a:r>
            <a:r>
              <a:rPr lang="en-US" sz="2800" b="1" dirty="0"/>
              <a:t> program TMQ</a:t>
            </a:r>
          </a:p>
          <a:p>
            <a:pPr lvl="1">
              <a:lnSpc>
                <a:spcPct val="90000"/>
              </a:lnSpc>
            </a:pPr>
            <a:r>
              <a:rPr lang="en-US" sz="2400" b="1" dirty="0" err="1"/>
              <a:t>Pejabat</a:t>
            </a:r>
            <a:r>
              <a:rPr lang="en-US" sz="2400" b="1" dirty="0"/>
              <a:t> </a:t>
            </a:r>
            <a:r>
              <a:rPr lang="en-US" sz="2400" b="1" dirty="0" err="1"/>
              <a:t>Eksekutif</a:t>
            </a:r>
            <a:r>
              <a:rPr lang="en-US" sz="2400" b="1" dirty="0"/>
              <a:t> </a:t>
            </a:r>
            <a:r>
              <a:rPr lang="en-US" sz="2400" b="1" dirty="0" err="1"/>
              <a:t>perusahaan</a:t>
            </a:r>
            <a:r>
              <a:rPr lang="en-US" sz="2400" b="1" dirty="0"/>
              <a:t> (CEO) </a:t>
            </a:r>
            <a:r>
              <a:rPr lang="en-US" sz="2400" b="1" dirty="0" err="1"/>
              <a:t>tegas</a:t>
            </a:r>
            <a:r>
              <a:rPr lang="en-US" sz="2400" b="1" dirty="0"/>
              <a:t> </a:t>
            </a:r>
            <a:r>
              <a:rPr lang="en-US" sz="2400" b="1" dirty="0" err="1"/>
              <a:t>dan</a:t>
            </a:r>
            <a:r>
              <a:rPr lang="en-US" sz="2400" b="1" dirty="0"/>
              <a:t> </a:t>
            </a:r>
            <a:r>
              <a:rPr lang="en-US" sz="2400" b="1" dirty="0" err="1"/>
              <a:t>nyata</a:t>
            </a:r>
            <a:r>
              <a:rPr lang="en-US" sz="2400" b="1" dirty="0"/>
              <a:t> </a:t>
            </a:r>
            <a:r>
              <a:rPr lang="en-US" sz="2400" b="1" dirty="0" err="1"/>
              <a:t>mendukung</a:t>
            </a:r>
            <a:r>
              <a:rPr lang="en-US" sz="2400" b="1" dirty="0"/>
              <a:t> program </a:t>
            </a:r>
            <a:r>
              <a:rPr lang="en-US" sz="2400" b="1" dirty="0" err="1"/>
              <a:t>tersebut</a:t>
            </a:r>
            <a:endParaRPr lang="en-US" sz="2400" b="1" dirty="0"/>
          </a:p>
          <a:p>
            <a:pPr lvl="1">
              <a:lnSpc>
                <a:spcPct val="90000"/>
              </a:lnSpc>
            </a:pPr>
            <a:r>
              <a:rPr lang="en-US" sz="2400" b="1" dirty="0" err="1"/>
              <a:t>Harus</a:t>
            </a:r>
            <a:r>
              <a:rPr lang="en-US" sz="2400" b="1" dirty="0"/>
              <a:t> </a:t>
            </a:r>
            <a:r>
              <a:rPr lang="en-US" sz="2400" b="1" dirty="0" err="1"/>
              <a:t>jelas</a:t>
            </a:r>
            <a:r>
              <a:rPr lang="en-US" sz="2400" b="1" dirty="0"/>
              <a:t> </a:t>
            </a:r>
            <a:r>
              <a:rPr lang="en-US" sz="2400" b="1" dirty="0" err="1"/>
              <a:t>keuntungan</a:t>
            </a:r>
            <a:r>
              <a:rPr lang="en-US" sz="2400" b="1" dirty="0"/>
              <a:t> </a:t>
            </a:r>
            <a:r>
              <a:rPr lang="en-US" sz="2400" b="1" dirty="0" err="1"/>
              <a:t>dari</a:t>
            </a:r>
            <a:r>
              <a:rPr lang="en-US" sz="2400" b="1" dirty="0"/>
              <a:t> program </a:t>
            </a:r>
            <a:r>
              <a:rPr lang="en-US" sz="2400" b="1" dirty="0" err="1"/>
              <a:t>tersebut</a:t>
            </a:r>
            <a:r>
              <a:rPr lang="en-US" sz="2400" b="1" dirty="0"/>
              <a:t> </a:t>
            </a:r>
          </a:p>
          <a:p>
            <a:pPr lvl="1">
              <a:lnSpc>
                <a:spcPct val="90000"/>
              </a:lnSpc>
            </a:pPr>
            <a:r>
              <a:rPr lang="en-US" sz="2400" b="1" dirty="0" err="1"/>
              <a:t>Memiliki</a:t>
            </a:r>
            <a:r>
              <a:rPr lang="en-US" sz="2400" b="1" dirty="0"/>
              <a:t> </a:t>
            </a:r>
            <a:r>
              <a:rPr lang="en-US" sz="2400" b="1" dirty="0" err="1"/>
              <a:t>tujuan</a:t>
            </a:r>
            <a:r>
              <a:rPr lang="en-US" sz="2400" b="1" dirty="0"/>
              <a:t> </a:t>
            </a:r>
            <a:r>
              <a:rPr lang="en-US" sz="2400" b="1" dirty="0" err="1"/>
              <a:t>dan</a:t>
            </a:r>
            <a:r>
              <a:rPr lang="en-US" sz="2400" b="1" dirty="0"/>
              <a:t> </a:t>
            </a:r>
            <a:r>
              <a:rPr lang="en-US" sz="2400" b="1" dirty="0" err="1"/>
              <a:t>strategi</a:t>
            </a:r>
            <a:endParaRPr lang="en-US" sz="2400" b="1" dirty="0"/>
          </a:p>
          <a:p>
            <a:pPr lvl="1">
              <a:lnSpc>
                <a:spcPct val="90000"/>
              </a:lnSpc>
            </a:pPr>
            <a:r>
              <a:rPr lang="en-US" sz="2400" b="1" dirty="0" err="1"/>
              <a:t>Memberikan</a:t>
            </a:r>
            <a:r>
              <a:rPr lang="en-US" sz="2400" b="1" dirty="0"/>
              <a:t> </a:t>
            </a:r>
            <a:r>
              <a:rPr lang="en-US" sz="2400" b="1" dirty="0" err="1"/>
              <a:t>hasil</a:t>
            </a:r>
            <a:r>
              <a:rPr lang="en-US" sz="2400" b="1" dirty="0"/>
              <a:t> </a:t>
            </a:r>
            <a:r>
              <a:rPr lang="en-US" sz="2400" b="1" dirty="0" err="1"/>
              <a:t>keuangan</a:t>
            </a:r>
            <a:r>
              <a:rPr lang="en-US" sz="2400" b="1" dirty="0"/>
              <a:t> </a:t>
            </a:r>
            <a:r>
              <a:rPr lang="en-US" sz="2400" b="1" dirty="0" err="1"/>
              <a:t>dan</a:t>
            </a:r>
            <a:r>
              <a:rPr lang="en-US" sz="2400" b="1" dirty="0"/>
              <a:t> </a:t>
            </a:r>
            <a:r>
              <a:rPr lang="en-US" sz="2400" b="1" dirty="0" err="1"/>
              <a:t>kompesasi</a:t>
            </a:r>
            <a:endParaRPr lang="en-US" sz="2400" b="1" dirty="0"/>
          </a:p>
          <a:p>
            <a:pPr lvl="1">
              <a:lnSpc>
                <a:spcPct val="90000"/>
              </a:lnSpc>
            </a:pPr>
            <a:r>
              <a:rPr lang="en-US" sz="2400" b="1" dirty="0"/>
              <a:t>Program </a:t>
            </a:r>
            <a:r>
              <a:rPr lang="en-US" sz="2400" b="1" dirty="0" err="1"/>
              <a:t>harus</a:t>
            </a:r>
            <a:r>
              <a:rPr lang="en-US" sz="2400" b="1" dirty="0"/>
              <a:t> </a:t>
            </a:r>
            <a:r>
              <a:rPr lang="en-US" sz="2400" b="1" dirty="0" err="1"/>
              <a:t>dibuat</a:t>
            </a:r>
            <a:r>
              <a:rPr lang="en-US" sz="2400" b="1" dirty="0"/>
              <a:t> </a:t>
            </a:r>
            <a:r>
              <a:rPr lang="en-US" sz="2400" b="1" dirty="0" err="1"/>
              <a:t>oleh</a:t>
            </a:r>
            <a:r>
              <a:rPr lang="en-US" sz="2400" b="1" dirty="0"/>
              <a:t> </a:t>
            </a:r>
            <a:r>
              <a:rPr lang="en-US" sz="2400" b="1" dirty="0" err="1"/>
              <a:t>perusahaan</a:t>
            </a:r>
            <a:r>
              <a:rPr lang="en-US" sz="2400" b="1" dirty="0"/>
              <a:t> </a:t>
            </a:r>
            <a:r>
              <a:rPr lang="en-US" sz="2400" b="1" dirty="0" err="1"/>
              <a:t>khusus</a:t>
            </a:r>
            <a:endParaRPr lang="en-US" sz="2400" b="1" dirty="0"/>
          </a:p>
        </p:txBody>
      </p:sp>
    </p:spTree>
    <p:extLst>
      <p:ext uri="{BB962C8B-B14F-4D97-AF65-F5344CB8AC3E}">
        <p14:creationId xmlns:p14="http://schemas.microsoft.com/office/powerpoint/2010/main" val="1106906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601682"/>
            <a:ext cx="8229600" cy="3108543"/>
          </a:xfrm>
          <a:prstGeom prst="rect">
            <a:avLst/>
          </a:prstGeom>
          <a:noFill/>
        </p:spPr>
        <p:txBody>
          <a:bodyPr wrap="square" rtlCol="0">
            <a:spAutoFit/>
          </a:bodyPr>
          <a:lstStyle/>
          <a:p>
            <a:pPr marL="236538" indent="-236538">
              <a:buFont typeface="Arial" pitchFamily="34" charset="0"/>
              <a:buChar char="•"/>
            </a:pPr>
            <a:r>
              <a:rPr lang="en-US" sz="2800" b="1" dirty="0">
                <a:solidFill>
                  <a:srgbClr val="FFFF00"/>
                </a:solidFill>
              </a:rPr>
              <a:t>Joel Dean :</a:t>
            </a:r>
          </a:p>
          <a:p>
            <a:pPr marL="623887" indent="-342900">
              <a:buFont typeface="Wingdings" pitchFamily="2" charset="2"/>
              <a:buChar char="Ø"/>
            </a:pPr>
            <a:r>
              <a:rPr lang="en-US" sz="2400" dirty="0">
                <a:solidFill>
                  <a:srgbClr val="FFFF66"/>
                </a:solidFill>
              </a:rPr>
              <a:t>Managerial economics as the use of economic analysis in the formulation of business policies</a:t>
            </a:r>
          </a:p>
          <a:p>
            <a:pPr marL="623887" indent="-342900">
              <a:buFont typeface="Wingdings" pitchFamily="2" charset="2"/>
              <a:buChar char="Ø"/>
            </a:pPr>
            <a:r>
              <a:rPr lang="en-US" sz="2400" dirty="0">
                <a:solidFill>
                  <a:srgbClr val="FFFF66"/>
                </a:solidFill>
              </a:rPr>
              <a:t>A big gap between the problems of logic that intrigue economic theorists and the problems of policy that plague practical management which needs to be bridged in order to give executives access to practical contributions that economic thinking can make to top-management policies</a:t>
            </a:r>
          </a:p>
        </p:txBody>
      </p:sp>
      <p:sp>
        <p:nvSpPr>
          <p:cNvPr id="3" name="TextBox 2"/>
          <p:cNvSpPr txBox="1"/>
          <p:nvPr/>
        </p:nvSpPr>
        <p:spPr>
          <a:xfrm>
            <a:off x="364834" y="4038600"/>
            <a:ext cx="8261931" cy="1938992"/>
          </a:xfrm>
          <a:prstGeom prst="rect">
            <a:avLst/>
          </a:prstGeom>
          <a:noFill/>
        </p:spPr>
        <p:txBody>
          <a:bodyPr wrap="square" rtlCol="0">
            <a:spAutoFit/>
          </a:bodyPr>
          <a:lstStyle/>
          <a:p>
            <a:pPr marL="285750" indent="-285750">
              <a:buFont typeface="Arial" pitchFamily="34" charset="0"/>
              <a:buChar char="•"/>
            </a:pPr>
            <a:r>
              <a:rPr lang="en-US" sz="2400" dirty="0">
                <a:solidFill>
                  <a:srgbClr val="FFFF66"/>
                </a:solidFill>
              </a:rPr>
              <a:t>Managerial economics is essentially a course in applied microeconomics  that includes selected   quantitative  techniques common to other disciplines such as linear programming, regression analysis, capital budgeting, and cost analysis</a:t>
            </a:r>
          </a:p>
        </p:txBody>
      </p:sp>
    </p:spTree>
    <p:extLst>
      <p:ext uri="{BB962C8B-B14F-4D97-AF65-F5344CB8AC3E}">
        <p14:creationId xmlns:p14="http://schemas.microsoft.com/office/powerpoint/2010/main" val="25956157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BE8BA-33A4-4C74-8D88-226EE75668C3}"/>
              </a:ext>
            </a:extLst>
          </p:cNvPr>
          <p:cNvSpPr>
            <a:spLocks noGrp="1"/>
          </p:cNvSpPr>
          <p:nvPr>
            <p:ph type="title"/>
          </p:nvPr>
        </p:nvSpPr>
        <p:spPr/>
        <p:txBody>
          <a:bodyPr/>
          <a:lstStyle/>
          <a:p>
            <a:r>
              <a:rPr lang="en-US" dirty="0"/>
              <a:t>Producer Behavior</a:t>
            </a:r>
          </a:p>
        </p:txBody>
      </p:sp>
      <p:sp>
        <p:nvSpPr>
          <p:cNvPr id="3" name="Content Placeholder 2">
            <a:extLst>
              <a:ext uri="{FF2B5EF4-FFF2-40B4-BE49-F238E27FC236}">
                <a16:creationId xmlns:a16="http://schemas.microsoft.com/office/drawing/2014/main" id="{70C798FB-0154-493E-9A93-D3E772B4250D}"/>
              </a:ext>
            </a:extLst>
          </p:cNvPr>
          <p:cNvSpPr>
            <a:spLocks noGrp="1"/>
          </p:cNvSpPr>
          <p:nvPr>
            <p:ph idx="1"/>
          </p:nvPr>
        </p:nvSpPr>
        <p:spPr>
          <a:xfrm>
            <a:off x="352426" y="1524000"/>
            <a:ext cx="5895974" cy="4953000"/>
          </a:xfrm>
        </p:spPr>
        <p:txBody>
          <a:bodyPr>
            <a:normAutofit/>
          </a:bodyPr>
          <a:lstStyle/>
          <a:p>
            <a:pPr marL="285750" indent="-285750">
              <a:buFont typeface="Arial" panose="020B0604020202020204" pitchFamily="34" charset="0"/>
              <a:buChar char="•"/>
            </a:pPr>
            <a:r>
              <a:rPr lang="en-US" sz="2800" dirty="0"/>
              <a:t>Supply Function</a:t>
            </a:r>
          </a:p>
          <a:p>
            <a:pPr marL="285750" indent="-285750">
              <a:buFont typeface="Arial" panose="020B0604020202020204" pitchFamily="34" charset="0"/>
              <a:buChar char="•"/>
            </a:pPr>
            <a:r>
              <a:rPr lang="en-US" sz="2800" dirty="0"/>
              <a:t>Production Function</a:t>
            </a:r>
          </a:p>
          <a:p>
            <a:pPr marL="285750" indent="-285750">
              <a:buFont typeface="Arial" panose="020B0604020202020204" pitchFamily="34" charset="0"/>
              <a:buChar char="•"/>
            </a:pPr>
            <a:r>
              <a:rPr lang="en-US" sz="2800" dirty="0"/>
              <a:t>Production elasticity</a:t>
            </a:r>
          </a:p>
          <a:p>
            <a:pPr marL="285750" indent="-285750">
              <a:buFont typeface="Arial" panose="020B0604020202020204" pitchFamily="34" charset="0"/>
              <a:buChar char="•"/>
            </a:pPr>
            <a:r>
              <a:rPr lang="en-US" sz="2800" dirty="0"/>
              <a:t>Isoquant</a:t>
            </a:r>
          </a:p>
          <a:p>
            <a:pPr marL="285750" indent="-285750">
              <a:buFont typeface="Arial" panose="020B0604020202020204" pitchFamily="34" charset="0"/>
              <a:buChar char="•"/>
            </a:pPr>
            <a:r>
              <a:rPr lang="en-US" sz="2800" dirty="0" err="1"/>
              <a:t>Isocost</a:t>
            </a:r>
            <a:endParaRPr lang="en-US" sz="2800" dirty="0"/>
          </a:p>
          <a:p>
            <a:pPr marL="285750" indent="-285750">
              <a:buFont typeface="Arial" panose="020B0604020202020204" pitchFamily="34" charset="0"/>
              <a:buChar char="•"/>
            </a:pPr>
            <a:r>
              <a:rPr lang="en-US" sz="2800" dirty="0"/>
              <a:t>Cost function (in terms of inputs and in terms of output)</a:t>
            </a:r>
          </a:p>
          <a:p>
            <a:pPr marL="285750" indent="-285750">
              <a:buFont typeface="Arial" panose="020B0604020202020204" pitchFamily="34" charset="0"/>
              <a:buChar char="•"/>
            </a:pPr>
            <a:r>
              <a:rPr lang="en-US" sz="2800" dirty="0"/>
              <a:t>Inverse Demand Function </a:t>
            </a:r>
          </a:p>
        </p:txBody>
      </p:sp>
      <p:sp>
        <p:nvSpPr>
          <p:cNvPr id="4" name="TextBox 3">
            <a:extLst>
              <a:ext uri="{FF2B5EF4-FFF2-40B4-BE49-F238E27FC236}">
                <a16:creationId xmlns:a16="http://schemas.microsoft.com/office/drawing/2014/main" id="{E716CDB5-6F5D-4248-8D42-FAA260B346C8}"/>
              </a:ext>
            </a:extLst>
          </p:cNvPr>
          <p:cNvSpPr txBox="1"/>
          <p:nvPr/>
        </p:nvSpPr>
        <p:spPr>
          <a:xfrm>
            <a:off x="6096000" y="2960247"/>
            <a:ext cx="2971800" cy="954107"/>
          </a:xfrm>
          <a:prstGeom prst="rect">
            <a:avLst/>
          </a:prstGeom>
          <a:noFill/>
        </p:spPr>
        <p:txBody>
          <a:bodyPr wrap="square" rtlCol="0">
            <a:spAutoFit/>
          </a:bodyPr>
          <a:lstStyle/>
          <a:p>
            <a:r>
              <a:rPr lang="en-US" sz="2800" b="1" dirty="0">
                <a:solidFill>
                  <a:schemeClr val="bg1"/>
                </a:solidFill>
              </a:rPr>
              <a:t>Optimal Decision: Maximizing Profit</a:t>
            </a:r>
          </a:p>
        </p:txBody>
      </p:sp>
      <p:sp>
        <p:nvSpPr>
          <p:cNvPr id="5" name="Arrow: Right 4">
            <a:extLst>
              <a:ext uri="{FF2B5EF4-FFF2-40B4-BE49-F238E27FC236}">
                <a16:creationId xmlns:a16="http://schemas.microsoft.com/office/drawing/2014/main" id="{3458CDE4-D384-4243-8DAD-A9EE2AC89AB4}"/>
              </a:ext>
            </a:extLst>
          </p:cNvPr>
          <p:cNvSpPr/>
          <p:nvPr/>
        </p:nvSpPr>
        <p:spPr>
          <a:xfrm>
            <a:off x="4572000" y="2898024"/>
            <a:ext cx="1143000" cy="954107"/>
          </a:xfrm>
          <a:prstGeom prst="rightArrow">
            <a:avLst/>
          </a:prstGeom>
          <a:solidFill>
            <a:srgbClr val="FFFF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973667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B8BD0-D002-4CB3-BDBE-51E931301B50}"/>
              </a:ext>
            </a:extLst>
          </p:cNvPr>
          <p:cNvSpPr>
            <a:spLocks noGrp="1"/>
          </p:cNvSpPr>
          <p:nvPr>
            <p:ph type="title"/>
          </p:nvPr>
        </p:nvSpPr>
        <p:spPr/>
        <p:txBody>
          <a:bodyPr/>
          <a:lstStyle/>
          <a:p>
            <a:r>
              <a:rPr lang="en-US" dirty="0"/>
              <a:t>Customer Behavior</a:t>
            </a:r>
          </a:p>
        </p:txBody>
      </p:sp>
      <p:sp>
        <p:nvSpPr>
          <p:cNvPr id="3" name="Content Placeholder 2">
            <a:extLst>
              <a:ext uri="{FF2B5EF4-FFF2-40B4-BE49-F238E27FC236}">
                <a16:creationId xmlns:a16="http://schemas.microsoft.com/office/drawing/2014/main" id="{22179C29-B641-4F02-9994-176D0B277BC5}"/>
              </a:ext>
            </a:extLst>
          </p:cNvPr>
          <p:cNvSpPr>
            <a:spLocks noGrp="1"/>
          </p:cNvSpPr>
          <p:nvPr>
            <p:ph idx="1"/>
          </p:nvPr>
        </p:nvSpPr>
        <p:spPr>
          <a:xfrm>
            <a:off x="352426" y="1463040"/>
            <a:ext cx="3990974" cy="4343400"/>
          </a:xfrm>
        </p:spPr>
        <p:txBody>
          <a:bodyPr>
            <a:normAutofit/>
          </a:bodyPr>
          <a:lstStyle/>
          <a:p>
            <a:pPr marL="285750" indent="-285750">
              <a:buFont typeface="Arial" panose="020B0604020202020204" pitchFamily="34" charset="0"/>
              <a:buChar char="•"/>
            </a:pPr>
            <a:r>
              <a:rPr lang="en-US" sz="2800" dirty="0"/>
              <a:t>Demand Function</a:t>
            </a:r>
          </a:p>
          <a:p>
            <a:pPr marL="285750" indent="-285750">
              <a:buFont typeface="Arial" panose="020B0604020202020204" pitchFamily="34" charset="0"/>
              <a:buChar char="•"/>
            </a:pPr>
            <a:r>
              <a:rPr lang="en-US" sz="2800" dirty="0"/>
              <a:t>Indifferent Curve</a:t>
            </a:r>
          </a:p>
          <a:p>
            <a:pPr marL="285750" indent="-285750">
              <a:buFont typeface="Arial" panose="020B0604020202020204" pitchFamily="34" charset="0"/>
              <a:buChar char="•"/>
            </a:pPr>
            <a:r>
              <a:rPr lang="en-US" sz="2800" dirty="0"/>
              <a:t>Utility Function</a:t>
            </a:r>
          </a:p>
          <a:p>
            <a:pPr marL="285750" indent="-285750">
              <a:buFont typeface="Arial" panose="020B0604020202020204" pitchFamily="34" charset="0"/>
              <a:buChar char="•"/>
            </a:pPr>
            <a:r>
              <a:rPr lang="en-US" sz="2800" dirty="0"/>
              <a:t>Budget Line</a:t>
            </a:r>
          </a:p>
          <a:p>
            <a:pPr marL="285750" indent="-285750">
              <a:buFont typeface="Arial" panose="020B0604020202020204" pitchFamily="34" charset="0"/>
              <a:buChar char="•"/>
            </a:pPr>
            <a:r>
              <a:rPr lang="en-US" sz="2800" dirty="0"/>
              <a:t>Income Effect</a:t>
            </a:r>
          </a:p>
          <a:p>
            <a:pPr marL="285750" indent="-285750">
              <a:buFont typeface="Arial" panose="020B0604020202020204" pitchFamily="34" charset="0"/>
              <a:buChar char="•"/>
            </a:pPr>
            <a:r>
              <a:rPr lang="en-US" sz="2800" dirty="0"/>
              <a:t>Substitution Effect</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endParaRPr lang="en-US" sz="2800" dirty="0"/>
          </a:p>
        </p:txBody>
      </p:sp>
      <p:sp>
        <p:nvSpPr>
          <p:cNvPr id="4" name="TextBox 3">
            <a:extLst>
              <a:ext uri="{FF2B5EF4-FFF2-40B4-BE49-F238E27FC236}">
                <a16:creationId xmlns:a16="http://schemas.microsoft.com/office/drawing/2014/main" id="{8D35DB76-BFCD-4D86-AEE3-2BB0184A9EB7}"/>
              </a:ext>
            </a:extLst>
          </p:cNvPr>
          <p:cNvSpPr txBox="1"/>
          <p:nvPr/>
        </p:nvSpPr>
        <p:spPr>
          <a:xfrm>
            <a:off x="5715000" y="2388512"/>
            <a:ext cx="3216128" cy="1815882"/>
          </a:xfrm>
          <a:prstGeom prst="rect">
            <a:avLst/>
          </a:prstGeom>
          <a:noFill/>
        </p:spPr>
        <p:txBody>
          <a:bodyPr wrap="square" rtlCol="0">
            <a:spAutoFit/>
          </a:bodyPr>
          <a:lstStyle/>
          <a:p>
            <a:r>
              <a:rPr lang="en-US" sz="2800" b="1" dirty="0">
                <a:solidFill>
                  <a:schemeClr val="bg1"/>
                </a:solidFill>
              </a:rPr>
              <a:t>Optimal Decision: Maximizing Utility; Maximizing Satisfaction</a:t>
            </a:r>
          </a:p>
        </p:txBody>
      </p:sp>
      <p:sp>
        <p:nvSpPr>
          <p:cNvPr id="5" name="Arrow: Right 4">
            <a:extLst>
              <a:ext uri="{FF2B5EF4-FFF2-40B4-BE49-F238E27FC236}">
                <a16:creationId xmlns:a16="http://schemas.microsoft.com/office/drawing/2014/main" id="{DA4F903D-C58E-4E12-A0A9-7B15921E432E}"/>
              </a:ext>
            </a:extLst>
          </p:cNvPr>
          <p:cNvSpPr/>
          <p:nvPr/>
        </p:nvSpPr>
        <p:spPr>
          <a:xfrm>
            <a:off x="4327672" y="2819400"/>
            <a:ext cx="1143000" cy="954107"/>
          </a:xfrm>
          <a:prstGeom prst="rightArrow">
            <a:avLst/>
          </a:prstGeom>
          <a:solidFill>
            <a:srgbClr val="FFFF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585078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34448BBD-6B92-4823-B639-7F2C40A50177}"/>
              </a:ext>
            </a:extLst>
          </p:cNvPr>
          <p:cNvSpPr>
            <a:spLocks noGrp="1"/>
          </p:cNvSpPr>
          <p:nvPr>
            <p:ph type="title"/>
          </p:nvPr>
        </p:nvSpPr>
        <p:spPr>
          <a:xfrm>
            <a:off x="914400" y="560459"/>
            <a:ext cx="4495800" cy="609600"/>
          </a:xfrm>
          <a:ln w="28575">
            <a:solidFill>
              <a:schemeClr val="tx1"/>
            </a:solidFill>
          </a:ln>
        </p:spPr>
        <p:txBody>
          <a:bodyPr>
            <a:noAutofit/>
          </a:bodyPr>
          <a:lstStyle/>
          <a:p>
            <a:r>
              <a:rPr lang="en-US" dirty="0">
                <a:ln w="28575">
                  <a:solidFill>
                    <a:schemeClr val="tx1"/>
                  </a:solidFill>
                </a:ln>
              </a:rPr>
              <a:t>Producer Behavior</a:t>
            </a:r>
          </a:p>
        </p:txBody>
      </p:sp>
      <p:sp>
        <p:nvSpPr>
          <p:cNvPr id="7" name="Title 1">
            <a:extLst>
              <a:ext uri="{FF2B5EF4-FFF2-40B4-BE49-F238E27FC236}">
                <a16:creationId xmlns:a16="http://schemas.microsoft.com/office/drawing/2014/main" id="{2C8C666D-5C26-46D0-800E-AD8B8ADF6E8C}"/>
              </a:ext>
            </a:extLst>
          </p:cNvPr>
          <p:cNvSpPr txBox="1">
            <a:spLocks/>
          </p:cNvSpPr>
          <p:nvPr/>
        </p:nvSpPr>
        <p:spPr>
          <a:xfrm>
            <a:off x="888527" y="2917686"/>
            <a:ext cx="4297680" cy="609600"/>
          </a:xfrm>
          <a:prstGeom prst="rect">
            <a:avLst/>
          </a:prstGeom>
          <a:ln w="28575">
            <a:solidFill>
              <a:schemeClr val="tx1"/>
            </a:solidFill>
          </a:ln>
        </p:spPr>
        <p:txBody>
          <a:bodyPr vert="horz" lIns="91440" tIns="45720" rIns="91440" bIns="45720" rtlCol="0" anchor="b" anchorCtr="0">
            <a:noAutofit/>
          </a:bodyPr>
          <a:lstStyle>
            <a:lvl1pPr algn="l" defTabSz="914400" rtl="0" eaLnBrk="1" latinLnBrk="0" hangingPunct="1">
              <a:spcBef>
                <a:spcPts val="400"/>
              </a:spcBef>
              <a:buNone/>
              <a:defRPr sz="4000" b="0" kern="1200" cap="none" spc="0" baseline="0">
                <a:solidFill>
                  <a:schemeClr val="tx1"/>
                </a:solidFill>
                <a:latin typeface="+mj-lt"/>
                <a:ea typeface="+mj-ea"/>
                <a:cs typeface="Tunga" pitchFamily="2"/>
              </a:defRPr>
            </a:lvl1pPr>
          </a:lstStyle>
          <a:p>
            <a:r>
              <a:rPr lang="en-US" dirty="0">
                <a:ln w="28575">
                  <a:solidFill>
                    <a:schemeClr val="tx1"/>
                  </a:solidFill>
                </a:ln>
              </a:rPr>
              <a:t>Customer Behavior</a:t>
            </a:r>
          </a:p>
        </p:txBody>
      </p:sp>
      <p:sp>
        <p:nvSpPr>
          <p:cNvPr id="9" name="TextBox 8">
            <a:extLst>
              <a:ext uri="{FF2B5EF4-FFF2-40B4-BE49-F238E27FC236}">
                <a16:creationId xmlns:a16="http://schemas.microsoft.com/office/drawing/2014/main" id="{D7E04110-09AA-4C69-8F97-6FC06D9960B1}"/>
              </a:ext>
            </a:extLst>
          </p:cNvPr>
          <p:cNvSpPr txBox="1"/>
          <p:nvPr/>
        </p:nvSpPr>
        <p:spPr>
          <a:xfrm>
            <a:off x="6096000" y="1382153"/>
            <a:ext cx="2895600" cy="1323439"/>
          </a:xfrm>
          <a:prstGeom prst="rect">
            <a:avLst/>
          </a:prstGeom>
          <a:noFill/>
          <a:ln w="28575">
            <a:solidFill>
              <a:schemeClr val="tx1"/>
            </a:solidFill>
          </a:ln>
        </p:spPr>
        <p:txBody>
          <a:bodyPr wrap="square">
            <a:spAutoFit/>
          </a:bodyPr>
          <a:lstStyle/>
          <a:p>
            <a:r>
              <a:rPr lang="en-US" sz="4000" b="1" dirty="0">
                <a:ln w="28575">
                  <a:solidFill>
                    <a:schemeClr val="tx1"/>
                  </a:solidFill>
                </a:ln>
              </a:rPr>
              <a:t>Market Equilibrium</a:t>
            </a:r>
            <a:endParaRPr lang="en-US" sz="4000" dirty="0">
              <a:ln w="28575">
                <a:solidFill>
                  <a:schemeClr val="tx1"/>
                </a:solidFill>
              </a:ln>
            </a:endParaRPr>
          </a:p>
        </p:txBody>
      </p:sp>
      <p:sp>
        <p:nvSpPr>
          <p:cNvPr id="10" name="Arrow: Left-Right-Up 9">
            <a:extLst>
              <a:ext uri="{FF2B5EF4-FFF2-40B4-BE49-F238E27FC236}">
                <a16:creationId xmlns:a16="http://schemas.microsoft.com/office/drawing/2014/main" id="{578A0BA1-51A1-4B35-8D63-D76460C1B7D0}"/>
              </a:ext>
            </a:extLst>
          </p:cNvPr>
          <p:cNvSpPr/>
          <p:nvPr/>
        </p:nvSpPr>
        <p:spPr>
          <a:xfrm rot="5400000">
            <a:off x="3823529" y="450765"/>
            <a:ext cx="1496945" cy="3048001"/>
          </a:xfrm>
          <a:prstGeom prst="leftRightUp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0663720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a:extLst>
              <a:ext uri="{FF2B5EF4-FFF2-40B4-BE49-F238E27FC236}">
                <a16:creationId xmlns:a16="http://schemas.microsoft.com/office/drawing/2014/main" id="{37145E84-5B29-4A23-84C6-A37113AA9B8D}"/>
              </a:ext>
            </a:extLst>
          </p:cNvPr>
          <p:cNvSpPr>
            <a:spLocks noGrp="1"/>
          </p:cNvSpPr>
          <p:nvPr>
            <p:ph type="title"/>
          </p:nvPr>
        </p:nvSpPr>
        <p:spPr>
          <a:xfrm>
            <a:off x="352425" y="533400"/>
            <a:ext cx="7680325" cy="762000"/>
          </a:xfrm>
        </p:spPr>
        <p:txBody>
          <a:bodyPr/>
          <a:lstStyle/>
          <a:p>
            <a:pPr algn="ctr"/>
            <a:r>
              <a:rPr lang="en-US" dirty="0"/>
              <a:t>Market structure </a:t>
            </a:r>
          </a:p>
        </p:txBody>
      </p:sp>
      <p:pic>
        <p:nvPicPr>
          <p:cNvPr id="5" name="Picture 2" descr="http://image.slidesharecdn.com/marketstructure-131001160512-phpapp01/95/slide-5-638.jpg?cb=1380661575">
            <a:extLst>
              <a:ext uri="{FF2B5EF4-FFF2-40B4-BE49-F238E27FC236}">
                <a16:creationId xmlns:a16="http://schemas.microsoft.com/office/drawing/2014/main" id="{FE5537FD-09EB-4BC6-B4D3-30FBE379B71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750" t="13631" b="18486"/>
          <a:stretch/>
        </p:blipFill>
        <p:spPr bwMode="auto">
          <a:xfrm>
            <a:off x="1295399" y="1600200"/>
            <a:ext cx="6737351" cy="2895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80655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 name="Rectangle 12"/>
          <p:cNvSpPr>
            <a:spLocks noGrp="1" noChangeArrowheads="1"/>
          </p:cNvSpPr>
          <p:nvPr>
            <p:ph type="title"/>
          </p:nvPr>
        </p:nvSpPr>
        <p:spPr>
          <a:xfrm>
            <a:off x="457200" y="228599"/>
            <a:ext cx="8229600" cy="1509713"/>
          </a:xfrm>
        </p:spPr>
        <p:txBody>
          <a:bodyPr>
            <a:noAutofit/>
          </a:bodyPr>
          <a:lstStyle/>
          <a:p>
            <a:pPr algn="ctr" eaLnBrk="1" hangingPunct="1"/>
            <a:r>
              <a:rPr lang="en-US" sz="2800" dirty="0"/>
              <a:t>THE RELATIONSHIP  BETWEEN MICROECONOMICS, MANAGEMENT,  QUANTITATIVES  TECHNIQUES  AND MANAGERIAL ECONOMICS</a:t>
            </a:r>
          </a:p>
        </p:txBody>
      </p:sp>
      <p:grpSp>
        <p:nvGrpSpPr>
          <p:cNvPr id="2" name="Diagram 5"/>
          <p:cNvGrpSpPr>
            <a:grpSpLocks/>
          </p:cNvGrpSpPr>
          <p:nvPr/>
        </p:nvGrpSpPr>
        <p:grpSpPr bwMode="auto">
          <a:xfrm>
            <a:off x="228600" y="2133600"/>
            <a:ext cx="8763280" cy="4267200"/>
            <a:chOff x="1119" y="845"/>
            <a:chExt cx="3552" cy="2106"/>
          </a:xfrm>
        </p:grpSpPr>
        <p:sp>
          <p:nvSpPr>
            <p:cNvPr id="3" name="_s1028"/>
            <p:cNvSpPr>
              <a:spLocks noChangeArrowheads="1" noTextEdit="1"/>
            </p:cNvSpPr>
            <p:nvPr/>
          </p:nvSpPr>
          <p:spPr bwMode="auto">
            <a:xfrm>
              <a:off x="2346" y="1219"/>
              <a:ext cx="1069" cy="1069"/>
            </a:xfrm>
            <a:prstGeom prst="ellipse">
              <a:avLst/>
            </a:prstGeom>
            <a:solidFill>
              <a:srgbClr val="0399FF">
                <a:alpha val="50000"/>
              </a:srgbClr>
            </a:solidFill>
            <a:ln w="9525">
              <a:solidFill>
                <a:srgbClr val="4B595B"/>
              </a:solidFill>
              <a:round/>
              <a:headEnd/>
              <a:tailEnd/>
            </a:ln>
          </p:spPr>
          <p:txBody>
            <a:bodyPr vert="horz" wrap="square" lIns="91440" tIns="45720" rIns="91440" bIns="45720" numCol="1" anchor="ctr" anchorCtr="0" compatLnSpc="1">
              <a:prstTxWarp prst="textNoShape">
                <a:avLst/>
              </a:prstTxWarp>
            </a:bodyPr>
            <a:lstStyle/>
            <a:p>
              <a:endParaRPr lang="en-US" dirty="0"/>
            </a:p>
          </p:txBody>
        </p:sp>
        <p:sp>
          <p:nvSpPr>
            <p:cNvPr id="4" name="_s1029"/>
            <p:cNvSpPr>
              <a:spLocks noChangeArrowheads="1"/>
            </p:cNvSpPr>
            <p:nvPr/>
          </p:nvSpPr>
          <p:spPr bwMode="auto">
            <a:xfrm>
              <a:off x="2205" y="845"/>
              <a:ext cx="1350" cy="2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600" dirty="0">
                  <a:latin typeface="Arial" charset="0"/>
                  <a:cs typeface="Arial" charset="0"/>
                </a:rPr>
                <a:t>MICROECONOMICS THEORY</a:t>
              </a:r>
              <a:endParaRPr kumimoji="0" lang="en-US" sz="1600" b="0" i="0" u="none" strike="noStrike" cap="none" normalizeH="0" baseline="0" dirty="0">
                <a:ln>
                  <a:noFill/>
                </a:ln>
                <a:solidFill>
                  <a:schemeClr val="tx1"/>
                </a:solidFill>
                <a:effectLst/>
                <a:latin typeface="Arial" charset="0"/>
                <a:cs typeface="Arial" charset="0"/>
              </a:endParaRPr>
            </a:p>
          </p:txBody>
        </p:sp>
        <p:sp>
          <p:nvSpPr>
            <p:cNvPr id="5" name="_s1030"/>
            <p:cNvSpPr>
              <a:spLocks noChangeArrowheads="1" noTextEdit="1"/>
            </p:cNvSpPr>
            <p:nvPr/>
          </p:nvSpPr>
          <p:spPr bwMode="auto">
            <a:xfrm>
              <a:off x="2698" y="1829"/>
              <a:ext cx="1069" cy="1069"/>
            </a:xfrm>
            <a:prstGeom prst="ellipse">
              <a:avLst/>
            </a:prstGeom>
            <a:solidFill>
              <a:srgbClr val="F60802">
                <a:alpha val="50000"/>
              </a:srgbClr>
            </a:solidFill>
            <a:ln w="9525">
              <a:solidFill>
                <a:srgbClr val="F60802"/>
              </a:solidFill>
              <a:round/>
              <a:headEnd/>
              <a:tailEnd/>
            </a:ln>
          </p:spPr>
          <p:txBody>
            <a:bodyPr vert="horz" wrap="square" lIns="91440" tIns="45720" rIns="91440" bIns="45720" numCol="1" anchor="ctr" anchorCtr="0" compatLnSpc="1">
              <a:prstTxWarp prst="textNoShape">
                <a:avLst/>
              </a:prstTxWarp>
            </a:bodyPr>
            <a:lstStyle/>
            <a:p>
              <a:endParaRPr lang="en-US" dirty="0"/>
            </a:p>
          </p:txBody>
        </p:sp>
        <p:sp>
          <p:nvSpPr>
            <p:cNvPr id="6" name="_s1031"/>
            <p:cNvSpPr>
              <a:spLocks noChangeArrowheads="1"/>
            </p:cNvSpPr>
            <p:nvPr/>
          </p:nvSpPr>
          <p:spPr bwMode="auto">
            <a:xfrm>
              <a:off x="3586" y="2684"/>
              <a:ext cx="1085" cy="2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cs typeface="Arial" charset="0"/>
                </a:rPr>
                <a:t>QUANTITATIVE METHODS</a:t>
              </a:r>
            </a:p>
          </p:txBody>
        </p:sp>
        <p:sp>
          <p:nvSpPr>
            <p:cNvPr id="7" name="_s1032"/>
            <p:cNvSpPr>
              <a:spLocks noChangeArrowheads="1" noTextEdit="1"/>
            </p:cNvSpPr>
            <p:nvPr/>
          </p:nvSpPr>
          <p:spPr bwMode="auto">
            <a:xfrm>
              <a:off x="1994" y="1829"/>
              <a:ext cx="1069" cy="1069"/>
            </a:xfrm>
            <a:prstGeom prst="ellipse">
              <a:avLst/>
            </a:prstGeom>
            <a:solidFill>
              <a:srgbClr val="F1FD09">
                <a:alpha val="50000"/>
              </a:srgbClr>
            </a:solidFill>
            <a:ln w="9525">
              <a:solidFill>
                <a:srgbClr val="F1FD09"/>
              </a:solidFill>
              <a:round/>
              <a:headEnd/>
              <a:tailEnd/>
            </a:ln>
          </p:spPr>
          <p:txBody>
            <a:bodyPr vert="horz" wrap="square" lIns="91440" tIns="45720" rIns="91440" bIns="45720" numCol="1" anchor="ctr" anchorCtr="0" compatLnSpc="1">
              <a:prstTxWarp prst="textNoShape">
                <a:avLst/>
              </a:prstTxWarp>
            </a:bodyPr>
            <a:lstStyle/>
            <a:p>
              <a:endParaRPr lang="en-US" dirty="0"/>
            </a:p>
          </p:txBody>
        </p:sp>
        <p:sp>
          <p:nvSpPr>
            <p:cNvPr id="8" name="_s1033"/>
            <p:cNvSpPr>
              <a:spLocks noChangeArrowheads="1"/>
            </p:cNvSpPr>
            <p:nvPr/>
          </p:nvSpPr>
          <p:spPr bwMode="auto">
            <a:xfrm>
              <a:off x="1119" y="2683"/>
              <a:ext cx="951" cy="2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600" dirty="0">
                  <a:latin typeface="Arial" charset="0"/>
                  <a:cs typeface="Arial" charset="0"/>
                </a:rPr>
                <a:t>MANAGEMENT SCIENCE</a:t>
              </a:r>
              <a:endParaRPr kumimoji="0" lang="en-US" sz="1600" b="0" i="0" u="none" strike="noStrike" cap="none" normalizeH="0" baseline="0" dirty="0">
                <a:ln>
                  <a:noFill/>
                </a:ln>
                <a:solidFill>
                  <a:schemeClr val="tx1"/>
                </a:solidFill>
                <a:effectLst/>
                <a:latin typeface="Arial" charset="0"/>
                <a:cs typeface="Arial" charset="0"/>
              </a:endParaRPr>
            </a:p>
          </p:txBody>
        </p:sp>
      </p:grpSp>
    </p:spTree>
    <p:extLst>
      <p:ext uri="{BB962C8B-B14F-4D97-AF65-F5344CB8AC3E}">
        <p14:creationId xmlns:p14="http://schemas.microsoft.com/office/powerpoint/2010/main" val="1258510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Freeform 13"/>
          <p:cNvSpPr/>
          <p:nvPr/>
        </p:nvSpPr>
        <p:spPr>
          <a:xfrm>
            <a:off x="5871999" y="152400"/>
            <a:ext cx="2617522" cy="723900"/>
          </a:xfrm>
          <a:custGeom>
            <a:avLst/>
            <a:gdLst>
              <a:gd name="connsiteX0" fmla="*/ 0 w 1695735"/>
              <a:gd name="connsiteY0" fmla="*/ 135659 h 1356588"/>
              <a:gd name="connsiteX1" fmla="*/ 135659 w 1695735"/>
              <a:gd name="connsiteY1" fmla="*/ 0 h 1356588"/>
              <a:gd name="connsiteX2" fmla="*/ 1560076 w 1695735"/>
              <a:gd name="connsiteY2" fmla="*/ 0 h 1356588"/>
              <a:gd name="connsiteX3" fmla="*/ 1695735 w 1695735"/>
              <a:gd name="connsiteY3" fmla="*/ 135659 h 1356588"/>
              <a:gd name="connsiteX4" fmla="*/ 1695735 w 1695735"/>
              <a:gd name="connsiteY4" fmla="*/ 1220929 h 1356588"/>
              <a:gd name="connsiteX5" fmla="*/ 1560076 w 1695735"/>
              <a:gd name="connsiteY5" fmla="*/ 1356588 h 1356588"/>
              <a:gd name="connsiteX6" fmla="*/ 135659 w 1695735"/>
              <a:gd name="connsiteY6" fmla="*/ 1356588 h 1356588"/>
              <a:gd name="connsiteX7" fmla="*/ 0 w 1695735"/>
              <a:gd name="connsiteY7" fmla="*/ 1220929 h 1356588"/>
              <a:gd name="connsiteX8" fmla="*/ 0 w 1695735"/>
              <a:gd name="connsiteY8" fmla="*/ 135659 h 1356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95735" h="1356588">
                <a:moveTo>
                  <a:pt x="0" y="135659"/>
                </a:moveTo>
                <a:cubicBezTo>
                  <a:pt x="0" y="60737"/>
                  <a:pt x="60737" y="0"/>
                  <a:pt x="135659" y="0"/>
                </a:cubicBezTo>
                <a:lnTo>
                  <a:pt x="1560076" y="0"/>
                </a:lnTo>
                <a:cubicBezTo>
                  <a:pt x="1634998" y="0"/>
                  <a:pt x="1695735" y="60737"/>
                  <a:pt x="1695735" y="135659"/>
                </a:cubicBezTo>
                <a:lnTo>
                  <a:pt x="1695735" y="1220929"/>
                </a:lnTo>
                <a:cubicBezTo>
                  <a:pt x="1695735" y="1295851"/>
                  <a:pt x="1634998" y="1356588"/>
                  <a:pt x="1560076" y="1356588"/>
                </a:cubicBezTo>
                <a:lnTo>
                  <a:pt x="135659" y="1356588"/>
                </a:lnTo>
                <a:cubicBezTo>
                  <a:pt x="60737" y="1356588"/>
                  <a:pt x="0" y="1295851"/>
                  <a:pt x="0" y="1220929"/>
                </a:cubicBezTo>
                <a:lnTo>
                  <a:pt x="0" y="135659"/>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7363" tIns="127363" rIns="127363" bIns="127363" numCol="1" spcCol="1270" anchor="ctr" anchorCtr="0">
            <a:noAutofit/>
          </a:bodyPr>
          <a:lstStyle/>
          <a:p>
            <a:pPr lvl="0" algn="ctr" defTabSz="2044700">
              <a:lnSpc>
                <a:spcPct val="90000"/>
              </a:lnSpc>
              <a:spcBef>
                <a:spcPct val="0"/>
              </a:spcBef>
              <a:spcAft>
                <a:spcPct val="35000"/>
              </a:spcAft>
            </a:pPr>
            <a:r>
              <a:rPr lang="en-US" sz="2800" kern="1200" dirty="0"/>
              <a:t>FINANCE</a:t>
            </a:r>
          </a:p>
        </p:txBody>
      </p:sp>
      <p:sp>
        <p:nvSpPr>
          <p:cNvPr id="15" name="Freeform 14"/>
          <p:cNvSpPr/>
          <p:nvPr/>
        </p:nvSpPr>
        <p:spPr>
          <a:xfrm>
            <a:off x="69223" y="4117246"/>
            <a:ext cx="2617522" cy="759553"/>
          </a:xfrm>
          <a:custGeom>
            <a:avLst/>
            <a:gdLst>
              <a:gd name="connsiteX0" fmla="*/ 0 w 1695735"/>
              <a:gd name="connsiteY0" fmla="*/ 135659 h 1356588"/>
              <a:gd name="connsiteX1" fmla="*/ 135659 w 1695735"/>
              <a:gd name="connsiteY1" fmla="*/ 0 h 1356588"/>
              <a:gd name="connsiteX2" fmla="*/ 1560076 w 1695735"/>
              <a:gd name="connsiteY2" fmla="*/ 0 h 1356588"/>
              <a:gd name="connsiteX3" fmla="*/ 1695735 w 1695735"/>
              <a:gd name="connsiteY3" fmla="*/ 135659 h 1356588"/>
              <a:gd name="connsiteX4" fmla="*/ 1695735 w 1695735"/>
              <a:gd name="connsiteY4" fmla="*/ 1220929 h 1356588"/>
              <a:gd name="connsiteX5" fmla="*/ 1560076 w 1695735"/>
              <a:gd name="connsiteY5" fmla="*/ 1356588 h 1356588"/>
              <a:gd name="connsiteX6" fmla="*/ 135659 w 1695735"/>
              <a:gd name="connsiteY6" fmla="*/ 1356588 h 1356588"/>
              <a:gd name="connsiteX7" fmla="*/ 0 w 1695735"/>
              <a:gd name="connsiteY7" fmla="*/ 1220929 h 1356588"/>
              <a:gd name="connsiteX8" fmla="*/ 0 w 1695735"/>
              <a:gd name="connsiteY8" fmla="*/ 135659 h 1356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95735" h="1356588">
                <a:moveTo>
                  <a:pt x="0" y="135659"/>
                </a:moveTo>
                <a:cubicBezTo>
                  <a:pt x="0" y="60737"/>
                  <a:pt x="60737" y="0"/>
                  <a:pt x="135659" y="0"/>
                </a:cubicBezTo>
                <a:lnTo>
                  <a:pt x="1560076" y="0"/>
                </a:lnTo>
                <a:cubicBezTo>
                  <a:pt x="1634998" y="0"/>
                  <a:pt x="1695735" y="60737"/>
                  <a:pt x="1695735" y="135659"/>
                </a:cubicBezTo>
                <a:lnTo>
                  <a:pt x="1695735" y="1220929"/>
                </a:lnTo>
                <a:cubicBezTo>
                  <a:pt x="1695735" y="1295851"/>
                  <a:pt x="1634998" y="1356588"/>
                  <a:pt x="1560076" y="1356588"/>
                </a:cubicBezTo>
                <a:lnTo>
                  <a:pt x="135659" y="1356588"/>
                </a:lnTo>
                <a:cubicBezTo>
                  <a:pt x="60737" y="1356588"/>
                  <a:pt x="0" y="1295851"/>
                  <a:pt x="0" y="1220929"/>
                </a:cubicBezTo>
                <a:lnTo>
                  <a:pt x="0" y="135659"/>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7363" tIns="127363" rIns="127363" bIns="127363" numCol="1" spcCol="1270" anchor="ctr" anchorCtr="0">
            <a:noAutofit/>
          </a:bodyPr>
          <a:lstStyle/>
          <a:p>
            <a:pPr lvl="0" algn="ctr" defTabSz="2044700">
              <a:lnSpc>
                <a:spcPct val="90000"/>
              </a:lnSpc>
              <a:spcBef>
                <a:spcPct val="0"/>
              </a:spcBef>
              <a:spcAft>
                <a:spcPct val="35000"/>
              </a:spcAft>
            </a:pPr>
            <a:r>
              <a:rPr lang="en-US" sz="2800" kern="1200" dirty="0"/>
              <a:t>MANAGERIAL ACCOUNTING</a:t>
            </a:r>
          </a:p>
        </p:txBody>
      </p:sp>
      <p:sp>
        <p:nvSpPr>
          <p:cNvPr id="16" name="Freeform 15"/>
          <p:cNvSpPr/>
          <p:nvPr/>
        </p:nvSpPr>
        <p:spPr>
          <a:xfrm>
            <a:off x="31955" y="152400"/>
            <a:ext cx="2617522" cy="723900"/>
          </a:xfrm>
          <a:custGeom>
            <a:avLst/>
            <a:gdLst>
              <a:gd name="connsiteX0" fmla="*/ 0 w 1695735"/>
              <a:gd name="connsiteY0" fmla="*/ 135659 h 1356588"/>
              <a:gd name="connsiteX1" fmla="*/ 135659 w 1695735"/>
              <a:gd name="connsiteY1" fmla="*/ 0 h 1356588"/>
              <a:gd name="connsiteX2" fmla="*/ 1560076 w 1695735"/>
              <a:gd name="connsiteY2" fmla="*/ 0 h 1356588"/>
              <a:gd name="connsiteX3" fmla="*/ 1695735 w 1695735"/>
              <a:gd name="connsiteY3" fmla="*/ 135659 h 1356588"/>
              <a:gd name="connsiteX4" fmla="*/ 1695735 w 1695735"/>
              <a:gd name="connsiteY4" fmla="*/ 1220929 h 1356588"/>
              <a:gd name="connsiteX5" fmla="*/ 1560076 w 1695735"/>
              <a:gd name="connsiteY5" fmla="*/ 1356588 h 1356588"/>
              <a:gd name="connsiteX6" fmla="*/ 135659 w 1695735"/>
              <a:gd name="connsiteY6" fmla="*/ 1356588 h 1356588"/>
              <a:gd name="connsiteX7" fmla="*/ 0 w 1695735"/>
              <a:gd name="connsiteY7" fmla="*/ 1220929 h 1356588"/>
              <a:gd name="connsiteX8" fmla="*/ 0 w 1695735"/>
              <a:gd name="connsiteY8" fmla="*/ 135659 h 1356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95735" h="1356588">
                <a:moveTo>
                  <a:pt x="0" y="135659"/>
                </a:moveTo>
                <a:cubicBezTo>
                  <a:pt x="0" y="60737"/>
                  <a:pt x="60737" y="0"/>
                  <a:pt x="135659" y="0"/>
                </a:cubicBezTo>
                <a:lnTo>
                  <a:pt x="1560076" y="0"/>
                </a:lnTo>
                <a:cubicBezTo>
                  <a:pt x="1634998" y="0"/>
                  <a:pt x="1695735" y="60737"/>
                  <a:pt x="1695735" y="135659"/>
                </a:cubicBezTo>
                <a:lnTo>
                  <a:pt x="1695735" y="1220929"/>
                </a:lnTo>
                <a:cubicBezTo>
                  <a:pt x="1695735" y="1295851"/>
                  <a:pt x="1634998" y="1356588"/>
                  <a:pt x="1560076" y="1356588"/>
                </a:cubicBezTo>
                <a:lnTo>
                  <a:pt x="135659" y="1356588"/>
                </a:lnTo>
                <a:cubicBezTo>
                  <a:pt x="60737" y="1356588"/>
                  <a:pt x="0" y="1295851"/>
                  <a:pt x="0" y="1220929"/>
                </a:cubicBezTo>
                <a:lnTo>
                  <a:pt x="0" y="135659"/>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7363" tIns="127363" rIns="127363" bIns="127363" numCol="1" spcCol="1270" anchor="ctr" anchorCtr="0">
            <a:noAutofit/>
          </a:bodyPr>
          <a:lstStyle/>
          <a:p>
            <a:pPr lvl="0" algn="ctr" defTabSz="2044700">
              <a:lnSpc>
                <a:spcPct val="90000"/>
              </a:lnSpc>
              <a:spcBef>
                <a:spcPct val="0"/>
              </a:spcBef>
              <a:spcAft>
                <a:spcPct val="35000"/>
              </a:spcAft>
            </a:pPr>
            <a:r>
              <a:rPr lang="en-US" sz="2800" kern="1200" dirty="0"/>
              <a:t>MARKETING</a:t>
            </a:r>
          </a:p>
        </p:txBody>
      </p:sp>
      <p:sp>
        <p:nvSpPr>
          <p:cNvPr id="17" name="Freeform 16"/>
          <p:cNvSpPr/>
          <p:nvPr/>
        </p:nvSpPr>
        <p:spPr>
          <a:xfrm>
            <a:off x="2438400" y="2286000"/>
            <a:ext cx="4029084" cy="1660960"/>
          </a:xfrm>
          <a:custGeom>
            <a:avLst/>
            <a:gdLst>
              <a:gd name="connsiteX0" fmla="*/ 0 w 1784985"/>
              <a:gd name="connsiteY0" fmla="*/ 892493 h 1784985"/>
              <a:gd name="connsiteX1" fmla="*/ 892493 w 1784985"/>
              <a:gd name="connsiteY1" fmla="*/ 0 h 1784985"/>
              <a:gd name="connsiteX2" fmla="*/ 1784986 w 1784985"/>
              <a:gd name="connsiteY2" fmla="*/ 892493 h 1784985"/>
              <a:gd name="connsiteX3" fmla="*/ 892493 w 1784985"/>
              <a:gd name="connsiteY3" fmla="*/ 1784986 h 1784985"/>
              <a:gd name="connsiteX4" fmla="*/ 0 w 1784985"/>
              <a:gd name="connsiteY4" fmla="*/ 892493 h 17849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84985" h="1784985">
                <a:moveTo>
                  <a:pt x="0" y="892493"/>
                </a:moveTo>
                <a:cubicBezTo>
                  <a:pt x="0" y="399583"/>
                  <a:pt x="399583" y="0"/>
                  <a:pt x="892493" y="0"/>
                </a:cubicBezTo>
                <a:cubicBezTo>
                  <a:pt x="1385403" y="0"/>
                  <a:pt x="1784986" y="399583"/>
                  <a:pt x="1784986" y="892493"/>
                </a:cubicBezTo>
                <a:cubicBezTo>
                  <a:pt x="1784986" y="1385403"/>
                  <a:pt x="1385403" y="1784986"/>
                  <a:pt x="892493" y="1784986"/>
                </a:cubicBezTo>
                <a:cubicBezTo>
                  <a:pt x="399583" y="1784986"/>
                  <a:pt x="0" y="1385403"/>
                  <a:pt x="0" y="892493"/>
                </a:cubicBezTo>
                <a:close/>
              </a:path>
            </a:pathLst>
          </a:custGeom>
          <a:solidFill>
            <a:srgbClr val="002060"/>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86170" tIns="286170" rIns="286170" bIns="286170" numCol="1" spcCol="1270" anchor="ctr" anchorCtr="0">
            <a:noAutofit/>
          </a:bodyPr>
          <a:lstStyle/>
          <a:p>
            <a:pPr lvl="0" algn="ctr" defTabSz="1733550">
              <a:lnSpc>
                <a:spcPct val="90000"/>
              </a:lnSpc>
              <a:spcBef>
                <a:spcPct val="0"/>
              </a:spcBef>
              <a:spcAft>
                <a:spcPct val="35000"/>
              </a:spcAft>
            </a:pPr>
            <a:r>
              <a:rPr lang="en-US" sz="3600" kern="1200" dirty="0">
                <a:solidFill>
                  <a:srgbClr val="FFFF66"/>
                </a:solidFill>
              </a:rPr>
              <a:t>MANAGERIAL ECONOMICS</a:t>
            </a:r>
          </a:p>
        </p:txBody>
      </p:sp>
      <p:sp>
        <p:nvSpPr>
          <p:cNvPr id="18" name="Freeform 17"/>
          <p:cNvSpPr/>
          <p:nvPr/>
        </p:nvSpPr>
        <p:spPr>
          <a:xfrm>
            <a:off x="3048000" y="5029200"/>
            <a:ext cx="2617522" cy="613609"/>
          </a:xfrm>
          <a:custGeom>
            <a:avLst/>
            <a:gdLst>
              <a:gd name="connsiteX0" fmla="*/ 0 w 1695735"/>
              <a:gd name="connsiteY0" fmla="*/ 135659 h 1356588"/>
              <a:gd name="connsiteX1" fmla="*/ 135659 w 1695735"/>
              <a:gd name="connsiteY1" fmla="*/ 0 h 1356588"/>
              <a:gd name="connsiteX2" fmla="*/ 1560076 w 1695735"/>
              <a:gd name="connsiteY2" fmla="*/ 0 h 1356588"/>
              <a:gd name="connsiteX3" fmla="*/ 1695735 w 1695735"/>
              <a:gd name="connsiteY3" fmla="*/ 135659 h 1356588"/>
              <a:gd name="connsiteX4" fmla="*/ 1695735 w 1695735"/>
              <a:gd name="connsiteY4" fmla="*/ 1220929 h 1356588"/>
              <a:gd name="connsiteX5" fmla="*/ 1560076 w 1695735"/>
              <a:gd name="connsiteY5" fmla="*/ 1356588 h 1356588"/>
              <a:gd name="connsiteX6" fmla="*/ 135659 w 1695735"/>
              <a:gd name="connsiteY6" fmla="*/ 1356588 h 1356588"/>
              <a:gd name="connsiteX7" fmla="*/ 0 w 1695735"/>
              <a:gd name="connsiteY7" fmla="*/ 1220929 h 1356588"/>
              <a:gd name="connsiteX8" fmla="*/ 0 w 1695735"/>
              <a:gd name="connsiteY8" fmla="*/ 135659 h 1356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95735" h="1356588">
                <a:moveTo>
                  <a:pt x="0" y="135659"/>
                </a:moveTo>
                <a:cubicBezTo>
                  <a:pt x="0" y="60737"/>
                  <a:pt x="60737" y="0"/>
                  <a:pt x="135659" y="0"/>
                </a:cubicBezTo>
                <a:lnTo>
                  <a:pt x="1560076" y="0"/>
                </a:lnTo>
                <a:cubicBezTo>
                  <a:pt x="1634998" y="0"/>
                  <a:pt x="1695735" y="60737"/>
                  <a:pt x="1695735" y="135659"/>
                </a:cubicBezTo>
                <a:lnTo>
                  <a:pt x="1695735" y="1220929"/>
                </a:lnTo>
                <a:cubicBezTo>
                  <a:pt x="1695735" y="1295851"/>
                  <a:pt x="1634998" y="1356588"/>
                  <a:pt x="1560076" y="1356588"/>
                </a:cubicBezTo>
                <a:lnTo>
                  <a:pt x="135659" y="1356588"/>
                </a:lnTo>
                <a:cubicBezTo>
                  <a:pt x="60737" y="1356588"/>
                  <a:pt x="0" y="1295851"/>
                  <a:pt x="0" y="1220929"/>
                </a:cubicBezTo>
                <a:lnTo>
                  <a:pt x="0" y="135659"/>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7363" tIns="127363" rIns="127363" bIns="127363" numCol="1" spcCol="1270" anchor="ctr" anchorCtr="0">
            <a:noAutofit/>
          </a:bodyPr>
          <a:lstStyle/>
          <a:p>
            <a:pPr lvl="0" algn="ctr" defTabSz="2044700">
              <a:lnSpc>
                <a:spcPct val="90000"/>
              </a:lnSpc>
              <a:spcBef>
                <a:spcPct val="0"/>
              </a:spcBef>
              <a:spcAft>
                <a:spcPct val="35000"/>
              </a:spcAft>
            </a:pPr>
            <a:r>
              <a:rPr lang="en-US" sz="2800" kern="1200" dirty="0"/>
              <a:t>STRATEGY</a:t>
            </a:r>
          </a:p>
        </p:txBody>
      </p:sp>
      <p:sp>
        <p:nvSpPr>
          <p:cNvPr id="19" name="Freeform 18"/>
          <p:cNvSpPr/>
          <p:nvPr/>
        </p:nvSpPr>
        <p:spPr>
          <a:xfrm>
            <a:off x="6248400" y="3962400"/>
            <a:ext cx="2617522" cy="750821"/>
          </a:xfrm>
          <a:custGeom>
            <a:avLst/>
            <a:gdLst>
              <a:gd name="connsiteX0" fmla="*/ 0 w 1695735"/>
              <a:gd name="connsiteY0" fmla="*/ 135659 h 1356588"/>
              <a:gd name="connsiteX1" fmla="*/ 135659 w 1695735"/>
              <a:gd name="connsiteY1" fmla="*/ 0 h 1356588"/>
              <a:gd name="connsiteX2" fmla="*/ 1560076 w 1695735"/>
              <a:gd name="connsiteY2" fmla="*/ 0 h 1356588"/>
              <a:gd name="connsiteX3" fmla="*/ 1695735 w 1695735"/>
              <a:gd name="connsiteY3" fmla="*/ 135659 h 1356588"/>
              <a:gd name="connsiteX4" fmla="*/ 1695735 w 1695735"/>
              <a:gd name="connsiteY4" fmla="*/ 1220929 h 1356588"/>
              <a:gd name="connsiteX5" fmla="*/ 1560076 w 1695735"/>
              <a:gd name="connsiteY5" fmla="*/ 1356588 h 1356588"/>
              <a:gd name="connsiteX6" fmla="*/ 135659 w 1695735"/>
              <a:gd name="connsiteY6" fmla="*/ 1356588 h 1356588"/>
              <a:gd name="connsiteX7" fmla="*/ 0 w 1695735"/>
              <a:gd name="connsiteY7" fmla="*/ 1220929 h 1356588"/>
              <a:gd name="connsiteX8" fmla="*/ 0 w 1695735"/>
              <a:gd name="connsiteY8" fmla="*/ 135659 h 1356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95735" h="1356588">
                <a:moveTo>
                  <a:pt x="0" y="135659"/>
                </a:moveTo>
                <a:cubicBezTo>
                  <a:pt x="0" y="60737"/>
                  <a:pt x="60737" y="0"/>
                  <a:pt x="135659" y="0"/>
                </a:cubicBezTo>
                <a:lnTo>
                  <a:pt x="1560076" y="0"/>
                </a:lnTo>
                <a:cubicBezTo>
                  <a:pt x="1634998" y="0"/>
                  <a:pt x="1695735" y="60737"/>
                  <a:pt x="1695735" y="135659"/>
                </a:cubicBezTo>
                <a:lnTo>
                  <a:pt x="1695735" y="1220929"/>
                </a:lnTo>
                <a:cubicBezTo>
                  <a:pt x="1695735" y="1295851"/>
                  <a:pt x="1634998" y="1356588"/>
                  <a:pt x="1560076" y="1356588"/>
                </a:cubicBezTo>
                <a:lnTo>
                  <a:pt x="135659" y="1356588"/>
                </a:lnTo>
                <a:cubicBezTo>
                  <a:pt x="60737" y="1356588"/>
                  <a:pt x="0" y="1295851"/>
                  <a:pt x="0" y="1220929"/>
                </a:cubicBezTo>
                <a:lnTo>
                  <a:pt x="0" y="135659"/>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7363" tIns="127363" rIns="127363" bIns="127363" numCol="1" spcCol="1270" anchor="ctr" anchorCtr="0">
            <a:noAutofit/>
          </a:bodyPr>
          <a:lstStyle/>
          <a:p>
            <a:pPr lvl="0" algn="ctr" defTabSz="2044700">
              <a:lnSpc>
                <a:spcPct val="90000"/>
              </a:lnSpc>
              <a:spcBef>
                <a:spcPct val="0"/>
              </a:spcBef>
              <a:spcAft>
                <a:spcPct val="35000"/>
              </a:spcAft>
            </a:pPr>
            <a:r>
              <a:rPr lang="en-US" sz="2800" kern="1200" dirty="0"/>
              <a:t>MANAGEMENT SCIENCE</a:t>
            </a:r>
          </a:p>
        </p:txBody>
      </p:sp>
      <p:sp>
        <p:nvSpPr>
          <p:cNvPr id="20" name="Up-Down Arrow 19"/>
          <p:cNvSpPr/>
          <p:nvPr/>
        </p:nvSpPr>
        <p:spPr>
          <a:xfrm rot="18923253">
            <a:off x="2825384" y="893372"/>
            <a:ext cx="381000" cy="1351852"/>
          </a:xfrm>
          <a:prstGeom prst="up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Up-Down Arrow 20"/>
          <p:cNvSpPr/>
          <p:nvPr/>
        </p:nvSpPr>
        <p:spPr>
          <a:xfrm rot="18233284">
            <a:off x="6767580" y="3069344"/>
            <a:ext cx="381000" cy="962852"/>
          </a:xfrm>
          <a:prstGeom prst="up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Up-Down Arrow 21"/>
          <p:cNvSpPr/>
          <p:nvPr/>
        </p:nvSpPr>
        <p:spPr>
          <a:xfrm>
            <a:off x="4114800" y="4125582"/>
            <a:ext cx="381000" cy="751217"/>
          </a:xfrm>
          <a:prstGeom prst="up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Up-Down Arrow 22"/>
          <p:cNvSpPr/>
          <p:nvPr/>
        </p:nvSpPr>
        <p:spPr>
          <a:xfrm rot="12432287">
            <a:off x="5149450" y="900602"/>
            <a:ext cx="381000" cy="1135211"/>
          </a:xfrm>
          <a:prstGeom prst="up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Up-Down Arrow 23"/>
          <p:cNvSpPr/>
          <p:nvPr/>
        </p:nvSpPr>
        <p:spPr>
          <a:xfrm rot="14586333">
            <a:off x="1751807" y="3145266"/>
            <a:ext cx="381000" cy="1116557"/>
          </a:xfrm>
          <a:prstGeom prst="up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extBox 24"/>
          <p:cNvSpPr txBox="1"/>
          <p:nvPr/>
        </p:nvSpPr>
        <p:spPr>
          <a:xfrm>
            <a:off x="6206519" y="1002268"/>
            <a:ext cx="2616422" cy="1200329"/>
          </a:xfrm>
          <a:prstGeom prst="rect">
            <a:avLst/>
          </a:prstGeom>
          <a:noFill/>
        </p:spPr>
        <p:txBody>
          <a:bodyPr wrap="none" rtlCol="0">
            <a:spAutoFit/>
          </a:bodyPr>
          <a:lstStyle/>
          <a:p>
            <a:pPr marL="285750" indent="-285750">
              <a:buFont typeface="Arial" pitchFamily="34" charset="0"/>
              <a:buChar char="•"/>
            </a:pPr>
            <a:r>
              <a:rPr lang="en-US" dirty="0"/>
              <a:t>Capital budgeting</a:t>
            </a:r>
          </a:p>
          <a:p>
            <a:pPr marL="285750" indent="-285750">
              <a:buFont typeface="Arial" pitchFamily="34" charset="0"/>
              <a:buChar char="•"/>
            </a:pPr>
            <a:r>
              <a:rPr lang="en-US" dirty="0"/>
              <a:t>Break-even  analysis</a:t>
            </a:r>
          </a:p>
          <a:p>
            <a:pPr marL="285750" indent="-285750">
              <a:buFont typeface="Arial" pitchFamily="34" charset="0"/>
              <a:buChar char="•"/>
            </a:pPr>
            <a:r>
              <a:rPr lang="en-US" dirty="0"/>
              <a:t>Opportunity  cost</a:t>
            </a:r>
          </a:p>
          <a:p>
            <a:pPr marL="285750" indent="-285750">
              <a:buFont typeface="Arial" pitchFamily="34" charset="0"/>
              <a:buChar char="•"/>
            </a:pPr>
            <a:r>
              <a:rPr lang="en-US" dirty="0"/>
              <a:t>Economic value added</a:t>
            </a:r>
          </a:p>
        </p:txBody>
      </p:sp>
      <p:sp>
        <p:nvSpPr>
          <p:cNvPr id="27" name="TextBox 26"/>
          <p:cNvSpPr txBox="1"/>
          <p:nvPr/>
        </p:nvSpPr>
        <p:spPr>
          <a:xfrm>
            <a:off x="0" y="1145041"/>
            <a:ext cx="2251748" cy="646331"/>
          </a:xfrm>
          <a:prstGeom prst="rect">
            <a:avLst/>
          </a:prstGeom>
          <a:noFill/>
        </p:spPr>
        <p:txBody>
          <a:bodyPr wrap="square" rtlCol="0">
            <a:spAutoFit/>
          </a:bodyPr>
          <a:lstStyle/>
          <a:p>
            <a:pPr marL="285750" indent="-285750">
              <a:buFont typeface="Arial" pitchFamily="34" charset="0"/>
              <a:buChar char="•"/>
            </a:pPr>
            <a:r>
              <a:rPr lang="en-US" dirty="0"/>
              <a:t>Demand  Price Elasticity</a:t>
            </a:r>
          </a:p>
        </p:txBody>
      </p:sp>
      <p:sp>
        <p:nvSpPr>
          <p:cNvPr id="28" name="TextBox 27"/>
          <p:cNvSpPr txBox="1"/>
          <p:nvPr/>
        </p:nvSpPr>
        <p:spPr>
          <a:xfrm>
            <a:off x="69223" y="5072032"/>
            <a:ext cx="2861681" cy="1200329"/>
          </a:xfrm>
          <a:prstGeom prst="rect">
            <a:avLst/>
          </a:prstGeom>
          <a:noFill/>
        </p:spPr>
        <p:txBody>
          <a:bodyPr wrap="none" rtlCol="0">
            <a:spAutoFit/>
          </a:bodyPr>
          <a:lstStyle/>
          <a:p>
            <a:pPr marL="285750" indent="-285750">
              <a:buFont typeface="Arial" pitchFamily="34" charset="0"/>
              <a:buChar char="•"/>
            </a:pPr>
            <a:r>
              <a:rPr lang="en-US" dirty="0"/>
              <a:t>Relevant cost</a:t>
            </a:r>
          </a:p>
          <a:p>
            <a:pPr marL="285750" indent="-285750">
              <a:buFont typeface="Arial" pitchFamily="34" charset="0"/>
              <a:buChar char="•"/>
            </a:pPr>
            <a:r>
              <a:rPr lang="en-US" dirty="0"/>
              <a:t>Break-even  analysis</a:t>
            </a:r>
          </a:p>
          <a:p>
            <a:pPr marL="285750" indent="-285750">
              <a:buFont typeface="Arial" pitchFamily="34" charset="0"/>
              <a:buChar char="•"/>
            </a:pPr>
            <a:r>
              <a:rPr lang="en-US" dirty="0"/>
              <a:t>Incremental cost analysis</a:t>
            </a:r>
          </a:p>
          <a:p>
            <a:pPr marL="285750" indent="-285750">
              <a:buFont typeface="Arial" pitchFamily="34" charset="0"/>
              <a:buChar char="•"/>
            </a:pPr>
            <a:r>
              <a:rPr lang="en-US" dirty="0"/>
              <a:t>Opportunity cost</a:t>
            </a:r>
          </a:p>
        </p:txBody>
      </p:sp>
      <p:sp>
        <p:nvSpPr>
          <p:cNvPr id="29" name="TextBox 28"/>
          <p:cNvSpPr txBox="1"/>
          <p:nvPr/>
        </p:nvSpPr>
        <p:spPr>
          <a:xfrm>
            <a:off x="2971800" y="5791200"/>
            <a:ext cx="4341253" cy="646331"/>
          </a:xfrm>
          <a:prstGeom prst="rect">
            <a:avLst/>
          </a:prstGeom>
          <a:noFill/>
        </p:spPr>
        <p:txBody>
          <a:bodyPr wrap="none" rtlCol="0">
            <a:spAutoFit/>
          </a:bodyPr>
          <a:lstStyle/>
          <a:p>
            <a:pPr marL="285750" indent="-285750">
              <a:buFont typeface="Arial" pitchFamily="34" charset="0"/>
              <a:buChar char="•"/>
            </a:pPr>
            <a:r>
              <a:rPr lang="en-US" dirty="0"/>
              <a:t>Types of competition</a:t>
            </a:r>
          </a:p>
          <a:p>
            <a:pPr marL="285750" indent="-285750">
              <a:buFont typeface="Arial" pitchFamily="34" charset="0"/>
              <a:buChar char="•"/>
            </a:pPr>
            <a:r>
              <a:rPr lang="en-US" dirty="0"/>
              <a:t>Structure-conduct  performance analysis</a:t>
            </a:r>
          </a:p>
        </p:txBody>
      </p:sp>
      <p:sp>
        <p:nvSpPr>
          <p:cNvPr id="30" name="TextBox 29"/>
          <p:cNvSpPr txBox="1"/>
          <p:nvPr/>
        </p:nvSpPr>
        <p:spPr>
          <a:xfrm>
            <a:off x="6389261" y="4876800"/>
            <a:ext cx="2433680" cy="923330"/>
          </a:xfrm>
          <a:prstGeom prst="rect">
            <a:avLst/>
          </a:prstGeom>
          <a:noFill/>
        </p:spPr>
        <p:txBody>
          <a:bodyPr wrap="none" rtlCol="0">
            <a:spAutoFit/>
          </a:bodyPr>
          <a:lstStyle/>
          <a:p>
            <a:pPr marL="285750" indent="-285750">
              <a:buFont typeface="Arial" pitchFamily="34" charset="0"/>
              <a:buChar char="•"/>
            </a:pPr>
            <a:r>
              <a:rPr lang="en-US" dirty="0"/>
              <a:t>Linear programming</a:t>
            </a:r>
          </a:p>
          <a:p>
            <a:pPr marL="285750" indent="-285750">
              <a:buFont typeface="Arial" pitchFamily="34" charset="0"/>
              <a:buChar char="•"/>
            </a:pPr>
            <a:r>
              <a:rPr lang="en-US" dirty="0"/>
              <a:t>Regression Analysis</a:t>
            </a:r>
          </a:p>
          <a:p>
            <a:pPr marL="285750" indent="-285750">
              <a:buFont typeface="Arial" pitchFamily="34" charset="0"/>
              <a:buChar char="•"/>
            </a:pPr>
            <a:r>
              <a:rPr lang="en-US" dirty="0"/>
              <a:t>Forecasting</a:t>
            </a:r>
          </a:p>
        </p:txBody>
      </p:sp>
    </p:spTree>
    <p:extLst>
      <p:ext uri="{BB962C8B-B14F-4D97-AF65-F5344CB8AC3E}">
        <p14:creationId xmlns:p14="http://schemas.microsoft.com/office/powerpoint/2010/main" val="1413022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idx="4294967295"/>
          </p:nvPr>
        </p:nvSpPr>
        <p:spPr>
          <a:xfrm>
            <a:off x="1142107" y="856580"/>
            <a:ext cx="6859786" cy="685979"/>
          </a:xfrm>
        </p:spPr>
        <p:txBody>
          <a:bodyPr>
            <a:normAutofit fontScale="90000"/>
          </a:bodyPr>
          <a:lstStyle/>
          <a:p>
            <a:pPr eaLnBrk="1" hangingPunct="1"/>
            <a:r>
              <a:rPr lang="en-US" dirty="0">
                <a:latin typeface="Impact" pitchFamily="34" charset="0"/>
              </a:rPr>
              <a:t>PERUSAHAAN &amp; LINGKUNGANNYA</a:t>
            </a:r>
          </a:p>
        </p:txBody>
      </p:sp>
      <p:sp>
        <p:nvSpPr>
          <p:cNvPr id="5124" name="Oval 8"/>
          <p:cNvSpPr>
            <a:spLocks noChangeArrowheads="1"/>
          </p:cNvSpPr>
          <p:nvPr/>
        </p:nvSpPr>
        <p:spPr bwMode="auto">
          <a:xfrm>
            <a:off x="3828856" y="3028846"/>
            <a:ext cx="2115101" cy="1086133"/>
          </a:xfrm>
          <a:prstGeom prst="ellipse">
            <a:avLst/>
          </a:prstGeom>
          <a:solidFill>
            <a:srgbClr val="002060"/>
          </a:solidFill>
          <a:ln w="9525">
            <a:solidFill>
              <a:schemeClr val="tx1"/>
            </a:solidFill>
            <a:round/>
            <a:headEnd/>
            <a:tailEnd/>
          </a:ln>
        </p:spPr>
        <p:txBody>
          <a:bodyPr wrap="none" anchor="ctr"/>
          <a:lstStyle/>
          <a:p>
            <a:pPr algn="ctr" eaLnBrk="0" hangingPunct="0"/>
            <a:r>
              <a:rPr lang="en-US" sz="2101" b="1" dirty="0"/>
              <a:t>Perusahaan</a:t>
            </a:r>
          </a:p>
        </p:txBody>
      </p:sp>
      <p:sp>
        <p:nvSpPr>
          <p:cNvPr id="5125" name="Oval 10"/>
          <p:cNvSpPr>
            <a:spLocks noChangeArrowheads="1"/>
          </p:cNvSpPr>
          <p:nvPr/>
        </p:nvSpPr>
        <p:spPr bwMode="auto">
          <a:xfrm>
            <a:off x="1370766" y="4400803"/>
            <a:ext cx="2172266" cy="1257628"/>
          </a:xfrm>
          <a:prstGeom prst="ellipse">
            <a:avLst/>
          </a:prstGeom>
          <a:solidFill>
            <a:srgbClr val="002060"/>
          </a:solidFill>
          <a:ln w="9525">
            <a:solidFill>
              <a:schemeClr val="tx1"/>
            </a:solidFill>
            <a:round/>
            <a:headEnd/>
            <a:tailEnd/>
          </a:ln>
        </p:spPr>
        <p:txBody>
          <a:bodyPr wrap="none" anchor="ctr"/>
          <a:lstStyle/>
          <a:p>
            <a:pPr algn="ctr" eaLnBrk="0" hangingPunct="0"/>
            <a:r>
              <a:rPr lang="en-US" sz="2101" b="1" dirty="0" err="1"/>
              <a:t>Pesaing</a:t>
            </a:r>
            <a:endParaRPr lang="en-US" sz="2101" b="1"/>
          </a:p>
        </p:txBody>
      </p:sp>
      <p:sp>
        <p:nvSpPr>
          <p:cNvPr id="5126" name="Oval 12"/>
          <p:cNvSpPr>
            <a:spLocks noChangeArrowheads="1"/>
          </p:cNvSpPr>
          <p:nvPr/>
        </p:nvSpPr>
        <p:spPr bwMode="auto">
          <a:xfrm>
            <a:off x="5372309" y="4572298"/>
            <a:ext cx="2400925" cy="1200463"/>
          </a:xfrm>
          <a:prstGeom prst="ellipse">
            <a:avLst/>
          </a:prstGeom>
          <a:solidFill>
            <a:srgbClr val="002060"/>
          </a:solidFill>
          <a:ln w="9525">
            <a:solidFill>
              <a:schemeClr val="tx1"/>
            </a:solidFill>
            <a:round/>
            <a:headEnd/>
            <a:tailEnd/>
          </a:ln>
        </p:spPr>
        <p:txBody>
          <a:bodyPr wrap="none" anchor="ctr"/>
          <a:lstStyle/>
          <a:p>
            <a:pPr algn="ctr" eaLnBrk="0" hangingPunct="0"/>
            <a:r>
              <a:rPr lang="en-US" sz="2101" b="1"/>
              <a:t>Pemerintah</a:t>
            </a:r>
          </a:p>
        </p:txBody>
      </p:sp>
      <p:sp>
        <p:nvSpPr>
          <p:cNvPr id="5127" name="Oval 14"/>
          <p:cNvSpPr>
            <a:spLocks noChangeArrowheads="1"/>
          </p:cNvSpPr>
          <p:nvPr/>
        </p:nvSpPr>
        <p:spPr bwMode="auto">
          <a:xfrm>
            <a:off x="1313602" y="1771218"/>
            <a:ext cx="2286595" cy="1200463"/>
          </a:xfrm>
          <a:prstGeom prst="ellipse">
            <a:avLst/>
          </a:prstGeom>
          <a:solidFill>
            <a:srgbClr val="002060"/>
          </a:solidFill>
          <a:ln w="9525">
            <a:solidFill>
              <a:schemeClr val="tx1"/>
            </a:solidFill>
            <a:round/>
            <a:headEnd/>
            <a:tailEnd/>
          </a:ln>
        </p:spPr>
        <p:txBody>
          <a:bodyPr wrap="none" anchor="ctr"/>
          <a:lstStyle/>
          <a:p>
            <a:pPr algn="ctr" eaLnBrk="0" hangingPunct="0"/>
            <a:r>
              <a:rPr lang="en-US" sz="2101" b="1" dirty="0" err="1"/>
              <a:t>Pemilihan</a:t>
            </a:r>
            <a:endParaRPr lang="en-US" sz="2101" b="1" dirty="0"/>
          </a:p>
          <a:p>
            <a:pPr algn="ctr" eaLnBrk="0" hangingPunct="0"/>
            <a:r>
              <a:rPr lang="en-US" sz="2101" b="1" dirty="0"/>
              <a:t>Input</a:t>
            </a:r>
          </a:p>
        </p:txBody>
      </p:sp>
      <p:sp>
        <p:nvSpPr>
          <p:cNvPr id="5128" name="Oval 16"/>
          <p:cNvSpPr>
            <a:spLocks noChangeArrowheads="1"/>
          </p:cNvSpPr>
          <p:nvPr/>
        </p:nvSpPr>
        <p:spPr bwMode="auto">
          <a:xfrm>
            <a:off x="5486638" y="1771218"/>
            <a:ext cx="2286595" cy="1086133"/>
          </a:xfrm>
          <a:prstGeom prst="ellipse">
            <a:avLst/>
          </a:prstGeom>
          <a:solidFill>
            <a:srgbClr val="002060"/>
          </a:solidFill>
          <a:ln w="9525">
            <a:solidFill>
              <a:schemeClr val="tx1"/>
            </a:solidFill>
            <a:round/>
            <a:headEnd/>
            <a:tailEnd/>
          </a:ln>
        </p:spPr>
        <p:txBody>
          <a:bodyPr wrap="none" anchor="ctr"/>
          <a:lstStyle/>
          <a:p>
            <a:pPr algn="ctr" eaLnBrk="0" hangingPunct="0"/>
            <a:r>
              <a:rPr lang="en-US" sz="2101" b="1"/>
              <a:t>Konsumen</a:t>
            </a:r>
          </a:p>
        </p:txBody>
      </p:sp>
      <p:sp>
        <p:nvSpPr>
          <p:cNvPr id="5129" name="Line 18"/>
          <p:cNvSpPr>
            <a:spLocks noChangeShapeType="1"/>
          </p:cNvSpPr>
          <p:nvPr/>
        </p:nvSpPr>
        <p:spPr bwMode="auto">
          <a:xfrm>
            <a:off x="3371537" y="2743021"/>
            <a:ext cx="628814" cy="457319"/>
          </a:xfrm>
          <a:prstGeom prst="line">
            <a:avLst/>
          </a:prstGeom>
          <a:noFill/>
          <a:ln w="38100">
            <a:solidFill>
              <a:schemeClr val="tx1"/>
            </a:solidFill>
            <a:round/>
            <a:headEnd/>
            <a:tailEnd type="triangle" w="med" len="med"/>
          </a:ln>
        </p:spPr>
        <p:txBody>
          <a:bodyPr/>
          <a:lstStyle/>
          <a:p>
            <a:endParaRPr lang="en-US" sz="1350"/>
          </a:p>
        </p:txBody>
      </p:sp>
      <p:sp>
        <p:nvSpPr>
          <p:cNvPr id="5130" name="Line 19"/>
          <p:cNvSpPr>
            <a:spLocks noChangeShapeType="1"/>
          </p:cNvSpPr>
          <p:nvPr/>
        </p:nvSpPr>
        <p:spPr bwMode="auto">
          <a:xfrm flipH="1">
            <a:off x="5429474" y="2800186"/>
            <a:ext cx="800308" cy="285824"/>
          </a:xfrm>
          <a:prstGeom prst="line">
            <a:avLst/>
          </a:prstGeom>
          <a:noFill/>
          <a:ln w="38100">
            <a:solidFill>
              <a:schemeClr val="tx1"/>
            </a:solidFill>
            <a:round/>
            <a:headEnd/>
            <a:tailEnd type="triangle" w="med" len="med"/>
          </a:ln>
        </p:spPr>
        <p:txBody>
          <a:bodyPr/>
          <a:lstStyle/>
          <a:p>
            <a:endParaRPr lang="en-US" sz="1350"/>
          </a:p>
        </p:txBody>
      </p:sp>
      <p:sp>
        <p:nvSpPr>
          <p:cNvPr id="5131" name="Line 20"/>
          <p:cNvSpPr>
            <a:spLocks noChangeShapeType="1"/>
          </p:cNvSpPr>
          <p:nvPr/>
        </p:nvSpPr>
        <p:spPr bwMode="auto">
          <a:xfrm flipV="1">
            <a:off x="3314372" y="4000649"/>
            <a:ext cx="743144" cy="571649"/>
          </a:xfrm>
          <a:prstGeom prst="line">
            <a:avLst/>
          </a:prstGeom>
          <a:noFill/>
          <a:ln w="38100">
            <a:solidFill>
              <a:schemeClr val="tx1"/>
            </a:solidFill>
            <a:round/>
            <a:headEnd/>
            <a:tailEnd type="triangle" w="med" len="med"/>
          </a:ln>
        </p:spPr>
        <p:txBody>
          <a:bodyPr/>
          <a:lstStyle/>
          <a:p>
            <a:endParaRPr lang="en-US" sz="1350"/>
          </a:p>
        </p:txBody>
      </p:sp>
      <p:sp>
        <p:nvSpPr>
          <p:cNvPr id="5132" name="Line 21"/>
          <p:cNvSpPr>
            <a:spLocks noChangeShapeType="1"/>
          </p:cNvSpPr>
          <p:nvPr/>
        </p:nvSpPr>
        <p:spPr bwMode="auto">
          <a:xfrm flipH="1" flipV="1">
            <a:off x="5086484" y="4114979"/>
            <a:ext cx="800308" cy="571649"/>
          </a:xfrm>
          <a:prstGeom prst="line">
            <a:avLst/>
          </a:prstGeom>
          <a:noFill/>
          <a:ln w="38100">
            <a:solidFill>
              <a:schemeClr val="tx1"/>
            </a:solidFill>
            <a:round/>
            <a:headEnd/>
            <a:tailEnd type="triangle" w="med" len="med"/>
          </a:ln>
        </p:spPr>
        <p:txBody>
          <a:bodyPr/>
          <a:lstStyle/>
          <a:p>
            <a:endParaRPr lang="en-US" sz="1350"/>
          </a:p>
        </p:txBody>
      </p:sp>
    </p:spTree>
    <p:extLst>
      <p:ext uri="{BB962C8B-B14F-4D97-AF65-F5344CB8AC3E}">
        <p14:creationId xmlns:p14="http://schemas.microsoft.com/office/powerpoint/2010/main" val="496996432"/>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idx="4294967295"/>
          </p:nvPr>
        </p:nvSpPr>
        <p:spPr>
          <a:xfrm>
            <a:off x="1142107" y="856580"/>
            <a:ext cx="6859786" cy="1143298"/>
          </a:xfrm>
        </p:spPr>
        <p:txBody>
          <a:bodyPr/>
          <a:lstStyle/>
          <a:p>
            <a:pPr algn="ctr" eaLnBrk="1" hangingPunct="1"/>
            <a:r>
              <a:rPr lang="en-US" sz="2701" dirty="0" err="1">
                <a:latin typeface="Impact" pitchFamily="34" charset="0"/>
              </a:rPr>
              <a:t>Hubungan</a:t>
            </a:r>
            <a:r>
              <a:rPr lang="en-US" sz="2701" dirty="0">
                <a:latin typeface="Impact" pitchFamily="34" charset="0"/>
              </a:rPr>
              <a:t> </a:t>
            </a:r>
            <a:r>
              <a:rPr lang="en-US" sz="2701" dirty="0" err="1">
                <a:latin typeface="Impact" pitchFamily="34" charset="0"/>
              </a:rPr>
              <a:t>Masalah</a:t>
            </a:r>
            <a:r>
              <a:rPr lang="en-US" sz="2701" dirty="0">
                <a:latin typeface="Impact" pitchFamily="34" charset="0"/>
              </a:rPr>
              <a:t> &amp; </a:t>
            </a:r>
            <a:r>
              <a:rPr lang="en-US" sz="2701" dirty="0" err="1">
                <a:latin typeface="Impact" pitchFamily="34" charset="0"/>
              </a:rPr>
              <a:t>Keputusan</a:t>
            </a:r>
            <a:r>
              <a:rPr lang="en-US" sz="2701" dirty="0">
                <a:latin typeface="Impact" pitchFamily="34" charset="0"/>
              </a:rPr>
              <a:t> </a:t>
            </a:r>
            <a:r>
              <a:rPr lang="en-US" sz="2701" dirty="0" err="1">
                <a:latin typeface="Impact" pitchFamily="34" charset="0"/>
              </a:rPr>
              <a:t>Bisnis</a:t>
            </a:r>
            <a:endParaRPr lang="en-US" sz="2701" dirty="0">
              <a:latin typeface="Impact" pitchFamily="34" charset="0"/>
            </a:endParaRPr>
          </a:p>
        </p:txBody>
      </p:sp>
      <p:sp>
        <p:nvSpPr>
          <p:cNvPr id="6148" name="Rectangle 8"/>
          <p:cNvSpPr>
            <a:spLocks noChangeArrowheads="1"/>
          </p:cNvSpPr>
          <p:nvPr/>
        </p:nvSpPr>
        <p:spPr bwMode="auto">
          <a:xfrm>
            <a:off x="3943186" y="3714824"/>
            <a:ext cx="1371957" cy="743144"/>
          </a:xfrm>
          <a:prstGeom prst="rect">
            <a:avLst/>
          </a:prstGeom>
          <a:solidFill>
            <a:srgbClr val="008000"/>
          </a:solidFill>
          <a:ln w="9525">
            <a:solidFill>
              <a:schemeClr val="tx1"/>
            </a:solidFill>
            <a:miter lim="800000"/>
            <a:headEnd/>
            <a:tailEnd/>
          </a:ln>
        </p:spPr>
        <p:txBody>
          <a:bodyPr wrap="none" anchor="ctr"/>
          <a:lstStyle/>
          <a:p>
            <a:pPr algn="ctr" eaLnBrk="0" hangingPunct="0"/>
            <a:r>
              <a:rPr lang="en-US" sz="2101" b="1" dirty="0" err="1">
                <a:solidFill>
                  <a:srgbClr val="FFFF00"/>
                </a:solidFill>
              </a:rPr>
              <a:t>Informasi</a:t>
            </a:r>
            <a:endParaRPr lang="en-US" sz="2101" b="1" dirty="0">
              <a:solidFill>
                <a:srgbClr val="FFFF00"/>
              </a:solidFill>
            </a:endParaRPr>
          </a:p>
        </p:txBody>
      </p:sp>
      <p:sp>
        <p:nvSpPr>
          <p:cNvPr id="6149" name="Rectangle 10"/>
          <p:cNvSpPr>
            <a:spLocks noChangeArrowheads="1"/>
          </p:cNvSpPr>
          <p:nvPr/>
        </p:nvSpPr>
        <p:spPr bwMode="auto">
          <a:xfrm>
            <a:off x="6572771" y="3657660"/>
            <a:ext cx="1429122" cy="800308"/>
          </a:xfrm>
          <a:prstGeom prst="rect">
            <a:avLst/>
          </a:prstGeom>
          <a:solidFill>
            <a:srgbClr val="C00000"/>
          </a:solidFill>
          <a:ln w="9525">
            <a:solidFill>
              <a:schemeClr val="tx1"/>
            </a:solidFill>
            <a:miter lim="800000"/>
            <a:headEnd/>
            <a:tailEnd/>
          </a:ln>
        </p:spPr>
        <p:txBody>
          <a:bodyPr wrap="none" anchor="ctr"/>
          <a:lstStyle/>
          <a:p>
            <a:pPr algn="ctr" eaLnBrk="0" hangingPunct="0"/>
            <a:r>
              <a:rPr lang="en-US" sz="2101" b="1">
                <a:solidFill>
                  <a:srgbClr val="FFFF00"/>
                </a:solidFill>
              </a:rPr>
              <a:t>Keputusan</a:t>
            </a:r>
          </a:p>
        </p:txBody>
      </p:sp>
      <p:sp>
        <p:nvSpPr>
          <p:cNvPr id="6150" name="Rectangle 12"/>
          <p:cNvSpPr>
            <a:spLocks noChangeArrowheads="1"/>
          </p:cNvSpPr>
          <p:nvPr/>
        </p:nvSpPr>
        <p:spPr bwMode="auto">
          <a:xfrm>
            <a:off x="1142107" y="3600495"/>
            <a:ext cx="1486287" cy="800308"/>
          </a:xfrm>
          <a:prstGeom prst="rect">
            <a:avLst/>
          </a:prstGeom>
          <a:solidFill>
            <a:srgbClr val="002060"/>
          </a:solidFill>
          <a:ln w="9525">
            <a:solidFill>
              <a:schemeClr val="tx1"/>
            </a:solidFill>
            <a:miter lim="800000"/>
            <a:headEnd/>
            <a:tailEnd/>
          </a:ln>
        </p:spPr>
        <p:txBody>
          <a:bodyPr wrap="none" anchor="ctr"/>
          <a:lstStyle/>
          <a:p>
            <a:pPr algn="ctr" eaLnBrk="0" hangingPunct="0"/>
            <a:r>
              <a:rPr lang="en-US" sz="2101" b="1">
                <a:solidFill>
                  <a:srgbClr val="FFFF00"/>
                </a:solidFill>
              </a:rPr>
              <a:t>Masalah</a:t>
            </a:r>
          </a:p>
        </p:txBody>
      </p:sp>
      <p:sp>
        <p:nvSpPr>
          <p:cNvPr id="6151" name="Rectangle 14"/>
          <p:cNvSpPr>
            <a:spLocks noChangeArrowheads="1"/>
          </p:cNvSpPr>
          <p:nvPr/>
        </p:nvSpPr>
        <p:spPr bwMode="auto">
          <a:xfrm>
            <a:off x="3142878" y="2400032"/>
            <a:ext cx="2743915" cy="857473"/>
          </a:xfrm>
          <a:prstGeom prst="rect">
            <a:avLst/>
          </a:prstGeom>
          <a:solidFill>
            <a:srgbClr val="002060"/>
          </a:solidFill>
          <a:ln w="9525">
            <a:solidFill>
              <a:schemeClr val="tx1"/>
            </a:solidFill>
            <a:miter lim="800000"/>
            <a:headEnd/>
            <a:tailEnd/>
          </a:ln>
        </p:spPr>
        <p:txBody>
          <a:bodyPr wrap="none" anchor="ctr"/>
          <a:lstStyle/>
          <a:p>
            <a:pPr algn="ctr" eaLnBrk="0" hangingPunct="0"/>
            <a:r>
              <a:rPr lang="en-US" sz="2101" b="1" dirty="0" err="1">
                <a:solidFill>
                  <a:srgbClr val="FFFF00"/>
                </a:solidFill>
              </a:rPr>
              <a:t>Kualitatif</a:t>
            </a:r>
            <a:r>
              <a:rPr lang="en-US" sz="2101" b="1" dirty="0">
                <a:solidFill>
                  <a:srgbClr val="FFFF00"/>
                </a:solidFill>
              </a:rPr>
              <a:t> :</a:t>
            </a:r>
          </a:p>
          <a:p>
            <a:pPr algn="ctr" eaLnBrk="0" hangingPunct="0"/>
            <a:r>
              <a:rPr lang="en-US" sz="2101" b="1" dirty="0" err="1">
                <a:solidFill>
                  <a:srgbClr val="FFFF00"/>
                </a:solidFill>
              </a:rPr>
              <a:t>Pengalaman</a:t>
            </a:r>
            <a:r>
              <a:rPr lang="en-US" sz="2101" b="1" dirty="0">
                <a:solidFill>
                  <a:srgbClr val="FFFF00"/>
                </a:solidFill>
              </a:rPr>
              <a:t> </a:t>
            </a:r>
            <a:r>
              <a:rPr lang="en-US" sz="2101" b="1" dirty="0" err="1">
                <a:solidFill>
                  <a:srgbClr val="FFFF00"/>
                </a:solidFill>
              </a:rPr>
              <a:t>Bisnis</a:t>
            </a:r>
            <a:endParaRPr lang="en-US" sz="2101" b="1" dirty="0">
              <a:solidFill>
                <a:srgbClr val="FFFF00"/>
              </a:solidFill>
            </a:endParaRPr>
          </a:p>
        </p:txBody>
      </p:sp>
      <p:sp>
        <p:nvSpPr>
          <p:cNvPr id="6152" name="Rectangle 17"/>
          <p:cNvSpPr>
            <a:spLocks noChangeArrowheads="1"/>
          </p:cNvSpPr>
          <p:nvPr/>
        </p:nvSpPr>
        <p:spPr bwMode="auto">
          <a:xfrm>
            <a:off x="2799888" y="5029617"/>
            <a:ext cx="3658553" cy="743144"/>
          </a:xfrm>
          <a:prstGeom prst="rect">
            <a:avLst/>
          </a:prstGeom>
          <a:solidFill>
            <a:srgbClr val="002060"/>
          </a:solidFill>
          <a:ln w="9525">
            <a:solidFill>
              <a:schemeClr val="tx1"/>
            </a:solidFill>
            <a:miter lim="800000"/>
            <a:headEnd/>
            <a:tailEnd/>
          </a:ln>
        </p:spPr>
        <p:txBody>
          <a:bodyPr wrap="none" anchor="ctr"/>
          <a:lstStyle/>
          <a:p>
            <a:pPr algn="ctr" eaLnBrk="0" hangingPunct="0"/>
            <a:r>
              <a:rPr lang="en-US" sz="2101" b="1" dirty="0" err="1">
                <a:solidFill>
                  <a:srgbClr val="FFFF00"/>
                </a:solidFill>
              </a:rPr>
              <a:t>Kuantitatif</a:t>
            </a:r>
            <a:r>
              <a:rPr lang="en-US" sz="2101" b="1" dirty="0">
                <a:solidFill>
                  <a:srgbClr val="FFFF00"/>
                </a:solidFill>
              </a:rPr>
              <a:t> :</a:t>
            </a:r>
          </a:p>
          <a:p>
            <a:pPr algn="ctr" eaLnBrk="0" hangingPunct="0"/>
            <a:r>
              <a:rPr lang="en-US" sz="2101" b="1" dirty="0" err="1">
                <a:solidFill>
                  <a:srgbClr val="FFFF00"/>
                </a:solidFill>
              </a:rPr>
              <a:t>Produksi</a:t>
            </a:r>
            <a:r>
              <a:rPr lang="en-US" sz="2101" b="1" dirty="0">
                <a:solidFill>
                  <a:srgbClr val="FFFF00"/>
                </a:solidFill>
              </a:rPr>
              <a:t>, </a:t>
            </a:r>
            <a:r>
              <a:rPr lang="en-US" sz="2101" b="1" dirty="0" err="1">
                <a:solidFill>
                  <a:srgbClr val="FFFF00"/>
                </a:solidFill>
              </a:rPr>
              <a:t>Biaya</a:t>
            </a:r>
            <a:r>
              <a:rPr lang="en-US" sz="2101" b="1" dirty="0">
                <a:solidFill>
                  <a:srgbClr val="FFFF00"/>
                </a:solidFill>
              </a:rPr>
              <a:t>, SDM</a:t>
            </a:r>
          </a:p>
        </p:txBody>
      </p:sp>
      <p:sp>
        <p:nvSpPr>
          <p:cNvPr id="6153" name="Line 20"/>
          <p:cNvSpPr>
            <a:spLocks noChangeShapeType="1"/>
          </p:cNvSpPr>
          <p:nvPr/>
        </p:nvSpPr>
        <p:spPr bwMode="auto">
          <a:xfrm>
            <a:off x="4629165" y="3257505"/>
            <a:ext cx="0" cy="457319"/>
          </a:xfrm>
          <a:prstGeom prst="line">
            <a:avLst/>
          </a:prstGeom>
          <a:noFill/>
          <a:ln w="38100">
            <a:solidFill>
              <a:schemeClr val="tx1"/>
            </a:solidFill>
            <a:round/>
            <a:headEnd/>
            <a:tailEnd type="triangle" w="med" len="med"/>
          </a:ln>
        </p:spPr>
        <p:txBody>
          <a:bodyPr/>
          <a:lstStyle/>
          <a:p>
            <a:endParaRPr lang="en-US" sz="1350"/>
          </a:p>
        </p:txBody>
      </p:sp>
      <p:sp>
        <p:nvSpPr>
          <p:cNvPr id="6154" name="Line 22"/>
          <p:cNvSpPr>
            <a:spLocks noChangeShapeType="1"/>
          </p:cNvSpPr>
          <p:nvPr/>
        </p:nvSpPr>
        <p:spPr bwMode="auto">
          <a:xfrm flipV="1">
            <a:off x="4629165" y="4400803"/>
            <a:ext cx="0" cy="571649"/>
          </a:xfrm>
          <a:prstGeom prst="line">
            <a:avLst/>
          </a:prstGeom>
          <a:noFill/>
          <a:ln w="38100">
            <a:solidFill>
              <a:schemeClr val="tx1"/>
            </a:solidFill>
            <a:round/>
            <a:headEnd/>
            <a:tailEnd type="triangle" w="med" len="med"/>
          </a:ln>
        </p:spPr>
        <p:txBody>
          <a:bodyPr/>
          <a:lstStyle/>
          <a:p>
            <a:endParaRPr lang="en-US" sz="1350"/>
          </a:p>
        </p:txBody>
      </p:sp>
      <p:sp>
        <p:nvSpPr>
          <p:cNvPr id="6155" name="Line 23"/>
          <p:cNvSpPr>
            <a:spLocks noChangeShapeType="1"/>
          </p:cNvSpPr>
          <p:nvPr/>
        </p:nvSpPr>
        <p:spPr bwMode="auto">
          <a:xfrm>
            <a:off x="2628394" y="4114979"/>
            <a:ext cx="1314792" cy="0"/>
          </a:xfrm>
          <a:prstGeom prst="line">
            <a:avLst/>
          </a:prstGeom>
          <a:noFill/>
          <a:ln w="38100">
            <a:solidFill>
              <a:schemeClr val="tx1"/>
            </a:solidFill>
            <a:round/>
            <a:headEnd/>
            <a:tailEnd type="triangle" w="med" len="med"/>
          </a:ln>
        </p:spPr>
        <p:txBody>
          <a:bodyPr/>
          <a:lstStyle/>
          <a:p>
            <a:endParaRPr lang="en-US" sz="1350"/>
          </a:p>
        </p:txBody>
      </p:sp>
      <p:sp>
        <p:nvSpPr>
          <p:cNvPr id="6156" name="Line 24"/>
          <p:cNvSpPr>
            <a:spLocks noChangeShapeType="1"/>
          </p:cNvSpPr>
          <p:nvPr/>
        </p:nvSpPr>
        <p:spPr bwMode="auto">
          <a:xfrm>
            <a:off x="5315143" y="4092112"/>
            <a:ext cx="1257628" cy="34298"/>
          </a:xfrm>
          <a:prstGeom prst="line">
            <a:avLst/>
          </a:prstGeom>
          <a:noFill/>
          <a:ln w="38100">
            <a:solidFill>
              <a:schemeClr val="tx1"/>
            </a:solidFill>
            <a:round/>
            <a:headEnd/>
            <a:tailEnd type="triangle" w="med" len="med"/>
          </a:ln>
        </p:spPr>
        <p:txBody>
          <a:bodyPr/>
          <a:lstStyle/>
          <a:p>
            <a:endParaRPr lang="en-US" sz="1350"/>
          </a:p>
        </p:txBody>
      </p:sp>
    </p:spTree>
    <p:extLst>
      <p:ext uri="{BB962C8B-B14F-4D97-AF65-F5344CB8AC3E}">
        <p14:creationId xmlns:p14="http://schemas.microsoft.com/office/powerpoint/2010/main" val="3023114332"/>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a:xfrm>
            <a:off x="1142107" y="577046"/>
            <a:ext cx="6859786" cy="514484"/>
          </a:xfrm>
        </p:spPr>
        <p:txBody>
          <a:bodyPr>
            <a:normAutofit/>
          </a:bodyPr>
          <a:lstStyle/>
          <a:p>
            <a:pPr algn="ctr" eaLnBrk="1" hangingPunct="1"/>
            <a:r>
              <a:rPr lang="en-US" sz="2101" dirty="0" err="1">
                <a:solidFill>
                  <a:srgbClr val="FFFF00"/>
                </a:solidFill>
                <a:latin typeface="Impact" pitchFamily="34" charset="0"/>
              </a:rPr>
              <a:t>Pengambilan</a:t>
            </a:r>
            <a:r>
              <a:rPr lang="en-US" sz="2101" dirty="0">
                <a:solidFill>
                  <a:srgbClr val="FFFF00"/>
                </a:solidFill>
                <a:latin typeface="Impact" pitchFamily="34" charset="0"/>
              </a:rPr>
              <a:t> </a:t>
            </a:r>
            <a:r>
              <a:rPr lang="en-US" sz="2101" dirty="0" err="1">
                <a:solidFill>
                  <a:srgbClr val="FFFF00"/>
                </a:solidFill>
                <a:latin typeface="Impact" pitchFamily="34" charset="0"/>
              </a:rPr>
              <a:t>Keputusan</a:t>
            </a:r>
            <a:r>
              <a:rPr lang="en-US" sz="2101" dirty="0">
                <a:solidFill>
                  <a:srgbClr val="FFFF00"/>
                </a:solidFill>
                <a:latin typeface="Impact" pitchFamily="34" charset="0"/>
              </a:rPr>
              <a:t>  </a:t>
            </a:r>
            <a:r>
              <a:rPr lang="en-US" sz="2101" dirty="0" err="1">
                <a:solidFill>
                  <a:srgbClr val="FFFF00"/>
                </a:solidFill>
                <a:latin typeface="Impact" pitchFamily="34" charset="0"/>
              </a:rPr>
              <a:t>Melibatkan</a:t>
            </a:r>
            <a:r>
              <a:rPr lang="en-US" sz="2101" dirty="0">
                <a:solidFill>
                  <a:srgbClr val="FFFF00"/>
                </a:solidFill>
                <a:latin typeface="Impact" pitchFamily="34" charset="0"/>
              </a:rPr>
              <a:t> </a:t>
            </a:r>
            <a:r>
              <a:rPr lang="en-US" sz="2101" dirty="0" err="1">
                <a:solidFill>
                  <a:srgbClr val="FFFF00"/>
                </a:solidFill>
                <a:latin typeface="Impact" pitchFamily="34" charset="0"/>
              </a:rPr>
              <a:t>Ekonomi</a:t>
            </a:r>
            <a:r>
              <a:rPr lang="en-US" sz="2101" dirty="0">
                <a:solidFill>
                  <a:srgbClr val="FFFF00"/>
                </a:solidFill>
                <a:latin typeface="Impact" pitchFamily="34" charset="0"/>
              </a:rPr>
              <a:t> </a:t>
            </a:r>
            <a:r>
              <a:rPr lang="en-US" sz="2101" dirty="0" err="1">
                <a:solidFill>
                  <a:srgbClr val="FFFF00"/>
                </a:solidFill>
                <a:latin typeface="Impact" pitchFamily="34" charset="0"/>
              </a:rPr>
              <a:t>Manajerial</a:t>
            </a:r>
            <a:endParaRPr lang="en-US" sz="2101" dirty="0">
              <a:solidFill>
                <a:srgbClr val="FFFF00"/>
              </a:solidFill>
              <a:latin typeface="Impact" pitchFamily="34" charset="0"/>
            </a:endParaRPr>
          </a:p>
        </p:txBody>
      </p:sp>
      <p:sp>
        <p:nvSpPr>
          <p:cNvPr id="7172" name="Rectangle 4"/>
          <p:cNvSpPr>
            <a:spLocks noChangeArrowheads="1"/>
          </p:cNvSpPr>
          <p:nvPr/>
        </p:nvSpPr>
        <p:spPr bwMode="auto">
          <a:xfrm>
            <a:off x="3543032" y="1599724"/>
            <a:ext cx="1943606" cy="400154"/>
          </a:xfrm>
          <a:prstGeom prst="rect">
            <a:avLst/>
          </a:prstGeom>
          <a:solidFill>
            <a:srgbClr val="002060"/>
          </a:solidFill>
          <a:ln w="9525">
            <a:solidFill>
              <a:schemeClr val="tx1"/>
            </a:solidFill>
            <a:miter lim="800000"/>
            <a:headEnd/>
            <a:tailEnd/>
          </a:ln>
        </p:spPr>
        <p:txBody>
          <a:bodyPr wrap="none" anchor="ctr"/>
          <a:lstStyle/>
          <a:p>
            <a:pPr algn="ctr" eaLnBrk="0" hangingPunct="0"/>
            <a:r>
              <a:rPr lang="en-US" sz="2400" dirty="0">
                <a:solidFill>
                  <a:srgbClr val="00B0F0"/>
                </a:solidFill>
              </a:rPr>
              <a:t>Perusahaan</a:t>
            </a:r>
          </a:p>
        </p:txBody>
      </p:sp>
      <p:sp>
        <p:nvSpPr>
          <p:cNvPr id="7173" name="Rectangle 8"/>
          <p:cNvSpPr>
            <a:spLocks noChangeArrowheads="1"/>
          </p:cNvSpPr>
          <p:nvPr/>
        </p:nvSpPr>
        <p:spPr bwMode="auto">
          <a:xfrm>
            <a:off x="914401" y="3067142"/>
            <a:ext cx="7543799" cy="685979"/>
          </a:xfrm>
          <a:prstGeom prst="rect">
            <a:avLst/>
          </a:prstGeom>
          <a:solidFill>
            <a:srgbClr val="002060"/>
          </a:solidFill>
          <a:ln w="9525">
            <a:solidFill>
              <a:schemeClr val="tx1"/>
            </a:solidFill>
            <a:miter lim="800000"/>
            <a:headEnd/>
            <a:tailEnd/>
          </a:ln>
        </p:spPr>
        <p:txBody>
          <a:bodyPr wrap="none" anchor="ctr"/>
          <a:lstStyle/>
          <a:p>
            <a:pPr algn="ctr" eaLnBrk="0" hangingPunct="0"/>
            <a:r>
              <a:rPr lang="en-US" sz="2400" dirty="0" err="1">
                <a:solidFill>
                  <a:srgbClr val="00B0F0"/>
                </a:solidFill>
              </a:rPr>
              <a:t>Peranan</a:t>
            </a:r>
            <a:r>
              <a:rPr lang="en-US" sz="2400" dirty="0">
                <a:solidFill>
                  <a:srgbClr val="00B0F0"/>
                </a:solidFill>
              </a:rPr>
              <a:t> </a:t>
            </a:r>
            <a:r>
              <a:rPr lang="en-US" sz="2400" dirty="0" err="1">
                <a:solidFill>
                  <a:srgbClr val="00B0F0"/>
                </a:solidFill>
              </a:rPr>
              <a:t>Manajer</a:t>
            </a:r>
            <a:r>
              <a:rPr lang="en-US" sz="2400" dirty="0">
                <a:solidFill>
                  <a:srgbClr val="00B0F0"/>
                </a:solidFill>
              </a:rPr>
              <a:t> </a:t>
            </a:r>
            <a:r>
              <a:rPr lang="en-US" sz="2400" dirty="0" err="1">
                <a:solidFill>
                  <a:srgbClr val="00B0F0"/>
                </a:solidFill>
              </a:rPr>
              <a:t>mengambil</a:t>
            </a:r>
            <a:r>
              <a:rPr lang="en-US" sz="2400" dirty="0">
                <a:solidFill>
                  <a:srgbClr val="00B0F0"/>
                </a:solidFill>
              </a:rPr>
              <a:t> </a:t>
            </a:r>
            <a:r>
              <a:rPr lang="en-US" sz="2400" dirty="0" err="1">
                <a:solidFill>
                  <a:srgbClr val="00B0F0"/>
                </a:solidFill>
              </a:rPr>
              <a:t>Keputusan</a:t>
            </a:r>
            <a:r>
              <a:rPr lang="en-US" sz="2400" dirty="0">
                <a:solidFill>
                  <a:srgbClr val="00B0F0"/>
                </a:solidFill>
              </a:rPr>
              <a:t> </a:t>
            </a:r>
            <a:r>
              <a:rPr lang="en-US" sz="2400" dirty="0" err="1">
                <a:solidFill>
                  <a:srgbClr val="00B0F0"/>
                </a:solidFill>
              </a:rPr>
              <a:t>untuk</a:t>
            </a:r>
            <a:r>
              <a:rPr lang="en-US" sz="2400" dirty="0">
                <a:solidFill>
                  <a:srgbClr val="00B0F0"/>
                </a:solidFill>
              </a:rPr>
              <a:t> </a:t>
            </a:r>
            <a:r>
              <a:rPr lang="en-US" sz="2400" dirty="0" err="1">
                <a:solidFill>
                  <a:srgbClr val="00B0F0"/>
                </a:solidFill>
              </a:rPr>
              <a:t>mengatasi</a:t>
            </a:r>
            <a:endParaRPr lang="en-US" sz="2400" dirty="0">
              <a:solidFill>
                <a:srgbClr val="00B0F0"/>
              </a:solidFill>
            </a:endParaRPr>
          </a:p>
          <a:p>
            <a:pPr algn="ctr" eaLnBrk="0" hangingPunct="0"/>
            <a:r>
              <a:rPr lang="en-US" sz="2400" dirty="0" err="1">
                <a:solidFill>
                  <a:srgbClr val="00B0F0"/>
                </a:solidFill>
              </a:rPr>
              <a:t>Masalah-masalah</a:t>
            </a:r>
            <a:r>
              <a:rPr lang="en-US" sz="2400" dirty="0">
                <a:solidFill>
                  <a:srgbClr val="00B0F0"/>
                </a:solidFill>
              </a:rPr>
              <a:t> </a:t>
            </a:r>
            <a:r>
              <a:rPr lang="en-US" sz="2400" dirty="0" err="1">
                <a:solidFill>
                  <a:srgbClr val="00B0F0"/>
                </a:solidFill>
              </a:rPr>
              <a:t>perusahaan</a:t>
            </a:r>
            <a:r>
              <a:rPr lang="en-US" sz="2400" dirty="0">
                <a:solidFill>
                  <a:srgbClr val="00B0F0"/>
                </a:solidFill>
              </a:rPr>
              <a:t> &amp; </a:t>
            </a:r>
            <a:r>
              <a:rPr lang="en-US" sz="2400" dirty="0" err="1">
                <a:solidFill>
                  <a:srgbClr val="00B0F0"/>
                </a:solidFill>
              </a:rPr>
              <a:t>untuk</a:t>
            </a:r>
            <a:r>
              <a:rPr lang="en-US" sz="2400" dirty="0">
                <a:solidFill>
                  <a:srgbClr val="00B0F0"/>
                </a:solidFill>
              </a:rPr>
              <a:t> </a:t>
            </a:r>
            <a:r>
              <a:rPr lang="en-US" sz="2400" dirty="0" err="1">
                <a:solidFill>
                  <a:srgbClr val="00B0F0"/>
                </a:solidFill>
              </a:rPr>
              <a:t>mencapai</a:t>
            </a:r>
            <a:r>
              <a:rPr lang="en-US" sz="2400" dirty="0">
                <a:solidFill>
                  <a:srgbClr val="00B0F0"/>
                </a:solidFill>
              </a:rPr>
              <a:t> </a:t>
            </a:r>
            <a:r>
              <a:rPr lang="en-US" sz="2400" dirty="0" err="1">
                <a:solidFill>
                  <a:srgbClr val="00B0F0"/>
                </a:solidFill>
              </a:rPr>
              <a:t>tujuan</a:t>
            </a:r>
            <a:endParaRPr lang="en-US" sz="2400" dirty="0">
              <a:solidFill>
                <a:srgbClr val="00B0F0"/>
              </a:solidFill>
            </a:endParaRPr>
          </a:p>
        </p:txBody>
      </p:sp>
      <p:sp>
        <p:nvSpPr>
          <p:cNvPr id="7174" name="Rectangle 15"/>
          <p:cNvSpPr>
            <a:spLocks noChangeArrowheads="1"/>
          </p:cNvSpPr>
          <p:nvPr/>
        </p:nvSpPr>
        <p:spPr bwMode="auto">
          <a:xfrm>
            <a:off x="914401" y="3969201"/>
            <a:ext cx="2914455" cy="457319"/>
          </a:xfrm>
          <a:prstGeom prst="rect">
            <a:avLst/>
          </a:prstGeom>
          <a:solidFill>
            <a:srgbClr val="002060"/>
          </a:solidFill>
          <a:ln w="9525">
            <a:solidFill>
              <a:schemeClr val="tx1"/>
            </a:solidFill>
            <a:miter lim="800000"/>
            <a:headEnd/>
            <a:tailEnd/>
          </a:ln>
        </p:spPr>
        <p:txBody>
          <a:bodyPr wrap="none" anchor="ctr"/>
          <a:lstStyle/>
          <a:p>
            <a:pPr algn="ctr" eaLnBrk="0" hangingPunct="0"/>
            <a:r>
              <a:rPr lang="en-US" sz="2400" dirty="0" err="1">
                <a:solidFill>
                  <a:srgbClr val="00B0F0"/>
                </a:solidFill>
              </a:rPr>
              <a:t>Ekonomi</a:t>
            </a:r>
            <a:r>
              <a:rPr lang="en-US" sz="2400" dirty="0">
                <a:solidFill>
                  <a:srgbClr val="00B0F0"/>
                </a:solidFill>
              </a:rPr>
              <a:t> </a:t>
            </a:r>
            <a:r>
              <a:rPr lang="en-US" sz="2400" dirty="0" err="1">
                <a:solidFill>
                  <a:srgbClr val="00B0F0"/>
                </a:solidFill>
              </a:rPr>
              <a:t>Mikro</a:t>
            </a:r>
            <a:endParaRPr lang="en-US" sz="2400" dirty="0">
              <a:solidFill>
                <a:srgbClr val="00B0F0"/>
              </a:solidFill>
            </a:endParaRPr>
          </a:p>
        </p:txBody>
      </p:sp>
      <p:sp>
        <p:nvSpPr>
          <p:cNvPr id="7175" name="Rectangle 17"/>
          <p:cNvSpPr>
            <a:spLocks noChangeArrowheads="1"/>
          </p:cNvSpPr>
          <p:nvPr/>
        </p:nvSpPr>
        <p:spPr bwMode="auto">
          <a:xfrm>
            <a:off x="4286175" y="3969201"/>
            <a:ext cx="4172017" cy="457319"/>
          </a:xfrm>
          <a:prstGeom prst="rect">
            <a:avLst/>
          </a:prstGeom>
          <a:solidFill>
            <a:srgbClr val="002060"/>
          </a:solidFill>
          <a:ln w="9525">
            <a:solidFill>
              <a:schemeClr val="tx1"/>
            </a:solidFill>
            <a:miter lim="800000"/>
            <a:headEnd/>
            <a:tailEnd/>
          </a:ln>
        </p:spPr>
        <p:txBody>
          <a:bodyPr wrap="none" anchor="ctr"/>
          <a:lstStyle/>
          <a:p>
            <a:pPr algn="ctr" eaLnBrk="0" hangingPunct="0"/>
            <a:r>
              <a:rPr lang="en-US" sz="2400" dirty="0" err="1">
                <a:solidFill>
                  <a:srgbClr val="00B0F0"/>
                </a:solidFill>
              </a:rPr>
              <a:t>Teori</a:t>
            </a:r>
            <a:r>
              <a:rPr lang="en-US" sz="2400" dirty="0">
                <a:solidFill>
                  <a:srgbClr val="00B0F0"/>
                </a:solidFill>
              </a:rPr>
              <a:t> </a:t>
            </a:r>
            <a:r>
              <a:rPr lang="en-US" sz="2400" dirty="0" err="1">
                <a:solidFill>
                  <a:srgbClr val="00B0F0"/>
                </a:solidFill>
              </a:rPr>
              <a:t>Pengambilan</a:t>
            </a:r>
            <a:r>
              <a:rPr lang="en-US" sz="2400" dirty="0">
                <a:solidFill>
                  <a:srgbClr val="00B0F0"/>
                </a:solidFill>
              </a:rPr>
              <a:t> Keputusan</a:t>
            </a:r>
          </a:p>
        </p:txBody>
      </p:sp>
      <p:sp>
        <p:nvSpPr>
          <p:cNvPr id="7176" name="Rectangle 19"/>
          <p:cNvSpPr>
            <a:spLocks noChangeArrowheads="1"/>
          </p:cNvSpPr>
          <p:nvPr/>
        </p:nvSpPr>
        <p:spPr bwMode="auto">
          <a:xfrm>
            <a:off x="2399734" y="4725482"/>
            <a:ext cx="3772883" cy="457319"/>
          </a:xfrm>
          <a:prstGeom prst="rect">
            <a:avLst/>
          </a:prstGeom>
          <a:solidFill>
            <a:srgbClr val="002060"/>
          </a:solidFill>
          <a:ln w="9525">
            <a:solidFill>
              <a:schemeClr val="tx1"/>
            </a:solidFill>
            <a:miter lim="800000"/>
            <a:headEnd/>
            <a:tailEnd/>
          </a:ln>
        </p:spPr>
        <p:txBody>
          <a:bodyPr wrap="none" anchor="ctr"/>
          <a:lstStyle/>
          <a:p>
            <a:pPr algn="ctr" eaLnBrk="0" hangingPunct="0"/>
            <a:r>
              <a:rPr lang="en-US" sz="2400" dirty="0" err="1">
                <a:solidFill>
                  <a:srgbClr val="00B0F0"/>
                </a:solidFill>
              </a:rPr>
              <a:t>Ekonomi</a:t>
            </a:r>
            <a:r>
              <a:rPr lang="en-US" sz="2400" dirty="0">
                <a:solidFill>
                  <a:srgbClr val="00B0F0"/>
                </a:solidFill>
              </a:rPr>
              <a:t> </a:t>
            </a:r>
            <a:r>
              <a:rPr lang="en-US" sz="2400" dirty="0" err="1">
                <a:solidFill>
                  <a:srgbClr val="00B0F0"/>
                </a:solidFill>
              </a:rPr>
              <a:t>Manajerial</a:t>
            </a:r>
            <a:endParaRPr lang="en-US" sz="2400" dirty="0">
              <a:solidFill>
                <a:srgbClr val="00B0F0"/>
              </a:solidFill>
            </a:endParaRPr>
          </a:p>
        </p:txBody>
      </p:sp>
      <p:sp>
        <p:nvSpPr>
          <p:cNvPr id="7177" name="Rectangle 26"/>
          <p:cNvSpPr>
            <a:spLocks noChangeArrowheads="1"/>
          </p:cNvSpPr>
          <p:nvPr/>
        </p:nvSpPr>
        <p:spPr bwMode="auto">
          <a:xfrm>
            <a:off x="1142107" y="5505316"/>
            <a:ext cx="7316085" cy="514484"/>
          </a:xfrm>
          <a:prstGeom prst="rect">
            <a:avLst/>
          </a:prstGeom>
          <a:solidFill>
            <a:schemeClr val="tx1"/>
          </a:solidFill>
          <a:ln w="9525">
            <a:solidFill>
              <a:schemeClr val="tx1"/>
            </a:solidFill>
            <a:miter lim="800000"/>
            <a:headEnd/>
            <a:tailEnd/>
          </a:ln>
        </p:spPr>
        <p:txBody>
          <a:bodyPr wrap="none" anchor="ctr"/>
          <a:lstStyle/>
          <a:p>
            <a:pPr algn="ctr" eaLnBrk="0" hangingPunct="0"/>
            <a:r>
              <a:rPr lang="en-US" sz="2400" b="1" dirty="0" err="1">
                <a:solidFill>
                  <a:schemeClr val="bg1"/>
                </a:solidFill>
              </a:rPr>
              <a:t>Solusi</a:t>
            </a:r>
            <a:r>
              <a:rPr lang="en-US" sz="2400" b="1" dirty="0">
                <a:solidFill>
                  <a:schemeClr val="bg1"/>
                </a:solidFill>
              </a:rPr>
              <a:t> yang optimal </a:t>
            </a:r>
            <a:r>
              <a:rPr lang="en-US" sz="2400" b="1" dirty="0" err="1">
                <a:solidFill>
                  <a:schemeClr val="bg1"/>
                </a:solidFill>
              </a:rPr>
              <a:t>untuk</a:t>
            </a:r>
            <a:r>
              <a:rPr lang="en-US" sz="2400" b="1" dirty="0">
                <a:solidFill>
                  <a:schemeClr val="bg1"/>
                </a:solidFill>
              </a:rPr>
              <a:t> </a:t>
            </a:r>
            <a:r>
              <a:rPr lang="en-US" sz="2400" b="1" dirty="0" err="1">
                <a:solidFill>
                  <a:schemeClr val="bg1"/>
                </a:solidFill>
              </a:rPr>
              <a:t>memecahkan</a:t>
            </a:r>
            <a:r>
              <a:rPr lang="en-US" sz="2400" b="1" dirty="0">
                <a:solidFill>
                  <a:schemeClr val="bg1"/>
                </a:solidFill>
              </a:rPr>
              <a:t> </a:t>
            </a:r>
            <a:r>
              <a:rPr lang="en-US" sz="2400" b="1" dirty="0" err="1">
                <a:solidFill>
                  <a:schemeClr val="bg1"/>
                </a:solidFill>
              </a:rPr>
              <a:t>masalah</a:t>
            </a:r>
            <a:endParaRPr lang="en-US" sz="2400" b="1" dirty="0">
              <a:solidFill>
                <a:schemeClr val="bg1"/>
              </a:solidFill>
            </a:endParaRPr>
          </a:p>
        </p:txBody>
      </p:sp>
      <p:sp>
        <p:nvSpPr>
          <p:cNvPr id="7178" name="Line 28"/>
          <p:cNvSpPr>
            <a:spLocks noChangeShapeType="1"/>
          </p:cNvSpPr>
          <p:nvPr/>
        </p:nvSpPr>
        <p:spPr bwMode="auto">
          <a:xfrm>
            <a:off x="4514835" y="1999878"/>
            <a:ext cx="0" cy="228660"/>
          </a:xfrm>
          <a:prstGeom prst="line">
            <a:avLst/>
          </a:prstGeom>
          <a:noFill/>
          <a:ln w="9525">
            <a:solidFill>
              <a:schemeClr val="tx1"/>
            </a:solidFill>
            <a:round/>
            <a:headEnd/>
            <a:tailEnd type="triangle" w="med" len="med"/>
          </a:ln>
        </p:spPr>
        <p:txBody>
          <a:bodyPr/>
          <a:lstStyle/>
          <a:p>
            <a:endParaRPr lang="en-US" sz="1350"/>
          </a:p>
        </p:txBody>
      </p:sp>
      <p:sp>
        <p:nvSpPr>
          <p:cNvPr id="7179" name="Line 29"/>
          <p:cNvSpPr>
            <a:spLocks noChangeShapeType="1"/>
          </p:cNvSpPr>
          <p:nvPr/>
        </p:nvSpPr>
        <p:spPr bwMode="auto">
          <a:xfrm>
            <a:off x="4514835" y="2834779"/>
            <a:ext cx="0" cy="228660"/>
          </a:xfrm>
          <a:prstGeom prst="line">
            <a:avLst/>
          </a:prstGeom>
          <a:noFill/>
          <a:ln w="9525">
            <a:solidFill>
              <a:schemeClr val="tx1"/>
            </a:solidFill>
            <a:round/>
            <a:headEnd/>
            <a:tailEnd type="triangle" w="med" len="med"/>
          </a:ln>
        </p:spPr>
        <p:txBody>
          <a:bodyPr/>
          <a:lstStyle/>
          <a:p>
            <a:endParaRPr lang="en-US" sz="1350"/>
          </a:p>
        </p:txBody>
      </p:sp>
      <p:sp>
        <p:nvSpPr>
          <p:cNvPr id="7180" name="Line 30"/>
          <p:cNvSpPr>
            <a:spLocks noChangeShapeType="1"/>
          </p:cNvSpPr>
          <p:nvPr/>
        </p:nvSpPr>
        <p:spPr bwMode="auto">
          <a:xfrm>
            <a:off x="2628394" y="3753120"/>
            <a:ext cx="0" cy="228660"/>
          </a:xfrm>
          <a:prstGeom prst="line">
            <a:avLst/>
          </a:prstGeom>
          <a:noFill/>
          <a:ln w="9525">
            <a:solidFill>
              <a:schemeClr val="tx1"/>
            </a:solidFill>
            <a:round/>
            <a:headEnd/>
            <a:tailEnd type="triangle" w="med" len="med"/>
          </a:ln>
        </p:spPr>
        <p:txBody>
          <a:bodyPr/>
          <a:lstStyle/>
          <a:p>
            <a:endParaRPr lang="en-US" sz="1350"/>
          </a:p>
        </p:txBody>
      </p:sp>
      <p:sp>
        <p:nvSpPr>
          <p:cNvPr id="7181" name="Line 31"/>
          <p:cNvSpPr>
            <a:spLocks noChangeShapeType="1"/>
          </p:cNvSpPr>
          <p:nvPr/>
        </p:nvSpPr>
        <p:spPr bwMode="auto">
          <a:xfrm>
            <a:off x="5886792" y="3753120"/>
            <a:ext cx="0" cy="228660"/>
          </a:xfrm>
          <a:prstGeom prst="line">
            <a:avLst/>
          </a:prstGeom>
          <a:noFill/>
          <a:ln w="9525">
            <a:solidFill>
              <a:schemeClr val="tx1"/>
            </a:solidFill>
            <a:round/>
            <a:headEnd/>
            <a:tailEnd type="triangle" w="med" len="med"/>
          </a:ln>
        </p:spPr>
        <p:txBody>
          <a:bodyPr/>
          <a:lstStyle/>
          <a:p>
            <a:endParaRPr lang="en-US" sz="1350"/>
          </a:p>
        </p:txBody>
      </p:sp>
      <p:sp>
        <p:nvSpPr>
          <p:cNvPr id="7182" name="Line 33"/>
          <p:cNvSpPr>
            <a:spLocks noChangeShapeType="1"/>
          </p:cNvSpPr>
          <p:nvPr/>
        </p:nvSpPr>
        <p:spPr bwMode="auto">
          <a:xfrm>
            <a:off x="3113458" y="4455382"/>
            <a:ext cx="0" cy="285824"/>
          </a:xfrm>
          <a:prstGeom prst="line">
            <a:avLst/>
          </a:prstGeom>
          <a:noFill/>
          <a:ln w="9525">
            <a:solidFill>
              <a:schemeClr val="tx1"/>
            </a:solidFill>
            <a:round/>
            <a:headEnd/>
            <a:tailEnd type="triangle" w="med" len="med"/>
          </a:ln>
        </p:spPr>
        <p:txBody>
          <a:bodyPr/>
          <a:lstStyle/>
          <a:p>
            <a:endParaRPr lang="en-US" sz="1350"/>
          </a:p>
        </p:txBody>
      </p:sp>
      <p:sp>
        <p:nvSpPr>
          <p:cNvPr id="7183" name="Line 35"/>
          <p:cNvSpPr>
            <a:spLocks noChangeShapeType="1"/>
          </p:cNvSpPr>
          <p:nvPr/>
        </p:nvSpPr>
        <p:spPr bwMode="auto">
          <a:xfrm>
            <a:off x="5029319" y="4455382"/>
            <a:ext cx="0" cy="285824"/>
          </a:xfrm>
          <a:prstGeom prst="line">
            <a:avLst/>
          </a:prstGeom>
          <a:noFill/>
          <a:ln w="9525">
            <a:solidFill>
              <a:schemeClr val="tx1"/>
            </a:solidFill>
            <a:round/>
            <a:headEnd/>
            <a:tailEnd type="triangle" w="med" len="med"/>
          </a:ln>
        </p:spPr>
        <p:txBody>
          <a:bodyPr/>
          <a:lstStyle/>
          <a:p>
            <a:endParaRPr lang="en-US" sz="1350"/>
          </a:p>
        </p:txBody>
      </p:sp>
      <p:sp>
        <p:nvSpPr>
          <p:cNvPr id="7184" name="Line 36"/>
          <p:cNvSpPr>
            <a:spLocks noChangeShapeType="1"/>
          </p:cNvSpPr>
          <p:nvPr/>
        </p:nvSpPr>
        <p:spPr bwMode="auto">
          <a:xfrm>
            <a:off x="4229011" y="5199083"/>
            <a:ext cx="0" cy="228660"/>
          </a:xfrm>
          <a:prstGeom prst="line">
            <a:avLst/>
          </a:prstGeom>
          <a:noFill/>
          <a:ln w="9525">
            <a:solidFill>
              <a:schemeClr val="tx1"/>
            </a:solidFill>
            <a:round/>
            <a:headEnd/>
            <a:tailEnd type="triangle" w="med" len="med"/>
          </a:ln>
        </p:spPr>
        <p:txBody>
          <a:bodyPr/>
          <a:lstStyle/>
          <a:p>
            <a:endParaRPr lang="en-US" sz="1350"/>
          </a:p>
        </p:txBody>
      </p:sp>
      <p:sp>
        <p:nvSpPr>
          <p:cNvPr id="7185" name="Rectangle 37"/>
          <p:cNvSpPr>
            <a:spLocks noChangeArrowheads="1"/>
          </p:cNvSpPr>
          <p:nvPr/>
        </p:nvSpPr>
        <p:spPr bwMode="auto">
          <a:xfrm>
            <a:off x="2971383" y="2186538"/>
            <a:ext cx="3086904" cy="628814"/>
          </a:xfrm>
          <a:prstGeom prst="rect">
            <a:avLst/>
          </a:prstGeom>
          <a:solidFill>
            <a:srgbClr val="002060"/>
          </a:solidFill>
          <a:ln w="9525">
            <a:solidFill>
              <a:schemeClr val="tx1"/>
            </a:solidFill>
            <a:miter lim="800000"/>
            <a:headEnd/>
            <a:tailEnd/>
          </a:ln>
        </p:spPr>
        <p:txBody>
          <a:bodyPr wrap="none" anchor="ctr"/>
          <a:lstStyle/>
          <a:p>
            <a:pPr algn="ctr" eaLnBrk="0" hangingPunct="0"/>
            <a:r>
              <a:rPr lang="en-US" sz="2400" dirty="0" err="1">
                <a:solidFill>
                  <a:srgbClr val="00B0F0"/>
                </a:solidFill>
              </a:rPr>
              <a:t>Tujuan</a:t>
            </a:r>
            <a:r>
              <a:rPr lang="en-US" sz="2400" dirty="0">
                <a:solidFill>
                  <a:srgbClr val="00B0F0"/>
                </a:solidFill>
              </a:rPr>
              <a:t> Perusahaan</a:t>
            </a:r>
          </a:p>
          <a:p>
            <a:pPr algn="ctr" eaLnBrk="0" hangingPunct="0"/>
            <a:r>
              <a:rPr lang="en-US" sz="2400" dirty="0" err="1">
                <a:solidFill>
                  <a:srgbClr val="00B0F0"/>
                </a:solidFill>
              </a:rPr>
              <a:t>Masalah-masalah</a:t>
            </a:r>
            <a:endParaRPr lang="en-US" sz="2400" dirty="0">
              <a:solidFill>
                <a:srgbClr val="00B0F0"/>
              </a:solidFill>
            </a:endParaRPr>
          </a:p>
        </p:txBody>
      </p:sp>
    </p:spTree>
    <p:extLst>
      <p:ext uri="{BB962C8B-B14F-4D97-AF65-F5344CB8AC3E}">
        <p14:creationId xmlns:p14="http://schemas.microsoft.com/office/powerpoint/2010/main" val="310333278"/>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27704" y="2286000"/>
            <a:ext cx="8001000" cy="2585323"/>
          </a:xfrm>
          <a:prstGeom prst="rect">
            <a:avLst/>
          </a:prstGeom>
          <a:noFill/>
        </p:spPr>
        <p:txBody>
          <a:bodyPr wrap="square" rtlCol="0">
            <a:spAutoFit/>
          </a:bodyPr>
          <a:lstStyle/>
          <a:p>
            <a:pPr marL="685800" indent="-685800" algn="r">
              <a:buFont typeface="Arial" pitchFamily="34" charset="0"/>
              <a:buChar char="•"/>
            </a:pPr>
            <a:r>
              <a:rPr lang="en-US" sz="5400" b="1" dirty="0">
                <a:solidFill>
                  <a:srgbClr val="00CCFF"/>
                </a:solidFill>
              </a:rPr>
              <a:t>5  Essential Questions to the Managers  In Making Decisions</a:t>
            </a:r>
          </a:p>
        </p:txBody>
      </p:sp>
    </p:spTree>
    <p:extLst>
      <p:ext uri="{BB962C8B-B14F-4D97-AF65-F5344CB8AC3E}">
        <p14:creationId xmlns:p14="http://schemas.microsoft.com/office/powerpoint/2010/main" val="27129567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ylar">
  <a:themeElements>
    <a:clrScheme name="Mylar">
      <a:dk1>
        <a:srgbClr val="000000"/>
      </a:dk1>
      <a:lt1>
        <a:srgbClr val="FFFFFF"/>
      </a:lt1>
      <a:dk2>
        <a:srgbClr val="656162"/>
      </a:dk2>
      <a:lt2>
        <a:srgbClr val="E0DACC"/>
      </a:lt2>
      <a:accent1>
        <a:srgbClr val="4A5A7A"/>
      </a:accent1>
      <a:accent2>
        <a:srgbClr val="F7BD40"/>
      </a:accent2>
      <a:accent3>
        <a:srgbClr val="975C00"/>
      </a:accent3>
      <a:accent4>
        <a:srgbClr val="754D41"/>
      </a:accent4>
      <a:accent5>
        <a:srgbClr val="838995"/>
      </a:accent5>
      <a:accent6>
        <a:srgbClr val="687B66"/>
      </a:accent6>
      <a:hlink>
        <a:srgbClr val="B5740B"/>
      </a:hlink>
      <a:folHlink>
        <a:srgbClr val="7483A0"/>
      </a:folHlink>
    </a:clrScheme>
    <a:fontScheme name="Mylar">
      <a:maj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ylar">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effectStyle>
        <a:effectStyle>
          <a:effectLst>
            <a:innerShdw blurRad="50800" dist="25400" dir="13500000">
              <a:srgbClr val="000000">
                <a:alpha val="75000"/>
              </a:srgbClr>
            </a:innerShdw>
            <a:outerShdw blurRad="50800" dist="25400" dir="5400000" rotWithShape="0">
              <a:srgbClr val="000000">
                <a:alpha val="50000"/>
              </a:srgbClr>
            </a:outerShdw>
          </a:effectLst>
          <a:scene3d>
            <a:camera prst="orthographicFront">
              <a:rot lat="0" lon="0" rev="0"/>
            </a:camera>
            <a:lightRig rig="threePt" dir="tl"/>
          </a:scene3d>
          <a:sp3d prstMaterial="dkEdge">
            <a:bevelT w="25400" h="508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tint val="100000"/>
                <a:shade val="30000"/>
                <a:alpha val="100000"/>
                <a:satMod val="255000"/>
                <a:lumMod val="100000"/>
              </a:schemeClr>
            </a:gs>
          </a:gsLst>
          <a:path path="circle">
            <a:fillToRect l="50000" t="-80000" r="50000" b="180000"/>
          </a:path>
        </a:gradFill>
        <a:blipFill rotWithShape="1">
          <a:blip xmlns:r="http://schemas.openxmlformats.org/officeDocument/2006/relationships" r:embed="rId1">
            <a:duotone>
              <a:schemeClr val="phClr">
                <a:lumMod val="80000"/>
              </a:schemeClr>
              <a:schemeClr val="phClr">
                <a:tint val="50000"/>
                <a:lumMod val="1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TC101790491[[fn=Mylar]]</Template>
  <TotalTime>1217</TotalTime>
  <Words>1496</Words>
  <Application>Microsoft Office PowerPoint</Application>
  <PresentationFormat>On-screen Show (4:3)</PresentationFormat>
  <Paragraphs>199</Paragraphs>
  <Slides>33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Arial</vt:lpstr>
      <vt:lpstr>Comic Sans MS</vt:lpstr>
      <vt:lpstr>Corbel</vt:lpstr>
      <vt:lpstr>Impact</vt:lpstr>
      <vt:lpstr>Wingdings</vt:lpstr>
      <vt:lpstr>Mylar</vt:lpstr>
      <vt:lpstr>Introduction to Economic Decision Making</vt:lpstr>
      <vt:lpstr>What is Managerial Economics ?</vt:lpstr>
      <vt:lpstr>PowerPoint Presentation</vt:lpstr>
      <vt:lpstr>THE RELATIONSHIP  BETWEEN MICROECONOMICS, MANAGEMENT,  QUANTITATIVES  TECHNIQUES  AND MANAGERIAL ECONOMICS</vt:lpstr>
      <vt:lpstr>PowerPoint Presentation</vt:lpstr>
      <vt:lpstr>PERUSAHAAN &amp; LINGKUNGANNYA</vt:lpstr>
      <vt:lpstr>Hubungan Masalah &amp; Keputusan Bisnis</vt:lpstr>
      <vt:lpstr>Pengambilan Keputusan  Melibatkan Ekonomi Manajerial</vt:lpstr>
      <vt:lpstr>PowerPoint Presentation</vt:lpstr>
      <vt:lpstr>PowerPoint Presentation</vt:lpstr>
      <vt:lpstr>PowerPoint Presentation</vt:lpstr>
      <vt:lpstr>PowerPoint Presentation</vt:lpstr>
      <vt:lpstr>Microconomics</vt:lpstr>
      <vt:lpstr>Macroeconomic</vt:lpstr>
      <vt:lpstr>PowerPoint Presentation</vt:lpstr>
      <vt:lpstr> The concept of scarcity and opportunity cost</vt:lpstr>
      <vt:lpstr>PowerPoint Presentation</vt:lpstr>
      <vt:lpstr>Economic Decision of the Firm</vt:lpstr>
      <vt:lpstr>The Firm and Its Goals</vt:lpstr>
      <vt:lpstr>PowerPoint Presentation</vt:lpstr>
      <vt:lpstr>PowerPoint Presentation</vt:lpstr>
      <vt:lpstr>Noneconomic Objectives</vt:lpstr>
      <vt:lpstr>MANAJEMEN BISNIS TOTAL DALAM SISTEM INDUSTRI MODERN</vt:lpstr>
      <vt:lpstr> PERALATAN MANAJEMEN BARU UNTUK OPTIMISASI</vt:lpstr>
      <vt:lpstr>TQM (Total Quality Management) Berarti :</vt:lpstr>
      <vt:lpstr>Pengertian dan Filosofi TQM</vt:lpstr>
      <vt:lpstr>Pengertian dan Filosofi TQM</vt:lpstr>
      <vt:lpstr>Manfaat TQM </vt:lpstr>
      <vt:lpstr>Manajemen Mutu Terpadu</vt:lpstr>
      <vt:lpstr>Producer Behavior</vt:lpstr>
      <vt:lpstr>Customer Behavior</vt:lpstr>
      <vt:lpstr>Producer Behavior</vt:lpstr>
      <vt:lpstr>Market structure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Economic Decision Making</dc:title>
  <dc:creator>user</dc:creator>
  <cp:lastModifiedBy>ASUS</cp:lastModifiedBy>
  <cp:revision>34</cp:revision>
  <dcterms:created xsi:type="dcterms:W3CDTF">2013-12-30T17:05:49Z</dcterms:created>
  <dcterms:modified xsi:type="dcterms:W3CDTF">2021-07-16T15:34:41Z</dcterms:modified>
</cp:coreProperties>
</file>