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301" r:id="rId4"/>
    <p:sldId id="259" r:id="rId5"/>
    <p:sldId id="260" r:id="rId6"/>
    <p:sldId id="261" r:id="rId7"/>
    <p:sldId id="303" r:id="rId8"/>
    <p:sldId id="262" r:id="rId9"/>
    <p:sldId id="263" r:id="rId10"/>
    <p:sldId id="264" r:id="rId11"/>
    <p:sldId id="265" r:id="rId12"/>
    <p:sldId id="266" r:id="rId13"/>
    <p:sldId id="267" r:id="rId14"/>
    <p:sldId id="268" r:id="rId15"/>
    <p:sldId id="311" r:id="rId16"/>
    <p:sldId id="269" r:id="rId17"/>
    <p:sldId id="270" r:id="rId18"/>
    <p:sldId id="271" r:id="rId19"/>
    <p:sldId id="304" r:id="rId20"/>
    <p:sldId id="305" r:id="rId21"/>
    <p:sldId id="312" r:id="rId22"/>
    <p:sldId id="306" r:id="rId23"/>
    <p:sldId id="308" r:id="rId24"/>
    <p:sldId id="313" r:id="rId25"/>
    <p:sldId id="310" r:id="rId26"/>
    <p:sldId id="317" r:id="rId27"/>
    <p:sldId id="275" r:id="rId28"/>
    <p:sldId id="276" r:id="rId29"/>
    <p:sldId id="277" r:id="rId30"/>
    <p:sldId id="314" r:id="rId31"/>
    <p:sldId id="315" r:id="rId32"/>
    <p:sldId id="278" r:id="rId33"/>
    <p:sldId id="316" r:id="rId34"/>
    <p:sldId id="279" r:id="rId35"/>
    <p:sldId id="280" r:id="rId36"/>
    <p:sldId id="318" r:id="rId37"/>
    <p:sldId id="281" r:id="rId38"/>
    <p:sldId id="282" r:id="rId39"/>
    <p:sldId id="283" r:id="rId40"/>
    <p:sldId id="284" r:id="rId41"/>
    <p:sldId id="285" r:id="rId42"/>
    <p:sldId id="286" r:id="rId43"/>
    <p:sldId id="287" r:id="rId44"/>
    <p:sldId id="288" r:id="rId45"/>
    <p:sldId id="289" r:id="rId46"/>
    <p:sldId id="319" r:id="rId47"/>
    <p:sldId id="320" r:id="rId48"/>
    <p:sldId id="290" r:id="rId49"/>
    <p:sldId id="291" r:id="rId50"/>
    <p:sldId id="292" r:id="rId51"/>
    <p:sldId id="293" r:id="rId52"/>
    <p:sldId id="294" r:id="rId53"/>
    <p:sldId id="321" r:id="rId54"/>
    <p:sldId id="295" r:id="rId55"/>
    <p:sldId id="296" r:id="rId56"/>
    <p:sldId id="300" r:id="rId57"/>
    <p:sldId id="298" r:id="rId58"/>
    <p:sldId id="29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FFFF"/>
    <a:srgbClr val="333399"/>
    <a:srgbClr val="CC66FF"/>
    <a:srgbClr val="66CCFF"/>
    <a:srgbClr val="00CCFF"/>
    <a:srgbClr val="FF99CC"/>
    <a:srgbClr val="66FF3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DB69C-3D70-4C06-B848-5CC55C6173E7}" type="datetimeFigureOut">
              <a:rPr lang="en-US" smtClean="0"/>
              <a:t>5/28/2021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EEA3A-6E0B-4B3D-BB2C-FE05A9DA47EE}" type="slidenum">
              <a:rPr lang="en-US" smtClean="0"/>
              <a:t>‹#›</a:t>
            </a:fld>
            <a:endParaRPr lang="en-US"/>
          </a:p>
        </p:txBody>
      </p:sp>
    </p:spTree>
    <p:extLst>
      <p:ext uri="{BB962C8B-B14F-4D97-AF65-F5344CB8AC3E}">
        <p14:creationId xmlns:p14="http://schemas.microsoft.com/office/powerpoint/2010/main" val="28907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C769544-5D0C-4E0C-9C28-8E1DBA6CBE2A}" type="slidenum">
              <a:rPr lang="en-US" altLang="en-US" sz="1200" smtClean="0">
                <a:latin typeface="Arial" pitchFamily="34" charset="0"/>
              </a:rPr>
              <a:pPr/>
              <a:t>3</a:t>
            </a:fld>
            <a:endParaRPr lang="en-US" altLang="en-US" sz="120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9978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44BF4C18-906A-43BC-BE1F-F9D49A7A527D}" type="slidenum">
              <a:rPr lang="en-US" smtClean="0">
                <a:latin typeface="Times New Roman" pitchFamily="18" charset="0"/>
              </a:rPr>
              <a:pPr/>
              <a:t>12</a:t>
            </a:fld>
            <a:endParaRPr lang="en-US">
              <a:latin typeface="Times New Roman"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8849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CE031AE8-CC89-415C-8374-D7ED93F0E03F}" type="slidenum">
              <a:rPr lang="en-US" smtClean="0">
                <a:latin typeface="Times New Roman" pitchFamily="18" charset="0"/>
              </a:rPr>
              <a:pPr/>
              <a:t>13</a:t>
            </a:fld>
            <a:endParaRPr lang="en-US">
              <a:latin typeface="Times New Roman" pitchFamily="18"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1732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A63D5ED1-44A2-4438-987C-7716283D1CF0}" type="slidenum">
              <a:rPr lang="en-US" smtClean="0">
                <a:latin typeface="Times New Roman" pitchFamily="18" charset="0"/>
              </a:rPr>
              <a:pPr/>
              <a:t>14</a:t>
            </a:fld>
            <a:endParaRPr lang="en-US">
              <a:latin typeface="Times New Roman" pitchFamily="18"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2991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E0462F-B672-481C-9C17-A4B500F7A9F9}" type="slidenum">
              <a:rPr lang="en-US" altLang="en-US" sz="1200" smtClean="0">
                <a:latin typeface="Arial" pitchFamily="34" charset="0"/>
              </a:rPr>
              <a:pPr/>
              <a:t>15</a:t>
            </a:fld>
            <a:endParaRPr lang="en-US" altLang="en-US" sz="120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1962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fld id="{529B9646-6A06-4798-B316-32982E72F8C6}" type="slidenum">
              <a:rPr lang="en-US" smtClean="0">
                <a:latin typeface="Times New Roman" pitchFamily="18" charset="0"/>
              </a:rPr>
              <a:pPr/>
              <a:t>16</a:t>
            </a:fld>
            <a:endParaRPr lang="en-US">
              <a:latin typeface="Times New Roman" pitchFamily="18"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4727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ADB703E0-C3A0-46F4-9AFF-461B7F56DC97}" type="slidenum">
              <a:rPr lang="en-US" smtClean="0">
                <a:latin typeface="Times New Roman" pitchFamily="18" charset="0"/>
              </a:rPr>
              <a:pPr/>
              <a:t>17</a:t>
            </a:fld>
            <a:endParaRPr lang="en-US">
              <a:latin typeface="Times New Roman" pitchFamily="18"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4996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miter lim="800000"/>
            <a:headEnd/>
            <a:tailEnd/>
          </a:ln>
        </p:spPr>
        <p:txBody>
          <a:bodyPr/>
          <a:lstStyle/>
          <a:p>
            <a:fld id="{38F891EE-D611-4942-B237-67178E9124F4}" type="slidenum">
              <a:rPr lang="en-US" smtClean="0">
                <a:latin typeface="Times New Roman" pitchFamily="18" charset="0"/>
              </a:rPr>
              <a:pPr/>
              <a:t>18</a:t>
            </a:fld>
            <a:endParaRPr lang="en-US">
              <a:latin typeface="Times New Roman"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4545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6769BA-4310-4B47-8BEB-1160370FDD61}" type="slidenum">
              <a:rPr lang="en-US" altLang="en-US" sz="1200" smtClean="0">
                <a:latin typeface="Arial" pitchFamily="34" charset="0"/>
              </a:rPr>
              <a:pPr/>
              <a:t>19</a:t>
            </a:fld>
            <a:endParaRPr lang="en-US" altLang="en-US" sz="120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908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E776F1-577B-4256-AE1D-0045A6930CC1}" type="slidenum">
              <a:rPr lang="en-US" altLang="en-US" sz="1200" smtClean="0">
                <a:latin typeface="Arial" pitchFamily="34" charset="0"/>
              </a:rPr>
              <a:pPr/>
              <a:t>20</a:t>
            </a:fld>
            <a:endParaRPr lang="en-US" altLang="en-US" sz="120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0117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7462FA-BB43-44C4-A590-3BD9A4D03B16}" type="slidenum">
              <a:rPr lang="en-US" altLang="en-US" sz="1200" smtClean="0">
                <a:latin typeface="Arial" pitchFamily="34" charset="0"/>
              </a:rPr>
              <a:pPr/>
              <a:t>22</a:t>
            </a:fld>
            <a:endParaRPr lang="en-US" altLang="en-US" sz="120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849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38A2ABBA-A264-4A45-95EA-1A7489DC1303}" type="slidenum">
              <a:rPr lang="en-US" smtClean="0">
                <a:latin typeface="Times New Roman" pitchFamily="18" charset="0"/>
              </a:rPr>
              <a:pPr/>
              <a:t>4</a:t>
            </a:fld>
            <a:endParaRPr lang="en-US">
              <a:latin typeface="Times New Roman"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0838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1B75D59-115F-4686-9B00-5A1754333F1F}" type="slidenum">
              <a:rPr lang="en-US" altLang="en-US" sz="1200" smtClean="0">
                <a:latin typeface="Arial" pitchFamily="34" charset="0"/>
              </a:rPr>
              <a:pPr/>
              <a:t>23</a:t>
            </a:fld>
            <a:endParaRPr lang="en-US" altLang="en-US" sz="120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92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0596841-F33D-475C-B544-00DFE6107180}" type="slidenum">
              <a:rPr lang="en-US" altLang="en-US" sz="1200" smtClean="0">
                <a:latin typeface="Arial" pitchFamily="34" charset="0"/>
              </a:rPr>
              <a:pPr/>
              <a:t>25</a:t>
            </a:fld>
            <a:endParaRPr lang="en-US" altLang="en-US" sz="120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3999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047CC8D-7B76-4E76-85DA-D6E6474BF97B}" type="slidenum">
              <a:rPr lang="en-US" altLang="en-US" sz="1200" smtClean="0">
                <a:latin typeface="Arial" pitchFamily="34" charset="0"/>
              </a:rPr>
              <a:pPr/>
              <a:t>26</a:t>
            </a:fld>
            <a:endParaRPr lang="en-US" altLang="en-US" sz="120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656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D0A9F2EB-05BE-470A-A6F8-1667BB365846}" type="slidenum">
              <a:rPr lang="en-US" smtClean="0">
                <a:latin typeface="Times New Roman" pitchFamily="18" charset="0"/>
              </a:rPr>
              <a:pPr/>
              <a:t>27</a:t>
            </a:fld>
            <a:endParaRPr lang="en-US">
              <a:latin typeface="Times New Roman"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6115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2ACE6646-589A-486A-81E7-19886A187763}" type="slidenum">
              <a:rPr lang="en-US" smtClean="0">
                <a:latin typeface="Times New Roman" pitchFamily="18" charset="0"/>
              </a:rPr>
              <a:pPr/>
              <a:t>28</a:t>
            </a:fld>
            <a:endParaRPr lang="en-US">
              <a:latin typeface="Times New Roman"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28356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FBD78FF2-F091-411E-A9E5-6209EA18AD70}" type="slidenum">
              <a:rPr lang="en-US" smtClean="0">
                <a:latin typeface="Times New Roman" pitchFamily="18" charset="0"/>
              </a:rPr>
              <a:pPr/>
              <a:t>29</a:t>
            </a:fld>
            <a:endParaRPr lang="en-US">
              <a:latin typeface="Times New Roman"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71061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A1499BA-97EA-4DE7-BE33-09ACF2E0612D}" type="slidenum">
              <a:rPr lang="en-US" altLang="en-US" sz="1200" smtClean="0">
                <a:latin typeface="Arial" pitchFamily="34" charset="0"/>
              </a:rPr>
              <a:pPr/>
              <a:t>30</a:t>
            </a:fld>
            <a:endParaRPr lang="en-US" altLang="en-US" sz="120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328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D14E116-421A-4B73-B5BD-BF587A955D14}" type="slidenum">
              <a:rPr lang="en-US" altLang="en-US" sz="1200" smtClean="0">
                <a:latin typeface="Arial" pitchFamily="34" charset="0"/>
              </a:rPr>
              <a:pPr/>
              <a:t>31</a:t>
            </a:fld>
            <a:endParaRPr lang="en-US" altLang="en-US" sz="120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820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49A38243-70B7-4EC3-8099-B3036258B898}" type="slidenum">
              <a:rPr lang="en-US" smtClean="0">
                <a:latin typeface="Times New Roman" pitchFamily="18" charset="0"/>
              </a:rPr>
              <a:pPr/>
              <a:t>32</a:t>
            </a:fld>
            <a:endParaRPr lang="en-US">
              <a:latin typeface="Times New Roman" pitchFamily="18"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7274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AE61E45E-3247-45ED-B71D-D65A2D193505}" type="slidenum">
              <a:rPr lang="en-US" smtClean="0">
                <a:latin typeface="Times New Roman" pitchFamily="18" charset="0"/>
              </a:rPr>
              <a:pPr/>
              <a:t>34</a:t>
            </a:fld>
            <a:endParaRPr lang="en-US">
              <a:latin typeface="Times New Roman" pitchFamily="18"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5995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76968F81-CEC7-4636-BF83-82BAD0E8FD14}" type="slidenum">
              <a:rPr lang="en-US" smtClean="0">
                <a:latin typeface="Times New Roman" pitchFamily="18" charset="0"/>
              </a:rPr>
              <a:pPr/>
              <a:t>5</a:t>
            </a:fld>
            <a:endParaRPr lang="en-US">
              <a:latin typeface="Times New Roman"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20286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7C1458DC-DFD5-494D-B984-6F659F81CB2F}" type="slidenum">
              <a:rPr lang="en-US" smtClean="0">
                <a:latin typeface="Times New Roman" pitchFamily="18" charset="0"/>
              </a:rPr>
              <a:pPr/>
              <a:t>35</a:t>
            </a:fld>
            <a:endParaRPr lang="en-US">
              <a:latin typeface="Times New Roman"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871181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8CC5DBC9-F20F-4F07-89AD-67C9C8330EA1}" type="slidenum">
              <a:rPr lang="en-US" smtClean="0">
                <a:latin typeface="Times New Roman" pitchFamily="18" charset="0"/>
              </a:rPr>
              <a:pPr/>
              <a:t>37</a:t>
            </a:fld>
            <a:endParaRPr lang="en-US">
              <a:latin typeface="Times New Roman" pitchFamily="18"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04177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DED114D6-FAD2-4D4E-B060-0176858E5DC4}" type="slidenum">
              <a:rPr lang="en-US" smtClean="0">
                <a:latin typeface="Times New Roman" pitchFamily="18" charset="0"/>
              </a:rPr>
              <a:pPr/>
              <a:t>38</a:t>
            </a:fld>
            <a:endParaRPr lang="en-US">
              <a:latin typeface="Times New Roman" pitchFamily="18"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30744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616F91D9-6CD7-43F7-9F76-D634C575E96D}" type="slidenum">
              <a:rPr lang="en-US" smtClean="0">
                <a:latin typeface="Times New Roman" pitchFamily="18" charset="0"/>
              </a:rPr>
              <a:pPr/>
              <a:t>39</a:t>
            </a:fld>
            <a:endParaRPr lang="en-US">
              <a:latin typeface="Times New Roman" pitchFamily="18"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4159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B613BA74-58E1-47D4-B3EA-921E9569B860}" type="slidenum">
              <a:rPr lang="en-US" smtClean="0">
                <a:latin typeface="Times New Roman" pitchFamily="18" charset="0"/>
              </a:rPr>
              <a:pPr/>
              <a:t>40</a:t>
            </a:fld>
            <a:endParaRPr lang="en-US">
              <a:latin typeface="Times New Roman" pitchFamily="18"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7903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40C3FBC7-27FC-4931-A4E4-342B14EB2E23}" type="slidenum">
              <a:rPr lang="en-US" smtClean="0">
                <a:latin typeface="Times New Roman" pitchFamily="18" charset="0"/>
              </a:rPr>
              <a:pPr/>
              <a:t>41</a:t>
            </a:fld>
            <a:endParaRPr lang="en-US">
              <a:latin typeface="Times New Roman" pitchFamily="18"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74863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338EB497-8928-4AB6-AEFE-63FC7184E167}" type="slidenum">
              <a:rPr lang="en-US" smtClean="0">
                <a:latin typeface="Times New Roman" pitchFamily="18" charset="0"/>
              </a:rPr>
              <a:pPr/>
              <a:t>42</a:t>
            </a:fld>
            <a:endParaRPr lang="en-US">
              <a:latin typeface="Times New Roman" pitchFamily="18"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89381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92754574-56C5-4617-862D-BD1B9BF24624}" type="slidenum">
              <a:rPr lang="en-US" smtClean="0">
                <a:latin typeface="Times New Roman" pitchFamily="18" charset="0"/>
              </a:rPr>
              <a:pPr/>
              <a:t>43</a:t>
            </a:fld>
            <a:endParaRPr lang="en-US">
              <a:latin typeface="Times New Roman" pitchFamily="18"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38452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F3EC3A84-637C-4AB6-9116-9B78EA35C12D}" type="slidenum">
              <a:rPr lang="en-US" smtClean="0">
                <a:latin typeface="Times New Roman" pitchFamily="18" charset="0"/>
              </a:rPr>
              <a:pPr/>
              <a:t>44</a:t>
            </a:fld>
            <a:endParaRPr lang="en-US">
              <a:latin typeface="Times New Roman" pitchFamily="18"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61348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D2F7248C-5E4E-4336-90D8-CA06209C5307}" type="slidenum">
              <a:rPr lang="en-US" smtClean="0">
                <a:latin typeface="Times New Roman" pitchFamily="18" charset="0"/>
              </a:rPr>
              <a:pPr/>
              <a:t>45</a:t>
            </a:fld>
            <a:endParaRPr lang="en-US">
              <a:latin typeface="Times New Roman" pitchFamily="18"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8805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34954075-C789-466F-881D-D8CCBA6761F6}" type="slidenum">
              <a:rPr lang="en-US" smtClean="0">
                <a:latin typeface="Times New Roman" pitchFamily="18" charset="0"/>
              </a:rPr>
              <a:pPr/>
              <a:t>6</a:t>
            </a:fld>
            <a:endParaRPr lang="en-US">
              <a:latin typeface="Times New Roman"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5858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7A520D17-9957-4534-BAB6-581F1C9D1793}" type="slidenum">
              <a:rPr lang="en-US" smtClean="0">
                <a:latin typeface="Times New Roman" pitchFamily="18" charset="0"/>
              </a:rPr>
              <a:pPr/>
              <a:t>48</a:t>
            </a:fld>
            <a:endParaRPr lang="en-US">
              <a:latin typeface="Times New Roman" pitchFamily="18"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16247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53E29472-F9DD-4B97-9B0E-D1043B8F4B9A}" type="slidenum">
              <a:rPr lang="en-US" smtClean="0">
                <a:latin typeface="Times New Roman" pitchFamily="18" charset="0"/>
              </a:rPr>
              <a:pPr/>
              <a:t>49</a:t>
            </a:fld>
            <a:endParaRPr lang="en-US">
              <a:latin typeface="Times New Roman" pitchFamily="18"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63603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D7857023-0D74-4E17-8AC9-772040314533}" type="slidenum">
              <a:rPr lang="en-US" smtClean="0">
                <a:latin typeface="Times New Roman" pitchFamily="18" charset="0"/>
              </a:rPr>
              <a:pPr/>
              <a:t>50</a:t>
            </a:fld>
            <a:endParaRPr lang="en-US">
              <a:latin typeface="Times New Roman" pitchFamily="18"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43992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9C4B901D-7FBD-42D4-A087-B712A8334EEA}" type="slidenum">
              <a:rPr lang="en-US" smtClean="0">
                <a:latin typeface="Times New Roman" pitchFamily="18" charset="0"/>
              </a:rPr>
              <a:pPr/>
              <a:t>51</a:t>
            </a:fld>
            <a:endParaRPr lang="en-US">
              <a:latin typeface="Times New Roman" pitchFamily="18"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56518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19F6DC25-198A-4446-8559-01AC5DA82AAC}" type="slidenum">
              <a:rPr lang="en-US" smtClean="0">
                <a:latin typeface="Times New Roman" pitchFamily="18" charset="0"/>
              </a:rPr>
              <a:pPr/>
              <a:t>52</a:t>
            </a:fld>
            <a:endParaRPr lang="en-US">
              <a:latin typeface="Times New Roman" pitchFamily="18"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7754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601572D-07ED-4353-9CEC-46DDE7A0762A}" type="slidenum">
              <a:rPr lang="en-US" altLang="en-US" sz="1200" smtClean="0">
                <a:latin typeface="Arial" pitchFamily="34" charset="0"/>
              </a:rPr>
              <a:pPr/>
              <a:t>53</a:t>
            </a:fld>
            <a:endParaRPr lang="en-US" altLang="en-US" sz="120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9848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627DDD05-015A-4AA2-994B-38A80F5F2BC0}" type="slidenum">
              <a:rPr lang="en-US" smtClean="0">
                <a:latin typeface="Times New Roman" pitchFamily="18" charset="0"/>
              </a:rPr>
              <a:pPr/>
              <a:t>54</a:t>
            </a:fld>
            <a:endParaRPr lang="en-US">
              <a:latin typeface="Times New Roman" pitchFamily="18"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44836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9607E2F4-71B8-4A9E-AFC2-853484B5ED48}" type="slidenum">
              <a:rPr lang="en-US" smtClean="0">
                <a:latin typeface="Times New Roman" pitchFamily="18" charset="0"/>
              </a:rPr>
              <a:pPr/>
              <a:t>55</a:t>
            </a:fld>
            <a:endParaRPr lang="en-US">
              <a:latin typeface="Times New Roman" pitchFamily="18"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30259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D537E347-010A-4D32-BE32-B71045B4A34A}" type="slidenum">
              <a:rPr lang="en-US" smtClean="0">
                <a:latin typeface="Times New Roman" pitchFamily="18" charset="0"/>
              </a:rPr>
              <a:pPr/>
              <a:t>56</a:t>
            </a:fld>
            <a:endParaRPr lang="en-US">
              <a:latin typeface="Times New Roman" pitchFamily="18" charset="0"/>
            </a:endParaRPr>
          </a:p>
        </p:txBody>
      </p:sp>
      <p:sp>
        <p:nvSpPr>
          <p:cNvPr id="75778" name="Rectangle 2"/>
          <p:cNvSpPr>
            <a:spLocks noGrp="1" noRot="1" noChangeAspec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541972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miter lim="800000"/>
            <a:headEnd/>
            <a:tailEnd/>
          </a:ln>
        </p:spPr>
        <p:txBody>
          <a:bodyPr/>
          <a:lstStyle/>
          <a:p>
            <a:fld id="{4920C6A3-963F-4CAF-B314-455D1BC3D6BD}" type="slidenum">
              <a:rPr lang="en-US" smtClean="0">
                <a:latin typeface="Times New Roman" pitchFamily="18" charset="0"/>
              </a:rPr>
              <a:pPr/>
              <a:t>57</a:t>
            </a:fld>
            <a:endParaRPr lang="en-US">
              <a:latin typeface="Times New Roman" pitchFamily="18"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418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426DFFB-FDFD-4834-BE1B-25BE40821EA5}" type="slidenum">
              <a:rPr lang="en-US" altLang="en-US" sz="1200" smtClean="0">
                <a:latin typeface="Arial" pitchFamily="34" charset="0"/>
              </a:rPr>
              <a:pPr/>
              <a:t>7</a:t>
            </a:fld>
            <a:endParaRPr lang="en-US" altLang="en-US" sz="120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53053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8BD80B22-309D-4D53-B2A8-8B4048C53383}" type="slidenum">
              <a:rPr lang="en-US" smtClean="0">
                <a:latin typeface="Times New Roman" pitchFamily="18" charset="0"/>
              </a:rPr>
              <a:pPr/>
              <a:t>58</a:t>
            </a:fld>
            <a:endParaRPr lang="en-US">
              <a:latin typeface="Times New Roman" pitchFamily="18"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2678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00D007ED-E28D-4537-AF48-84FD3429E0CA}" type="slidenum">
              <a:rPr lang="en-US" smtClean="0">
                <a:latin typeface="Times New Roman" pitchFamily="18" charset="0"/>
              </a:rPr>
              <a:pPr/>
              <a:t>8</a:t>
            </a:fld>
            <a:endParaRPr lang="en-US">
              <a:latin typeface="Times New Roman"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0552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EE2E516A-7BB1-43BB-8BFD-00A0A6B5892C}" type="slidenum">
              <a:rPr lang="en-US" smtClean="0">
                <a:latin typeface="Times New Roman" pitchFamily="18" charset="0"/>
              </a:rPr>
              <a:pPr/>
              <a:t>9</a:t>
            </a:fld>
            <a:endParaRPr lang="en-US">
              <a:latin typeface="Times New Roman"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1125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6C5906BE-A794-45C2-B30B-0AD86BB71C3C}" type="slidenum">
              <a:rPr lang="en-US" smtClean="0">
                <a:latin typeface="Times New Roman" pitchFamily="18" charset="0"/>
              </a:rPr>
              <a:pPr/>
              <a:t>10</a:t>
            </a:fld>
            <a:endParaRPr lang="en-US">
              <a:latin typeface="Times New Roman" pitchFamily="18"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8233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062619D5-F3DA-49E0-930B-E81B60907281}" type="slidenum">
              <a:rPr lang="en-US" smtClean="0">
                <a:latin typeface="Times New Roman" pitchFamily="18" charset="0"/>
              </a:rPr>
              <a:pPr/>
              <a:t>11</a:t>
            </a:fld>
            <a:endParaRPr lang="en-US">
              <a:latin typeface="Times New Roman" pitchFamily="18"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2532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B62963-8DAA-4F98-8256-F9C3B085819E}"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10636-2551-4D45-96A3-B2851AA79FD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2963-8DAA-4F98-8256-F9C3B085819E}"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2963-8DAA-4F98-8256-F9C3B085819E}"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2B62963-8DAA-4F98-8256-F9C3B085819E}"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10636-2551-4D45-96A3-B2851AA79FD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62963-8DAA-4F98-8256-F9C3B085819E}"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2B62963-8DAA-4F98-8256-F9C3B085819E}"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2B62963-8DAA-4F98-8256-F9C3B085819E}"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62963-8DAA-4F98-8256-F9C3B085819E}"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62963-8DAA-4F98-8256-F9C3B085819E}"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62963-8DAA-4F98-8256-F9C3B085819E}"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62963-8DAA-4F98-8256-F9C3B085819E}"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10636-2551-4D45-96A3-B2851AA79F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2B62963-8DAA-4F98-8256-F9C3B085819E}" type="datetimeFigureOut">
              <a:rPr lang="en-US" smtClean="0"/>
              <a:t>5/28/2021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1510636-2551-4D45-96A3-B2851AA79FD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microsoft.com/office/2007/relationships/hdphoto" Target="../media/hdphoto3.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png"/><Relationship Id="rId5" Type="http://schemas.microsoft.com/office/2007/relationships/hdphoto" Target="../media/hdphoto2.wdp"/><Relationship Id="rId10" Type="http://schemas.openxmlformats.org/officeDocument/2006/relationships/image" Target="../media/image69.png"/><Relationship Id="rId4" Type="http://schemas.openxmlformats.org/officeDocument/2006/relationships/image" Target="../media/image66.png"/><Relationship Id="rId9" Type="http://schemas.microsoft.com/office/2007/relationships/hdphoto" Target="../media/hdphoto4.wdp"/></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microsoft.com/office/2007/relationships/hdphoto" Target="../media/hdphoto5.wdp"/><Relationship Id="rId9" Type="http://schemas.openxmlformats.org/officeDocument/2006/relationships/image" Target="../media/image8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image" Target="../media/image13.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657600"/>
            <a:ext cx="6400800" cy="609600"/>
          </a:xfrm>
        </p:spPr>
        <p:txBody>
          <a:bodyPr>
            <a:normAutofit/>
          </a:bodyPr>
          <a:lstStyle/>
          <a:p>
            <a:r>
              <a:rPr lang="en-US" sz="2800" b="1" dirty="0" err="1"/>
              <a:t>Zulkarnain</a:t>
            </a:r>
            <a:r>
              <a:rPr lang="en-US" sz="2800" b="1" dirty="0"/>
              <a:t> </a:t>
            </a:r>
            <a:r>
              <a:rPr lang="en-US" sz="2800" b="1" dirty="0" err="1"/>
              <a:t>Lubis</a:t>
            </a:r>
            <a:endParaRPr lang="en-US" sz="2800" b="1" dirty="0"/>
          </a:p>
        </p:txBody>
      </p:sp>
      <p:sp>
        <p:nvSpPr>
          <p:cNvPr id="2" name="Title 1"/>
          <p:cNvSpPr>
            <a:spLocks noGrp="1"/>
          </p:cNvSpPr>
          <p:nvPr>
            <p:ph type="ctrTitle"/>
          </p:nvPr>
        </p:nvSpPr>
        <p:spPr>
          <a:xfrm>
            <a:off x="685800" y="1730375"/>
            <a:ext cx="7772400" cy="860425"/>
          </a:xfrm>
        </p:spPr>
        <p:txBody>
          <a:bodyPr/>
          <a:lstStyle/>
          <a:p>
            <a:r>
              <a:rPr lang="en-US" sz="4400" b="1" dirty="0">
                <a:effectLst/>
              </a:rPr>
              <a:t>COST THEORY                                                      </a:t>
            </a:r>
            <a:endParaRPr lang="en-US" sz="4400" b="1" dirty="0"/>
          </a:p>
        </p:txBody>
      </p:sp>
    </p:spTree>
    <p:extLst>
      <p:ext uri="{BB962C8B-B14F-4D97-AF65-F5344CB8AC3E}">
        <p14:creationId xmlns:p14="http://schemas.microsoft.com/office/powerpoint/2010/main" val="41450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8"/>
          <p:cNvSpPr>
            <a:spLocks noGrp="1" noChangeArrowheads="1"/>
          </p:cNvSpPr>
          <p:nvPr>
            <p:ph type="title"/>
          </p:nvPr>
        </p:nvSpPr>
        <p:spPr>
          <a:xfrm>
            <a:off x="503238" y="304800"/>
            <a:ext cx="8143875" cy="1204912"/>
          </a:xfrm>
        </p:spPr>
        <p:txBody>
          <a:bodyPr/>
          <a:lstStyle/>
          <a:p>
            <a:pPr algn="ctr">
              <a:lnSpc>
                <a:spcPct val="95000"/>
              </a:lnSpc>
            </a:pPr>
            <a:r>
              <a:rPr lang="en-US" sz="3600" b="1" dirty="0"/>
              <a:t>Average &amp; Marginal Cost Schedules</a:t>
            </a:r>
            <a:endParaRPr lang="en-US" sz="3200" b="1" dirty="0"/>
          </a:p>
        </p:txBody>
      </p:sp>
      <p:sp>
        <p:nvSpPr>
          <p:cNvPr id="53250" name="Line 1026"/>
          <p:cNvSpPr>
            <a:spLocks noChangeShapeType="1"/>
          </p:cNvSpPr>
          <p:nvPr/>
        </p:nvSpPr>
        <p:spPr bwMode="auto">
          <a:xfrm flipH="1">
            <a:off x="711200" y="2595563"/>
            <a:ext cx="1114425" cy="0"/>
          </a:xfrm>
          <a:prstGeom prst="line">
            <a:avLst/>
          </a:prstGeom>
          <a:noFill/>
          <a:ln w="9525">
            <a:solidFill>
              <a:schemeClr val="bg1"/>
            </a:solidFill>
            <a:round/>
            <a:headEnd/>
            <a:tailEnd/>
          </a:ln>
        </p:spPr>
        <p:txBody>
          <a:bodyPr/>
          <a:lstStyle/>
          <a:p>
            <a:endParaRPr lang="en-US"/>
          </a:p>
        </p:txBody>
      </p:sp>
      <p:graphicFrame>
        <p:nvGraphicFramePr>
          <p:cNvPr id="318596" name="Group 1156"/>
          <p:cNvGraphicFramePr>
            <a:graphicFrameLocks noGrp="1"/>
          </p:cNvGraphicFramePr>
          <p:nvPr>
            <p:extLst>
              <p:ext uri="{D42A27DB-BD31-4B8C-83A1-F6EECF244321}">
                <p14:modId xmlns:p14="http://schemas.microsoft.com/office/powerpoint/2010/main" val="2366212889"/>
              </p:ext>
            </p:extLst>
          </p:nvPr>
        </p:nvGraphicFramePr>
        <p:xfrm>
          <a:off x="600075" y="2063750"/>
          <a:ext cx="8012113" cy="3803856"/>
        </p:xfrm>
        <a:graphic>
          <a:graphicData uri="http://schemas.openxmlformats.org/drawingml/2006/table">
            <a:tbl>
              <a:tblPr/>
              <a:tblGrid>
                <a:gridCol w="987425">
                  <a:extLst>
                    <a:ext uri="{9D8B030D-6E8A-4147-A177-3AD203B41FA5}">
                      <a16:colId xmlns:a16="http://schemas.microsoft.com/office/drawing/2014/main" val="20000"/>
                    </a:ext>
                  </a:extLst>
                </a:gridCol>
                <a:gridCol w="1639888">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tblGrid>
              <a:tr h="124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2"/>
                          </a:solidFill>
                          <a:effectLst/>
                          <a:latin typeface="Arial" charset="0"/>
                        </a:rPr>
                        <a:t>Output (Q)</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2"/>
                          </a:solidFill>
                          <a:effectLst/>
                          <a:latin typeface="Arial" charset="0"/>
                        </a:rPr>
                        <a:t>Average fixed cost (AFC=TFC/Q)</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2"/>
                          </a:solidFill>
                          <a:effectLst/>
                          <a:latin typeface="Arial" charset="0"/>
                        </a:rPr>
                        <a:t>Average variable cost (AVC=TVC/Q)</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2"/>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2"/>
                          </a:solidFill>
                          <a:effectLst/>
                          <a:latin typeface="Arial" charset="0"/>
                        </a:rPr>
                        <a:t>Average total cost (ATC=TC/Q= AFC+AVC)</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2"/>
                          </a:solidFill>
                          <a:effectLst/>
                          <a:latin typeface="Arial" charset="0"/>
                        </a:rPr>
                        <a:t>Short-run marginal cost (SMC=</a:t>
                      </a:r>
                      <a:r>
                        <a:rPr kumimoji="0" lang="en-US" sz="1800" b="1" i="0" u="none" strike="noStrike" cap="none" normalizeH="0" baseline="0" dirty="0">
                          <a:ln>
                            <a:noFill/>
                          </a:ln>
                          <a:solidFill>
                            <a:schemeClr val="bg2"/>
                          </a:solidFill>
                          <a:effectLst/>
                          <a:latin typeface="Arial" charset="0"/>
                          <a:sym typeface="Symbol" pitchFamily="18" charset="2"/>
                        </a:rPr>
                        <a:t>TC/Q</a:t>
                      </a:r>
                      <a:r>
                        <a:rPr kumimoji="0" lang="en-US" sz="1800" b="1" i="0" u="none" strike="noStrike" cap="none" normalizeH="0" baseline="0" dirty="0">
                          <a:ln>
                            <a:noFill/>
                          </a:ln>
                          <a:solidFill>
                            <a:schemeClr val="bg2"/>
                          </a:solidFill>
                          <a:effectLst/>
                          <a:latin typeface="Arial"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extLst>
                  <a:ext uri="{0D108BD9-81ED-4DB2-BD59-A6C34878D82A}">
                    <a16:rowId xmlns:a16="http://schemas.microsoft.com/office/drawing/2014/main" val="10000"/>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100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200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300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400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500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600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FF00"/>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0032"/>
                        </a:solidFill>
                        <a:effectLst/>
                        <a:latin typeface="Comic Sans MS" pitchFamily="66"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B0F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18516" name="Text Box 1076"/>
          <p:cNvSpPr txBox="1">
            <a:spLocks noChangeArrowheads="1"/>
          </p:cNvSpPr>
          <p:nvPr/>
        </p:nvSpPr>
        <p:spPr bwMode="auto">
          <a:xfrm>
            <a:off x="2130425" y="3316288"/>
            <a:ext cx="51117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 --</a:t>
            </a:r>
          </a:p>
        </p:txBody>
      </p:sp>
      <p:sp>
        <p:nvSpPr>
          <p:cNvPr id="318517" name="Text Box 1077"/>
          <p:cNvSpPr txBox="1">
            <a:spLocks noChangeArrowheads="1"/>
          </p:cNvSpPr>
          <p:nvPr/>
        </p:nvSpPr>
        <p:spPr bwMode="auto">
          <a:xfrm>
            <a:off x="2185988" y="4792663"/>
            <a:ext cx="4889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15</a:t>
            </a:r>
            <a:endParaRPr lang="en-US" sz="1800" b="1" baseline="-25000" dirty="0">
              <a:solidFill>
                <a:srgbClr val="FFFF00"/>
              </a:solidFill>
              <a:latin typeface="+mj-lt"/>
            </a:endParaRPr>
          </a:p>
        </p:txBody>
      </p:sp>
      <p:sp>
        <p:nvSpPr>
          <p:cNvPr id="318518" name="Text Box 1078"/>
          <p:cNvSpPr txBox="1">
            <a:spLocks noChangeArrowheads="1"/>
          </p:cNvSpPr>
          <p:nvPr/>
        </p:nvSpPr>
        <p:spPr bwMode="auto">
          <a:xfrm>
            <a:off x="2095500" y="5164138"/>
            <a:ext cx="703263"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12</a:t>
            </a:r>
          </a:p>
        </p:txBody>
      </p:sp>
      <p:sp>
        <p:nvSpPr>
          <p:cNvPr id="318519" name="Text Box 1079"/>
          <p:cNvSpPr txBox="1">
            <a:spLocks noChangeArrowheads="1"/>
          </p:cNvSpPr>
          <p:nvPr/>
        </p:nvSpPr>
        <p:spPr bwMode="auto">
          <a:xfrm>
            <a:off x="1839913" y="3692525"/>
            <a:ext cx="1111250"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$60</a:t>
            </a:r>
          </a:p>
        </p:txBody>
      </p:sp>
      <p:sp>
        <p:nvSpPr>
          <p:cNvPr id="318520" name="Text Box 1080"/>
          <p:cNvSpPr txBox="1">
            <a:spLocks noChangeArrowheads="1"/>
          </p:cNvSpPr>
          <p:nvPr/>
        </p:nvSpPr>
        <p:spPr bwMode="auto">
          <a:xfrm>
            <a:off x="2171700" y="4068763"/>
            <a:ext cx="566738"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30</a:t>
            </a:r>
            <a:endParaRPr lang="en-US" sz="1800" b="1" baseline="-25000" dirty="0">
              <a:solidFill>
                <a:srgbClr val="FFFF00"/>
              </a:solidFill>
              <a:latin typeface="+mj-lt"/>
            </a:endParaRPr>
          </a:p>
        </p:txBody>
      </p:sp>
      <p:sp>
        <p:nvSpPr>
          <p:cNvPr id="318521" name="Text Box 1081"/>
          <p:cNvSpPr txBox="1">
            <a:spLocks noChangeArrowheads="1"/>
          </p:cNvSpPr>
          <p:nvPr/>
        </p:nvSpPr>
        <p:spPr bwMode="auto">
          <a:xfrm>
            <a:off x="2166938" y="4435475"/>
            <a:ext cx="571500"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20</a:t>
            </a:r>
            <a:endParaRPr lang="en-US" sz="1800" b="1" baseline="-25000" dirty="0">
              <a:solidFill>
                <a:srgbClr val="FFFF00"/>
              </a:solidFill>
              <a:latin typeface="+mj-lt"/>
            </a:endParaRPr>
          </a:p>
        </p:txBody>
      </p:sp>
      <p:sp>
        <p:nvSpPr>
          <p:cNvPr id="318522" name="Text Box 1082"/>
          <p:cNvSpPr txBox="1">
            <a:spLocks noChangeArrowheads="1"/>
          </p:cNvSpPr>
          <p:nvPr/>
        </p:nvSpPr>
        <p:spPr bwMode="auto">
          <a:xfrm>
            <a:off x="2220913" y="5530850"/>
            <a:ext cx="458787"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FF00"/>
                </a:solidFill>
                <a:latin typeface="+mj-lt"/>
              </a:rPr>
              <a:t>10</a:t>
            </a:r>
          </a:p>
        </p:txBody>
      </p:sp>
      <p:sp>
        <p:nvSpPr>
          <p:cNvPr id="318523" name="Text Box 1083"/>
          <p:cNvSpPr txBox="1">
            <a:spLocks noChangeArrowheads="1"/>
          </p:cNvSpPr>
          <p:nvPr/>
        </p:nvSpPr>
        <p:spPr bwMode="auto">
          <a:xfrm>
            <a:off x="3883025" y="3311525"/>
            <a:ext cx="485775"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00B0F0"/>
                </a:solidFill>
                <a:latin typeface="+mj-lt"/>
              </a:rPr>
              <a:t>--</a:t>
            </a:r>
          </a:p>
        </p:txBody>
      </p:sp>
      <p:sp>
        <p:nvSpPr>
          <p:cNvPr id="318524" name="Text Box 1084"/>
          <p:cNvSpPr txBox="1">
            <a:spLocks noChangeArrowheads="1"/>
          </p:cNvSpPr>
          <p:nvPr/>
        </p:nvSpPr>
        <p:spPr bwMode="auto">
          <a:xfrm>
            <a:off x="3884613" y="4787900"/>
            <a:ext cx="500062"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00B0F0"/>
                </a:solidFill>
                <a:latin typeface="+mj-lt"/>
              </a:rPr>
              <a:t>35</a:t>
            </a:r>
            <a:endParaRPr lang="en-US" sz="1800" b="1" baseline="-25000">
              <a:solidFill>
                <a:srgbClr val="00B0F0"/>
              </a:solidFill>
              <a:latin typeface="+mj-lt"/>
            </a:endParaRPr>
          </a:p>
        </p:txBody>
      </p:sp>
      <p:sp>
        <p:nvSpPr>
          <p:cNvPr id="318525" name="Text Box 1085"/>
          <p:cNvSpPr txBox="1">
            <a:spLocks noChangeArrowheads="1"/>
          </p:cNvSpPr>
          <p:nvPr/>
        </p:nvSpPr>
        <p:spPr bwMode="auto">
          <a:xfrm>
            <a:off x="3870325" y="5159375"/>
            <a:ext cx="514350"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00B0F0"/>
                </a:solidFill>
                <a:latin typeface="+mj-lt"/>
              </a:rPr>
              <a:t>44</a:t>
            </a:r>
          </a:p>
        </p:txBody>
      </p:sp>
      <p:sp>
        <p:nvSpPr>
          <p:cNvPr id="318526" name="Text Box 1086"/>
          <p:cNvSpPr txBox="1">
            <a:spLocks noChangeArrowheads="1"/>
          </p:cNvSpPr>
          <p:nvPr/>
        </p:nvSpPr>
        <p:spPr bwMode="auto">
          <a:xfrm>
            <a:off x="3670300" y="3687763"/>
            <a:ext cx="7556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00B0F0"/>
                </a:solidFill>
                <a:latin typeface="+mj-lt"/>
              </a:rPr>
              <a:t> $40</a:t>
            </a:r>
          </a:p>
        </p:txBody>
      </p:sp>
      <p:sp>
        <p:nvSpPr>
          <p:cNvPr id="318527" name="Text Box 1087"/>
          <p:cNvSpPr txBox="1">
            <a:spLocks noChangeArrowheads="1"/>
          </p:cNvSpPr>
          <p:nvPr/>
        </p:nvSpPr>
        <p:spPr bwMode="auto">
          <a:xfrm>
            <a:off x="3898900" y="4064000"/>
            <a:ext cx="46831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00B0F0"/>
                </a:solidFill>
                <a:latin typeface="+mj-lt"/>
              </a:rPr>
              <a:t>30</a:t>
            </a:r>
            <a:endParaRPr lang="en-US" sz="1800" b="1" baseline="-25000" dirty="0">
              <a:solidFill>
                <a:srgbClr val="00B0F0"/>
              </a:solidFill>
              <a:latin typeface="+mj-lt"/>
            </a:endParaRPr>
          </a:p>
        </p:txBody>
      </p:sp>
      <p:sp>
        <p:nvSpPr>
          <p:cNvPr id="318528" name="Text Box 1088"/>
          <p:cNvSpPr txBox="1">
            <a:spLocks noChangeArrowheads="1"/>
          </p:cNvSpPr>
          <p:nvPr/>
        </p:nvSpPr>
        <p:spPr bwMode="auto">
          <a:xfrm>
            <a:off x="3881438" y="4430713"/>
            <a:ext cx="506412"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00B0F0"/>
                </a:solidFill>
                <a:latin typeface="+mj-lt"/>
              </a:rPr>
              <a:t>30</a:t>
            </a:r>
            <a:endParaRPr lang="en-US" sz="1800" b="1" baseline="-25000" dirty="0">
              <a:solidFill>
                <a:srgbClr val="00B0F0"/>
              </a:solidFill>
              <a:latin typeface="+mj-lt"/>
            </a:endParaRPr>
          </a:p>
        </p:txBody>
      </p:sp>
      <p:sp>
        <p:nvSpPr>
          <p:cNvPr id="318529" name="Text Box 1089"/>
          <p:cNvSpPr txBox="1">
            <a:spLocks noChangeArrowheads="1"/>
          </p:cNvSpPr>
          <p:nvPr/>
        </p:nvSpPr>
        <p:spPr bwMode="auto">
          <a:xfrm>
            <a:off x="3868738" y="5511800"/>
            <a:ext cx="730250"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00B0F0"/>
                </a:solidFill>
                <a:latin typeface="+mj-lt"/>
              </a:rPr>
              <a:t>56.7</a:t>
            </a:r>
          </a:p>
        </p:txBody>
      </p:sp>
      <p:sp>
        <p:nvSpPr>
          <p:cNvPr id="318597" name="Text Box 1157"/>
          <p:cNvSpPr txBox="1">
            <a:spLocks noChangeArrowheads="1"/>
          </p:cNvSpPr>
          <p:nvPr/>
        </p:nvSpPr>
        <p:spPr bwMode="auto">
          <a:xfrm>
            <a:off x="5592763" y="3306763"/>
            <a:ext cx="48577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99CC"/>
                </a:solidFill>
                <a:latin typeface="+mj-lt"/>
              </a:rPr>
              <a:t>--</a:t>
            </a:r>
          </a:p>
        </p:txBody>
      </p:sp>
      <p:sp>
        <p:nvSpPr>
          <p:cNvPr id="318598" name="Text Box 1158"/>
          <p:cNvSpPr txBox="1">
            <a:spLocks noChangeArrowheads="1"/>
          </p:cNvSpPr>
          <p:nvPr/>
        </p:nvSpPr>
        <p:spPr bwMode="auto">
          <a:xfrm>
            <a:off x="5651500" y="4783138"/>
            <a:ext cx="500063"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99CC"/>
                </a:solidFill>
                <a:latin typeface="+mj-lt"/>
              </a:rPr>
              <a:t>50</a:t>
            </a:r>
            <a:endParaRPr lang="en-US" sz="1800" b="1" baseline="-25000">
              <a:solidFill>
                <a:srgbClr val="FF99CC"/>
              </a:solidFill>
              <a:latin typeface="+mj-lt"/>
            </a:endParaRPr>
          </a:p>
        </p:txBody>
      </p:sp>
      <p:sp>
        <p:nvSpPr>
          <p:cNvPr id="318599" name="Text Box 1159"/>
          <p:cNvSpPr txBox="1">
            <a:spLocks noChangeArrowheads="1"/>
          </p:cNvSpPr>
          <p:nvPr/>
        </p:nvSpPr>
        <p:spPr bwMode="auto">
          <a:xfrm>
            <a:off x="5637213" y="5154613"/>
            <a:ext cx="5143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99CC"/>
                </a:solidFill>
                <a:latin typeface="+mj-lt"/>
              </a:rPr>
              <a:t>56</a:t>
            </a:r>
          </a:p>
        </p:txBody>
      </p:sp>
      <p:sp>
        <p:nvSpPr>
          <p:cNvPr id="318600" name="Text Box 1160"/>
          <p:cNvSpPr txBox="1">
            <a:spLocks noChangeArrowheads="1"/>
          </p:cNvSpPr>
          <p:nvPr/>
        </p:nvSpPr>
        <p:spPr bwMode="auto">
          <a:xfrm>
            <a:off x="5308600" y="3683000"/>
            <a:ext cx="839788"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99CC"/>
                </a:solidFill>
                <a:latin typeface="+mj-lt"/>
              </a:rPr>
              <a:t> $100</a:t>
            </a:r>
          </a:p>
        </p:txBody>
      </p:sp>
      <p:sp>
        <p:nvSpPr>
          <p:cNvPr id="318601" name="Text Box 1161"/>
          <p:cNvSpPr txBox="1">
            <a:spLocks noChangeArrowheads="1"/>
          </p:cNvSpPr>
          <p:nvPr/>
        </p:nvSpPr>
        <p:spPr bwMode="auto">
          <a:xfrm>
            <a:off x="5651500" y="4059238"/>
            <a:ext cx="468313"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99CC"/>
                </a:solidFill>
                <a:latin typeface="+mj-lt"/>
              </a:rPr>
              <a:t>60</a:t>
            </a:r>
            <a:endParaRPr lang="en-US" sz="1800" b="1" baseline="-25000" dirty="0">
              <a:solidFill>
                <a:srgbClr val="FF99CC"/>
              </a:solidFill>
              <a:latin typeface="+mj-lt"/>
            </a:endParaRPr>
          </a:p>
        </p:txBody>
      </p:sp>
      <p:sp>
        <p:nvSpPr>
          <p:cNvPr id="318602" name="Text Box 1162"/>
          <p:cNvSpPr txBox="1">
            <a:spLocks noChangeArrowheads="1"/>
          </p:cNvSpPr>
          <p:nvPr/>
        </p:nvSpPr>
        <p:spPr bwMode="auto">
          <a:xfrm>
            <a:off x="5646738" y="4425950"/>
            <a:ext cx="506412"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99CC"/>
                </a:solidFill>
                <a:latin typeface="+mj-lt"/>
              </a:rPr>
              <a:t>50</a:t>
            </a:r>
            <a:endParaRPr lang="en-US" sz="1800" b="1" baseline="-25000">
              <a:solidFill>
                <a:srgbClr val="FF99CC"/>
              </a:solidFill>
              <a:latin typeface="+mj-lt"/>
            </a:endParaRPr>
          </a:p>
        </p:txBody>
      </p:sp>
      <p:sp>
        <p:nvSpPr>
          <p:cNvPr id="318603" name="Text Box 1163"/>
          <p:cNvSpPr txBox="1">
            <a:spLocks noChangeArrowheads="1"/>
          </p:cNvSpPr>
          <p:nvPr/>
        </p:nvSpPr>
        <p:spPr bwMode="auto">
          <a:xfrm>
            <a:off x="5643563" y="5507038"/>
            <a:ext cx="7302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99CC"/>
                </a:solidFill>
                <a:latin typeface="+mj-lt"/>
              </a:rPr>
              <a:t>66.7</a:t>
            </a:r>
          </a:p>
        </p:txBody>
      </p:sp>
      <p:sp>
        <p:nvSpPr>
          <p:cNvPr id="318604" name="Text Box 1164"/>
          <p:cNvSpPr txBox="1">
            <a:spLocks noChangeArrowheads="1"/>
          </p:cNvSpPr>
          <p:nvPr/>
        </p:nvSpPr>
        <p:spPr bwMode="auto">
          <a:xfrm>
            <a:off x="7459663" y="3316288"/>
            <a:ext cx="48577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a:t>
            </a:r>
          </a:p>
        </p:txBody>
      </p:sp>
      <p:sp>
        <p:nvSpPr>
          <p:cNvPr id="318605" name="Text Box 1165"/>
          <p:cNvSpPr txBox="1">
            <a:spLocks noChangeArrowheads="1"/>
          </p:cNvSpPr>
          <p:nvPr/>
        </p:nvSpPr>
        <p:spPr bwMode="auto">
          <a:xfrm>
            <a:off x="7475538" y="4792663"/>
            <a:ext cx="500062"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50</a:t>
            </a:r>
            <a:endParaRPr lang="en-US" sz="1800" b="1" baseline="-25000">
              <a:solidFill>
                <a:srgbClr val="FF0000"/>
              </a:solidFill>
              <a:latin typeface="+mj-lt"/>
            </a:endParaRPr>
          </a:p>
        </p:txBody>
      </p:sp>
      <p:sp>
        <p:nvSpPr>
          <p:cNvPr id="318606" name="Text Box 1166"/>
          <p:cNvSpPr txBox="1">
            <a:spLocks noChangeArrowheads="1"/>
          </p:cNvSpPr>
          <p:nvPr/>
        </p:nvSpPr>
        <p:spPr bwMode="auto">
          <a:xfrm>
            <a:off x="7462838" y="5164138"/>
            <a:ext cx="5143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80</a:t>
            </a:r>
          </a:p>
        </p:txBody>
      </p:sp>
      <p:sp>
        <p:nvSpPr>
          <p:cNvPr id="318607" name="Text Box 1167"/>
          <p:cNvSpPr txBox="1">
            <a:spLocks noChangeArrowheads="1"/>
          </p:cNvSpPr>
          <p:nvPr/>
        </p:nvSpPr>
        <p:spPr bwMode="auto">
          <a:xfrm>
            <a:off x="7246938" y="3692525"/>
            <a:ext cx="839787"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$40</a:t>
            </a:r>
          </a:p>
        </p:txBody>
      </p:sp>
      <p:sp>
        <p:nvSpPr>
          <p:cNvPr id="318608" name="Text Box 1168"/>
          <p:cNvSpPr txBox="1">
            <a:spLocks noChangeArrowheads="1"/>
          </p:cNvSpPr>
          <p:nvPr/>
        </p:nvSpPr>
        <p:spPr bwMode="auto">
          <a:xfrm>
            <a:off x="7475538" y="4068763"/>
            <a:ext cx="468312"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20</a:t>
            </a:r>
            <a:endParaRPr lang="en-US" sz="1800" b="1" baseline="-25000">
              <a:solidFill>
                <a:srgbClr val="FF0000"/>
              </a:solidFill>
              <a:latin typeface="+mj-lt"/>
            </a:endParaRPr>
          </a:p>
        </p:txBody>
      </p:sp>
      <p:sp>
        <p:nvSpPr>
          <p:cNvPr id="318609" name="Text Box 1169"/>
          <p:cNvSpPr txBox="1">
            <a:spLocks noChangeArrowheads="1"/>
          </p:cNvSpPr>
          <p:nvPr/>
        </p:nvSpPr>
        <p:spPr bwMode="auto">
          <a:xfrm>
            <a:off x="7470775" y="4435475"/>
            <a:ext cx="50641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30</a:t>
            </a:r>
            <a:endParaRPr lang="en-US" sz="1800" b="1" baseline="-25000">
              <a:solidFill>
                <a:srgbClr val="FF0000"/>
              </a:solidFill>
              <a:latin typeface="+mj-lt"/>
            </a:endParaRPr>
          </a:p>
        </p:txBody>
      </p:sp>
      <p:sp>
        <p:nvSpPr>
          <p:cNvPr id="318610" name="Text Box 1170"/>
          <p:cNvSpPr txBox="1">
            <a:spLocks noChangeArrowheads="1"/>
          </p:cNvSpPr>
          <p:nvPr/>
        </p:nvSpPr>
        <p:spPr bwMode="auto">
          <a:xfrm>
            <a:off x="7319963" y="5516563"/>
            <a:ext cx="7302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120</a:t>
            </a:r>
          </a:p>
        </p:txBody>
      </p:sp>
    </p:spTree>
    <p:extLst>
      <p:ext uri="{BB962C8B-B14F-4D97-AF65-F5344CB8AC3E}">
        <p14:creationId xmlns:p14="http://schemas.microsoft.com/office/powerpoint/2010/main" val="212531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85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85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85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85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85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85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85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185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185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185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1852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1852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1852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1859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1860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1860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1860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1859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1859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1860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318604"/>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31860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31860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31860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31860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31860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31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16" grpId="0" autoUpdateAnimBg="0"/>
      <p:bldP spid="318517" grpId="0" autoUpdateAnimBg="0"/>
      <p:bldP spid="318518" grpId="0" autoUpdateAnimBg="0"/>
      <p:bldP spid="318519" grpId="0" autoUpdateAnimBg="0"/>
      <p:bldP spid="318520" grpId="0" autoUpdateAnimBg="0"/>
      <p:bldP spid="318521" grpId="0" autoUpdateAnimBg="0"/>
      <p:bldP spid="318522" grpId="0" autoUpdateAnimBg="0"/>
      <p:bldP spid="318523" grpId="0" autoUpdateAnimBg="0"/>
      <p:bldP spid="318524" grpId="0" autoUpdateAnimBg="0"/>
      <p:bldP spid="318525" grpId="0" autoUpdateAnimBg="0"/>
      <p:bldP spid="318526" grpId="0" autoUpdateAnimBg="0"/>
      <p:bldP spid="318527" grpId="0" autoUpdateAnimBg="0"/>
      <p:bldP spid="318528" grpId="0" autoUpdateAnimBg="0"/>
      <p:bldP spid="318529" grpId="0" autoUpdateAnimBg="0"/>
      <p:bldP spid="318597" grpId="0" autoUpdateAnimBg="0"/>
      <p:bldP spid="318598" grpId="0" autoUpdateAnimBg="0"/>
      <p:bldP spid="318599" grpId="0" autoUpdateAnimBg="0"/>
      <p:bldP spid="318600" grpId="0" autoUpdateAnimBg="0"/>
      <p:bldP spid="318601" grpId="0" autoUpdateAnimBg="0"/>
      <p:bldP spid="318602" grpId="0" autoUpdateAnimBg="0"/>
      <p:bldP spid="318603" grpId="0" autoUpdateAnimBg="0"/>
      <p:bldP spid="318604" grpId="0" autoUpdateAnimBg="0"/>
      <p:bldP spid="318605" grpId="0" autoUpdateAnimBg="0"/>
      <p:bldP spid="318606" grpId="0" autoUpdateAnimBg="0"/>
      <p:bldP spid="318607" grpId="0" autoUpdateAnimBg="0"/>
      <p:bldP spid="318608" grpId="0" autoUpdateAnimBg="0"/>
      <p:bldP spid="318609" grpId="0" autoUpdateAnimBg="0"/>
      <p:bldP spid="3186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74700" y="152400"/>
            <a:ext cx="7620000" cy="1371599"/>
          </a:xfrm>
        </p:spPr>
        <p:txBody>
          <a:bodyPr/>
          <a:lstStyle/>
          <a:p>
            <a:pPr algn="ctr"/>
            <a:r>
              <a:rPr lang="en-US" sz="3800" b="1" dirty="0"/>
              <a:t>Average &amp; Marginal Cost Curves</a:t>
            </a:r>
            <a:endParaRPr lang="en-US" sz="3300" b="1" dirty="0"/>
          </a:p>
        </p:txBody>
      </p:sp>
      <p:pic>
        <p:nvPicPr>
          <p:cNvPr id="55298" name="Picture 10" descr="Fig 8"/>
          <p:cNvPicPr>
            <a:picLocks noChangeAspect="1" noChangeArrowheads="1"/>
          </p:cNvPicPr>
          <p:nvPr/>
        </p:nvPicPr>
        <p:blipFill>
          <a:blip r:embed="rId3"/>
          <a:srcRect/>
          <a:stretch>
            <a:fillRect/>
          </a:stretch>
        </p:blipFill>
        <p:spPr bwMode="auto">
          <a:xfrm>
            <a:off x="2465388" y="1879600"/>
            <a:ext cx="4521200" cy="4406900"/>
          </a:xfrm>
          <a:prstGeom prst="rect">
            <a:avLst/>
          </a:prstGeom>
          <a:noFill/>
          <a:ln w="9525">
            <a:noFill/>
            <a:miter lim="800000"/>
            <a:headEnd/>
            <a:tailEnd/>
          </a:ln>
        </p:spPr>
      </p:pic>
      <p:pic>
        <p:nvPicPr>
          <p:cNvPr id="321548" name="Picture 12" descr="Fig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68713" y="4013200"/>
            <a:ext cx="3297237" cy="868363"/>
          </a:xfrm>
          <a:prstGeom prst="rect">
            <a:avLst/>
          </a:prstGeom>
          <a:noFill/>
          <a:ln w="9525">
            <a:noFill/>
            <a:miter lim="800000"/>
            <a:headEnd/>
            <a:tailEnd/>
          </a:ln>
        </p:spPr>
      </p:pic>
      <p:pic>
        <p:nvPicPr>
          <p:cNvPr id="321552" name="Picture 16" descr="Fig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90900" y="2241550"/>
            <a:ext cx="3252788" cy="2941638"/>
          </a:xfrm>
          <a:prstGeom prst="rect">
            <a:avLst/>
          </a:prstGeom>
          <a:noFill/>
          <a:ln w="9525">
            <a:noFill/>
            <a:miter lim="800000"/>
            <a:headEnd/>
            <a:tailEnd/>
          </a:ln>
        </p:spPr>
      </p:pic>
      <p:pic>
        <p:nvPicPr>
          <p:cNvPr id="321547" name="Picture 11" descr="Fig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33788" y="4070350"/>
            <a:ext cx="2952750" cy="835025"/>
          </a:xfrm>
          <a:prstGeom prst="rect">
            <a:avLst/>
          </a:prstGeom>
          <a:noFill/>
          <a:ln w="9525">
            <a:noFill/>
            <a:miter lim="800000"/>
            <a:headEnd/>
            <a:tailEnd/>
          </a:ln>
        </p:spPr>
      </p:pic>
      <p:pic>
        <p:nvPicPr>
          <p:cNvPr id="321550" name="Picture 14" descr="Fig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662363" y="2862263"/>
            <a:ext cx="3281362" cy="1465262"/>
          </a:xfrm>
          <a:prstGeom prst="rect">
            <a:avLst/>
          </a:prstGeom>
          <a:noFill/>
          <a:ln w="9525">
            <a:noFill/>
            <a:miter lim="800000"/>
            <a:headEnd/>
            <a:tailEnd/>
          </a:ln>
        </p:spPr>
      </p:pic>
      <p:pic>
        <p:nvPicPr>
          <p:cNvPr id="321549" name="Picture 13" descr="Fig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633788" y="2816225"/>
            <a:ext cx="2952750" cy="1522413"/>
          </a:xfrm>
          <a:prstGeom prst="rect">
            <a:avLst/>
          </a:prstGeom>
          <a:noFill/>
          <a:ln w="9525">
            <a:noFill/>
            <a:miter lim="800000"/>
            <a:headEnd/>
            <a:tailEnd/>
          </a:ln>
        </p:spPr>
      </p:pic>
      <p:pic>
        <p:nvPicPr>
          <p:cNvPr id="321551" name="Picture 15" descr="Fig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349625" y="2247900"/>
            <a:ext cx="2894013" cy="2946400"/>
          </a:xfrm>
          <a:prstGeom prst="rect">
            <a:avLst/>
          </a:prstGeom>
          <a:noFill/>
          <a:ln w="9525">
            <a:noFill/>
            <a:miter lim="800000"/>
            <a:headEnd/>
            <a:tailEnd/>
          </a:ln>
        </p:spPr>
      </p:pic>
    </p:spTree>
    <p:extLst>
      <p:ext uri="{BB962C8B-B14F-4D97-AF65-F5344CB8AC3E}">
        <p14:creationId xmlns:p14="http://schemas.microsoft.com/office/powerpoint/2010/main" val="109606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1547"/>
                                        </p:tgtEl>
                                        <p:attrNameLst>
                                          <p:attrName>style.visibility</p:attrName>
                                        </p:attrNameLst>
                                      </p:cBhvr>
                                      <p:to>
                                        <p:strVal val="visible"/>
                                      </p:to>
                                    </p:set>
                                    <p:animEffect transition="in" filter="wipe(left)">
                                      <p:cBhvr>
                                        <p:cTn id="7" dur="500"/>
                                        <p:tgtEl>
                                          <p:spTgt spid="321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1548"/>
                                        </p:tgtEl>
                                        <p:attrNameLst>
                                          <p:attrName>style.visibility</p:attrName>
                                        </p:attrNameLst>
                                      </p:cBhvr>
                                      <p:to>
                                        <p:strVal val="visible"/>
                                      </p:to>
                                    </p:set>
                                    <p:animEffect transition="in" filter="wipe(left)">
                                      <p:cBhvr>
                                        <p:cTn id="12" dur="500"/>
                                        <p:tgtEl>
                                          <p:spTgt spid="321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1549"/>
                                        </p:tgtEl>
                                        <p:attrNameLst>
                                          <p:attrName>style.visibility</p:attrName>
                                        </p:attrNameLst>
                                      </p:cBhvr>
                                      <p:to>
                                        <p:strVal val="visible"/>
                                      </p:to>
                                    </p:set>
                                    <p:animEffect transition="in" filter="wipe(left)">
                                      <p:cBhvr>
                                        <p:cTn id="17" dur="500"/>
                                        <p:tgtEl>
                                          <p:spTgt spid="3215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1550"/>
                                        </p:tgtEl>
                                        <p:attrNameLst>
                                          <p:attrName>style.visibility</p:attrName>
                                        </p:attrNameLst>
                                      </p:cBhvr>
                                      <p:to>
                                        <p:strVal val="visible"/>
                                      </p:to>
                                    </p:set>
                                    <p:animEffect transition="in" filter="wipe(left)">
                                      <p:cBhvr>
                                        <p:cTn id="22" dur="500"/>
                                        <p:tgtEl>
                                          <p:spTgt spid="3215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1551"/>
                                        </p:tgtEl>
                                        <p:attrNameLst>
                                          <p:attrName>style.visibility</p:attrName>
                                        </p:attrNameLst>
                                      </p:cBhvr>
                                      <p:to>
                                        <p:strVal val="visible"/>
                                      </p:to>
                                    </p:set>
                                    <p:animEffect transition="in" filter="wipe(left)">
                                      <p:cBhvr>
                                        <p:cTn id="27" dur="500"/>
                                        <p:tgtEl>
                                          <p:spTgt spid="3215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21552"/>
                                        </p:tgtEl>
                                        <p:attrNameLst>
                                          <p:attrName>style.visibility</p:attrName>
                                        </p:attrNameLst>
                                      </p:cBhvr>
                                      <p:to>
                                        <p:strVal val="visible"/>
                                      </p:to>
                                    </p:set>
                                    <p:animEffect transition="in" filter="wipe(left)">
                                      <p:cBhvr>
                                        <p:cTn id="32" dur="500"/>
                                        <p:tgtEl>
                                          <p:spTgt spid="32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74700" y="304800"/>
            <a:ext cx="7620000" cy="1095375"/>
          </a:xfrm>
        </p:spPr>
        <p:txBody>
          <a:bodyPr/>
          <a:lstStyle/>
          <a:p>
            <a:pPr algn="ctr"/>
            <a:r>
              <a:rPr lang="en-US" sz="3600" b="1" dirty="0"/>
              <a:t>Short Run Average &amp; Marginal Cost Curves</a:t>
            </a:r>
            <a:endParaRPr lang="en-US" sz="3200" b="1" dirty="0"/>
          </a:p>
        </p:txBody>
      </p:sp>
      <p:pic>
        <p:nvPicPr>
          <p:cNvPr id="57346" name="Picture 43" descr="SW CH 8 curve axes"/>
          <p:cNvPicPr>
            <a:picLocks noChangeAspect="1" noChangeArrowheads="1"/>
          </p:cNvPicPr>
          <p:nvPr/>
        </p:nvPicPr>
        <p:blipFill>
          <a:blip r:embed="rId3"/>
          <a:srcRect/>
          <a:stretch>
            <a:fillRect/>
          </a:stretch>
        </p:blipFill>
        <p:spPr bwMode="auto">
          <a:xfrm>
            <a:off x="1990725" y="1633538"/>
            <a:ext cx="5135563" cy="4799012"/>
          </a:xfrm>
          <a:prstGeom prst="rect">
            <a:avLst/>
          </a:prstGeom>
          <a:noFill/>
          <a:ln w="9525">
            <a:noFill/>
            <a:miter lim="800000"/>
            <a:headEnd/>
            <a:tailEnd/>
          </a:ln>
        </p:spPr>
      </p:pic>
      <p:pic>
        <p:nvPicPr>
          <p:cNvPr id="310316" name="Picture 44" descr="SW CH 8 both curv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25763" y="2870200"/>
            <a:ext cx="4108450" cy="1824038"/>
          </a:xfrm>
          <a:prstGeom prst="rect">
            <a:avLst/>
          </a:prstGeom>
          <a:noFill/>
          <a:ln w="9525">
            <a:noFill/>
            <a:miter lim="800000"/>
            <a:headEnd/>
            <a:tailEnd/>
          </a:ln>
        </p:spPr>
      </p:pic>
      <p:pic>
        <p:nvPicPr>
          <p:cNvPr id="310317" name="Picture 45" descr="SW CH 8 SMC"/>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05113" y="1906588"/>
            <a:ext cx="3419475" cy="3114675"/>
          </a:xfrm>
          <a:prstGeom prst="rect">
            <a:avLst/>
          </a:prstGeom>
          <a:noFill/>
          <a:ln w="9525">
            <a:noFill/>
            <a:miter lim="800000"/>
            <a:headEnd/>
            <a:tailEnd/>
          </a:ln>
        </p:spPr>
      </p:pic>
      <p:pic>
        <p:nvPicPr>
          <p:cNvPr id="310318" name="Picture 46" descr="SW CH 8 Q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13150" y="4945063"/>
            <a:ext cx="200025" cy="1104900"/>
          </a:xfrm>
          <a:prstGeom prst="rect">
            <a:avLst/>
          </a:prstGeom>
          <a:noFill/>
          <a:ln w="9525">
            <a:noFill/>
            <a:miter lim="800000"/>
            <a:headEnd/>
            <a:tailEnd/>
          </a:ln>
        </p:spPr>
      </p:pic>
      <p:pic>
        <p:nvPicPr>
          <p:cNvPr id="310319" name="Picture 47" descr="SW CH 8 Q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10050" y="4603750"/>
            <a:ext cx="222250" cy="1449388"/>
          </a:xfrm>
          <a:prstGeom prst="rect">
            <a:avLst/>
          </a:prstGeom>
          <a:noFill/>
          <a:ln w="9525">
            <a:noFill/>
            <a:miter lim="800000"/>
            <a:headEnd/>
            <a:tailEnd/>
          </a:ln>
        </p:spPr>
      </p:pic>
      <p:pic>
        <p:nvPicPr>
          <p:cNvPr id="310320" name="Picture 48" descr="SW CH 8 Q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60925" y="3743325"/>
            <a:ext cx="222250" cy="2314575"/>
          </a:xfrm>
          <a:prstGeom prst="rect">
            <a:avLst/>
          </a:prstGeom>
          <a:noFill/>
          <a:ln w="9525">
            <a:noFill/>
            <a:miter lim="800000"/>
            <a:headEnd/>
            <a:tailEnd/>
          </a:ln>
        </p:spPr>
      </p:pic>
    </p:spTree>
    <p:extLst>
      <p:ext uri="{BB962C8B-B14F-4D97-AF65-F5344CB8AC3E}">
        <p14:creationId xmlns:p14="http://schemas.microsoft.com/office/powerpoint/2010/main" val="3926590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0316"/>
                                        </p:tgtEl>
                                        <p:attrNameLst>
                                          <p:attrName>style.visibility</p:attrName>
                                        </p:attrNameLst>
                                      </p:cBhvr>
                                      <p:to>
                                        <p:strVal val="visible"/>
                                      </p:to>
                                    </p:set>
                                    <p:animEffect transition="in" filter="wipe(left)">
                                      <p:cBhvr>
                                        <p:cTn id="7" dur="500"/>
                                        <p:tgtEl>
                                          <p:spTgt spid="310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0317"/>
                                        </p:tgtEl>
                                        <p:attrNameLst>
                                          <p:attrName>style.visibility</p:attrName>
                                        </p:attrNameLst>
                                      </p:cBhvr>
                                      <p:to>
                                        <p:strVal val="visible"/>
                                      </p:to>
                                    </p:set>
                                    <p:animEffect transition="in" filter="wipe(left)">
                                      <p:cBhvr>
                                        <p:cTn id="12" dur="500"/>
                                        <p:tgtEl>
                                          <p:spTgt spid="310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10318"/>
                                        </p:tgtEl>
                                        <p:attrNameLst>
                                          <p:attrName>style.visibility</p:attrName>
                                        </p:attrNameLst>
                                      </p:cBhvr>
                                      <p:to>
                                        <p:strVal val="visible"/>
                                      </p:to>
                                    </p:set>
                                    <p:animEffect transition="in" filter="wipe(up)">
                                      <p:cBhvr>
                                        <p:cTn id="17" dur="500"/>
                                        <p:tgtEl>
                                          <p:spTgt spid="310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10319"/>
                                        </p:tgtEl>
                                        <p:attrNameLst>
                                          <p:attrName>style.visibility</p:attrName>
                                        </p:attrNameLst>
                                      </p:cBhvr>
                                      <p:to>
                                        <p:strVal val="visible"/>
                                      </p:to>
                                    </p:set>
                                    <p:animEffect transition="in" filter="wipe(up)">
                                      <p:cBhvr>
                                        <p:cTn id="22" dur="500"/>
                                        <p:tgtEl>
                                          <p:spTgt spid="3103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10320"/>
                                        </p:tgtEl>
                                        <p:attrNameLst>
                                          <p:attrName>style.visibility</p:attrName>
                                        </p:attrNameLst>
                                      </p:cBhvr>
                                      <p:to>
                                        <p:strVal val="visible"/>
                                      </p:to>
                                    </p:set>
                                    <p:animEffect transition="in" filter="wipe(up)">
                                      <p:cBhvr>
                                        <p:cTn id="27" dur="500"/>
                                        <p:tgtEl>
                                          <p:spTgt spid="310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69900" y="431800"/>
            <a:ext cx="8229600" cy="838200"/>
          </a:xfrm>
        </p:spPr>
        <p:txBody>
          <a:bodyPr/>
          <a:lstStyle/>
          <a:p>
            <a:pPr algn="ctr"/>
            <a:r>
              <a:rPr lang="en-US" sz="3200" b="1" dirty="0"/>
              <a:t>Short Run Cost Curve Relations</a:t>
            </a:r>
          </a:p>
        </p:txBody>
      </p:sp>
      <p:sp>
        <p:nvSpPr>
          <p:cNvPr id="286723" name="Rectangle 3"/>
          <p:cNvSpPr>
            <a:spLocks noGrp="1" noChangeArrowheads="1"/>
          </p:cNvSpPr>
          <p:nvPr>
            <p:ph idx="4294967295"/>
          </p:nvPr>
        </p:nvSpPr>
        <p:spPr>
          <a:xfrm>
            <a:off x="815975" y="1524000"/>
            <a:ext cx="7883525" cy="4876800"/>
          </a:xfrm>
          <a:prstGeom prst="rect">
            <a:avLst/>
          </a:prstGeom>
        </p:spPr>
        <p:txBody>
          <a:bodyPr/>
          <a:lstStyle/>
          <a:p>
            <a:r>
              <a:rPr lang="en-US" sz="2400" i="1" dirty="0">
                <a:solidFill>
                  <a:srgbClr val="00FFFF"/>
                </a:solidFill>
                <a:latin typeface="Times New Roman" pitchFamily="18" charset="0"/>
              </a:rPr>
              <a:t>AFC</a:t>
            </a:r>
            <a:r>
              <a:rPr lang="en-US" sz="2400" dirty="0">
                <a:solidFill>
                  <a:srgbClr val="00FFFF"/>
                </a:solidFill>
              </a:rPr>
              <a:t> decreases continuously as output increases</a:t>
            </a:r>
          </a:p>
          <a:p>
            <a:pPr lvl="1"/>
            <a:r>
              <a:rPr lang="en-US" sz="2400" dirty="0">
                <a:solidFill>
                  <a:srgbClr val="00FFFF"/>
                </a:solidFill>
              </a:rPr>
              <a:t>Equal to vertical distance between </a:t>
            </a:r>
            <a:r>
              <a:rPr lang="en-US" sz="4400" i="1" dirty="0">
                <a:solidFill>
                  <a:srgbClr val="00FFFF"/>
                </a:solidFill>
                <a:latin typeface="Times New Roman" pitchFamily="18" charset="0"/>
              </a:rPr>
              <a:t>ATC</a:t>
            </a:r>
            <a:r>
              <a:rPr lang="en-US" sz="2400" dirty="0">
                <a:solidFill>
                  <a:srgbClr val="00FFFF"/>
                </a:solidFill>
              </a:rPr>
              <a:t> &amp; </a:t>
            </a:r>
            <a:r>
              <a:rPr lang="en-US" sz="4400" i="1" dirty="0">
                <a:solidFill>
                  <a:srgbClr val="00FFFF"/>
                </a:solidFill>
                <a:latin typeface="Times New Roman" pitchFamily="18" charset="0"/>
              </a:rPr>
              <a:t>AVC</a:t>
            </a:r>
          </a:p>
          <a:p>
            <a:r>
              <a:rPr lang="en-US" sz="2400" i="1" dirty="0">
                <a:solidFill>
                  <a:srgbClr val="00FFFF"/>
                </a:solidFill>
                <a:latin typeface="Times New Roman" pitchFamily="18" charset="0"/>
              </a:rPr>
              <a:t>AVC</a:t>
            </a:r>
            <a:r>
              <a:rPr lang="en-US" sz="2400" dirty="0">
                <a:solidFill>
                  <a:srgbClr val="00FFFF"/>
                </a:solidFill>
              </a:rPr>
              <a:t> is U-shaped</a:t>
            </a:r>
          </a:p>
          <a:p>
            <a:pPr lvl="1"/>
            <a:r>
              <a:rPr lang="en-US" sz="2400" dirty="0">
                <a:solidFill>
                  <a:srgbClr val="00FFFF"/>
                </a:solidFill>
              </a:rPr>
              <a:t>Equals </a:t>
            </a:r>
            <a:r>
              <a:rPr lang="en-US" sz="4400" i="1" dirty="0">
                <a:solidFill>
                  <a:srgbClr val="00FFFF"/>
                </a:solidFill>
                <a:latin typeface="Times New Roman" pitchFamily="18" charset="0"/>
              </a:rPr>
              <a:t>SMC </a:t>
            </a:r>
            <a:r>
              <a:rPr lang="en-US" sz="2400" dirty="0">
                <a:solidFill>
                  <a:srgbClr val="00FFFF"/>
                </a:solidFill>
              </a:rPr>
              <a:t>at </a:t>
            </a:r>
            <a:r>
              <a:rPr lang="en-US" sz="4400" i="1" dirty="0">
                <a:solidFill>
                  <a:srgbClr val="00FFFF"/>
                </a:solidFill>
                <a:latin typeface="Times New Roman" pitchFamily="18" charset="0"/>
              </a:rPr>
              <a:t>AVC’s</a:t>
            </a:r>
            <a:r>
              <a:rPr lang="en-US" sz="2400" dirty="0">
                <a:solidFill>
                  <a:srgbClr val="00FFFF"/>
                </a:solidFill>
              </a:rPr>
              <a:t> minimum</a:t>
            </a:r>
          </a:p>
          <a:p>
            <a:r>
              <a:rPr lang="en-US" sz="2400" i="1" dirty="0">
                <a:solidFill>
                  <a:srgbClr val="00FFFF"/>
                </a:solidFill>
                <a:latin typeface="Times New Roman" pitchFamily="18" charset="0"/>
              </a:rPr>
              <a:t>ATC</a:t>
            </a:r>
            <a:r>
              <a:rPr lang="en-US" sz="2400" dirty="0">
                <a:solidFill>
                  <a:srgbClr val="00FFFF"/>
                </a:solidFill>
              </a:rPr>
              <a:t> is U-shaped</a:t>
            </a:r>
          </a:p>
          <a:p>
            <a:pPr lvl="1"/>
            <a:r>
              <a:rPr lang="en-US" sz="2400" dirty="0">
                <a:solidFill>
                  <a:srgbClr val="00FFFF"/>
                </a:solidFill>
              </a:rPr>
              <a:t>Equals </a:t>
            </a:r>
            <a:r>
              <a:rPr lang="en-US" sz="4400" i="1" dirty="0">
                <a:solidFill>
                  <a:srgbClr val="00FFFF"/>
                </a:solidFill>
                <a:latin typeface="Times New Roman" pitchFamily="18" charset="0"/>
              </a:rPr>
              <a:t>SMC</a:t>
            </a:r>
            <a:r>
              <a:rPr lang="en-US" sz="2400" dirty="0">
                <a:solidFill>
                  <a:srgbClr val="00FFFF"/>
                </a:solidFill>
              </a:rPr>
              <a:t> at </a:t>
            </a:r>
            <a:r>
              <a:rPr lang="en-US" sz="4400" i="1" dirty="0">
                <a:solidFill>
                  <a:srgbClr val="00FFFF"/>
                </a:solidFill>
                <a:latin typeface="Times New Roman" pitchFamily="18" charset="0"/>
              </a:rPr>
              <a:t>ATC’s</a:t>
            </a:r>
            <a:r>
              <a:rPr lang="en-US" sz="2400" dirty="0">
                <a:solidFill>
                  <a:srgbClr val="00FFFF"/>
                </a:solidFill>
              </a:rPr>
              <a:t> minimum</a:t>
            </a:r>
            <a:endParaRPr lang="en-US" sz="2400" i="1" dirty="0">
              <a:solidFill>
                <a:srgbClr val="00FFFF"/>
              </a:solidFill>
            </a:endParaRPr>
          </a:p>
        </p:txBody>
      </p:sp>
    </p:spTree>
    <p:extLst>
      <p:ext uri="{BB962C8B-B14F-4D97-AF65-F5344CB8AC3E}">
        <p14:creationId xmlns:p14="http://schemas.microsoft.com/office/powerpoint/2010/main" val="146655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9" name="Rectangle 3"/>
          <p:cNvSpPr>
            <a:spLocks noGrp="1" noChangeArrowheads="1"/>
          </p:cNvSpPr>
          <p:nvPr>
            <p:ph idx="4294967295"/>
          </p:nvPr>
        </p:nvSpPr>
        <p:spPr>
          <a:xfrm>
            <a:off x="815975" y="1524000"/>
            <a:ext cx="7883525" cy="4876800"/>
          </a:xfrm>
          <a:prstGeom prst="rect">
            <a:avLst/>
          </a:prstGeom>
        </p:spPr>
        <p:txBody>
          <a:bodyPr/>
          <a:lstStyle/>
          <a:p>
            <a:r>
              <a:rPr lang="en-US" sz="2800" b="1" i="1" dirty="0">
                <a:solidFill>
                  <a:srgbClr val="00FFFF"/>
                </a:solidFill>
                <a:latin typeface="Times New Roman" pitchFamily="18" charset="0"/>
              </a:rPr>
              <a:t>SMC</a:t>
            </a:r>
            <a:r>
              <a:rPr lang="en-US" sz="2800" b="1" dirty="0">
                <a:solidFill>
                  <a:srgbClr val="00FFFF"/>
                </a:solidFill>
              </a:rPr>
              <a:t> is U-shaped</a:t>
            </a:r>
          </a:p>
          <a:p>
            <a:pPr lvl="1"/>
            <a:r>
              <a:rPr lang="en-US" sz="2400" b="1" dirty="0">
                <a:solidFill>
                  <a:srgbClr val="00FFFF"/>
                </a:solidFill>
              </a:rPr>
              <a:t>Intersects </a:t>
            </a:r>
            <a:r>
              <a:rPr lang="en-US" sz="4400" b="1" i="1" dirty="0">
                <a:solidFill>
                  <a:srgbClr val="00FFFF"/>
                </a:solidFill>
                <a:latin typeface="Times New Roman" pitchFamily="18" charset="0"/>
              </a:rPr>
              <a:t>AVC </a:t>
            </a:r>
            <a:r>
              <a:rPr lang="en-US" sz="2400" b="1" dirty="0">
                <a:solidFill>
                  <a:srgbClr val="00FFFF"/>
                </a:solidFill>
              </a:rPr>
              <a:t>&amp; </a:t>
            </a:r>
            <a:r>
              <a:rPr lang="en-US" sz="4400" b="1" i="1" dirty="0">
                <a:solidFill>
                  <a:srgbClr val="00FFFF"/>
                </a:solidFill>
                <a:latin typeface="Times New Roman" pitchFamily="18" charset="0"/>
              </a:rPr>
              <a:t>ATC</a:t>
            </a:r>
            <a:r>
              <a:rPr lang="en-US" sz="2400" b="1" dirty="0">
                <a:solidFill>
                  <a:srgbClr val="00FFFF"/>
                </a:solidFill>
              </a:rPr>
              <a:t> at their minimum points</a:t>
            </a:r>
          </a:p>
          <a:p>
            <a:pPr lvl="1"/>
            <a:r>
              <a:rPr lang="en-US" sz="2400" b="1" dirty="0">
                <a:solidFill>
                  <a:srgbClr val="00FFFF"/>
                </a:solidFill>
              </a:rPr>
              <a:t>Lies below </a:t>
            </a:r>
            <a:r>
              <a:rPr lang="en-US" sz="4400" b="1" i="1" dirty="0">
                <a:solidFill>
                  <a:srgbClr val="00FFFF"/>
                </a:solidFill>
                <a:latin typeface="Times New Roman" pitchFamily="18" charset="0"/>
              </a:rPr>
              <a:t>AVC </a:t>
            </a:r>
            <a:r>
              <a:rPr lang="en-US" sz="2400" b="1" dirty="0">
                <a:solidFill>
                  <a:srgbClr val="00FFFF"/>
                </a:solidFill>
              </a:rPr>
              <a:t>&amp; </a:t>
            </a:r>
            <a:r>
              <a:rPr lang="en-US" sz="4400" b="1" i="1" dirty="0">
                <a:solidFill>
                  <a:srgbClr val="00FFFF"/>
                </a:solidFill>
                <a:latin typeface="Times New Roman" pitchFamily="18" charset="0"/>
              </a:rPr>
              <a:t>ATC</a:t>
            </a:r>
            <a:r>
              <a:rPr lang="en-US" sz="2400" b="1" dirty="0">
                <a:solidFill>
                  <a:srgbClr val="00FFFF"/>
                </a:solidFill>
              </a:rPr>
              <a:t> when </a:t>
            </a:r>
            <a:r>
              <a:rPr lang="en-US" sz="4400" b="1" i="1" dirty="0">
                <a:solidFill>
                  <a:srgbClr val="00FFFF"/>
                </a:solidFill>
                <a:latin typeface="Times New Roman" pitchFamily="18" charset="0"/>
              </a:rPr>
              <a:t>AVC </a:t>
            </a:r>
            <a:r>
              <a:rPr lang="en-US" sz="2400" b="1" dirty="0">
                <a:solidFill>
                  <a:srgbClr val="00FFFF"/>
                </a:solidFill>
              </a:rPr>
              <a:t>&amp; </a:t>
            </a:r>
            <a:r>
              <a:rPr lang="en-US" sz="4400" b="1" i="1" dirty="0">
                <a:solidFill>
                  <a:srgbClr val="00FFFF"/>
                </a:solidFill>
                <a:latin typeface="Times New Roman" pitchFamily="18" charset="0"/>
              </a:rPr>
              <a:t>ATC</a:t>
            </a:r>
            <a:r>
              <a:rPr lang="en-US" sz="2400" b="1" dirty="0">
                <a:solidFill>
                  <a:srgbClr val="00FFFF"/>
                </a:solidFill>
              </a:rPr>
              <a:t> are falling</a:t>
            </a:r>
          </a:p>
          <a:p>
            <a:pPr lvl="1"/>
            <a:r>
              <a:rPr lang="en-US" sz="2400" b="1" dirty="0">
                <a:solidFill>
                  <a:srgbClr val="00FFFF"/>
                </a:solidFill>
              </a:rPr>
              <a:t>Lies above </a:t>
            </a:r>
            <a:r>
              <a:rPr lang="en-US" sz="4400" b="1" i="1" dirty="0">
                <a:solidFill>
                  <a:srgbClr val="00FFFF"/>
                </a:solidFill>
                <a:latin typeface="Times New Roman" pitchFamily="18" charset="0"/>
              </a:rPr>
              <a:t>AVC </a:t>
            </a:r>
            <a:r>
              <a:rPr lang="en-US" sz="2400" b="1" dirty="0">
                <a:solidFill>
                  <a:srgbClr val="00FFFF"/>
                </a:solidFill>
              </a:rPr>
              <a:t>&amp; </a:t>
            </a:r>
            <a:r>
              <a:rPr lang="en-US" sz="4400" b="1" i="1" dirty="0">
                <a:solidFill>
                  <a:srgbClr val="00FFFF"/>
                </a:solidFill>
                <a:latin typeface="Times New Roman" pitchFamily="18" charset="0"/>
              </a:rPr>
              <a:t>ATC</a:t>
            </a:r>
            <a:r>
              <a:rPr lang="en-US" sz="2400" b="1" dirty="0">
                <a:solidFill>
                  <a:srgbClr val="00FFFF"/>
                </a:solidFill>
              </a:rPr>
              <a:t> when </a:t>
            </a:r>
            <a:r>
              <a:rPr lang="en-US" sz="4400" b="1" i="1" dirty="0">
                <a:solidFill>
                  <a:srgbClr val="00FFFF"/>
                </a:solidFill>
                <a:latin typeface="Times New Roman" pitchFamily="18" charset="0"/>
              </a:rPr>
              <a:t>AVC </a:t>
            </a:r>
            <a:r>
              <a:rPr lang="en-US" sz="2400" b="1" dirty="0">
                <a:solidFill>
                  <a:srgbClr val="00FFFF"/>
                </a:solidFill>
              </a:rPr>
              <a:t>&amp; </a:t>
            </a:r>
            <a:r>
              <a:rPr lang="en-US" sz="4400" b="1" i="1" dirty="0">
                <a:solidFill>
                  <a:srgbClr val="00FFFF"/>
                </a:solidFill>
                <a:latin typeface="Times New Roman" pitchFamily="18" charset="0"/>
              </a:rPr>
              <a:t>ATC</a:t>
            </a:r>
            <a:r>
              <a:rPr lang="en-US" sz="2400" b="1" dirty="0">
                <a:solidFill>
                  <a:srgbClr val="00FFFF"/>
                </a:solidFill>
              </a:rPr>
              <a:t> are rising</a:t>
            </a:r>
          </a:p>
        </p:txBody>
      </p:sp>
      <p:sp>
        <p:nvSpPr>
          <p:cNvPr id="61442" name="Rectangle 2"/>
          <p:cNvSpPr>
            <a:spLocks noGrp="1" noChangeArrowheads="1"/>
          </p:cNvSpPr>
          <p:nvPr>
            <p:ph type="title"/>
          </p:nvPr>
        </p:nvSpPr>
        <p:spPr>
          <a:xfrm>
            <a:off x="469900" y="419100"/>
            <a:ext cx="8229600" cy="838200"/>
          </a:xfrm>
        </p:spPr>
        <p:txBody>
          <a:bodyPr/>
          <a:lstStyle/>
          <a:p>
            <a:pPr algn="ctr"/>
            <a:r>
              <a:rPr lang="en-US" sz="3200" b="1" dirty="0"/>
              <a:t>Short Run Cost Curve Relations</a:t>
            </a:r>
          </a:p>
        </p:txBody>
      </p:sp>
    </p:spTree>
    <p:extLst>
      <p:ext uri="{BB962C8B-B14F-4D97-AF65-F5344CB8AC3E}">
        <p14:creationId xmlns:p14="http://schemas.microsoft.com/office/powerpoint/2010/main" val="343881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wipe(left)">
                                      <p:cBhvr>
                                        <p:cTn id="7" dur="500"/>
                                        <p:tgtEl>
                                          <p:spTgt spid="311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299">
                                            <p:txEl>
                                              <p:pRg st="1" end="1"/>
                                            </p:txEl>
                                          </p:spTgt>
                                        </p:tgtEl>
                                        <p:attrNameLst>
                                          <p:attrName>style.visibility</p:attrName>
                                        </p:attrNameLst>
                                      </p:cBhvr>
                                      <p:to>
                                        <p:strVal val="visible"/>
                                      </p:to>
                                    </p:set>
                                    <p:animEffect transition="in" filter="wipe(left)">
                                      <p:cBhvr>
                                        <p:cTn id="12" dur="500"/>
                                        <p:tgtEl>
                                          <p:spTgt spid="311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1299">
                                            <p:txEl>
                                              <p:pRg st="2" end="2"/>
                                            </p:txEl>
                                          </p:spTgt>
                                        </p:tgtEl>
                                        <p:attrNameLst>
                                          <p:attrName>style.visibility</p:attrName>
                                        </p:attrNameLst>
                                      </p:cBhvr>
                                      <p:to>
                                        <p:strVal val="visible"/>
                                      </p:to>
                                    </p:set>
                                    <p:animEffect transition="in" filter="wipe(left)">
                                      <p:cBhvr>
                                        <p:cTn id="17" dur="500"/>
                                        <p:tgtEl>
                                          <p:spTgt spid="311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1299">
                                            <p:txEl>
                                              <p:pRg st="3" end="3"/>
                                            </p:txEl>
                                          </p:spTgt>
                                        </p:tgtEl>
                                        <p:attrNameLst>
                                          <p:attrName>style.visibility</p:attrName>
                                        </p:attrNameLst>
                                      </p:cBhvr>
                                      <p:to>
                                        <p:strVal val="visible"/>
                                      </p:to>
                                    </p:set>
                                    <p:animEffect transition="in" filter="wipe(left)">
                                      <p:cBhvr>
                                        <p:cTn id="22" dur="500"/>
                                        <p:tgtEl>
                                          <p:spTgt spid="311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562192"/>
            <a:ext cx="8001000" cy="5125607"/>
            <a:chOff x="0" y="0"/>
            <a:chExt cx="9144000" cy="6438603"/>
          </a:xfrm>
        </p:grpSpPr>
        <p:sp>
          <p:nvSpPr>
            <p:cNvPr id="8194" name="Line 4"/>
            <p:cNvSpPr>
              <a:spLocks noChangeShapeType="1"/>
            </p:cNvSpPr>
            <p:nvPr/>
          </p:nvSpPr>
          <p:spPr bwMode="auto">
            <a:xfrm>
              <a:off x="0" y="59436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Line 5"/>
            <p:cNvSpPr>
              <a:spLocks noChangeShapeType="1"/>
            </p:cNvSpPr>
            <p:nvPr/>
          </p:nvSpPr>
          <p:spPr bwMode="auto">
            <a:xfrm>
              <a:off x="4495800" y="614570"/>
              <a:ext cx="76200" cy="53290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6"/>
            <p:cNvSpPr txBox="1">
              <a:spLocks noChangeArrowheads="1"/>
            </p:cNvSpPr>
            <p:nvPr/>
          </p:nvSpPr>
          <p:spPr bwMode="auto">
            <a:xfrm>
              <a:off x="974725" y="5976938"/>
              <a:ext cx="77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dirty="0"/>
                <a:t>Cost</a:t>
              </a:r>
              <a:endParaRPr lang="en-US" altLang="en-US" dirty="0"/>
            </a:p>
          </p:txBody>
        </p:sp>
        <p:sp>
          <p:nvSpPr>
            <p:cNvPr id="8197" name="Text Box 7"/>
            <p:cNvSpPr txBox="1">
              <a:spLocks noChangeArrowheads="1"/>
            </p:cNvSpPr>
            <p:nvPr/>
          </p:nvSpPr>
          <p:spPr bwMode="auto">
            <a:xfrm>
              <a:off x="7527925" y="5976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input</a:t>
              </a:r>
              <a:endParaRPr lang="en-US" altLang="en-US"/>
            </a:p>
          </p:txBody>
        </p:sp>
        <p:sp>
          <p:nvSpPr>
            <p:cNvPr id="8198" name="Text Box 8"/>
            <p:cNvSpPr txBox="1">
              <a:spLocks noChangeArrowheads="1"/>
            </p:cNvSpPr>
            <p:nvPr/>
          </p:nvSpPr>
          <p:spPr bwMode="auto">
            <a:xfrm>
              <a:off x="3886200" y="0"/>
              <a:ext cx="1069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dirty="0"/>
                <a:t>output</a:t>
              </a:r>
              <a:endParaRPr lang="en-US" altLang="en-US" dirty="0"/>
            </a:p>
          </p:txBody>
        </p:sp>
        <p:sp>
          <p:nvSpPr>
            <p:cNvPr id="8202" name="Text Box 30"/>
            <p:cNvSpPr txBox="1">
              <a:spLocks noChangeArrowheads="1"/>
            </p:cNvSpPr>
            <p:nvPr/>
          </p:nvSpPr>
          <p:spPr bwMode="auto">
            <a:xfrm>
              <a:off x="685800" y="3124199"/>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de-DE" altLang="en-US" dirty="0"/>
                <a:t>Cost Function</a:t>
              </a:r>
              <a:endParaRPr lang="en-US" altLang="en-US" dirty="0"/>
            </a:p>
          </p:txBody>
        </p:sp>
        <p:sp>
          <p:nvSpPr>
            <p:cNvPr id="8203" name="Text Box 31"/>
            <p:cNvSpPr txBox="1">
              <a:spLocks noChangeArrowheads="1"/>
            </p:cNvSpPr>
            <p:nvPr/>
          </p:nvSpPr>
          <p:spPr bwMode="auto">
            <a:xfrm>
              <a:off x="6248400" y="3124200"/>
              <a:ext cx="2736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dirty="0"/>
                <a:t>Production Funtion</a:t>
              </a:r>
              <a:endParaRPr lang="en-US" altLang="en-US" dirty="0"/>
            </a:p>
          </p:txBody>
        </p:sp>
        <p:sp>
          <p:nvSpPr>
            <p:cNvPr id="12" name="Freeform 11"/>
            <p:cNvSpPr/>
            <p:nvPr/>
          </p:nvSpPr>
          <p:spPr>
            <a:xfrm>
              <a:off x="4572000" y="1562908"/>
              <a:ext cx="4486909" cy="4380692"/>
            </a:xfrm>
            <a:custGeom>
              <a:avLst/>
              <a:gdLst>
                <a:gd name="connsiteX0" fmla="*/ 0 w 4457700"/>
                <a:gd name="connsiteY0" fmla="*/ 2595562 h 2595562"/>
                <a:gd name="connsiteX1" fmla="*/ 1200150 w 4457700"/>
                <a:gd name="connsiteY1" fmla="*/ 2024062 h 2595562"/>
                <a:gd name="connsiteX2" fmla="*/ 1657350 w 4457700"/>
                <a:gd name="connsiteY2" fmla="*/ 1281112 h 2595562"/>
                <a:gd name="connsiteX3" fmla="*/ 2314575 w 4457700"/>
                <a:gd name="connsiteY3" fmla="*/ 509587 h 2595562"/>
                <a:gd name="connsiteX4" fmla="*/ 3429000 w 4457700"/>
                <a:gd name="connsiteY4" fmla="*/ 23812 h 2595562"/>
                <a:gd name="connsiteX5" fmla="*/ 4457700 w 4457700"/>
                <a:gd name="connsiteY5" fmla="*/ 366712 h 2595562"/>
                <a:gd name="connsiteX6" fmla="*/ 4457700 w 4457700"/>
                <a:gd name="connsiteY6" fmla="*/ 366712 h 259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2595562">
                  <a:moveTo>
                    <a:pt x="0" y="2595562"/>
                  </a:moveTo>
                  <a:cubicBezTo>
                    <a:pt x="461962" y="2419349"/>
                    <a:pt x="923925" y="2243137"/>
                    <a:pt x="1200150" y="2024062"/>
                  </a:cubicBezTo>
                  <a:cubicBezTo>
                    <a:pt x="1476375" y="1804987"/>
                    <a:pt x="1471613" y="1533525"/>
                    <a:pt x="1657350" y="1281112"/>
                  </a:cubicBezTo>
                  <a:cubicBezTo>
                    <a:pt x="1843088" y="1028700"/>
                    <a:pt x="2019300" y="719137"/>
                    <a:pt x="2314575" y="509587"/>
                  </a:cubicBezTo>
                  <a:cubicBezTo>
                    <a:pt x="2609850" y="300037"/>
                    <a:pt x="3071813" y="47625"/>
                    <a:pt x="3429000" y="23812"/>
                  </a:cubicBezTo>
                  <a:cubicBezTo>
                    <a:pt x="3786188" y="0"/>
                    <a:pt x="4457700" y="366712"/>
                    <a:pt x="4457700" y="366712"/>
                  </a:cubicBezTo>
                  <a:lnTo>
                    <a:pt x="4457700" y="36671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6200" y="1562908"/>
              <a:ext cx="4486909" cy="4380692"/>
            </a:xfrm>
            <a:custGeom>
              <a:avLst/>
              <a:gdLst>
                <a:gd name="connsiteX0" fmla="*/ 0 w 4457700"/>
                <a:gd name="connsiteY0" fmla="*/ 2595562 h 2595562"/>
                <a:gd name="connsiteX1" fmla="*/ 1200150 w 4457700"/>
                <a:gd name="connsiteY1" fmla="*/ 2024062 h 2595562"/>
                <a:gd name="connsiteX2" fmla="*/ 1657350 w 4457700"/>
                <a:gd name="connsiteY2" fmla="*/ 1281112 h 2595562"/>
                <a:gd name="connsiteX3" fmla="*/ 2314575 w 4457700"/>
                <a:gd name="connsiteY3" fmla="*/ 509587 h 2595562"/>
                <a:gd name="connsiteX4" fmla="*/ 3429000 w 4457700"/>
                <a:gd name="connsiteY4" fmla="*/ 23812 h 2595562"/>
                <a:gd name="connsiteX5" fmla="*/ 4457700 w 4457700"/>
                <a:gd name="connsiteY5" fmla="*/ 366712 h 2595562"/>
                <a:gd name="connsiteX6" fmla="*/ 4457700 w 4457700"/>
                <a:gd name="connsiteY6" fmla="*/ 366712 h 259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2595562">
                  <a:moveTo>
                    <a:pt x="0" y="2595562"/>
                  </a:moveTo>
                  <a:cubicBezTo>
                    <a:pt x="461962" y="2419349"/>
                    <a:pt x="923925" y="2243137"/>
                    <a:pt x="1200150" y="2024062"/>
                  </a:cubicBezTo>
                  <a:cubicBezTo>
                    <a:pt x="1476375" y="1804987"/>
                    <a:pt x="1471613" y="1533525"/>
                    <a:pt x="1657350" y="1281112"/>
                  </a:cubicBezTo>
                  <a:cubicBezTo>
                    <a:pt x="1843088" y="1028700"/>
                    <a:pt x="2019300" y="719137"/>
                    <a:pt x="2314575" y="509587"/>
                  </a:cubicBezTo>
                  <a:cubicBezTo>
                    <a:pt x="2609850" y="300037"/>
                    <a:pt x="3071813" y="47625"/>
                    <a:pt x="3429000" y="23812"/>
                  </a:cubicBezTo>
                  <a:cubicBezTo>
                    <a:pt x="3786188" y="0"/>
                    <a:pt x="4457700" y="366712"/>
                    <a:pt x="4457700" y="366712"/>
                  </a:cubicBezTo>
                  <a:lnTo>
                    <a:pt x="4457700" y="366712"/>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Rectangle 2"/>
          <p:cNvSpPr txBox="1">
            <a:spLocks noChangeArrowheads="1"/>
          </p:cNvSpPr>
          <p:nvPr/>
        </p:nvSpPr>
        <p:spPr>
          <a:xfrm>
            <a:off x="762000" y="304800"/>
            <a:ext cx="76200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t>Relations Between Short-Run Costs &amp; Production</a:t>
            </a:r>
          </a:p>
        </p:txBody>
      </p:sp>
    </p:spTree>
    <p:extLst>
      <p:ext uri="{BB962C8B-B14F-4D97-AF65-F5344CB8AC3E}">
        <p14:creationId xmlns:p14="http://schemas.microsoft.com/office/powerpoint/2010/main" val="315578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5" name="Rectangle 2"/>
          <p:cNvSpPr>
            <a:spLocks noGrp="1" noChangeArrowheads="1"/>
          </p:cNvSpPr>
          <p:nvPr>
            <p:ph type="title"/>
          </p:nvPr>
        </p:nvSpPr>
        <p:spPr>
          <a:xfrm>
            <a:off x="762000" y="433388"/>
            <a:ext cx="7620000" cy="1319212"/>
          </a:xfrm>
        </p:spPr>
        <p:txBody>
          <a:bodyPr/>
          <a:lstStyle/>
          <a:p>
            <a:pPr algn="ctr"/>
            <a:r>
              <a:rPr lang="en-US" sz="4000" b="1" dirty="0"/>
              <a:t>Relations Between Short-Run Costs &amp; Production</a:t>
            </a:r>
          </a:p>
        </p:txBody>
      </p:sp>
      <p:sp>
        <p:nvSpPr>
          <p:cNvPr id="312323" name="Rectangle 3"/>
          <p:cNvSpPr>
            <a:spLocks noGrp="1" noChangeArrowheads="1"/>
          </p:cNvSpPr>
          <p:nvPr>
            <p:ph idx="4294967295"/>
          </p:nvPr>
        </p:nvSpPr>
        <p:spPr>
          <a:xfrm>
            <a:off x="879475" y="1981201"/>
            <a:ext cx="7883525" cy="1295400"/>
          </a:xfrm>
          <a:prstGeom prst="rect">
            <a:avLst/>
          </a:prstGeom>
        </p:spPr>
        <p:txBody>
          <a:bodyPr/>
          <a:lstStyle/>
          <a:p>
            <a:r>
              <a:rPr lang="en-US" sz="2400" dirty="0">
                <a:solidFill>
                  <a:srgbClr val="00FFFF"/>
                </a:solidFill>
              </a:rPr>
              <a:t>In the case of a single variable input, short-run costs are related to the production function by two relations</a:t>
            </a:r>
          </a:p>
          <a:p>
            <a:endParaRPr lang="en-US" sz="2400" dirty="0">
              <a:solidFill>
                <a:srgbClr val="00FFFF"/>
              </a:solidFill>
            </a:endParaRPr>
          </a:p>
          <a:p>
            <a:endParaRPr lang="en-US" sz="2400" dirty="0">
              <a:solidFill>
                <a:srgbClr val="00FFFF"/>
              </a:solidFill>
            </a:endParaRPr>
          </a:p>
          <a:p>
            <a:endParaRPr lang="en-US" sz="4000" dirty="0">
              <a:solidFill>
                <a:srgbClr val="00FFFF"/>
              </a:solidFill>
              <a:latin typeface="Comic Sans MS" pitchFamily="66" charset="0"/>
            </a:endParaRPr>
          </a:p>
          <a:p>
            <a:endParaRPr lang="en-US" sz="4000" dirty="0">
              <a:solidFill>
                <a:srgbClr val="00FFFF"/>
              </a:solidFill>
              <a:latin typeface="Comic Sans MS" pitchFamily="66" charset="0"/>
            </a:endParaRPr>
          </a:p>
          <a:p>
            <a:pPr lvl="1">
              <a:buFontTx/>
              <a:buNone/>
            </a:pPr>
            <a:endParaRPr lang="en-US" sz="2400" dirty="0">
              <a:solidFill>
                <a:srgbClr val="00FFFF"/>
              </a:solidFill>
            </a:endParaRPr>
          </a:p>
        </p:txBody>
      </p:sp>
      <p:graphicFrame>
        <p:nvGraphicFramePr>
          <p:cNvPr id="12" name="Object 14"/>
          <p:cNvGraphicFramePr>
            <a:graphicFrameLocks noChangeAspect="1"/>
          </p:cNvGraphicFramePr>
          <p:nvPr>
            <p:extLst>
              <p:ext uri="{D42A27DB-BD31-4B8C-83A1-F6EECF244321}">
                <p14:modId xmlns:p14="http://schemas.microsoft.com/office/powerpoint/2010/main" val="2632746548"/>
              </p:ext>
            </p:extLst>
          </p:nvPr>
        </p:nvGraphicFramePr>
        <p:xfrm>
          <a:off x="1870075" y="3354388"/>
          <a:ext cx="5521325" cy="1141412"/>
        </p:xfrm>
        <a:graphic>
          <a:graphicData uri="http://schemas.openxmlformats.org/presentationml/2006/ole">
            <mc:AlternateContent xmlns:mc="http://schemas.openxmlformats.org/markup-compatibility/2006">
              <mc:Choice xmlns:v="urn:schemas-microsoft-com:vml" Requires="v">
                <p:oleObj name="Equation" r:id="rId3" imgW="1968500" imgH="406400" progId="Equation.DSMT4">
                  <p:embed/>
                </p:oleObj>
              </mc:Choice>
              <mc:Fallback>
                <p:oleObj name="Equation" r:id="rId3" imgW="19685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75" y="3354388"/>
                        <a:ext cx="5521325"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447800" y="4724400"/>
            <a:ext cx="5992812" cy="523220"/>
          </a:xfrm>
          <a:prstGeom prst="rect">
            <a:avLst/>
          </a:prstGeom>
          <a:noFill/>
        </p:spPr>
        <p:txBody>
          <a:bodyPr>
            <a:spAutoFit/>
          </a:bodyPr>
          <a:lstStyle/>
          <a:p>
            <a:pPr>
              <a:defRPr/>
            </a:pPr>
            <a:r>
              <a:rPr lang="en-US" sz="2800" dirty="0">
                <a:solidFill>
                  <a:srgbClr val="00FFFF"/>
                </a:solidFill>
              </a:rPr>
              <a:t>Where </a:t>
            </a:r>
            <a:r>
              <a:rPr lang="en-US" sz="2800" b="1" i="1" dirty="0">
                <a:solidFill>
                  <a:srgbClr val="00FFFF"/>
                </a:solidFill>
                <a:latin typeface="Times New Roman" pitchFamily="18" charset="0"/>
                <a:cs typeface="Times New Roman" pitchFamily="18" charset="0"/>
              </a:rPr>
              <a:t>w</a:t>
            </a:r>
            <a:r>
              <a:rPr lang="en-US" sz="2800" dirty="0">
                <a:solidFill>
                  <a:srgbClr val="00FFFF"/>
                </a:solidFill>
              </a:rPr>
              <a:t> is the price of the variable input,</a:t>
            </a:r>
          </a:p>
        </p:txBody>
      </p:sp>
      <p:sp>
        <p:nvSpPr>
          <p:cNvPr id="7" name="TextBox 6"/>
          <p:cNvSpPr txBox="1">
            <a:spLocks noChangeArrowheads="1"/>
          </p:cNvSpPr>
          <p:nvPr/>
        </p:nvSpPr>
        <p:spPr bwMode="auto">
          <a:xfrm>
            <a:off x="2514600" y="5257800"/>
            <a:ext cx="3527425" cy="646112"/>
          </a:xfrm>
          <a:prstGeom prst="rect">
            <a:avLst/>
          </a:prstGeom>
          <a:noFill/>
          <a:ln w="9525">
            <a:noFill/>
            <a:miter lim="800000"/>
            <a:headEnd/>
            <a:tailEnd/>
          </a:ln>
        </p:spPr>
        <p:txBody>
          <a:bodyPr>
            <a:spAutoFit/>
          </a:bodyPr>
          <a:lstStyle/>
          <a:p>
            <a:pPr algn="ctr"/>
            <a:r>
              <a:rPr lang="en-US" sz="3600" b="1" i="1" dirty="0">
                <a:solidFill>
                  <a:srgbClr val="AC5E08"/>
                </a:solidFill>
                <a:latin typeface="Times New Roman" pitchFamily="18" charset="0"/>
                <a:cs typeface="Times New Roman" pitchFamily="18" charset="0"/>
              </a:rPr>
              <a:t>TC = </a:t>
            </a:r>
            <a:r>
              <a:rPr lang="en-US" sz="3600" b="1" i="1" dirty="0" err="1">
                <a:solidFill>
                  <a:srgbClr val="AC5E08"/>
                </a:solidFill>
                <a:latin typeface="Times New Roman" pitchFamily="18" charset="0"/>
                <a:cs typeface="Times New Roman" pitchFamily="18" charset="0"/>
              </a:rPr>
              <a:t>wL</a:t>
            </a:r>
            <a:r>
              <a:rPr lang="en-US" sz="3600" b="1" i="1" dirty="0">
                <a:solidFill>
                  <a:srgbClr val="AC5E08"/>
                </a:solidFill>
                <a:latin typeface="Times New Roman" pitchFamily="18" charset="0"/>
                <a:cs typeface="Times New Roman" pitchFamily="18" charset="0"/>
              </a:rPr>
              <a:t> + </a:t>
            </a:r>
            <a:r>
              <a:rPr lang="en-US" sz="3600" b="1" i="1" dirty="0" err="1">
                <a:solidFill>
                  <a:srgbClr val="AC5E08"/>
                </a:solidFill>
                <a:latin typeface="Times New Roman" pitchFamily="18" charset="0"/>
                <a:cs typeface="Times New Roman" pitchFamily="18" charset="0"/>
              </a:rPr>
              <a:t>rK</a:t>
            </a:r>
            <a:endParaRPr lang="en-US" sz="3600" b="1" i="1" dirty="0">
              <a:solidFill>
                <a:srgbClr val="AC5E08"/>
              </a:solidFill>
              <a:latin typeface="Times New Roman" pitchFamily="18" charset="0"/>
              <a:cs typeface="Times New Roman" pitchFamily="18" charset="0"/>
            </a:endParaRPr>
          </a:p>
        </p:txBody>
      </p:sp>
    </p:spTree>
    <p:extLst>
      <p:ext uri="{BB962C8B-B14F-4D97-AF65-F5344CB8AC3E}">
        <p14:creationId xmlns:p14="http://schemas.microsoft.com/office/powerpoint/2010/main" val="196105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bldLvl="2" autoUpdateAnimBg="0"/>
      <p:bldP spid="1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774700" y="76200"/>
            <a:ext cx="7620000" cy="1031875"/>
          </a:xfrm>
        </p:spPr>
        <p:txBody>
          <a:bodyPr/>
          <a:lstStyle/>
          <a:p>
            <a:pPr algn="ctr">
              <a:lnSpc>
                <a:spcPct val="90000"/>
              </a:lnSpc>
            </a:pPr>
            <a:r>
              <a:rPr lang="en-US" sz="3200" b="1" dirty="0"/>
              <a:t>Short-Run Production &amp; Cost Relations</a:t>
            </a:r>
            <a:endParaRPr lang="en-US" sz="2800" b="1" dirty="0"/>
          </a:p>
        </p:txBody>
      </p:sp>
      <p:sp>
        <p:nvSpPr>
          <p:cNvPr id="66562" name="Rectangle 3"/>
          <p:cNvSpPr>
            <a:spLocks noGrp="1" noChangeArrowheads="1"/>
          </p:cNvSpPr>
          <p:nvPr>
            <p:ph idx="4294967295"/>
          </p:nvPr>
        </p:nvSpPr>
        <p:spPr>
          <a:xfrm>
            <a:off x="381001" y="1490663"/>
            <a:ext cx="8382000" cy="4987925"/>
          </a:xfrm>
          <a:prstGeom prst="rect">
            <a:avLst/>
          </a:prstGeom>
        </p:spPr>
        <p:txBody>
          <a:bodyPr/>
          <a:lstStyle/>
          <a:p>
            <a:endParaRPr lang="en-US"/>
          </a:p>
          <a:p>
            <a:endParaRPr lang="en-US"/>
          </a:p>
          <a:p>
            <a:endParaRPr lang="en-US"/>
          </a:p>
          <a:p>
            <a:endParaRPr lang="en-US" sz="2800">
              <a:latin typeface="Comic Sans MS" pitchFamily="66" charset="0"/>
            </a:endParaRPr>
          </a:p>
          <a:p>
            <a:endParaRPr lang="en-US" sz="2800">
              <a:latin typeface="Comic Sans MS" pitchFamily="66" charset="0"/>
            </a:endParaRPr>
          </a:p>
          <a:p>
            <a:pPr lvl="1">
              <a:buFontTx/>
              <a:buNone/>
            </a:pPr>
            <a:endParaRPr lang="en-US"/>
          </a:p>
        </p:txBody>
      </p:sp>
      <p:pic>
        <p:nvPicPr>
          <p:cNvPr id="66563" name="Picture 4" descr="Fig 8"/>
          <p:cNvPicPr>
            <a:picLocks noChangeAspect="1" noChangeArrowheads="1"/>
          </p:cNvPicPr>
          <p:nvPr/>
        </p:nvPicPr>
        <p:blipFill>
          <a:blip r:embed="rId3">
            <a:duotone>
              <a:prstClr val="black"/>
              <a:srgbClr val="FFFF00">
                <a:tint val="45000"/>
                <a:satMod val="400000"/>
              </a:srgbClr>
            </a:duotone>
          </a:blip>
          <a:srcRect/>
          <a:stretch>
            <a:fillRect/>
          </a:stretch>
        </p:blipFill>
        <p:spPr bwMode="auto">
          <a:xfrm>
            <a:off x="1828800" y="1466850"/>
            <a:ext cx="5486399" cy="5086350"/>
          </a:xfrm>
          <a:prstGeom prst="rect">
            <a:avLst/>
          </a:prstGeom>
          <a:noFill/>
          <a:ln w="9525">
            <a:noFill/>
            <a:miter lim="800000"/>
            <a:headEnd/>
            <a:tailEnd/>
          </a:ln>
        </p:spPr>
      </p:pic>
      <p:pic>
        <p:nvPicPr>
          <p:cNvPr id="314373" name="Picture 5" descr="Fig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24300" y="2106613"/>
            <a:ext cx="2109788" cy="1200150"/>
          </a:xfrm>
          <a:prstGeom prst="rect">
            <a:avLst/>
          </a:prstGeom>
          <a:noFill/>
          <a:ln w="9525">
            <a:noFill/>
            <a:miter lim="800000"/>
            <a:headEnd/>
            <a:tailEnd/>
          </a:ln>
        </p:spPr>
      </p:pic>
      <p:pic>
        <p:nvPicPr>
          <p:cNvPr id="314374" name="Picture 6" descr="Fig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52875" y="4168775"/>
            <a:ext cx="2043113" cy="1320800"/>
          </a:xfrm>
          <a:prstGeom prst="rect">
            <a:avLst/>
          </a:prstGeom>
          <a:noFill/>
          <a:ln w="9525">
            <a:noFill/>
            <a:miter lim="800000"/>
            <a:headEnd/>
            <a:tailEnd/>
          </a:ln>
        </p:spPr>
      </p:pic>
      <p:pic>
        <p:nvPicPr>
          <p:cNvPr id="314375" name="Picture 7" descr="Fig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46575" y="2111375"/>
            <a:ext cx="144463" cy="1476375"/>
          </a:xfrm>
          <a:prstGeom prst="rect">
            <a:avLst/>
          </a:prstGeom>
          <a:noFill/>
          <a:ln w="9525">
            <a:noFill/>
            <a:miter lim="800000"/>
            <a:headEnd/>
            <a:tailEnd/>
          </a:ln>
        </p:spPr>
      </p:pic>
      <p:pic>
        <p:nvPicPr>
          <p:cNvPr id="314376" name="Picture 8" descr="Fig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76638" y="1982788"/>
            <a:ext cx="1030287" cy="554037"/>
          </a:xfrm>
          <a:prstGeom prst="rect">
            <a:avLst/>
          </a:prstGeom>
          <a:noFill/>
          <a:ln w="9525">
            <a:noFill/>
            <a:miter lim="800000"/>
            <a:headEnd/>
            <a:tailEnd/>
          </a:ln>
        </p:spPr>
      </p:pic>
      <p:pic>
        <p:nvPicPr>
          <p:cNvPr id="314377" name="Picture 9" descr="Fig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376738" y="5116513"/>
            <a:ext cx="220662" cy="1108075"/>
          </a:xfrm>
          <a:prstGeom prst="rect">
            <a:avLst/>
          </a:prstGeom>
          <a:noFill/>
          <a:ln w="9525">
            <a:noFill/>
            <a:miter lim="800000"/>
            <a:headEnd/>
            <a:tailEnd/>
          </a:ln>
        </p:spPr>
      </p:pic>
      <p:pic>
        <p:nvPicPr>
          <p:cNvPr id="314378" name="Picture 10" descr="Fig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573463" y="5053013"/>
            <a:ext cx="1023937" cy="541337"/>
          </a:xfrm>
          <a:prstGeom prst="rect">
            <a:avLst/>
          </a:prstGeom>
          <a:noFill/>
          <a:ln w="9525">
            <a:noFill/>
            <a:miter lim="800000"/>
            <a:headEnd/>
            <a:tailEnd/>
          </a:ln>
        </p:spPr>
      </p:pic>
      <p:pic>
        <p:nvPicPr>
          <p:cNvPr id="314379" name="Picture 11" descr="Fig 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811713" y="2411413"/>
            <a:ext cx="144462" cy="1176337"/>
          </a:xfrm>
          <a:prstGeom prst="rect">
            <a:avLst/>
          </a:prstGeom>
          <a:noFill/>
          <a:ln w="9525">
            <a:noFill/>
            <a:miter lim="800000"/>
            <a:headEnd/>
            <a:tailEnd/>
          </a:ln>
        </p:spPr>
      </p:pic>
      <p:pic>
        <p:nvPicPr>
          <p:cNvPr id="314380" name="Picture 12" descr="Fig 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756025" y="2293938"/>
            <a:ext cx="1285875" cy="147637"/>
          </a:xfrm>
          <a:prstGeom prst="rect">
            <a:avLst/>
          </a:prstGeom>
          <a:noFill/>
          <a:ln w="9525">
            <a:noFill/>
            <a:miter lim="800000"/>
            <a:headEnd/>
            <a:tailEnd/>
          </a:ln>
        </p:spPr>
      </p:pic>
      <p:pic>
        <p:nvPicPr>
          <p:cNvPr id="314381" name="Picture 13" descr="Fig 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929188" y="5181600"/>
            <a:ext cx="220662" cy="1039813"/>
          </a:xfrm>
          <a:prstGeom prst="rect">
            <a:avLst/>
          </a:prstGeom>
          <a:noFill/>
          <a:ln w="9525">
            <a:noFill/>
            <a:miter lim="800000"/>
            <a:headEnd/>
            <a:tailEnd/>
          </a:ln>
        </p:spPr>
      </p:pic>
      <p:pic>
        <p:nvPicPr>
          <p:cNvPr id="314382" name="Picture 14" descr="Fig 8"/>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606800" y="5156200"/>
            <a:ext cx="1530350" cy="114300"/>
          </a:xfrm>
          <a:prstGeom prst="rect">
            <a:avLst/>
          </a:prstGeom>
          <a:noFill/>
          <a:ln w="9525">
            <a:noFill/>
            <a:miter lim="800000"/>
            <a:headEnd/>
            <a:tailEnd/>
          </a:ln>
        </p:spPr>
      </p:pic>
      <p:pic>
        <p:nvPicPr>
          <p:cNvPr id="314383" name="Picture 15" descr="Fig 8"/>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268913" y="2557463"/>
            <a:ext cx="220662" cy="1039812"/>
          </a:xfrm>
          <a:prstGeom prst="rect">
            <a:avLst/>
          </a:prstGeom>
          <a:noFill/>
          <a:ln w="9525">
            <a:noFill/>
            <a:miter lim="800000"/>
            <a:headEnd/>
            <a:tailEnd/>
          </a:ln>
        </p:spPr>
      </p:pic>
      <p:pic>
        <p:nvPicPr>
          <p:cNvPr id="314384" name="Picture 16" descr="Fig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3746500" y="2425700"/>
            <a:ext cx="1739900" cy="485775"/>
          </a:xfrm>
          <a:prstGeom prst="rect">
            <a:avLst/>
          </a:prstGeom>
          <a:noFill/>
          <a:ln w="9525">
            <a:noFill/>
            <a:miter lim="800000"/>
            <a:headEnd/>
            <a:tailEnd/>
          </a:ln>
        </p:spPr>
      </p:pic>
      <p:pic>
        <p:nvPicPr>
          <p:cNvPr id="314385" name="Picture 17" descr="Fig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292725" y="4540250"/>
            <a:ext cx="220663" cy="1689100"/>
          </a:xfrm>
          <a:prstGeom prst="rect">
            <a:avLst/>
          </a:prstGeom>
          <a:noFill/>
          <a:ln w="9525">
            <a:noFill/>
            <a:miter lim="800000"/>
            <a:headEnd/>
            <a:tailEnd/>
          </a:ln>
        </p:spPr>
      </p:pic>
      <p:pic>
        <p:nvPicPr>
          <p:cNvPr id="314386" name="Picture 18" descr="Fig 8"/>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3595688" y="4492625"/>
            <a:ext cx="1892300" cy="608013"/>
          </a:xfrm>
          <a:prstGeom prst="rect">
            <a:avLst/>
          </a:prstGeom>
          <a:noFill/>
          <a:ln w="9525">
            <a:noFill/>
            <a:miter lim="800000"/>
            <a:headEnd/>
            <a:tailEnd/>
          </a:ln>
        </p:spPr>
      </p:pic>
    </p:spTree>
    <p:extLst>
      <p:ext uri="{BB962C8B-B14F-4D97-AF65-F5344CB8AC3E}">
        <p14:creationId xmlns:p14="http://schemas.microsoft.com/office/powerpoint/2010/main" val="1839116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4373"/>
                                        </p:tgtEl>
                                        <p:attrNameLst>
                                          <p:attrName>style.visibility</p:attrName>
                                        </p:attrNameLst>
                                      </p:cBhvr>
                                      <p:to>
                                        <p:strVal val="visible"/>
                                      </p:to>
                                    </p:set>
                                    <p:animEffect transition="in" filter="wipe(left)">
                                      <p:cBhvr>
                                        <p:cTn id="7" dur="500"/>
                                        <p:tgtEl>
                                          <p:spTgt spid="314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4374"/>
                                        </p:tgtEl>
                                        <p:attrNameLst>
                                          <p:attrName>style.visibility</p:attrName>
                                        </p:attrNameLst>
                                      </p:cBhvr>
                                      <p:to>
                                        <p:strVal val="visible"/>
                                      </p:to>
                                    </p:set>
                                    <p:animEffect transition="in" filter="wipe(left)">
                                      <p:cBhvr>
                                        <p:cTn id="12" dur="500"/>
                                        <p:tgtEl>
                                          <p:spTgt spid="314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14375"/>
                                        </p:tgtEl>
                                        <p:attrNameLst>
                                          <p:attrName>style.visibility</p:attrName>
                                        </p:attrNameLst>
                                      </p:cBhvr>
                                      <p:to>
                                        <p:strVal val="visible"/>
                                      </p:to>
                                    </p:set>
                                    <p:animEffect transition="in" filter="wipe(down)">
                                      <p:cBhvr>
                                        <p:cTn id="17" dur="500"/>
                                        <p:tgtEl>
                                          <p:spTgt spid="314375"/>
                                        </p:tgtEl>
                                      </p:cBhvr>
                                    </p:animEffect>
                                  </p:childTnLst>
                                </p:cTn>
                              </p:par>
                            </p:childTnLst>
                          </p:cTn>
                        </p:par>
                        <p:par>
                          <p:cTn id="18" fill="hold" nodeType="afterGroup">
                            <p:stCondLst>
                              <p:cond delay="500"/>
                            </p:stCondLst>
                            <p:childTnLst>
                              <p:par>
                                <p:cTn id="19" presetID="22" presetClass="entr" presetSubtype="2" fill="hold" nodeType="afterEffect">
                                  <p:stCondLst>
                                    <p:cond delay="1000"/>
                                  </p:stCondLst>
                                  <p:childTnLst>
                                    <p:set>
                                      <p:cBhvr>
                                        <p:cTn id="20" dur="1" fill="hold">
                                          <p:stCondLst>
                                            <p:cond delay="0"/>
                                          </p:stCondLst>
                                        </p:cTn>
                                        <p:tgtEl>
                                          <p:spTgt spid="314376"/>
                                        </p:tgtEl>
                                        <p:attrNameLst>
                                          <p:attrName>style.visibility</p:attrName>
                                        </p:attrNameLst>
                                      </p:cBhvr>
                                      <p:to>
                                        <p:strVal val="visible"/>
                                      </p:to>
                                    </p:set>
                                    <p:animEffect transition="in" filter="wipe(right)">
                                      <p:cBhvr>
                                        <p:cTn id="21" dur="500"/>
                                        <p:tgtEl>
                                          <p:spTgt spid="3143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314377"/>
                                        </p:tgtEl>
                                        <p:attrNameLst>
                                          <p:attrName>style.visibility</p:attrName>
                                        </p:attrNameLst>
                                      </p:cBhvr>
                                      <p:to>
                                        <p:strVal val="visible"/>
                                      </p:to>
                                    </p:set>
                                    <p:animEffect transition="in" filter="wipe(down)">
                                      <p:cBhvr>
                                        <p:cTn id="26" dur="500"/>
                                        <p:tgtEl>
                                          <p:spTgt spid="314377"/>
                                        </p:tgtEl>
                                      </p:cBhvr>
                                    </p:animEffect>
                                  </p:childTnLst>
                                </p:cTn>
                              </p:par>
                            </p:childTnLst>
                          </p:cTn>
                        </p:par>
                        <p:par>
                          <p:cTn id="27" fill="hold" nodeType="afterGroup">
                            <p:stCondLst>
                              <p:cond delay="500"/>
                            </p:stCondLst>
                            <p:childTnLst>
                              <p:par>
                                <p:cTn id="28" presetID="22" presetClass="entr" presetSubtype="2" fill="hold" nodeType="afterEffect">
                                  <p:stCondLst>
                                    <p:cond delay="1000"/>
                                  </p:stCondLst>
                                  <p:childTnLst>
                                    <p:set>
                                      <p:cBhvr>
                                        <p:cTn id="29" dur="1" fill="hold">
                                          <p:stCondLst>
                                            <p:cond delay="0"/>
                                          </p:stCondLst>
                                        </p:cTn>
                                        <p:tgtEl>
                                          <p:spTgt spid="314378"/>
                                        </p:tgtEl>
                                        <p:attrNameLst>
                                          <p:attrName>style.visibility</p:attrName>
                                        </p:attrNameLst>
                                      </p:cBhvr>
                                      <p:to>
                                        <p:strVal val="visible"/>
                                      </p:to>
                                    </p:set>
                                    <p:animEffect transition="in" filter="wipe(right)">
                                      <p:cBhvr>
                                        <p:cTn id="30" dur="500"/>
                                        <p:tgtEl>
                                          <p:spTgt spid="31437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314379"/>
                                        </p:tgtEl>
                                        <p:attrNameLst>
                                          <p:attrName>style.visibility</p:attrName>
                                        </p:attrNameLst>
                                      </p:cBhvr>
                                      <p:to>
                                        <p:strVal val="visible"/>
                                      </p:to>
                                    </p:set>
                                    <p:animEffect transition="in" filter="wipe(down)">
                                      <p:cBhvr>
                                        <p:cTn id="35" dur="500"/>
                                        <p:tgtEl>
                                          <p:spTgt spid="314379"/>
                                        </p:tgtEl>
                                      </p:cBhvr>
                                    </p:animEffect>
                                  </p:childTnLst>
                                </p:cTn>
                              </p:par>
                            </p:childTnLst>
                          </p:cTn>
                        </p:par>
                        <p:par>
                          <p:cTn id="36" fill="hold" nodeType="afterGroup">
                            <p:stCondLst>
                              <p:cond delay="500"/>
                            </p:stCondLst>
                            <p:childTnLst>
                              <p:par>
                                <p:cTn id="37" presetID="22" presetClass="entr" presetSubtype="2" fill="hold" nodeType="afterEffect">
                                  <p:stCondLst>
                                    <p:cond delay="1000"/>
                                  </p:stCondLst>
                                  <p:childTnLst>
                                    <p:set>
                                      <p:cBhvr>
                                        <p:cTn id="38" dur="1" fill="hold">
                                          <p:stCondLst>
                                            <p:cond delay="0"/>
                                          </p:stCondLst>
                                        </p:cTn>
                                        <p:tgtEl>
                                          <p:spTgt spid="314380"/>
                                        </p:tgtEl>
                                        <p:attrNameLst>
                                          <p:attrName>style.visibility</p:attrName>
                                        </p:attrNameLst>
                                      </p:cBhvr>
                                      <p:to>
                                        <p:strVal val="visible"/>
                                      </p:to>
                                    </p:set>
                                    <p:animEffect transition="in" filter="wipe(right)">
                                      <p:cBhvr>
                                        <p:cTn id="39" dur="500"/>
                                        <p:tgtEl>
                                          <p:spTgt spid="3143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14381"/>
                                        </p:tgtEl>
                                        <p:attrNameLst>
                                          <p:attrName>style.visibility</p:attrName>
                                        </p:attrNameLst>
                                      </p:cBhvr>
                                      <p:to>
                                        <p:strVal val="visible"/>
                                      </p:to>
                                    </p:set>
                                    <p:animEffect transition="in" filter="wipe(down)">
                                      <p:cBhvr>
                                        <p:cTn id="44" dur="500"/>
                                        <p:tgtEl>
                                          <p:spTgt spid="314381"/>
                                        </p:tgtEl>
                                      </p:cBhvr>
                                    </p:animEffect>
                                  </p:childTnLst>
                                </p:cTn>
                              </p:par>
                            </p:childTnLst>
                          </p:cTn>
                        </p:par>
                        <p:par>
                          <p:cTn id="45" fill="hold" nodeType="afterGroup">
                            <p:stCondLst>
                              <p:cond delay="500"/>
                            </p:stCondLst>
                            <p:childTnLst>
                              <p:par>
                                <p:cTn id="46" presetID="22" presetClass="entr" presetSubtype="2" fill="hold" nodeType="afterEffect">
                                  <p:stCondLst>
                                    <p:cond delay="1000"/>
                                  </p:stCondLst>
                                  <p:childTnLst>
                                    <p:set>
                                      <p:cBhvr>
                                        <p:cTn id="47" dur="1" fill="hold">
                                          <p:stCondLst>
                                            <p:cond delay="0"/>
                                          </p:stCondLst>
                                        </p:cTn>
                                        <p:tgtEl>
                                          <p:spTgt spid="314382"/>
                                        </p:tgtEl>
                                        <p:attrNameLst>
                                          <p:attrName>style.visibility</p:attrName>
                                        </p:attrNameLst>
                                      </p:cBhvr>
                                      <p:to>
                                        <p:strVal val="visible"/>
                                      </p:to>
                                    </p:set>
                                    <p:animEffect transition="in" filter="wipe(right)">
                                      <p:cBhvr>
                                        <p:cTn id="48" dur="500"/>
                                        <p:tgtEl>
                                          <p:spTgt spid="3143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314383"/>
                                        </p:tgtEl>
                                        <p:attrNameLst>
                                          <p:attrName>style.visibility</p:attrName>
                                        </p:attrNameLst>
                                      </p:cBhvr>
                                      <p:to>
                                        <p:strVal val="visible"/>
                                      </p:to>
                                    </p:set>
                                    <p:animEffect transition="in" filter="wipe(down)">
                                      <p:cBhvr>
                                        <p:cTn id="53" dur="500"/>
                                        <p:tgtEl>
                                          <p:spTgt spid="314383"/>
                                        </p:tgtEl>
                                      </p:cBhvr>
                                    </p:animEffect>
                                  </p:childTnLst>
                                </p:cTn>
                              </p:par>
                            </p:childTnLst>
                          </p:cTn>
                        </p:par>
                        <p:par>
                          <p:cTn id="54" fill="hold" nodeType="afterGroup">
                            <p:stCondLst>
                              <p:cond delay="500"/>
                            </p:stCondLst>
                            <p:childTnLst>
                              <p:par>
                                <p:cTn id="55" presetID="22" presetClass="entr" presetSubtype="2" fill="hold" nodeType="afterEffect">
                                  <p:stCondLst>
                                    <p:cond delay="1000"/>
                                  </p:stCondLst>
                                  <p:childTnLst>
                                    <p:set>
                                      <p:cBhvr>
                                        <p:cTn id="56" dur="1" fill="hold">
                                          <p:stCondLst>
                                            <p:cond delay="0"/>
                                          </p:stCondLst>
                                        </p:cTn>
                                        <p:tgtEl>
                                          <p:spTgt spid="314384"/>
                                        </p:tgtEl>
                                        <p:attrNameLst>
                                          <p:attrName>style.visibility</p:attrName>
                                        </p:attrNameLst>
                                      </p:cBhvr>
                                      <p:to>
                                        <p:strVal val="visible"/>
                                      </p:to>
                                    </p:set>
                                    <p:animEffect transition="in" filter="wipe(right)">
                                      <p:cBhvr>
                                        <p:cTn id="57" dur="500"/>
                                        <p:tgtEl>
                                          <p:spTgt spid="31438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14385"/>
                                        </p:tgtEl>
                                        <p:attrNameLst>
                                          <p:attrName>style.visibility</p:attrName>
                                        </p:attrNameLst>
                                      </p:cBhvr>
                                      <p:to>
                                        <p:strVal val="visible"/>
                                      </p:to>
                                    </p:set>
                                    <p:animEffect transition="in" filter="wipe(down)">
                                      <p:cBhvr>
                                        <p:cTn id="62" dur="500"/>
                                        <p:tgtEl>
                                          <p:spTgt spid="314385"/>
                                        </p:tgtEl>
                                      </p:cBhvr>
                                    </p:animEffect>
                                  </p:childTnLst>
                                </p:cTn>
                              </p:par>
                            </p:childTnLst>
                          </p:cTn>
                        </p:par>
                        <p:par>
                          <p:cTn id="63" fill="hold" nodeType="afterGroup">
                            <p:stCondLst>
                              <p:cond delay="500"/>
                            </p:stCondLst>
                            <p:childTnLst>
                              <p:par>
                                <p:cTn id="64" presetID="22" presetClass="entr" presetSubtype="2" fill="hold" nodeType="afterEffect">
                                  <p:stCondLst>
                                    <p:cond delay="1000"/>
                                  </p:stCondLst>
                                  <p:childTnLst>
                                    <p:set>
                                      <p:cBhvr>
                                        <p:cTn id="65" dur="1" fill="hold">
                                          <p:stCondLst>
                                            <p:cond delay="0"/>
                                          </p:stCondLst>
                                        </p:cTn>
                                        <p:tgtEl>
                                          <p:spTgt spid="314386"/>
                                        </p:tgtEl>
                                        <p:attrNameLst>
                                          <p:attrName>style.visibility</p:attrName>
                                        </p:attrNameLst>
                                      </p:cBhvr>
                                      <p:to>
                                        <p:strVal val="visible"/>
                                      </p:to>
                                    </p:set>
                                    <p:animEffect transition="in" filter="wipe(right)">
                                      <p:cBhvr>
                                        <p:cTn id="66" dur="500"/>
                                        <p:tgtEl>
                                          <p:spTgt spid="31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1026"/>
          <p:cNvSpPr>
            <a:spLocks noGrp="1" noChangeArrowheads="1"/>
          </p:cNvSpPr>
          <p:nvPr>
            <p:ph type="title"/>
          </p:nvPr>
        </p:nvSpPr>
        <p:spPr>
          <a:xfrm>
            <a:off x="787400" y="228600"/>
            <a:ext cx="7620000" cy="1042988"/>
          </a:xfrm>
        </p:spPr>
        <p:txBody>
          <a:bodyPr/>
          <a:lstStyle/>
          <a:p>
            <a:pPr algn="ctr"/>
            <a:r>
              <a:rPr lang="en-US" sz="3200" b="1" dirty="0"/>
              <a:t>Relations Between Short-Run Costs &amp; Production</a:t>
            </a:r>
          </a:p>
        </p:txBody>
      </p:sp>
      <p:sp>
        <p:nvSpPr>
          <p:cNvPr id="313347" name="Rectangle 1027"/>
          <p:cNvSpPr>
            <a:spLocks noGrp="1" noChangeArrowheads="1"/>
          </p:cNvSpPr>
          <p:nvPr>
            <p:ph idx="4294967295"/>
          </p:nvPr>
        </p:nvSpPr>
        <p:spPr>
          <a:xfrm>
            <a:off x="828675" y="1654175"/>
            <a:ext cx="7654925" cy="4876800"/>
          </a:xfrm>
          <a:prstGeom prst="rect">
            <a:avLst/>
          </a:prstGeom>
        </p:spPr>
        <p:txBody>
          <a:bodyPr/>
          <a:lstStyle/>
          <a:p>
            <a:pPr>
              <a:lnSpc>
                <a:spcPct val="90000"/>
              </a:lnSpc>
            </a:pPr>
            <a:r>
              <a:rPr lang="en-US" sz="3000" dirty="0">
                <a:solidFill>
                  <a:srgbClr val="00FFFF"/>
                </a:solidFill>
              </a:rPr>
              <a:t>When marginal product (average product) is increasing, marginal cost (average cost) is decreasing</a:t>
            </a:r>
          </a:p>
          <a:p>
            <a:pPr>
              <a:lnSpc>
                <a:spcPct val="90000"/>
              </a:lnSpc>
            </a:pPr>
            <a:r>
              <a:rPr lang="en-US" sz="3000" dirty="0">
                <a:solidFill>
                  <a:srgbClr val="00FFFF"/>
                </a:solidFill>
              </a:rPr>
              <a:t>When marginal product (average product) is decreasing, marginal cost (average variable cost) is increasing</a:t>
            </a:r>
          </a:p>
          <a:p>
            <a:pPr>
              <a:lnSpc>
                <a:spcPct val="90000"/>
              </a:lnSpc>
            </a:pPr>
            <a:r>
              <a:rPr lang="en-US" sz="3000" dirty="0">
                <a:solidFill>
                  <a:srgbClr val="00FFFF"/>
                </a:solidFill>
              </a:rPr>
              <a:t>When marginal product = average product at maximum </a:t>
            </a:r>
            <a:r>
              <a:rPr lang="en-US" b="1" i="1" dirty="0">
                <a:solidFill>
                  <a:srgbClr val="00FFFF"/>
                </a:solidFill>
                <a:latin typeface="Times New Roman" pitchFamily="18" charset="0"/>
              </a:rPr>
              <a:t>AP</a:t>
            </a:r>
            <a:r>
              <a:rPr lang="en-US" sz="3000" dirty="0">
                <a:solidFill>
                  <a:srgbClr val="00FFFF"/>
                </a:solidFill>
              </a:rPr>
              <a:t>, marginal cost = average variable cost at minimum </a:t>
            </a:r>
            <a:r>
              <a:rPr lang="en-US" b="1" i="1" dirty="0">
                <a:solidFill>
                  <a:srgbClr val="00FFFF"/>
                </a:solidFill>
                <a:latin typeface="Times New Roman" pitchFamily="18" charset="0"/>
              </a:rPr>
              <a:t>AVC</a:t>
            </a:r>
          </a:p>
        </p:txBody>
      </p:sp>
    </p:spTree>
    <p:extLst>
      <p:ext uri="{BB962C8B-B14F-4D97-AF65-F5344CB8AC3E}">
        <p14:creationId xmlns:p14="http://schemas.microsoft.com/office/powerpoint/2010/main" val="3814302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wipe(left)">
                                      <p:cBhvr>
                                        <p:cTn id="17" dur="500"/>
                                        <p:tgtEl>
                                          <p:spTgt spid="313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609600" y="152400"/>
            <a:ext cx="7924800" cy="1066800"/>
          </a:xfrm>
          <a:noFill/>
        </p:spPr>
        <p:txBody>
          <a:bodyPr/>
          <a:lstStyle/>
          <a:p>
            <a:pPr algn="ctr">
              <a:defRPr/>
            </a:pPr>
            <a:r>
              <a:rPr lang="de-DE" sz="3600" b="1" dirty="0">
                <a:latin typeface="Calibri" panose="020F0502020204030204" pitchFamily="34" charset="0"/>
              </a:rPr>
              <a:t>ESTIMATING </a:t>
            </a:r>
            <a:r>
              <a:rPr lang="en-US" sz="3600" b="1" dirty="0">
                <a:latin typeface="Calibri" panose="020F0502020204030204" pitchFamily="34" charset="0"/>
              </a:rPr>
              <a:t>Short-Run Cost FUNCTION </a:t>
            </a:r>
          </a:p>
        </p:txBody>
      </p:sp>
      <p:sp>
        <p:nvSpPr>
          <p:cNvPr id="53253" name="Rectangle 5"/>
          <p:cNvSpPr>
            <a:spLocks noGrp="1" noChangeArrowheads="1"/>
          </p:cNvSpPr>
          <p:nvPr>
            <p:ph type="body" idx="4294967295"/>
          </p:nvPr>
        </p:nvSpPr>
        <p:spPr>
          <a:xfrm>
            <a:off x="228600" y="1524000"/>
            <a:ext cx="8686800" cy="5105400"/>
          </a:xfrm>
          <a:prstGeom prst="rect">
            <a:avLst/>
          </a:prstGeom>
          <a:noFill/>
          <a:ln>
            <a:solidFill>
              <a:srgbClr val="336600"/>
            </a:solidFill>
          </a:ln>
        </p:spPr>
        <p:txBody>
          <a:bodyPr/>
          <a:lstStyle/>
          <a:p>
            <a:pPr marL="342900" lvl="1" indent="-342900">
              <a:lnSpc>
                <a:spcPct val="80000"/>
              </a:lnSpc>
              <a:defRPr/>
            </a:pPr>
            <a:r>
              <a:rPr lang="en-US" sz="2800" b="1" dirty="0">
                <a:solidFill>
                  <a:srgbClr val="00FFFF"/>
                </a:solidFill>
                <a:latin typeface="Calibri" panose="020F0502020204030204" pitchFamily="34" charset="0"/>
              </a:rPr>
              <a:t>Short-run cost function is assumed as cubic function</a:t>
            </a:r>
            <a:r>
              <a:rPr lang="de-DE" sz="2800" b="1" dirty="0">
                <a:solidFill>
                  <a:srgbClr val="00FFFF"/>
                </a:solidFill>
                <a:latin typeface="Calibri" panose="020F0502020204030204" pitchFamily="34" charset="0"/>
              </a:rPr>
              <a:t>; TC = a + bQ + cQ</a:t>
            </a:r>
            <a:r>
              <a:rPr lang="en-US" sz="2800" b="1" dirty="0">
                <a:solidFill>
                  <a:srgbClr val="00FFFF"/>
                </a:solidFill>
                <a:latin typeface="Calibri" panose="020F0502020204030204" pitchFamily="34" charset="0"/>
                <a:cs typeface="Tahoma" pitchFamily="34" charset="0"/>
              </a:rPr>
              <a:t>² + dQ³, </a:t>
            </a:r>
            <a:r>
              <a:rPr lang="en-US" sz="2800" b="1" dirty="0" err="1">
                <a:solidFill>
                  <a:srgbClr val="00FFFF"/>
                </a:solidFill>
                <a:latin typeface="Calibri" panose="020F0502020204030204" pitchFamily="34" charset="0"/>
                <a:cs typeface="Tahoma" pitchFamily="34" charset="0"/>
              </a:rPr>
              <a:t>a,b,d</a:t>
            </a:r>
            <a:r>
              <a:rPr lang="en-US" sz="2800" b="1" dirty="0">
                <a:solidFill>
                  <a:srgbClr val="00FFFF"/>
                </a:solidFill>
                <a:latin typeface="Calibri" panose="020F0502020204030204" pitchFamily="34" charset="0"/>
                <a:cs typeface="Tahoma" pitchFamily="34" charset="0"/>
              </a:rPr>
              <a:t>&gt;0,c&lt;0,c²&lt;3bd,  so :</a:t>
            </a:r>
          </a:p>
          <a:p>
            <a:pPr lvl="1">
              <a:lnSpc>
                <a:spcPct val="80000"/>
              </a:lnSpc>
              <a:defRPr/>
            </a:pPr>
            <a:r>
              <a:rPr lang="en-US" sz="2800" b="1" dirty="0">
                <a:solidFill>
                  <a:srgbClr val="00FFFF"/>
                </a:solidFill>
                <a:latin typeface="Calibri" panose="020F0502020204030204" pitchFamily="34" charset="0"/>
                <a:cs typeface="Tahoma" pitchFamily="34" charset="0"/>
              </a:rPr>
              <a:t>TFC = a</a:t>
            </a:r>
          </a:p>
          <a:p>
            <a:pPr lvl="1">
              <a:lnSpc>
                <a:spcPct val="80000"/>
              </a:lnSpc>
              <a:defRPr/>
            </a:pPr>
            <a:r>
              <a:rPr lang="en-US" sz="2800" b="1" dirty="0">
                <a:solidFill>
                  <a:srgbClr val="00FFFF"/>
                </a:solidFill>
                <a:latin typeface="Calibri" panose="020F0502020204030204" pitchFamily="34" charset="0"/>
                <a:cs typeface="Tahoma" pitchFamily="34" charset="0"/>
              </a:rPr>
              <a:t>TVC = </a:t>
            </a:r>
            <a:r>
              <a:rPr lang="de-DE" sz="2800" b="1" dirty="0">
                <a:solidFill>
                  <a:srgbClr val="00FFFF"/>
                </a:solidFill>
                <a:latin typeface="Calibri" panose="020F0502020204030204" pitchFamily="34" charset="0"/>
              </a:rPr>
              <a:t>bQ+cQ</a:t>
            </a:r>
            <a:r>
              <a:rPr lang="en-US" sz="2800" b="1" dirty="0">
                <a:solidFill>
                  <a:srgbClr val="00FFFF"/>
                </a:solidFill>
                <a:latin typeface="Calibri" panose="020F0502020204030204" pitchFamily="34" charset="0"/>
                <a:cs typeface="Tahoma" pitchFamily="34" charset="0"/>
              </a:rPr>
              <a:t>²+dQ³ </a:t>
            </a:r>
          </a:p>
          <a:p>
            <a:pPr lvl="1">
              <a:lnSpc>
                <a:spcPct val="80000"/>
              </a:lnSpc>
              <a:defRPr/>
            </a:pPr>
            <a:r>
              <a:rPr lang="de-DE" sz="2800" b="1" dirty="0">
                <a:solidFill>
                  <a:srgbClr val="00FFFF"/>
                </a:solidFill>
                <a:latin typeface="Calibri" panose="020F0502020204030204" pitchFamily="34" charset="0"/>
                <a:cs typeface="Tahoma" pitchFamily="34" charset="0"/>
              </a:rPr>
              <a:t>ATC = a/Q + </a:t>
            </a:r>
            <a:r>
              <a:rPr lang="de-DE" sz="2800" b="1" dirty="0">
                <a:solidFill>
                  <a:srgbClr val="00FFFF"/>
                </a:solidFill>
                <a:latin typeface="Calibri" panose="020F0502020204030204" pitchFamily="34" charset="0"/>
              </a:rPr>
              <a:t>b + cQ</a:t>
            </a:r>
            <a:r>
              <a:rPr lang="en-US" sz="2800" b="1" dirty="0">
                <a:solidFill>
                  <a:srgbClr val="00FFFF"/>
                </a:solidFill>
                <a:latin typeface="Calibri" panose="020F0502020204030204" pitchFamily="34" charset="0"/>
                <a:cs typeface="Tahoma" pitchFamily="34" charset="0"/>
              </a:rPr>
              <a:t> + dQ²</a:t>
            </a:r>
          </a:p>
          <a:p>
            <a:pPr lvl="1">
              <a:lnSpc>
                <a:spcPct val="80000"/>
              </a:lnSpc>
              <a:defRPr/>
            </a:pPr>
            <a:r>
              <a:rPr lang="de-DE" sz="2800" b="1" dirty="0">
                <a:solidFill>
                  <a:srgbClr val="00FFFF"/>
                </a:solidFill>
                <a:latin typeface="Calibri" panose="020F0502020204030204" pitchFamily="34" charset="0"/>
                <a:cs typeface="Tahoma" pitchFamily="34" charset="0"/>
              </a:rPr>
              <a:t>AFC = a/Q</a:t>
            </a:r>
            <a:endParaRPr lang="en-US" sz="2800" b="1" dirty="0">
              <a:solidFill>
                <a:srgbClr val="00FFFF"/>
              </a:solidFill>
              <a:latin typeface="Calibri" panose="020F0502020204030204" pitchFamily="34" charset="0"/>
              <a:cs typeface="Tahoma" pitchFamily="34" charset="0"/>
            </a:endParaRPr>
          </a:p>
          <a:p>
            <a:pPr lvl="1">
              <a:lnSpc>
                <a:spcPct val="80000"/>
              </a:lnSpc>
              <a:defRPr/>
            </a:pPr>
            <a:r>
              <a:rPr lang="de-DE" sz="2800" b="1" dirty="0">
                <a:solidFill>
                  <a:srgbClr val="00FFFF"/>
                </a:solidFill>
                <a:latin typeface="Calibri" panose="020F0502020204030204" pitchFamily="34" charset="0"/>
                <a:cs typeface="Tahoma" pitchFamily="34" charset="0"/>
              </a:rPr>
              <a:t>AVC = TVC/Q = </a:t>
            </a:r>
            <a:r>
              <a:rPr lang="de-DE" sz="2800" b="1" dirty="0">
                <a:solidFill>
                  <a:srgbClr val="00FFFF"/>
                </a:solidFill>
                <a:latin typeface="Calibri" panose="020F0502020204030204" pitchFamily="34" charset="0"/>
              </a:rPr>
              <a:t>b + cQ</a:t>
            </a:r>
            <a:r>
              <a:rPr lang="en-US" sz="2800" b="1" dirty="0">
                <a:solidFill>
                  <a:srgbClr val="00FFFF"/>
                </a:solidFill>
                <a:latin typeface="Calibri" panose="020F0502020204030204" pitchFamily="34" charset="0"/>
                <a:cs typeface="Tahoma" pitchFamily="34" charset="0"/>
              </a:rPr>
              <a:t> + dQ²</a:t>
            </a:r>
          </a:p>
          <a:p>
            <a:pPr lvl="1">
              <a:lnSpc>
                <a:spcPct val="80000"/>
              </a:lnSpc>
              <a:defRPr/>
            </a:pPr>
            <a:r>
              <a:rPr lang="de-DE" sz="2800" b="1" dirty="0">
                <a:solidFill>
                  <a:srgbClr val="00FFFF"/>
                </a:solidFill>
                <a:latin typeface="Calibri" panose="020F0502020204030204" pitchFamily="34" charset="0"/>
                <a:cs typeface="Tahoma" pitchFamily="34" charset="0"/>
              </a:rPr>
              <a:t>MC = ∆TC/∆Q = </a:t>
            </a:r>
            <a:r>
              <a:rPr lang="de-DE" sz="2800" b="1" dirty="0">
                <a:solidFill>
                  <a:srgbClr val="00FFFF"/>
                </a:solidFill>
                <a:latin typeface="Calibri" panose="020F0502020204030204" pitchFamily="34" charset="0"/>
              </a:rPr>
              <a:t>b + 2cQ</a:t>
            </a:r>
            <a:r>
              <a:rPr lang="en-US" sz="2800" b="1" dirty="0">
                <a:solidFill>
                  <a:srgbClr val="00FFFF"/>
                </a:solidFill>
                <a:latin typeface="Calibri" panose="020F0502020204030204" pitchFamily="34" charset="0"/>
                <a:cs typeface="Tahoma" pitchFamily="34" charset="0"/>
              </a:rPr>
              <a:t> + 3dQ²</a:t>
            </a:r>
          </a:p>
          <a:p>
            <a:pPr marL="342900" lvl="1" indent="-342900">
              <a:lnSpc>
                <a:spcPct val="80000"/>
              </a:lnSpc>
              <a:defRPr/>
            </a:pPr>
            <a:r>
              <a:rPr lang="en-US" sz="2800" b="1" dirty="0">
                <a:solidFill>
                  <a:srgbClr val="00FFFF"/>
                </a:solidFill>
                <a:latin typeface="Calibri" panose="020F0502020204030204" pitchFamily="34" charset="0"/>
                <a:cs typeface="Tahoma" pitchFamily="34" charset="0"/>
              </a:rPr>
              <a:t>Total cost elasticity = MC/ATC</a:t>
            </a:r>
          </a:p>
          <a:p>
            <a:pPr eaLnBrk="1" hangingPunct="1">
              <a:lnSpc>
                <a:spcPct val="80000"/>
              </a:lnSpc>
              <a:defRPr/>
            </a:pPr>
            <a:r>
              <a:rPr lang="de-DE" sz="2800" b="1" dirty="0">
                <a:solidFill>
                  <a:srgbClr val="00FFFF"/>
                </a:solidFill>
                <a:latin typeface="Calibri" panose="020F0502020204030204" pitchFamily="34" charset="0"/>
                <a:cs typeface="Tahoma" pitchFamily="34" charset="0"/>
              </a:rPr>
              <a:t>AVC reachs minimum at AVC=MC, Q = -c/2d</a:t>
            </a:r>
          </a:p>
        </p:txBody>
      </p:sp>
    </p:spTree>
    <p:extLst>
      <p:ext uri="{BB962C8B-B14F-4D97-AF65-F5344CB8AC3E}">
        <p14:creationId xmlns:p14="http://schemas.microsoft.com/office/powerpoint/2010/main" val="335083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914400"/>
            <a:ext cx="8077200" cy="2923877"/>
          </a:xfrm>
          <a:prstGeom prst="rect">
            <a:avLst/>
          </a:prstGeom>
        </p:spPr>
        <p:txBody>
          <a:bodyPr wrap="square">
            <a:spAutoFit/>
          </a:bodyPr>
          <a:lstStyle/>
          <a:p>
            <a:pPr marL="457200" marR="0" lvl="0" indent="-457200">
              <a:lnSpc>
                <a:spcPct val="115000"/>
              </a:lnSpc>
              <a:spcBef>
                <a:spcPts val="0"/>
              </a:spcBef>
              <a:spcAft>
                <a:spcPts val="0"/>
              </a:spcAft>
              <a:buClr>
                <a:srgbClr val="000000"/>
              </a:buClr>
              <a:buFont typeface="Arial" panose="020B0604020202020204" pitchFamily="34" charset="0"/>
              <a:buChar char="•"/>
              <a:tabLst>
                <a:tab pos="229235" algn="l"/>
              </a:tabLst>
            </a:pPr>
            <a:r>
              <a:rPr lang="en-US" sz="3200" dirty="0">
                <a:effectLst/>
              </a:rPr>
              <a:t>Cost concept </a:t>
            </a:r>
          </a:p>
          <a:p>
            <a:pPr marL="457200" marR="0" lvl="0" indent="-457200">
              <a:lnSpc>
                <a:spcPct val="115000"/>
              </a:lnSpc>
              <a:spcBef>
                <a:spcPts val="0"/>
              </a:spcBef>
              <a:spcAft>
                <a:spcPts val="0"/>
              </a:spcAft>
              <a:buClr>
                <a:srgbClr val="000000"/>
              </a:buClr>
              <a:buFont typeface="Arial" panose="020B0604020202020204" pitchFamily="34" charset="0"/>
              <a:buChar char="•"/>
              <a:tabLst>
                <a:tab pos="229235" algn="l"/>
              </a:tabLst>
            </a:pPr>
            <a:r>
              <a:rPr lang="en-US" sz="3200" dirty="0">
                <a:effectLst/>
              </a:rPr>
              <a:t>Short run and long run cost </a:t>
            </a:r>
          </a:p>
          <a:p>
            <a:pPr marL="457200" marR="0" lvl="0" indent="-457200">
              <a:lnSpc>
                <a:spcPct val="115000"/>
              </a:lnSpc>
              <a:spcBef>
                <a:spcPts val="0"/>
              </a:spcBef>
              <a:spcAft>
                <a:spcPts val="0"/>
              </a:spcAft>
              <a:buClr>
                <a:srgbClr val="000000"/>
              </a:buClr>
              <a:buFont typeface="Arial" panose="020B0604020202020204" pitchFamily="34" charset="0"/>
              <a:buChar char="•"/>
              <a:tabLst>
                <a:tab pos="229235" algn="l"/>
              </a:tabLst>
            </a:pPr>
            <a:r>
              <a:rPr lang="en-US" sz="3200" dirty="0">
                <a:effectLst/>
              </a:rPr>
              <a:t>Economy and diseconomy of scale</a:t>
            </a:r>
          </a:p>
          <a:p>
            <a:pPr marL="457200" marR="0" lvl="0" indent="-457200">
              <a:lnSpc>
                <a:spcPct val="115000"/>
              </a:lnSpc>
              <a:spcBef>
                <a:spcPts val="0"/>
              </a:spcBef>
              <a:spcAft>
                <a:spcPts val="0"/>
              </a:spcAft>
              <a:buClr>
                <a:srgbClr val="000000"/>
              </a:buClr>
              <a:buFont typeface="Arial" panose="020B0604020202020204" pitchFamily="34" charset="0"/>
              <a:buChar char="•"/>
              <a:tabLst>
                <a:tab pos="229235" algn="l"/>
              </a:tabLst>
            </a:pPr>
            <a:r>
              <a:rPr lang="en-US" sz="3200" dirty="0">
                <a:effectLst/>
              </a:rPr>
              <a:t>Cost Forecasting </a:t>
            </a:r>
          </a:p>
          <a:p>
            <a:pPr marL="457200" marR="0" lvl="0" indent="-457200">
              <a:lnSpc>
                <a:spcPct val="115000"/>
              </a:lnSpc>
              <a:spcBef>
                <a:spcPts val="0"/>
              </a:spcBef>
              <a:spcAft>
                <a:spcPts val="0"/>
              </a:spcAft>
              <a:buClr>
                <a:srgbClr val="000000"/>
              </a:buClr>
              <a:buFont typeface="Arial" panose="020B0604020202020204" pitchFamily="34" charset="0"/>
              <a:buChar char="•"/>
              <a:tabLst>
                <a:tab pos="229235" algn="l"/>
              </a:tabLst>
            </a:pPr>
            <a:r>
              <a:rPr lang="en-US" sz="3200" dirty="0">
                <a:effectLst/>
              </a:rPr>
              <a:t>Economic efficiency</a:t>
            </a:r>
          </a:p>
        </p:txBody>
      </p:sp>
    </p:spTree>
    <p:extLst>
      <p:ext uri="{BB962C8B-B14F-4D97-AF65-F5344CB8AC3E}">
        <p14:creationId xmlns:p14="http://schemas.microsoft.com/office/powerpoint/2010/main" val="369213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99" name="Group 99"/>
          <p:cNvGraphicFramePr>
            <a:graphicFrameLocks noGrp="1"/>
          </p:cNvGraphicFramePr>
          <p:nvPr>
            <p:extLst>
              <p:ext uri="{D42A27DB-BD31-4B8C-83A1-F6EECF244321}">
                <p14:modId xmlns:p14="http://schemas.microsoft.com/office/powerpoint/2010/main" val="430806810"/>
              </p:ext>
            </p:extLst>
          </p:nvPr>
        </p:nvGraphicFramePr>
        <p:xfrm>
          <a:off x="533400" y="1066800"/>
          <a:ext cx="8305800" cy="5562710"/>
        </p:xfrm>
        <a:graphic>
          <a:graphicData uri="http://schemas.openxmlformats.org/drawingml/2006/table">
            <a:tbl>
              <a:tblPr>
                <a:tableStyleId>{3C2FFA5D-87B4-456A-9821-1D502468CF0F}</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K</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L</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TFC</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TVC</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TC</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Q</a:t>
                      </a:r>
                      <a:endParaRPr kumimoji="0" lang="en-US" sz="2800" b="1" i="0" u="none" strike="noStrike" cap="none" normalizeH="0" baseline="0" dirty="0">
                        <a:ln>
                          <a:noFill/>
                        </a:ln>
                        <a:solidFill>
                          <a:schemeClr val="tx1"/>
                        </a:solidFill>
                        <a:effectLst/>
                        <a:latin typeface="Arial" pitchFamily="34" charset="0"/>
                      </a:endParaRPr>
                    </a:p>
                  </a:txBody>
                  <a:tcPr marT="45725" marB="45725" horzOverflow="overflow">
                    <a:solidFill>
                      <a:schemeClr val="accent1"/>
                    </a:solidFill>
                  </a:tcPr>
                </a:tc>
                <a:extLst>
                  <a:ext uri="{0D108BD9-81ED-4DB2-BD59-A6C34878D82A}">
                    <a16:rowId xmlns:a16="http://schemas.microsoft.com/office/drawing/2014/main" val="10000"/>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1"/>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500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3500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2"/>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2</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220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3"/>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1500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4500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430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4"/>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4</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2000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690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5"/>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5</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2500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5500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1020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6"/>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6</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1350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7"/>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7</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3500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6500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1610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8"/>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8</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4000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1820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09"/>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9</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3000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4500</a:t>
                      </a:r>
                      <a:endParaRPr kumimoji="0" lang="en-US" sz="2400" b="0" i="0" u="none" strike="noStrike" cap="none" normalizeH="0" baseline="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7500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1970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10"/>
                  </a:ext>
                </a:extLst>
              </a:tr>
              <a:tr h="39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8000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2040</a:t>
                      </a:r>
                      <a:endParaRPr kumimoji="0" lang="en-US" sz="2400" b="0" i="0" u="none" strike="noStrike" cap="none" normalizeH="0" baseline="0" dirty="0">
                        <a:ln>
                          <a:noFill/>
                        </a:ln>
                        <a:solidFill>
                          <a:schemeClr val="tx1"/>
                        </a:solidFill>
                        <a:effectLst/>
                        <a:latin typeface="Arial" pitchFamily="34" charset="0"/>
                      </a:endParaRPr>
                    </a:p>
                  </a:txBody>
                  <a:tcPr marT="45725" marB="45725" horzOverflow="overflow"/>
                </a:tc>
                <a:extLst>
                  <a:ext uri="{0D108BD9-81ED-4DB2-BD59-A6C34878D82A}">
                    <a16:rowId xmlns:a16="http://schemas.microsoft.com/office/drawing/2014/main" val="10011"/>
                  </a:ext>
                </a:extLst>
              </a:tr>
            </a:tbl>
          </a:graphicData>
        </a:graphic>
      </p:graphicFrame>
      <p:sp>
        <p:nvSpPr>
          <p:cNvPr id="17503" name="Text Box 95"/>
          <p:cNvSpPr txBox="1">
            <a:spLocks noChangeArrowheads="1"/>
          </p:cNvSpPr>
          <p:nvPr/>
        </p:nvSpPr>
        <p:spPr bwMode="auto">
          <a:xfrm>
            <a:off x="533400" y="200024"/>
            <a:ext cx="8229599" cy="584775"/>
          </a:xfrm>
          <a:prstGeom prst="rect">
            <a:avLst/>
          </a:prstGeom>
          <a:noFill/>
          <a:ln w="28575">
            <a:noFill/>
            <a:miter lim="800000"/>
            <a:headEnd/>
            <a:tailEnd/>
          </a:ln>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de-DE" altLang="en-US" sz="3200" b="1" dirty="0"/>
              <a:t>Iput Usage, Cost, and Output</a:t>
            </a:r>
            <a:endParaRPr lang="en-US" altLang="en-US" sz="3200" b="1" dirty="0"/>
          </a:p>
        </p:txBody>
      </p:sp>
    </p:spTree>
    <p:extLst>
      <p:ext uri="{BB962C8B-B14F-4D97-AF65-F5344CB8AC3E}">
        <p14:creationId xmlns:p14="http://schemas.microsoft.com/office/powerpoint/2010/main" val="399466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9699822"/>
              </p:ext>
            </p:extLst>
          </p:nvPr>
        </p:nvGraphicFramePr>
        <p:xfrm>
          <a:off x="685803" y="1142891"/>
          <a:ext cx="7848596" cy="5562709"/>
        </p:xfrm>
        <a:graphic>
          <a:graphicData uri="http://schemas.openxmlformats.org/drawingml/2006/table">
            <a:tbl>
              <a:tblPr>
                <a:tableStyleId>{3C2FFA5D-87B4-456A-9821-1D502468CF0F}</a:tableStyleId>
              </a:tblPr>
              <a:tblGrid>
                <a:gridCol w="1121228">
                  <a:extLst>
                    <a:ext uri="{9D8B030D-6E8A-4147-A177-3AD203B41FA5}">
                      <a16:colId xmlns:a16="http://schemas.microsoft.com/office/drawing/2014/main" val="20000"/>
                    </a:ext>
                  </a:extLst>
                </a:gridCol>
                <a:gridCol w="1121228">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121228">
                  <a:extLst>
                    <a:ext uri="{9D8B030D-6E8A-4147-A177-3AD203B41FA5}">
                      <a16:colId xmlns:a16="http://schemas.microsoft.com/office/drawing/2014/main" val="20003"/>
                    </a:ext>
                  </a:extLst>
                </a:gridCol>
                <a:gridCol w="1121228">
                  <a:extLst>
                    <a:ext uri="{9D8B030D-6E8A-4147-A177-3AD203B41FA5}">
                      <a16:colId xmlns:a16="http://schemas.microsoft.com/office/drawing/2014/main" val="20004"/>
                    </a:ext>
                  </a:extLst>
                </a:gridCol>
                <a:gridCol w="1121228">
                  <a:extLst>
                    <a:ext uri="{9D8B030D-6E8A-4147-A177-3AD203B41FA5}">
                      <a16:colId xmlns:a16="http://schemas.microsoft.com/office/drawing/2014/main" val="20005"/>
                    </a:ext>
                  </a:extLst>
                </a:gridCol>
                <a:gridCol w="1121228">
                  <a:extLst>
                    <a:ext uri="{9D8B030D-6E8A-4147-A177-3AD203B41FA5}">
                      <a16:colId xmlns:a16="http://schemas.microsoft.com/office/drawing/2014/main" val="20006"/>
                    </a:ext>
                  </a:extLst>
                </a:gridCol>
              </a:tblGrid>
              <a:tr h="533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L</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Q</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TC</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ATC</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AVC</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AFC</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tx1"/>
                          </a:solidFill>
                          <a:effectLst/>
                        </a:rPr>
                        <a:t>MC</a:t>
                      </a:r>
                      <a:endParaRPr kumimoji="0" 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accent1"/>
                    </a:solidFill>
                  </a:tcPr>
                </a:tc>
                <a:extLst>
                  <a:ext uri="{0D108BD9-81ED-4DB2-BD59-A6C34878D82A}">
                    <a16:rowId xmlns:a16="http://schemas.microsoft.com/office/drawing/2014/main" val="10000"/>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fontAlgn="b"/>
                      <a:r>
                        <a:rPr lang="en-US" sz="2400" u="none" strike="noStrike" dirty="0">
                          <a:effectLst/>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   -</a:t>
                      </a:r>
                      <a:endParaRPr lang="en-US" sz="2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3500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50</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7.143</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42.86</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7.143</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220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18.18</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4.545</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13.64</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3.333</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3</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430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4500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10.47</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3.488</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6.977</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2.381</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4</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690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7.246</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2.899</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4.348</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1.923</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5</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1020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5500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5.392</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2.451</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2.941</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1.515</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6</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1350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4.444</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2.222</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2.222</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1.515</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7</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1610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6500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4.037</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2.174</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1.863</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0.192</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8</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1820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3.846</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2.198</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1.648</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2.381</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9</a:t>
                      </a:r>
                      <a:endParaRPr kumimoji="0" lang="en-US" sz="2400" b="0" i="0" u="none" strike="noStrike" cap="none" normalizeH="0" baseline="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1970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7500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3.807</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2.284</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1.523</a:t>
                      </a:r>
                      <a:endParaRPr lang="en-US" sz="2400" b="0" i="0" u="none" strike="noStrike">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a:effectLst/>
                        </a:rPr>
                        <a:t>3.333</a:t>
                      </a:r>
                      <a:endParaRPr lang="en-US" sz="24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40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2040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8000</a:t>
                      </a:r>
                      <a:endParaRPr kumimoji="0" 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tc>
                <a:tc>
                  <a:txBody>
                    <a:bodyPr/>
                    <a:lstStyle/>
                    <a:p>
                      <a:pPr algn="ctr" rtl="0" fontAlgn="ctr"/>
                      <a:r>
                        <a:rPr lang="en-US" sz="2400" u="none" strike="noStrike" dirty="0">
                          <a:effectLst/>
                        </a:rPr>
                        <a:t>3.922</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2.451</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1.471</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2400" u="none" strike="noStrike" dirty="0">
                          <a:effectLst/>
                        </a:rPr>
                        <a:t>7.143</a:t>
                      </a:r>
                      <a:endParaRPr lang="en-US" sz="2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bl>
          </a:graphicData>
        </a:graphic>
      </p:graphicFrame>
      <p:sp>
        <p:nvSpPr>
          <p:cNvPr id="3" name="Text Box 95"/>
          <p:cNvSpPr txBox="1">
            <a:spLocks noChangeArrowheads="1"/>
          </p:cNvSpPr>
          <p:nvPr/>
        </p:nvSpPr>
        <p:spPr bwMode="auto">
          <a:xfrm>
            <a:off x="533400" y="76200"/>
            <a:ext cx="8229599" cy="954107"/>
          </a:xfrm>
          <a:prstGeom prst="rect">
            <a:avLst/>
          </a:prstGeom>
          <a:noFill/>
          <a:ln w="28575">
            <a:noFill/>
            <a:miter lim="800000"/>
            <a:headEnd/>
            <a:tailEnd/>
          </a:ln>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de-DE" altLang="en-US" sz="2800" b="1" dirty="0"/>
              <a:t>Iput Usage, Output, Total CostM Average Cost, Marginal Cost</a:t>
            </a:r>
            <a:endParaRPr lang="en-US" altLang="en-US" sz="2800" b="1" dirty="0"/>
          </a:p>
        </p:txBody>
      </p:sp>
    </p:spTree>
    <p:extLst>
      <p:ext uri="{BB962C8B-B14F-4D97-AF65-F5344CB8AC3E}">
        <p14:creationId xmlns:p14="http://schemas.microsoft.com/office/powerpoint/2010/main" val="173143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114800" cy="5410200"/>
          </a:xfrm>
          <a:prstGeom prst="rect">
            <a:avLst/>
          </a:prstGeom>
          <a:solidFill>
            <a:srgbClr val="CC0000"/>
          </a:solidFill>
          <a:ln w="38100">
            <a:solidFill>
              <a:srgbClr val="000066"/>
            </a:solidFill>
            <a:miter lim="800000"/>
            <a:headEnd/>
            <a:tailEnd/>
          </a:ln>
        </p:spPr>
      </p:pic>
      <p:pic>
        <p:nvPicPr>
          <p:cNvPr id="184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434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1088295" y="166687"/>
            <a:ext cx="2340705" cy="523220"/>
          </a:xfrm>
          <a:prstGeom prst="rect">
            <a:avLst/>
          </a:prstGeom>
          <a:noFill/>
          <a:ln w="9525">
            <a:solidFill>
              <a:srgbClr val="000000"/>
            </a:solidFill>
            <a:miter lim="800000"/>
            <a:headEnd/>
            <a:tailEnd/>
          </a:ln>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2800" dirty="0">
                <a:solidFill>
                  <a:srgbClr val="00B0F0"/>
                </a:solidFill>
              </a:rPr>
              <a:t>Cost Function</a:t>
            </a:r>
            <a:endParaRPr lang="en-US" altLang="en-US" sz="2800" dirty="0">
              <a:solidFill>
                <a:srgbClr val="00B0F0"/>
              </a:solidFill>
            </a:endParaRPr>
          </a:p>
        </p:txBody>
      </p:sp>
      <p:sp>
        <p:nvSpPr>
          <p:cNvPr id="18437" name="Text Box 8"/>
          <p:cNvSpPr txBox="1">
            <a:spLocks noChangeArrowheads="1"/>
          </p:cNvSpPr>
          <p:nvPr/>
        </p:nvSpPr>
        <p:spPr bwMode="auto">
          <a:xfrm>
            <a:off x="5105400" y="166687"/>
            <a:ext cx="3331233" cy="523220"/>
          </a:xfrm>
          <a:prstGeom prst="rect">
            <a:avLst/>
          </a:prstGeom>
          <a:noFill/>
          <a:ln w="9525">
            <a:solidFill>
              <a:srgbClr val="000000"/>
            </a:solidFill>
            <a:miter lim="800000"/>
            <a:headEnd/>
            <a:tailEnd/>
          </a:ln>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2800" dirty="0">
                <a:solidFill>
                  <a:srgbClr val="FF0000"/>
                </a:solidFill>
              </a:rPr>
              <a:t>Production Function</a:t>
            </a:r>
            <a:endParaRPr lang="en-US" altLang="en-US" sz="2800" dirty="0">
              <a:solidFill>
                <a:srgbClr val="FF0000"/>
              </a:solidFill>
            </a:endParaRPr>
          </a:p>
        </p:txBody>
      </p:sp>
    </p:spTree>
    <p:extLst>
      <p:ext uri="{BB962C8B-B14F-4D97-AF65-F5344CB8AC3E}">
        <p14:creationId xmlns:p14="http://schemas.microsoft.com/office/powerpoint/2010/main" val="366410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362200" y="22860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400">
                <a:solidFill>
                  <a:schemeClr val="accent1"/>
                </a:solidFill>
              </a:rPr>
              <a:t>ATC</a:t>
            </a:r>
            <a:endParaRPr lang="en-US" altLang="en-US" sz="1400">
              <a:solidFill>
                <a:schemeClr val="accent1"/>
              </a:solidFill>
            </a:endParaRPr>
          </a:p>
        </p:txBody>
      </p:sp>
      <p:sp>
        <p:nvSpPr>
          <p:cNvPr id="20484" name="Text Box 7"/>
          <p:cNvSpPr txBox="1">
            <a:spLocks noChangeArrowheads="1"/>
          </p:cNvSpPr>
          <p:nvPr/>
        </p:nvSpPr>
        <p:spPr bwMode="auto">
          <a:xfrm>
            <a:off x="1905000" y="2667000"/>
            <a:ext cx="48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400">
                <a:solidFill>
                  <a:srgbClr val="0000CC"/>
                </a:solidFill>
              </a:rPr>
              <a:t>AFC</a:t>
            </a:r>
            <a:endParaRPr lang="en-US" altLang="en-US" sz="1400">
              <a:solidFill>
                <a:srgbClr val="0000CC"/>
              </a:solidFill>
            </a:endParaRPr>
          </a:p>
        </p:txBody>
      </p:sp>
      <p:sp>
        <p:nvSpPr>
          <p:cNvPr id="20485" name="Text Box 8"/>
          <p:cNvSpPr txBox="1">
            <a:spLocks noChangeArrowheads="1"/>
          </p:cNvSpPr>
          <p:nvPr/>
        </p:nvSpPr>
        <p:spPr bwMode="auto">
          <a:xfrm>
            <a:off x="1905000" y="5029200"/>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400">
                <a:solidFill>
                  <a:srgbClr val="00FF00"/>
                </a:solidFill>
              </a:rPr>
              <a:t>AVC</a:t>
            </a:r>
            <a:endParaRPr lang="en-US" altLang="en-US" sz="1400">
              <a:solidFill>
                <a:srgbClr val="00FF00"/>
              </a:solidFill>
            </a:endParaRPr>
          </a:p>
        </p:txBody>
      </p:sp>
      <p:sp>
        <p:nvSpPr>
          <p:cNvPr id="20486" name="Text Box 9"/>
          <p:cNvSpPr txBox="1">
            <a:spLocks noChangeArrowheads="1"/>
          </p:cNvSpPr>
          <p:nvPr/>
        </p:nvSpPr>
        <p:spPr bwMode="auto">
          <a:xfrm>
            <a:off x="6400800" y="4495800"/>
            <a:ext cx="427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400">
                <a:solidFill>
                  <a:srgbClr val="FF66CC"/>
                </a:solidFill>
              </a:rPr>
              <a:t>MC</a:t>
            </a:r>
            <a:endParaRPr lang="en-US" altLang="en-US" sz="1400">
              <a:solidFill>
                <a:srgbClr val="FF66CC"/>
              </a:solidFill>
            </a:endParaRPr>
          </a:p>
        </p:txBody>
      </p:sp>
      <p:sp>
        <p:nvSpPr>
          <p:cNvPr id="20487" name="Text Box 10"/>
          <p:cNvSpPr txBox="1">
            <a:spLocks noChangeArrowheads="1"/>
          </p:cNvSpPr>
          <p:nvPr/>
        </p:nvSpPr>
        <p:spPr bwMode="auto">
          <a:xfrm>
            <a:off x="1005918" y="228600"/>
            <a:ext cx="6918882" cy="523220"/>
          </a:xfrm>
          <a:prstGeom prst="rect">
            <a:avLst/>
          </a:prstGeom>
          <a:solidFill>
            <a:srgbClr val="000066"/>
          </a:solidFill>
          <a:ln w="9525">
            <a:solidFill>
              <a:srgbClr val="000066"/>
            </a:solidFill>
            <a:miter lim="800000"/>
            <a:headEnd/>
            <a:tailEnd/>
          </a:ln>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de-DE" altLang="en-US" sz="2800" b="1" dirty="0">
                <a:solidFill>
                  <a:srgbClr val="FFFF00"/>
                </a:solidFill>
              </a:rPr>
              <a:t>The Graphs of ATC, AVC, AFC, and MC</a:t>
            </a:r>
            <a:endParaRPr lang="en-US" altLang="en-US" sz="2800" b="1" dirty="0">
              <a:solidFill>
                <a:srgbClr val="FFFF00"/>
              </a:solidFill>
            </a:endParaRPr>
          </a:p>
        </p:txBody>
      </p:sp>
    </p:spTree>
    <p:extLst>
      <p:ext uri="{BB962C8B-B14F-4D97-AF65-F5344CB8AC3E}">
        <p14:creationId xmlns:p14="http://schemas.microsoft.com/office/powerpoint/2010/main" val="169592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76112862"/>
                  </p:ext>
                </p:extLst>
              </p:nvPr>
            </p:nvGraphicFramePr>
            <p:xfrm>
              <a:off x="533401" y="1652795"/>
              <a:ext cx="8000999" cy="4824205"/>
            </p:xfrm>
            <a:graphic>
              <a:graphicData uri="http://schemas.openxmlformats.org/drawingml/2006/table">
                <a:tbl>
                  <a:tblPr firstRow="1" bandRow="1">
                    <a:tableStyleId>{5C22544A-7EE6-4342-B048-85BDC9FD1C3A}</a:tableStyleId>
                  </a:tblPr>
                  <a:tblGrid>
                    <a:gridCol w="1917575">
                      <a:extLst>
                        <a:ext uri="{9D8B030D-6E8A-4147-A177-3AD203B41FA5}">
                          <a16:colId xmlns:a16="http://schemas.microsoft.com/office/drawing/2014/main" val="20000"/>
                        </a:ext>
                      </a:extLst>
                    </a:gridCol>
                    <a:gridCol w="2022681">
                      <a:extLst>
                        <a:ext uri="{9D8B030D-6E8A-4147-A177-3AD203B41FA5}">
                          <a16:colId xmlns:a16="http://schemas.microsoft.com/office/drawing/2014/main" val="20001"/>
                        </a:ext>
                      </a:extLst>
                    </a:gridCol>
                    <a:gridCol w="2022681">
                      <a:extLst>
                        <a:ext uri="{9D8B030D-6E8A-4147-A177-3AD203B41FA5}">
                          <a16:colId xmlns:a16="http://schemas.microsoft.com/office/drawing/2014/main" val="20002"/>
                        </a:ext>
                      </a:extLst>
                    </a:gridCol>
                    <a:gridCol w="2038062">
                      <a:extLst>
                        <a:ext uri="{9D8B030D-6E8A-4147-A177-3AD203B41FA5}">
                          <a16:colId xmlns:a16="http://schemas.microsoft.com/office/drawing/2014/main" val="20003"/>
                        </a:ext>
                      </a:extLst>
                    </a:gridCol>
                  </a:tblGrid>
                  <a:tr h="4559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1"/>
                              </a:solidFill>
                              <a:effectLst/>
                            </a:rPr>
                            <a:t>Q</a:t>
                          </a:r>
                          <a:endParaRPr kumimoji="0" lang="en-US" sz="24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bg2"/>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1" i="1" smtClean="0">
                                        <a:latin typeface="Cambria Math"/>
                                      </a:rPr>
                                      <m:t>𝑸</m:t>
                                    </m:r>
                                  </m:e>
                                  <m:sup>
                                    <m:r>
                                      <a:rPr lang="en-US" sz="2400" b="1" i="1" smtClean="0">
                                        <a:latin typeface="Cambria Math"/>
                                      </a:rPr>
                                      <m:t>𝟐</m:t>
                                    </m:r>
                                  </m:sup>
                                </m:sSup>
                              </m:oMath>
                            </m:oMathPara>
                          </a14:m>
                          <a:endParaRPr lang="en-US" sz="2400" dirty="0"/>
                        </a:p>
                      </a:txBody>
                      <a:tcPr>
                        <a:solidFill>
                          <a:schemeClr val="bg2"/>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1" i="1" smtClean="0">
                                        <a:latin typeface="Cambria Math"/>
                                      </a:rPr>
                                      <m:t>𝑸</m:t>
                                    </m:r>
                                  </m:e>
                                  <m:sup>
                                    <m:r>
                                      <a:rPr lang="en-US" sz="2400" b="1" i="1" smtClean="0">
                                        <a:latin typeface="Cambria Math"/>
                                      </a:rPr>
                                      <m:t>𝟑</m:t>
                                    </m:r>
                                  </m:sup>
                                </m:sSup>
                              </m:oMath>
                            </m:oMathPara>
                          </a14:m>
                          <a:endParaRPr lang="en-US" sz="2400" dirty="0"/>
                        </a:p>
                      </a:txBody>
                      <a:tcP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1"/>
                              </a:solidFill>
                              <a:effectLst/>
                            </a:rPr>
                            <a:t>TC</a:t>
                          </a:r>
                          <a:endParaRPr kumimoji="0" lang="en-US" sz="2400" b="1" i="0" u="none" strike="noStrike" cap="none" normalizeH="0" baseline="0" dirty="0">
                            <a:ln>
                              <a:noFill/>
                            </a:ln>
                            <a:solidFill>
                              <a:schemeClr val="tx1"/>
                            </a:solidFill>
                            <a:effectLst/>
                            <a:latin typeface="Calibri" panose="020F0502020204030204" pitchFamily="34" charset="0"/>
                          </a:endParaRPr>
                        </a:p>
                      </a:txBody>
                      <a:tcPr marT="45725" marB="45725" horzOverflow="overflow">
                        <a:solidFill>
                          <a:schemeClr val="bg2"/>
                        </a:solidFill>
                      </a:tcPr>
                    </a:tc>
                    <a:extLst>
                      <a:ext uri="{0D108BD9-81ED-4DB2-BD59-A6C34878D82A}">
                        <a16:rowId xmlns:a16="http://schemas.microsoft.com/office/drawing/2014/main" val="10000"/>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3000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1"/>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70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343000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3500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2"/>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220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48400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10648000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4000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3"/>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430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184900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79507000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4500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4"/>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690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476100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3.29E+08</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5000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5"/>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1020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1040400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1.06E+09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5500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6"/>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1350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1822500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2.46E+09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6000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7"/>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1610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2592100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4.17E+09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6500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8"/>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1820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3312400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6.03E+09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7000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09"/>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1970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3880900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7.65E+09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7500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10"/>
                      </a:ext>
                    </a:extLst>
                  </a:tr>
                  <a:tr h="39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2040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4161600</a:t>
                          </a:r>
                        </a:p>
                      </a:txBody>
                      <a:tcPr marL="9525" marR="9525" marT="9525" marB="0" anchor="b">
                        <a:solidFill>
                          <a:srgbClr val="333399"/>
                        </a:solidFill>
                      </a:tcPr>
                    </a:tc>
                    <a:tc>
                      <a:txBody>
                        <a:bodyPr/>
                        <a:lstStyle/>
                        <a:p>
                          <a:pPr algn="ctr" fontAlgn="b"/>
                          <a:r>
                            <a:rPr lang="en-US" sz="2000" b="1" i="0" u="none" strike="noStrike" dirty="0">
                              <a:solidFill>
                                <a:srgbClr val="00FFFF"/>
                              </a:solidFill>
                              <a:latin typeface="Calibri"/>
                            </a:rPr>
                            <a:t>8.49E+09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FFFF"/>
                              </a:solidFill>
                              <a:effectLst/>
                            </a:rPr>
                            <a:t>8000</a:t>
                          </a:r>
                          <a:endParaRPr kumimoji="0" lang="en-US" sz="2000" b="1" i="0" u="none" strike="noStrike" cap="none" normalizeH="0" baseline="0" dirty="0">
                            <a:ln>
                              <a:noFill/>
                            </a:ln>
                            <a:solidFill>
                              <a:srgbClr val="00FFFF"/>
                            </a:solidFill>
                            <a:effectLst/>
                            <a:latin typeface="Calibri" panose="020F0502020204030204" pitchFamily="34" charset="0"/>
                          </a:endParaRPr>
                        </a:p>
                      </a:txBody>
                      <a:tcPr marT="45725" marB="45725" horzOverflow="overflow">
                        <a:solidFill>
                          <a:srgbClr val="333399"/>
                        </a:solidFill>
                      </a:tcPr>
                    </a:tc>
                    <a:extLst>
                      <a:ext uri="{0D108BD9-81ED-4DB2-BD59-A6C34878D82A}">
                        <a16:rowId xmlns:a16="http://schemas.microsoft.com/office/drawing/2014/main" val="1001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376112862"/>
                  </p:ext>
                </p:extLst>
              </p:nvPr>
            </p:nvGraphicFramePr>
            <p:xfrm>
              <a:off x="533401" y="1652795"/>
              <a:ext cx="8000999" cy="4824205"/>
            </p:xfrm>
            <a:graphic>
              <a:graphicData uri="http://schemas.openxmlformats.org/drawingml/2006/table">
                <a:tbl>
                  <a:tblPr firstRow="1" bandRow="1">
                    <a:tableStyleId>{5C22544A-7EE6-4342-B048-85BDC9FD1C3A}</a:tableStyleId>
                  </a:tblPr>
                  <a:tblGrid>
                    <a:gridCol w="1917575"/>
                    <a:gridCol w="2022681"/>
                    <a:gridCol w="2022681"/>
                    <a:gridCol w="2038062"/>
                  </a:tblGrid>
                  <a:tr h="4654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rPr>
                            <a:t>Q</a:t>
                          </a:r>
                          <a:endParaRPr kumimoji="0" lang="en-US" sz="2400" b="1" i="0" u="none" strike="noStrike" cap="none" normalizeH="0" baseline="0" dirty="0" smtClean="0">
                            <a:ln>
                              <a:noFill/>
                            </a:ln>
                            <a:solidFill>
                              <a:schemeClr val="tx1"/>
                            </a:solidFill>
                            <a:effectLst/>
                            <a:latin typeface="Calibri" panose="020F0502020204030204" pitchFamily="34" charset="0"/>
                          </a:endParaRPr>
                        </a:p>
                      </a:txBody>
                      <a:tcPr marT="45725" marB="45725" horzOverflow="overflow">
                        <a:solidFill>
                          <a:schemeClr val="bg2"/>
                        </a:solidFill>
                      </a:tcPr>
                    </a:tc>
                    <a:tc>
                      <a:txBody>
                        <a:bodyPr/>
                        <a:lstStyle/>
                        <a:p>
                          <a:endParaRPr lang="en-US"/>
                        </a:p>
                      </a:txBody>
                      <a:tcPr>
                        <a:blipFill rotWithShape="1">
                          <a:blip r:embed="rId2"/>
                          <a:stretch>
                            <a:fillRect l="-94880" t="-13158" r="-200602" b="-975000"/>
                          </a:stretch>
                        </a:blipFill>
                      </a:tcPr>
                    </a:tc>
                    <a:tc>
                      <a:txBody>
                        <a:bodyPr/>
                        <a:lstStyle/>
                        <a:p>
                          <a:endParaRPr lang="en-US"/>
                        </a:p>
                      </a:txBody>
                      <a:tcPr>
                        <a:blipFill rotWithShape="1">
                          <a:blip r:embed="rId2"/>
                          <a:stretch>
                            <a:fillRect l="-194880" t="-13158" r="-100602" b="-975000"/>
                          </a:stretch>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rPr>
                            <a:t>TC</a:t>
                          </a:r>
                          <a:endParaRPr kumimoji="0" lang="en-US" sz="2400" b="1" i="0" u="none" strike="noStrike" cap="none" normalizeH="0" baseline="0" dirty="0" smtClean="0">
                            <a:ln>
                              <a:noFill/>
                            </a:ln>
                            <a:solidFill>
                              <a:schemeClr val="tx1"/>
                            </a:solidFill>
                            <a:effectLst/>
                            <a:latin typeface="Calibri" panose="020F0502020204030204" pitchFamily="34" charset="0"/>
                          </a:endParaRPr>
                        </a:p>
                      </a:txBody>
                      <a:tcPr marT="45725" marB="45725" horzOverflow="overflow">
                        <a:solidFill>
                          <a:schemeClr val="bg2"/>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smtClean="0">
                              <a:solidFill>
                                <a:srgbClr val="00FFFF"/>
                              </a:solidFill>
                              <a:latin typeface="Calibri"/>
                            </a:rPr>
                            <a:t>0</a:t>
                          </a:r>
                          <a:endParaRPr lang="en-US" sz="2000" b="1" i="0" u="none" strike="noStrike" dirty="0">
                            <a:solidFill>
                              <a:srgbClr val="00FFFF"/>
                            </a:solidFill>
                            <a:latin typeface="Calibri"/>
                          </a:endParaRP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3000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70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343000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3500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220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48400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10648000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4000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430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184900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79507000</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4500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690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476100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3.29E+08</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5000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1020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1040400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1.06E+09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5500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1350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1822500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2.46E+09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6000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1610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2592100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4.17E+09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6500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1820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3312400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6.03E+09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7000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1970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3880900</a:t>
                          </a:r>
                        </a:p>
                      </a:txBody>
                      <a:tcPr marL="9525" marR="9525" marT="9525" marB="0" anchor="b">
                        <a:solidFill>
                          <a:srgbClr val="333399"/>
                        </a:solidFill>
                      </a:tcPr>
                    </a:tc>
                    <a:tc>
                      <a:txBody>
                        <a:bodyPr/>
                        <a:lstStyle/>
                        <a:p>
                          <a:pPr algn="ctr" fontAlgn="b"/>
                          <a:r>
                            <a:rPr lang="en-US" sz="2000" b="1" i="0" u="none" strike="noStrike">
                              <a:solidFill>
                                <a:srgbClr val="00FFFF"/>
                              </a:solidFill>
                              <a:latin typeface="Calibri"/>
                            </a:rPr>
                            <a:t>7.65E+09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7500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r h="39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2040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c>
                      <a:txBody>
                        <a:bodyPr/>
                        <a:lstStyle/>
                        <a:p>
                          <a:pPr algn="ctr" fontAlgn="b"/>
                          <a:r>
                            <a:rPr lang="en-US" sz="2000" b="1" i="0" u="none" strike="noStrike" dirty="0">
                              <a:solidFill>
                                <a:srgbClr val="00FFFF"/>
                              </a:solidFill>
                              <a:latin typeface="Calibri"/>
                            </a:rPr>
                            <a:t>4161600</a:t>
                          </a:r>
                        </a:p>
                      </a:txBody>
                      <a:tcPr marL="9525" marR="9525" marT="9525" marB="0" anchor="b">
                        <a:solidFill>
                          <a:srgbClr val="333399"/>
                        </a:solidFill>
                      </a:tcPr>
                    </a:tc>
                    <a:tc>
                      <a:txBody>
                        <a:bodyPr/>
                        <a:lstStyle/>
                        <a:p>
                          <a:pPr algn="ctr" fontAlgn="b"/>
                          <a:r>
                            <a:rPr lang="en-US" sz="2000" b="1" i="0" u="none" strike="noStrike" dirty="0">
                              <a:solidFill>
                                <a:srgbClr val="00FFFF"/>
                              </a:solidFill>
                              <a:latin typeface="Calibri"/>
                            </a:rPr>
                            <a:t>8.49E+09</a:t>
                          </a:r>
                        </a:p>
                      </a:txBody>
                      <a:tcPr marL="9525" marR="9525" marT="9525" marB="0" anchor="b">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FFFF"/>
                              </a:solidFill>
                              <a:effectLst/>
                            </a:rPr>
                            <a:t>8000</a:t>
                          </a:r>
                          <a:endParaRPr kumimoji="0" lang="en-US" sz="2000" b="1" i="0" u="none" strike="noStrike" cap="none" normalizeH="0" baseline="0" dirty="0" smtClean="0">
                            <a:ln>
                              <a:noFill/>
                            </a:ln>
                            <a:solidFill>
                              <a:srgbClr val="00FFFF"/>
                            </a:solidFill>
                            <a:effectLst/>
                            <a:latin typeface="Calibri" panose="020F0502020204030204" pitchFamily="34" charset="0"/>
                          </a:endParaRPr>
                        </a:p>
                      </a:txBody>
                      <a:tcPr marT="45725" marB="45725" horzOverflow="overflow">
                        <a:solidFill>
                          <a:srgbClr val="333399"/>
                        </a:solidFill>
                      </a:tcPr>
                    </a:tc>
                  </a:tr>
                </a:tbl>
              </a:graphicData>
            </a:graphic>
          </p:graphicFrame>
        </mc:Fallback>
      </mc:AlternateContent>
      <p:sp>
        <p:nvSpPr>
          <p:cNvPr id="3" name="TextBox 2"/>
          <p:cNvSpPr txBox="1"/>
          <p:nvPr/>
        </p:nvSpPr>
        <p:spPr>
          <a:xfrm>
            <a:off x="152400" y="76200"/>
            <a:ext cx="8610600" cy="1384995"/>
          </a:xfrm>
          <a:prstGeom prst="rect">
            <a:avLst/>
          </a:prstGeom>
          <a:noFill/>
        </p:spPr>
        <p:txBody>
          <a:bodyPr wrap="square" rtlCol="0">
            <a:spAutoFit/>
          </a:bodyPr>
          <a:lstStyle/>
          <a:p>
            <a:pPr marL="176213" indent="-176213">
              <a:buFont typeface="Arial" panose="020B0604020202020204" pitchFamily="34" charset="0"/>
              <a:buChar char="•"/>
            </a:pPr>
            <a:r>
              <a:rPr lang="en-US" sz="2800" b="1" dirty="0"/>
              <a:t>The level of Q, Q</a:t>
            </a:r>
            <a:r>
              <a:rPr lang="en-US" sz="2800" b="1" baseline="30000" dirty="0"/>
              <a:t>2 , </a:t>
            </a:r>
            <a:r>
              <a:rPr lang="en-US" sz="2800" b="1" dirty="0"/>
              <a:t>Q</a:t>
            </a:r>
            <a:r>
              <a:rPr lang="en-US" sz="2800" b="1" baseline="30000" dirty="0"/>
              <a:t>3</a:t>
            </a:r>
            <a:r>
              <a:rPr lang="en-US" sz="2800" b="1" dirty="0"/>
              <a:t>  as an independent variable and total cost  as a dependent variable which will be used  to estimate cost function</a:t>
            </a:r>
          </a:p>
        </p:txBody>
      </p:sp>
    </p:spTree>
    <p:extLst>
      <p:ext uri="{BB962C8B-B14F-4D97-AF65-F5344CB8AC3E}">
        <p14:creationId xmlns:p14="http://schemas.microsoft.com/office/powerpoint/2010/main" val="412250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0" name="Rectangle 4"/>
              <p:cNvSpPr>
                <a:spLocks noChangeArrowheads="1"/>
              </p:cNvSpPr>
              <p:nvPr/>
            </p:nvSpPr>
            <p:spPr bwMode="auto">
              <a:xfrm>
                <a:off x="228600" y="250090"/>
                <a:ext cx="8686800" cy="6471643"/>
              </a:xfrm>
              <a:prstGeom prst="rect">
                <a:avLst/>
              </a:prstGeom>
              <a:solidFill>
                <a:srgbClr val="002060"/>
              </a:solidFill>
              <a:ln w="9525">
                <a:solidFill>
                  <a:srgbClr val="CCCCFF"/>
                </a:solidFill>
                <a:miter lim="800000"/>
                <a:headEnd/>
                <a:tailEnd/>
              </a:ln>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b="1" cap="all" dirty="0"/>
                  <a:t>Regression Analysis</a:t>
                </a:r>
              </a:p>
              <a:p>
                <a:r>
                  <a:rPr lang="en-US" altLang="en-US" sz="1800" dirty="0"/>
                  <a:t>The regression equation is</a:t>
                </a:r>
              </a:p>
              <a:p>
                <a:endParaRPr lang="en-US" altLang="en-US" sz="1800" dirty="0"/>
              </a:p>
              <a:p>
                <a:r>
                  <a:rPr lang="en-US" altLang="en-US" b="1" dirty="0">
                    <a:solidFill>
                      <a:srgbClr val="00B0F0"/>
                    </a:solidFill>
                  </a:rPr>
                  <a:t>TC = 3097 + 4.54</a:t>
                </a:r>
                <a14:m>
                  <m:oMath xmlns:m="http://schemas.openxmlformats.org/officeDocument/2006/math">
                    <m:r>
                      <a:rPr lang="en-US" altLang="en-US" b="1" i="0" smtClean="0">
                        <a:solidFill>
                          <a:srgbClr val="00B0F0"/>
                        </a:solidFill>
                        <a:latin typeface="Cambria Math"/>
                      </a:rPr>
                      <m:t>𝐐</m:t>
                    </m:r>
                  </m:oMath>
                </a14:m>
                <a:r>
                  <a:rPr lang="en-US" altLang="en-US" b="1" dirty="0">
                    <a:solidFill>
                      <a:srgbClr val="00B0F0"/>
                    </a:solidFill>
                  </a:rPr>
                  <a:t> - 0.00321 </a:t>
                </a:r>
                <a14:m>
                  <m:oMath xmlns:m="http://schemas.openxmlformats.org/officeDocument/2006/math">
                    <m:sSup>
                      <m:sSupPr>
                        <m:ctrlPr>
                          <a:rPr lang="en-US" altLang="en-US" b="1" i="1" smtClean="0">
                            <a:solidFill>
                              <a:srgbClr val="00B0F0"/>
                            </a:solidFill>
                            <a:latin typeface="Cambria Math" panose="02040503050406030204" pitchFamily="18" charset="0"/>
                          </a:rPr>
                        </m:ctrlPr>
                      </m:sSupPr>
                      <m:e>
                        <m:r>
                          <a:rPr lang="en-US" altLang="en-US" b="1" i="0" smtClean="0">
                            <a:solidFill>
                              <a:srgbClr val="00B0F0"/>
                            </a:solidFill>
                            <a:latin typeface="Cambria Math"/>
                          </a:rPr>
                          <m:t>𝐐</m:t>
                        </m:r>
                      </m:e>
                      <m:sup>
                        <m:r>
                          <a:rPr lang="en-US" altLang="en-US" b="1" i="0" smtClean="0">
                            <a:solidFill>
                              <a:srgbClr val="00B0F0"/>
                            </a:solidFill>
                            <a:latin typeface="Cambria Math"/>
                          </a:rPr>
                          <m:t>𝟐</m:t>
                        </m:r>
                      </m:sup>
                    </m:sSup>
                  </m:oMath>
                </a14:m>
                <a:r>
                  <a:rPr lang="en-US" altLang="en-US" b="1" dirty="0">
                    <a:solidFill>
                      <a:srgbClr val="00B0F0"/>
                    </a:solidFill>
                  </a:rPr>
                  <a:t>+0.000001</a:t>
                </a:r>
                <a14:m>
                  <m:oMath xmlns:m="http://schemas.openxmlformats.org/officeDocument/2006/math">
                    <m:sSup>
                      <m:sSupPr>
                        <m:ctrlPr>
                          <a:rPr lang="en-US" altLang="en-US" b="1" i="1" smtClean="0">
                            <a:solidFill>
                              <a:srgbClr val="00B0F0"/>
                            </a:solidFill>
                            <a:latin typeface="Cambria Math" panose="02040503050406030204" pitchFamily="18" charset="0"/>
                          </a:rPr>
                        </m:ctrlPr>
                      </m:sSupPr>
                      <m:e>
                        <m:r>
                          <a:rPr lang="en-US" altLang="en-US" b="1" i="0" smtClean="0">
                            <a:solidFill>
                              <a:srgbClr val="00B0F0"/>
                            </a:solidFill>
                            <a:latin typeface="Cambria Math"/>
                          </a:rPr>
                          <m:t>𝐐</m:t>
                        </m:r>
                      </m:e>
                      <m:sup>
                        <m:r>
                          <a:rPr lang="en-US" altLang="en-US" b="1" i="0" smtClean="0">
                            <a:solidFill>
                              <a:srgbClr val="00B0F0"/>
                            </a:solidFill>
                            <a:latin typeface="Cambria Math"/>
                          </a:rPr>
                          <m:t>𝟑</m:t>
                        </m:r>
                      </m:sup>
                    </m:sSup>
                  </m:oMath>
                </a14:m>
                <a:endParaRPr lang="en-US" altLang="en-US" b="1" dirty="0">
                  <a:solidFill>
                    <a:srgbClr val="00B0F0"/>
                  </a:solidFill>
                </a:endParaRPr>
              </a:p>
              <a:p>
                <a:endParaRPr lang="en-US" altLang="en-US" dirty="0">
                  <a:solidFill>
                    <a:srgbClr val="FFCC00"/>
                  </a:solidFill>
                </a:endParaRPr>
              </a:p>
              <a:p>
                <a:r>
                  <a:rPr lang="en-US" altLang="en-US" sz="1800" dirty="0"/>
                  <a:t>Predictor       </a:t>
                </a:r>
                <a:r>
                  <a:rPr lang="en-US" altLang="en-US" sz="1800" dirty="0" err="1"/>
                  <a:t>Coef</a:t>
                </a:r>
                <a:r>
                  <a:rPr lang="en-US" altLang="en-US" sz="1800" dirty="0"/>
                  <a:t>       </a:t>
                </a:r>
                <a:r>
                  <a:rPr lang="en-US" altLang="en-US" sz="1800" dirty="0" err="1"/>
                  <a:t>StDev</a:t>
                </a:r>
                <a:r>
                  <a:rPr lang="en-US" altLang="en-US" sz="1800" dirty="0"/>
                  <a:t>            T             P</a:t>
                </a:r>
              </a:p>
              <a:p>
                <a:r>
                  <a:rPr lang="en-US" altLang="en-US" sz="1800" dirty="0"/>
                  <a:t>Constant     3096.73       63.74         48.58       0.000</a:t>
                </a:r>
              </a:p>
              <a:p>
                <a:r>
                  <a:rPr lang="en-US" altLang="en-US" sz="1800" dirty="0"/>
                  <a:t>Q             4.5357         0.3383          13.41      0.000</a:t>
                </a:r>
              </a:p>
              <a:p>
                <a:r>
                  <a:rPr lang="en-US" altLang="en-US" sz="1800" dirty="0"/>
                  <a:t>Q2        -0.0032052     0.0004092      -7.83      0.000</a:t>
                </a:r>
              </a:p>
              <a:p>
                <a:r>
                  <a:rPr lang="en-US" altLang="en-US" sz="1800" dirty="0"/>
                  <a:t>Q3        0.00000105    0.00000013       7.95     0.000</a:t>
                </a:r>
              </a:p>
              <a:p>
                <a:r>
                  <a:rPr lang="en-US" altLang="en-US" sz="1800" dirty="0"/>
                  <a:t>S = 85.22       R-</a:t>
                </a:r>
                <a:r>
                  <a:rPr lang="en-US" altLang="en-US" sz="1800" dirty="0" err="1"/>
                  <a:t>Sq</a:t>
                </a:r>
                <a:r>
                  <a:rPr lang="en-US" altLang="en-US" sz="1800" dirty="0"/>
                  <a:t> = 99.8%     R-</a:t>
                </a:r>
                <a:r>
                  <a:rPr lang="en-US" altLang="en-US" sz="1800" dirty="0" err="1"/>
                  <a:t>Sq</a:t>
                </a:r>
                <a:r>
                  <a:rPr lang="en-US" altLang="en-US" sz="1800" dirty="0"/>
                  <a:t>(</a:t>
                </a:r>
                <a:r>
                  <a:rPr lang="en-US" altLang="en-US" sz="1800" dirty="0" err="1"/>
                  <a:t>adj</a:t>
                </a:r>
                <a:r>
                  <a:rPr lang="en-US" altLang="en-US" sz="1800" dirty="0"/>
                  <a:t>) = 99.7%</a:t>
                </a:r>
              </a:p>
              <a:p>
                <a:endParaRPr lang="en-US" altLang="en-US" sz="1800" dirty="0"/>
              </a:p>
              <a:p>
                <a:r>
                  <a:rPr lang="en-US" altLang="en-US" sz="1800" dirty="0"/>
                  <a:t>Analysis of Variance</a:t>
                </a:r>
              </a:p>
              <a:p>
                <a:r>
                  <a:rPr lang="en-US" altLang="en-US" sz="1800" dirty="0"/>
                  <a:t>Source       DF          SS          MS            F              P</a:t>
                </a:r>
              </a:p>
              <a:p>
                <a:r>
                  <a:rPr lang="en-US" altLang="en-US" sz="1800" dirty="0"/>
                  <a:t>Regression    3    27449160     9149720   1259.79    0.000</a:t>
                </a:r>
              </a:p>
              <a:p>
                <a:r>
                  <a:rPr lang="en-US" altLang="en-US" sz="1800" dirty="0"/>
                  <a:t>Error         7       50840        7263</a:t>
                </a:r>
              </a:p>
              <a:p>
                <a:r>
                  <a:rPr lang="en-US" altLang="en-US" sz="1800" dirty="0"/>
                  <a:t>Total        10    27500000</a:t>
                </a:r>
              </a:p>
              <a:p>
                <a:endParaRPr lang="en-US" altLang="en-US" sz="1800" dirty="0"/>
              </a:p>
              <a:p>
                <a:r>
                  <a:rPr lang="en-US" altLang="en-US" sz="1800" dirty="0"/>
                  <a:t>Source       DF      </a:t>
                </a:r>
                <a:r>
                  <a:rPr lang="en-US" altLang="en-US" sz="1800" dirty="0" err="1"/>
                  <a:t>Seq</a:t>
                </a:r>
                <a:r>
                  <a:rPr lang="en-US" altLang="en-US" sz="1800" dirty="0"/>
                  <a:t> SS</a:t>
                </a:r>
              </a:p>
              <a:p>
                <a:r>
                  <a:rPr lang="en-US" altLang="en-US" sz="1800" dirty="0"/>
                  <a:t>Q             1    26990378</a:t>
                </a:r>
              </a:p>
              <a:p>
                <a:r>
                  <a:rPr lang="en-US" altLang="en-US" sz="1800" dirty="0"/>
                  <a:t>Q2            1           0</a:t>
                </a:r>
              </a:p>
              <a:p>
                <a:r>
                  <a:rPr lang="en-US" altLang="en-US" sz="1800" dirty="0"/>
                  <a:t>Q3            1      458782</a:t>
                </a:r>
              </a:p>
            </p:txBody>
          </p:sp>
        </mc:Choice>
        <mc:Fallback xmlns="">
          <p:sp>
            <p:nvSpPr>
              <p:cNvPr id="22530" name="Rectangle 4"/>
              <p:cNvSpPr>
                <a:spLocks noRot="1" noChangeAspect="1" noMove="1" noResize="1" noEditPoints="1" noAdjustHandles="1" noChangeArrowheads="1" noChangeShapeType="1" noTextEdit="1"/>
              </p:cNvSpPr>
              <p:nvPr/>
            </p:nvSpPr>
            <p:spPr bwMode="auto">
              <a:xfrm>
                <a:off x="228600" y="250090"/>
                <a:ext cx="8686800" cy="6471643"/>
              </a:xfrm>
              <a:prstGeom prst="rect">
                <a:avLst/>
              </a:prstGeom>
              <a:blipFill rotWithShape="1">
                <a:blip r:embed="rId3"/>
                <a:stretch>
                  <a:fillRect l="-1051" t="-658" b="-470"/>
                </a:stretch>
              </a:blipFill>
              <a:ln w="9525">
                <a:solidFill>
                  <a:srgbClr val="CCCCFF"/>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87972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457200" y="1295400"/>
            <a:ext cx="8229600" cy="4530725"/>
          </a:xfrm>
          <a:prstGeom prst="rect">
            <a:avLst/>
          </a:prstGeom>
          <a:noFill/>
          <a:ln>
            <a:noFill/>
          </a:ln>
        </p:spPr>
        <p:txBody>
          <a:bodyPr>
            <a:normAutofit/>
          </a:bodyPr>
          <a:lstStyle/>
          <a:p>
            <a:pPr eaLnBrk="1" hangingPunct="1">
              <a:lnSpc>
                <a:spcPct val="90000"/>
              </a:lnSpc>
              <a:defRPr/>
            </a:pPr>
            <a:r>
              <a:rPr lang="de-DE" sz="3200" b="1" dirty="0">
                <a:solidFill>
                  <a:srgbClr val="FFFF00"/>
                </a:solidFill>
              </a:rPr>
              <a:t>There is no fixed input, all input become variable inputs, consequently, there is no fixed cost, all costs become variable costs</a:t>
            </a:r>
          </a:p>
          <a:p>
            <a:pPr eaLnBrk="1" hangingPunct="1">
              <a:lnSpc>
                <a:spcPct val="90000"/>
              </a:lnSpc>
              <a:defRPr/>
            </a:pPr>
            <a:r>
              <a:rPr lang="de-DE" sz="3200" b="1" dirty="0">
                <a:solidFill>
                  <a:srgbClr val="FFFF00"/>
                </a:solidFill>
              </a:rPr>
              <a:t>The concept of long-run is needed by managers to determine the scale of operation in order to identify minimum cost in producing at any given level of output</a:t>
            </a:r>
          </a:p>
          <a:p>
            <a:pPr eaLnBrk="1" hangingPunct="1">
              <a:lnSpc>
                <a:spcPct val="90000"/>
              </a:lnSpc>
              <a:defRPr/>
            </a:pPr>
            <a:r>
              <a:rPr lang="de-DE" sz="3200" b="1" dirty="0">
                <a:solidFill>
                  <a:srgbClr val="FFFF00"/>
                </a:solidFill>
              </a:rPr>
              <a:t>Lonr-run cost is derived from long-run expansion path</a:t>
            </a:r>
          </a:p>
          <a:p>
            <a:pPr eaLnBrk="1" hangingPunct="1">
              <a:lnSpc>
                <a:spcPct val="90000"/>
              </a:lnSpc>
              <a:defRPr/>
            </a:pPr>
            <a:endParaRPr lang="en-US" sz="3200" b="1" dirty="0">
              <a:solidFill>
                <a:srgbClr val="FFFF00"/>
              </a:solidFill>
            </a:endParaRPr>
          </a:p>
        </p:txBody>
      </p:sp>
      <p:sp>
        <p:nvSpPr>
          <p:cNvPr id="2" name="Title 1"/>
          <p:cNvSpPr>
            <a:spLocks noGrp="1"/>
          </p:cNvSpPr>
          <p:nvPr>
            <p:ph type="title"/>
          </p:nvPr>
        </p:nvSpPr>
        <p:spPr>
          <a:xfrm>
            <a:off x="609600" y="274638"/>
            <a:ext cx="7924800" cy="868362"/>
          </a:xfrm>
        </p:spPr>
        <p:txBody>
          <a:bodyPr/>
          <a:lstStyle/>
          <a:p>
            <a:pPr algn="ctr"/>
            <a:r>
              <a:rPr lang="en-US" sz="4000" b="1" dirty="0"/>
              <a:t>Long-Run Costs</a:t>
            </a:r>
            <a:endParaRPr lang="en-US" sz="3600" dirty="0"/>
          </a:p>
        </p:txBody>
      </p:sp>
    </p:spTree>
    <p:extLst>
      <p:ext uri="{BB962C8B-B14F-4D97-AF65-F5344CB8AC3E}">
        <p14:creationId xmlns:p14="http://schemas.microsoft.com/office/powerpoint/2010/main" val="8540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idx="4294967295"/>
          </p:nvPr>
        </p:nvSpPr>
        <p:spPr>
          <a:xfrm>
            <a:off x="457200" y="1981200"/>
            <a:ext cx="8229600" cy="4144963"/>
          </a:xfrm>
          <a:prstGeom prst="rect">
            <a:avLst/>
          </a:prstGeom>
        </p:spPr>
        <p:txBody>
          <a:bodyPr>
            <a:normAutofit/>
          </a:bodyPr>
          <a:lstStyle/>
          <a:p>
            <a:r>
              <a:rPr lang="en-US" sz="3200" dirty="0">
                <a:solidFill>
                  <a:srgbClr val="FFFF00"/>
                </a:solidFill>
              </a:rPr>
              <a:t>Long-run total cost </a:t>
            </a:r>
            <a:r>
              <a:rPr lang="en-US" sz="3200" i="1" dirty="0">
                <a:solidFill>
                  <a:srgbClr val="FFFF00"/>
                </a:solidFill>
                <a:latin typeface="Times New Roman" pitchFamily="18" charset="0"/>
              </a:rPr>
              <a:t>(</a:t>
            </a:r>
            <a:r>
              <a:rPr lang="en-US" sz="3200" b="1" i="1" dirty="0">
                <a:solidFill>
                  <a:srgbClr val="FFFF00"/>
                </a:solidFill>
                <a:latin typeface="Times New Roman" pitchFamily="18" charset="0"/>
              </a:rPr>
              <a:t>LTC</a:t>
            </a:r>
            <a:r>
              <a:rPr lang="en-US" sz="3200" i="1" dirty="0">
                <a:solidFill>
                  <a:srgbClr val="FFFF00"/>
                </a:solidFill>
                <a:latin typeface="Times New Roman" pitchFamily="18" charset="0"/>
              </a:rPr>
              <a:t>)</a:t>
            </a:r>
            <a:r>
              <a:rPr lang="en-US" sz="3200" dirty="0">
                <a:solidFill>
                  <a:srgbClr val="FFFF00"/>
                </a:solidFill>
              </a:rPr>
              <a:t> for a given level of output is given by:</a:t>
            </a:r>
          </a:p>
          <a:p>
            <a:pPr lvl="1">
              <a:buFontTx/>
              <a:buNone/>
            </a:pPr>
            <a:r>
              <a:rPr lang="en-US" sz="3200" dirty="0">
                <a:solidFill>
                  <a:srgbClr val="FFFF00"/>
                </a:solidFill>
              </a:rPr>
              <a:t>                       </a:t>
            </a:r>
            <a:r>
              <a:rPr lang="en-US" sz="3200" b="1" dirty="0">
                <a:solidFill>
                  <a:srgbClr val="66FF33"/>
                </a:solidFill>
                <a:latin typeface="Times New Roman" pitchFamily="18" charset="0"/>
              </a:rPr>
              <a:t>LTC = </a:t>
            </a:r>
            <a:r>
              <a:rPr lang="en-US" sz="3200" b="1" dirty="0" err="1">
                <a:solidFill>
                  <a:srgbClr val="66FF33"/>
                </a:solidFill>
                <a:latin typeface="Times New Roman" pitchFamily="18" charset="0"/>
              </a:rPr>
              <a:t>wL</a:t>
            </a:r>
            <a:r>
              <a:rPr lang="en-US" sz="3200" b="1" baseline="30000" dirty="0">
                <a:solidFill>
                  <a:srgbClr val="66FF33"/>
                </a:solidFill>
              </a:rPr>
              <a:t>*</a:t>
            </a:r>
            <a:r>
              <a:rPr lang="en-US" sz="3200" b="1" dirty="0">
                <a:solidFill>
                  <a:srgbClr val="66FF33"/>
                </a:solidFill>
                <a:latin typeface="Times New Roman" pitchFamily="18" charset="0"/>
              </a:rPr>
              <a:t> + </a:t>
            </a:r>
            <a:r>
              <a:rPr lang="en-US" sz="3200" b="1" dirty="0" err="1">
                <a:solidFill>
                  <a:srgbClr val="66FF33"/>
                </a:solidFill>
                <a:latin typeface="Times New Roman" pitchFamily="18" charset="0"/>
              </a:rPr>
              <a:t>rK</a:t>
            </a:r>
            <a:r>
              <a:rPr lang="en-US" sz="3200" b="1" baseline="30000" dirty="0">
                <a:solidFill>
                  <a:srgbClr val="66FF33"/>
                </a:solidFill>
              </a:rPr>
              <a:t>*</a:t>
            </a:r>
          </a:p>
          <a:p>
            <a:pPr lvl="1">
              <a:buFontTx/>
              <a:buNone/>
            </a:pPr>
            <a:r>
              <a:rPr lang="en-US" sz="3200" dirty="0">
                <a:solidFill>
                  <a:srgbClr val="FFFF00"/>
                </a:solidFill>
              </a:rPr>
              <a:t>  Where </a:t>
            </a:r>
            <a:r>
              <a:rPr lang="en-US" sz="3200" b="1" i="1" dirty="0">
                <a:solidFill>
                  <a:srgbClr val="FFFF00"/>
                </a:solidFill>
                <a:latin typeface="Times New Roman" pitchFamily="18" charset="0"/>
              </a:rPr>
              <a:t>w</a:t>
            </a:r>
            <a:r>
              <a:rPr lang="en-US" sz="3200" dirty="0">
                <a:solidFill>
                  <a:srgbClr val="FFFF00"/>
                </a:solidFill>
              </a:rPr>
              <a:t> &amp; </a:t>
            </a:r>
            <a:r>
              <a:rPr lang="en-US" sz="3200" b="1" i="1" dirty="0">
                <a:solidFill>
                  <a:srgbClr val="FFFF00"/>
                </a:solidFill>
                <a:latin typeface="Times New Roman" pitchFamily="18" charset="0"/>
              </a:rPr>
              <a:t>r</a:t>
            </a:r>
            <a:r>
              <a:rPr lang="en-US" sz="3200" dirty="0">
                <a:solidFill>
                  <a:srgbClr val="FFFF00"/>
                </a:solidFill>
              </a:rPr>
              <a:t> are prices of labor &amp; capital, respectively, &amp; </a:t>
            </a:r>
            <a:r>
              <a:rPr lang="en-US" sz="3200" b="1" i="1" dirty="0">
                <a:solidFill>
                  <a:srgbClr val="FFFF00"/>
                </a:solidFill>
                <a:latin typeface="Times New Roman" pitchFamily="18" charset="0"/>
              </a:rPr>
              <a:t>(L</a:t>
            </a:r>
            <a:r>
              <a:rPr lang="en-US" sz="3200" b="1" i="1" baseline="30000" dirty="0">
                <a:solidFill>
                  <a:srgbClr val="FFFF00"/>
                </a:solidFill>
              </a:rPr>
              <a:t>*</a:t>
            </a:r>
            <a:r>
              <a:rPr lang="en-US" sz="3200" b="1" i="1" dirty="0">
                <a:solidFill>
                  <a:srgbClr val="FFFF00"/>
                </a:solidFill>
                <a:latin typeface="Times New Roman" pitchFamily="18" charset="0"/>
              </a:rPr>
              <a:t>, K</a:t>
            </a:r>
            <a:r>
              <a:rPr lang="en-US" sz="3200" b="1" i="1" baseline="30000" dirty="0">
                <a:solidFill>
                  <a:srgbClr val="FFFF00"/>
                </a:solidFill>
              </a:rPr>
              <a:t>*</a:t>
            </a:r>
            <a:r>
              <a:rPr lang="en-US" sz="3200" b="1" i="1" dirty="0">
                <a:solidFill>
                  <a:srgbClr val="FFFF00"/>
                </a:solidFill>
                <a:latin typeface="Times New Roman" pitchFamily="18" charset="0"/>
              </a:rPr>
              <a:t>)</a:t>
            </a:r>
            <a:r>
              <a:rPr lang="en-US" sz="3200" dirty="0">
                <a:solidFill>
                  <a:srgbClr val="FFFF00"/>
                </a:solidFill>
              </a:rPr>
              <a:t> is the input combination on the expansion path that minimizes the total cost of producing that output</a:t>
            </a:r>
          </a:p>
        </p:txBody>
      </p:sp>
      <p:sp>
        <p:nvSpPr>
          <p:cNvPr id="45057" name="Rectangle 2"/>
          <p:cNvSpPr>
            <a:spLocks noGrp="1" noChangeArrowheads="1"/>
          </p:cNvSpPr>
          <p:nvPr>
            <p:ph type="title"/>
          </p:nvPr>
        </p:nvSpPr>
        <p:spPr/>
        <p:txBody>
          <a:bodyPr/>
          <a:lstStyle/>
          <a:p>
            <a:pPr algn="ctr"/>
            <a:r>
              <a:rPr lang="en-US" sz="4000" b="1" dirty="0"/>
              <a:t>Long-Run Costs</a:t>
            </a:r>
          </a:p>
        </p:txBody>
      </p:sp>
    </p:spTree>
    <p:extLst>
      <p:ext uri="{BB962C8B-B14F-4D97-AF65-F5344CB8AC3E}">
        <p14:creationId xmlns:p14="http://schemas.microsoft.com/office/powerpoint/2010/main" val="16226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wipe(left)">
                                      <p:cBhvr>
                                        <p:cTn id="7" dur="500"/>
                                        <p:tgtEl>
                                          <p:spTgt spid="335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75">
                                            <p:txEl>
                                              <p:pRg st="1" end="1"/>
                                            </p:txEl>
                                          </p:spTgt>
                                        </p:tgtEl>
                                        <p:attrNameLst>
                                          <p:attrName>style.visibility</p:attrName>
                                        </p:attrNameLst>
                                      </p:cBhvr>
                                      <p:to>
                                        <p:strVal val="visible"/>
                                      </p:to>
                                    </p:set>
                                    <p:animEffect transition="in" filter="wipe(left)">
                                      <p:cBhvr>
                                        <p:cTn id="12" dur="500"/>
                                        <p:tgtEl>
                                          <p:spTgt spid="335875">
                                            <p:txEl>
                                              <p:pRg st="1" end="1"/>
                                            </p:txEl>
                                          </p:spTgt>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5875">
                                            <p:txEl>
                                              <p:pRg st="2" end="2"/>
                                            </p:txEl>
                                          </p:spTgt>
                                        </p:tgtEl>
                                        <p:attrNameLst>
                                          <p:attrName>style.visibility</p:attrName>
                                        </p:attrNameLst>
                                      </p:cBhvr>
                                      <p:to>
                                        <p:strVal val="visible"/>
                                      </p:to>
                                    </p:set>
                                    <p:animEffect transition="in" filter="wipe(left)">
                                      <p:cBhvr>
                                        <p:cTn id="16" dur="500"/>
                                        <p:tgtEl>
                                          <p:spTgt spid="335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a:xfrm>
            <a:off x="609600" y="228600"/>
            <a:ext cx="7924800" cy="868362"/>
          </a:xfrm>
        </p:spPr>
        <p:txBody>
          <a:bodyPr/>
          <a:lstStyle/>
          <a:p>
            <a:pPr algn="ctr"/>
            <a:r>
              <a:rPr lang="en-US" sz="4000" b="1" dirty="0"/>
              <a:t>Long-Run Costs</a:t>
            </a:r>
          </a:p>
        </p:txBody>
      </p:sp>
      <p:sp>
        <p:nvSpPr>
          <p:cNvPr id="336899" name="Rectangle 3"/>
          <p:cNvSpPr>
            <a:spLocks noGrp="1" noChangeArrowheads="1"/>
          </p:cNvSpPr>
          <p:nvPr>
            <p:ph idx="4294967295"/>
          </p:nvPr>
        </p:nvSpPr>
        <p:spPr>
          <a:xfrm>
            <a:off x="457200" y="1219200"/>
            <a:ext cx="8229600" cy="4953000"/>
          </a:xfrm>
          <a:prstGeom prst="rect">
            <a:avLst/>
          </a:prstGeom>
        </p:spPr>
        <p:txBody>
          <a:bodyPr/>
          <a:lstStyle/>
          <a:p>
            <a:r>
              <a:rPr lang="en-US" sz="3200" dirty="0">
                <a:solidFill>
                  <a:srgbClr val="FFFF00"/>
                </a:solidFill>
                <a:latin typeface="Calibri" panose="020F0502020204030204" pitchFamily="34" charset="0"/>
              </a:rPr>
              <a:t>Long-run average cost </a:t>
            </a:r>
            <a:r>
              <a:rPr lang="en-US" sz="3200" i="1" dirty="0">
                <a:solidFill>
                  <a:srgbClr val="FFFF00"/>
                </a:solidFill>
                <a:latin typeface="Calibri" panose="020F0502020204030204" pitchFamily="34" charset="0"/>
              </a:rPr>
              <a:t>(</a:t>
            </a:r>
            <a:r>
              <a:rPr lang="en-US" sz="3200" b="1" i="1" dirty="0">
                <a:solidFill>
                  <a:srgbClr val="FFFF00"/>
                </a:solidFill>
                <a:latin typeface="Calibri" panose="020F0502020204030204" pitchFamily="34" charset="0"/>
              </a:rPr>
              <a:t>LAC</a:t>
            </a:r>
            <a:r>
              <a:rPr lang="en-US" sz="3200" i="1" dirty="0">
                <a:solidFill>
                  <a:srgbClr val="FFFF00"/>
                </a:solidFill>
                <a:latin typeface="Calibri" panose="020F0502020204030204" pitchFamily="34" charset="0"/>
              </a:rPr>
              <a:t>)</a:t>
            </a:r>
            <a:r>
              <a:rPr lang="en-US" sz="3200" dirty="0">
                <a:solidFill>
                  <a:srgbClr val="FFFF00"/>
                </a:solidFill>
                <a:latin typeface="Calibri" panose="020F0502020204030204" pitchFamily="34" charset="0"/>
              </a:rPr>
              <a:t> measures the cost per unit of output when production can be adjusted so that the optimal amount of each input is employed</a:t>
            </a:r>
          </a:p>
          <a:p>
            <a:pPr lvl="1"/>
            <a:r>
              <a:rPr lang="en-US" sz="2800" b="1" i="1" dirty="0">
                <a:solidFill>
                  <a:srgbClr val="FFFF00"/>
                </a:solidFill>
                <a:latin typeface="Calibri" panose="020F0502020204030204" pitchFamily="34" charset="0"/>
              </a:rPr>
              <a:t>LAC</a:t>
            </a:r>
            <a:r>
              <a:rPr lang="en-US" sz="2800" b="1" dirty="0">
                <a:solidFill>
                  <a:srgbClr val="FFFF00"/>
                </a:solidFill>
                <a:latin typeface="Calibri" panose="020F0502020204030204" pitchFamily="34" charset="0"/>
              </a:rPr>
              <a:t> is U-shaped </a:t>
            </a:r>
          </a:p>
          <a:p>
            <a:pPr lvl="1"/>
            <a:r>
              <a:rPr lang="en-US" sz="2800" b="1" dirty="0">
                <a:solidFill>
                  <a:srgbClr val="FFFF00"/>
                </a:solidFill>
                <a:latin typeface="Calibri" panose="020F0502020204030204" pitchFamily="34" charset="0"/>
              </a:rPr>
              <a:t>Falling </a:t>
            </a:r>
            <a:r>
              <a:rPr lang="en-US" sz="2800" b="1" i="1" dirty="0">
                <a:solidFill>
                  <a:srgbClr val="FFFF00"/>
                </a:solidFill>
                <a:latin typeface="Calibri" panose="020F0502020204030204" pitchFamily="34" charset="0"/>
              </a:rPr>
              <a:t>LAC</a:t>
            </a:r>
            <a:r>
              <a:rPr lang="en-US" sz="2800" b="1" dirty="0">
                <a:solidFill>
                  <a:srgbClr val="FFFF00"/>
                </a:solidFill>
                <a:latin typeface="Calibri" panose="020F0502020204030204" pitchFamily="34" charset="0"/>
              </a:rPr>
              <a:t> indicates </a:t>
            </a:r>
            <a:r>
              <a:rPr lang="en-US" sz="2800" b="1" i="1" dirty="0">
                <a:solidFill>
                  <a:srgbClr val="FFFF00"/>
                </a:solidFill>
                <a:latin typeface="Calibri" panose="020F0502020204030204" pitchFamily="34" charset="0"/>
              </a:rPr>
              <a:t>economies of scale</a:t>
            </a:r>
          </a:p>
          <a:p>
            <a:pPr lvl="1"/>
            <a:r>
              <a:rPr lang="en-US" sz="2800" b="1" dirty="0">
                <a:solidFill>
                  <a:srgbClr val="FFFF00"/>
                </a:solidFill>
                <a:latin typeface="Calibri" panose="020F0502020204030204" pitchFamily="34" charset="0"/>
              </a:rPr>
              <a:t>Rising </a:t>
            </a:r>
            <a:r>
              <a:rPr lang="en-US" sz="2800" b="1" i="1" dirty="0">
                <a:solidFill>
                  <a:srgbClr val="FFFF00"/>
                </a:solidFill>
                <a:latin typeface="Calibri" panose="020F0502020204030204" pitchFamily="34" charset="0"/>
              </a:rPr>
              <a:t>LAC</a:t>
            </a:r>
            <a:r>
              <a:rPr lang="en-US" sz="2800" b="1" dirty="0">
                <a:solidFill>
                  <a:srgbClr val="FFFF00"/>
                </a:solidFill>
                <a:latin typeface="Calibri" panose="020F0502020204030204" pitchFamily="34" charset="0"/>
              </a:rPr>
              <a:t> indicates </a:t>
            </a:r>
            <a:r>
              <a:rPr lang="en-US" sz="2800" b="1" i="1" dirty="0">
                <a:solidFill>
                  <a:srgbClr val="FFFF00"/>
                </a:solidFill>
                <a:latin typeface="Calibri" panose="020F0502020204030204" pitchFamily="34" charset="0"/>
              </a:rPr>
              <a:t>diseconomies of scale</a:t>
            </a:r>
          </a:p>
        </p:txBody>
      </p:sp>
      <p:graphicFrame>
        <p:nvGraphicFramePr>
          <p:cNvPr id="6" name="Object 7"/>
          <p:cNvGraphicFramePr>
            <a:graphicFrameLocks noChangeAspect="1"/>
          </p:cNvGraphicFramePr>
          <p:nvPr>
            <p:extLst>
              <p:ext uri="{D42A27DB-BD31-4B8C-83A1-F6EECF244321}">
                <p14:modId xmlns:p14="http://schemas.microsoft.com/office/powerpoint/2010/main" val="2471239538"/>
              </p:ext>
            </p:extLst>
          </p:nvPr>
        </p:nvGraphicFramePr>
        <p:xfrm>
          <a:off x="3449638" y="5299075"/>
          <a:ext cx="2170112" cy="1101725"/>
        </p:xfrm>
        <a:graphic>
          <a:graphicData uri="http://schemas.openxmlformats.org/presentationml/2006/ole">
            <mc:AlternateContent xmlns:mc="http://schemas.openxmlformats.org/markup-compatibility/2006">
              <mc:Choice xmlns:v="urn:schemas-microsoft-com:vml" Requires="v">
                <p:oleObj name="Equation" r:id="rId3" imgW="850531" imgH="431613" progId="Equation.DSMT4">
                  <p:embed/>
                </p:oleObj>
              </mc:Choice>
              <mc:Fallback>
                <p:oleObj name="Equation" r:id="rId3" imgW="850531"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638" y="5299075"/>
                        <a:ext cx="2170112"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723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wipe(left)">
                                      <p:cBhvr>
                                        <p:cTn id="7" dur="500"/>
                                        <p:tgtEl>
                                          <p:spTgt spid="336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899">
                                            <p:txEl>
                                              <p:pRg st="1" end="1"/>
                                            </p:txEl>
                                          </p:spTgt>
                                        </p:tgtEl>
                                        <p:attrNameLst>
                                          <p:attrName>style.visibility</p:attrName>
                                        </p:attrNameLst>
                                      </p:cBhvr>
                                      <p:to>
                                        <p:strVal val="visible"/>
                                      </p:to>
                                    </p:set>
                                    <p:animEffect transition="in" filter="wipe(left)">
                                      <p:cBhvr>
                                        <p:cTn id="12" dur="500"/>
                                        <p:tgtEl>
                                          <p:spTgt spid="336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6899">
                                            <p:txEl>
                                              <p:pRg st="2" end="2"/>
                                            </p:txEl>
                                          </p:spTgt>
                                        </p:tgtEl>
                                        <p:attrNameLst>
                                          <p:attrName>style.visibility</p:attrName>
                                        </p:attrNameLst>
                                      </p:cBhvr>
                                      <p:to>
                                        <p:strVal val="visible"/>
                                      </p:to>
                                    </p:set>
                                    <p:animEffect transition="in" filter="wipe(left)">
                                      <p:cBhvr>
                                        <p:cTn id="17" dur="500"/>
                                        <p:tgtEl>
                                          <p:spTgt spid="336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6899">
                                            <p:txEl>
                                              <p:pRg st="3" end="3"/>
                                            </p:txEl>
                                          </p:spTgt>
                                        </p:tgtEl>
                                        <p:attrNameLst>
                                          <p:attrName>style.visibility</p:attrName>
                                        </p:attrNameLst>
                                      </p:cBhvr>
                                      <p:to>
                                        <p:strVal val="visible"/>
                                      </p:to>
                                    </p:set>
                                    <p:animEffect transition="in" filter="wipe(left)">
                                      <p:cBhvr>
                                        <p:cTn id="22" dur="500"/>
                                        <p:tgtEl>
                                          <p:spTgt spid="336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0" name="Rectangle 2"/>
          <p:cNvSpPr>
            <a:spLocks noGrp="1" noChangeArrowheads="1"/>
          </p:cNvSpPr>
          <p:nvPr>
            <p:ph type="title"/>
          </p:nvPr>
        </p:nvSpPr>
        <p:spPr>
          <a:xfrm>
            <a:off x="609600" y="274638"/>
            <a:ext cx="7924800" cy="868362"/>
          </a:xfrm>
        </p:spPr>
        <p:txBody>
          <a:bodyPr/>
          <a:lstStyle/>
          <a:p>
            <a:pPr algn="ctr"/>
            <a:r>
              <a:rPr lang="en-US" sz="4000" b="1" dirty="0"/>
              <a:t>Long-Run Costs</a:t>
            </a:r>
          </a:p>
        </p:txBody>
      </p:sp>
      <p:sp>
        <p:nvSpPr>
          <p:cNvPr id="337923" name="Rectangle 3"/>
          <p:cNvSpPr>
            <a:spLocks noGrp="1" noChangeArrowheads="1"/>
          </p:cNvSpPr>
          <p:nvPr>
            <p:ph idx="4294967295"/>
          </p:nvPr>
        </p:nvSpPr>
        <p:spPr>
          <a:xfrm>
            <a:off x="457200" y="1600200"/>
            <a:ext cx="8229600" cy="4876800"/>
          </a:xfrm>
          <a:prstGeom prst="rect">
            <a:avLst/>
          </a:prstGeom>
        </p:spPr>
        <p:txBody>
          <a:bodyPr>
            <a:normAutofit/>
          </a:bodyPr>
          <a:lstStyle/>
          <a:p>
            <a:r>
              <a:rPr lang="en-US" sz="3200" b="1" dirty="0">
                <a:solidFill>
                  <a:srgbClr val="FFFF00"/>
                </a:solidFill>
                <a:latin typeface="Calibri" panose="020F0502020204030204" pitchFamily="34" charset="0"/>
              </a:rPr>
              <a:t>Long-run marginal cost </a:t>
            </a:r>
            <a:r>
              <a:rPr lang="en-US" sz="3200" b="1" i="1" dirty="0">
                <a:solidFill>
                  <a:srgbClr val="FFFF00"/>
                </a:solidFill>
                <a:latin typeface="Calibri" panose="020F0502020204030204" pitchFamily="34" charset="0"/>
              </a:rPr>
              <a:t>(LMC)</a:t>
            </a:r>
            <a:r>
              <a:rPr lang="en-US" sz="3200" b="1" dirty="0">
                <a:solidFill>
                  <a:srgbClr val="FFFF00"/>
                </a:solidFill>
                <a:latin typeface="Calibri" panose="020F0502020204030204" pitchFamily="34" charset="0"/>
              </a:rPr>
              <a:t> measures the rate of change in long-run total cost as output changes along expansion path</a:t>
            </a:r>
          </a:p>
          <a:p>
            <a:pPr lvl="1"/>
            <a:r>
              <a:rPr lang="en-US" sz="2400" b="1" i="1" dirty="0">
                <a:solidFill>
                  <a:srgbClr val="FFFF00"/>
                </a:solidFill>
                <a:latin typeface="Calibri" panose="020F0502020204030204" pitchFamily="34" charset="0"/>
              </a:rPr>
              <a:t>LMC</a:t>
            </a:r>
            <a:r>
              <a:rPr lang="en-US" sz="2400" dirty="0">
                <a:solidFill>
                  <a:srgbClr val="FFFF00"/>
                </a:solidFill>
                <a:latin typeface="Calibri" panose="020F0502020204030204" pitchFamily="34" charset="0"/>
              </a:rPr>
              <a:t> is U-shaped </a:t>
            </a:r>
          </a:p>
          <a:p>
            <a:pPr lvl="1"/>
            <a:r>
              <a:rPr lang="en-US" sz="2400" b="1" i="1" dirty="0">
                <a:solidFill>
                  <a:srgbClr val="FFFF00"/>
                </a:solidFill>
                <a:latin typeface="Calibri" panose="020F0502020204030204" pitchFamily="34" charset="0"/>
              </a:rPr>
              <a:t>LMC</a:t>
            </a:r>
            <a:r>
              <a:rPr lang="en-US" sz="2400" dirty="0">
                <a:solidFill>
                  <a:srgbClr val="FFFF00"/>
                </a:solidFill>
                <a:latin typeface="Calibri" panose="020F0502020204030204" pitchFamily="34" charset="0"/>
              </a:rPr>
              <a:t> lies below </a:t>
            </a:r>
            <a:r>
              <a:rPr lang="en-US" sz="2400" b="1" i="1" dirty="0">
                <a:solidFill>
                  <a:srgbClr val="FFFF00"/>
                </a:solidFill>
                <a:latin typeface="Calibri" panose="020F0502020204030204" pitchFamily="34" charset="0"/>
              </a:rPr>
              <a:t>LAC</a:t>
            </a:r>
            <a:r>
              <a:rPr lang="en-US" sz="2400" dirty="0">
                <a:solidFill>
                  <a:srgbClr val="FFFF00"/>
                </a:solidFill>
                <a:latin typeface="Calibri" panose="020F0502020204030204" pitchFamily="34" charset="0"/>
              </a:rPr>
              <a:t> when </a:t>
            </a:r>
            <a:r>
              <a:rPr lang="en-US" sz="2400" b="1" i="1" dirty="0">
                <a:solidFill>
                  <a:srgbClr val="FFFF00"/>
                </a:solidFill>
                <a:latin typeface="Calibri" panose="020F0502020204030204" pitchFamily="34" charset="0"/>
              </a:rPr>
              <a:t>LAC</a:t>
            </a:r>
            <a:r>
              <a:rPr lang="en-US" sz="2400" dirty="0">
                <a:solidFill>
                  <a:srgbClr val="FFFF00"/>
                </a:solidFill>
                <a:latin typeface="Calibri" panose="020F0502020204030204" pitchFamily="34" charset="0"/>
              </a:rPr>
              <a:t> is falling</a:t>
            </a:r>
            <a:endParaRPr lang="en-US" sz="2400" i="1" dirty="0">
              <a:solidFill>
                <a:srgbClr val="FFFF00"/>
              </a:solidFill>
              <a:latin typeface="Calibri" panose="020F0502020204030204" pitchFamily="34" charset="0"/>
            </a:endParaRPr>
          </a:p>
          <a:p>
            <a:pPr lvl="1"/>
            <a:r>
              <a:rPr lang="en-US" sz="2400" b="1" i="1" dirty="0">
                <a:solidFill>
                  <a:srgbClr val="FFFF00"/>
                </a:solidFill>
                <a:latin typeface="Calibri" panose="020F0502020204030204" pitchFamily="34" charset="0"/>
              </a:rPr>
              <a:t>LMC</a:t>
            </a:r>
            <a:r>
              <a:rPr lang="en-US" sz="2400" dirty="0">
                <a:solidFill>
                  <a:srgbClr val="FFFF00"/>
                </a:solidFill>
                <a:latin typeface="Calibri" panose="020F0502020204030204" pitchFamily="34" charset="0"/>
              </a:rPr>
              <a:t> lies above </a:t>
            </a:r>
            <a:r>
              <a:rPr lang="en-US" sz="2400" b="1" i="1" dirty="0">
                <a:solidFill>
                  <a:srgbClr val="FFFF00"/>
                </a:solidFill>
                <a:latin typeface="Calibri" panose="020F0502020204030204" pitchFamily="34" charset="0"/>
              </a:rPr>
              <a:t>LAC</a:t>
            </a:r>
            <a:r>
              <a:rPr lang="en-US" sz="2400" dirty="0">
                <a:solidFill>
                  <a:srgbClr val="FFFF00"/>
                </a:solidFill>
                <a:latin typeface="Calibri" panose="020F0502020204030204" pitchFamily="34" charset="0"/>
              </a:rPr>
              <a:t> when </a:t>
            </a:r>
            <a:r>
              <a:rPr lang="en-US" sz="2400" b="1" i="1" dirty="0">
                <a:solidFill>
                  <a:srgbClr val="FFFF00"/>
                </a:solidFill>
                <a:latin typeface="Calibri" panose="020F0502020204030204" pitchFamily="34" charset="0"/>
              </a:rPr>
              <a:t>LAC</a:t>
            </a:r>
            <a:r>
              <a:rPr lang="en-US" sz="2400" dirty="0">
                <a:solidFill>
                  <a:srgbClr val="FFFF00"/>
                </a:solidFill>
                <a:latin typeface="Calibri" panose="020F0502020204030204" pitchFamily="34" charset="0"/>
              </a:rPr>
              <a:t> is rising</a:t>
            </a:r>
          </a:p>
          <a:p>
            <a:pPr lvl="1"/>
            <a:r>
              <a:rPr lang="en-US" sz="2400" b="1" i="1" dirty="0">
                <a:solidFill>
                  <a:srgbClr val="FFFF00"/>
                </a:solidFill>
                <a:latin typeface="Calibri" panose="020F0502020204030204" pitchFamily="34" charset="0"/>
              </a:rPr>
              <a:t>LMC = LAC</a:t>
            </a:r>
            <a:r>
              <a:rPr lang="en-US" sz="2400" dirty="0">
                <a:solidFill>
                  <a:srgbClr val="FFFF00"/>
                </a:solidFill>
                <a:latin typeface="Calibri" panose="020F0502020204030204" pitchFamily="34" charset="0"/>
              </a:rPr>
              <a:t> at the minimum value of </a:t>
            </a:r>
            <a:r>
              <a:rPr lang="en-US" sz="2400" b="1" i="1" dirty="0">
                <a:solidFill>
                  <a:srgbClr val="FFFF00"/>
                </a:solidFill>
                <a:latin typeface="Calibri" panose="020F0502020204030204" pitchFamily="34" charset="0"/>
              </a:rPr>
              <a:t>LAC</a:t>
            </a:r>
          </a:p>
        </p:txBody>
      </p:sp>
      <p:graphicFrame>
        <p:nvGraphicFramePr>
          <p:cNvPr id="21510" name="Object 7"/>
          <p:cNvGraphicFramePr>
            <a:graphicFrameLocks noChangeAspect="1"/>
          </p:cNvGraphicFramePr>
          <p:nvPr/>
        </p:nvGraphicFramePr>
        <p:xfrm>
          <a:off x="3287713" y="5154613"/>
          <a:ext cx="2493962" cy="1101725"/>
        </p:xfrm>
        <a:graphic>
          <a:graphicData uri="http://schemas.openxmlformats.org/presentationml/2006/ole">
            <mc:AlternateContent xmlns:mc="http://schemas.openxmlformats.org/markup-compatibility/2006">
              <mc:Choice xmlns:v="urn:schemas-microsoft-com:vml" Requires="v">
                <p:oleObj name="Equation" r:id="rId3" imgW="977900" imgH="431800" progId="Equation.DSMT4">
                  <p:embed/>
                </p:oleObj>
              </mc:Choice>
              <mc:Fallback>
                <p:oleObj name="Equation" r:id="rId3" imgW="977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5154613"/>
                        <a:ext cx="2493962"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190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wipe(left)">
                                      <p:cBhvr>
                                        <p:cTn id="7" dur="500"/>
                                        <p:tgtEl>
                                          <p:spTgt spid="337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23">
                                            <p:txEl>
                                              <p:pRg st="1" end="1"/>
                                            </p:txEl>
                                          </p:spTgt>
                                        </p:tgtEl>
                                        <p:attrNameLst>
                                          <p:attrName>style.visibility</p:attrName>
                                        </p:attrNameLst>
                                      </p:cBhvr>
                                      <p:to>
                                        <p:strVal val="visible"/>
                                      </p:to>
                                    </p:set>
                                    <p:animEffect transition="in" filter="wipe(left)">
                                      <p:cBhvr>
                                        <p:cTn id="12" dur="500"/>
                                        <p:tgtEl>
                                          <p:spTgt spid="337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23">
                                            <p:txEl>
                                              <p:pRg st="2" end="2"/>
                                            </p:txEl>
                                          </p:spTgt>
                                        </p:tgtEl>
                                        <p:attrNameLst>
                                          <p:attrName>style.visibility</p:attrName>
                                        </p:attrNameLst>
                                      </p:cBhvr>
                                      <p:to>
                                        <p:strVal val="visible"/>
                                      </p:to>
                                    </p:set>
                                    <p:animEffect transition="in" filter="wipe(left)">
                                      <p:cBhvr>
                                        <p:cTn id="17" dur="500"/>
                                        <p:tgtEl>
                                          <p:spTgt spid="337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23">
                                            <p:txEl>
                                              <p:pRg st="3" end="3"/>
                                            </p:txEl>
                                          </p:spTgt>
                                        </p:tgtEl>
                                        <p:attrNameLst>
                                          <p:attrName>style.visibility</p:attrName>
                                        </p:attrNameLst>
                                      </p:cBhvr>
                                      <p:to>
                                        <p:strVal val="visible"/>
                                      </p:to>
                                    </p:set>
                                    <p:animEffect transition="in" filter="wipe(left)">
                                      <p:cBhvr>
                                        <p:cTn id="22" dur="500"/>
                                        <p:tgtEl>
                                          <p:spTgt spid="337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23">
                                            <p:txEl>
                                              <p:pRg st="4" end="4"/>
                                            </p:txEl>
                                          </p:spTgt>
                                        </p:tgtEl>
                                        <p:attrNameLst>
                                          <p:attrName>style.visibility</p:attrName>
                                        </p:attrNameLst>
                                      </p:cBhvr>
                                      <p:to>
                                        <p:strVal val="visible"/>
                                      </p:to>
                                    </p:set>
                                    <p:animEffect transition="in" filter="wipe(left)">
                                      <p:cBhvr>
                                        <p:cTn id="27" dur="500"/>
                                        <p:tgtEl>
                                          <p:spTgt spid="3379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wipe(left)">
                                      <p:cBhvr>
                                        <p:cTn id="32"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sz="3600" b="1" dirty="0"/>
              <a:t>Cost function</a:t>
            </a:r>
          </a:p>
        </p:txBody>
      </p:sp>
      <p:sp>
        <p:nvSpPr>
          <p:cNvPr id="2" name="Content Placeholder 1"/>
          <p:cNvSpPr>
            <a:spLocks noGrp="1"/>
          </p:cNvSpPr>
          <p:nvPr>
            <p:ph sz="quarter" idx="13"/>
          </p:nvPr>
        </p:nvSpPr>
        <p:spPr/>
        <p:txBody>
          <a:bodyPr>
            <a:normAutofit/>
          </a:bodyPr>
          <a:lstStyle/>
          <a:p>
            <a:r>
              <a:rPr lang="de-DE" sz="2400" dirty="0"/>
              <a:t>Fungsi Biaya merupakan persamaan matematika yang menjelaskan hubungan antara tingkat output yang diproduksi dengan besarnya biaya operasional atau biaya produksi yang dikeluarkan.</a:t>
            </a:r>
          </a:p>
          <a:p>
            <a:r>
              <a:rPr lang="de-DE" sz="2400" dirty="0"/>
              <a:t>Persamaan matematika tersebut dapat ditulis sbg : C = f(Q), nantinya C ini untuk jangka pendek akan diklasifikasikan sbg biaya total, biaya tetap, dan biaya variabel</a:t>
            </a:r>
            <a:endParaRPr lang="en-US" sz="2000" dirty="0"/>
          </a:p>
        </p:txBody>
      </p:sp>
    </p:spTree>
    <p:extLst>
      <p:ext uri="{BB962C8B-B14F-4D97-AF65-F5344CB8AC3E}">
        <p14:creationId xmlns:p14="http://schemas.microsoft.com/office/powerpoint/2010/main" val="14178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443091"/>
            <a:ext cx="8458200" cy="6001643"/>
          </a:xfrm>
          <a:prstGeom prst="rect">
            <a:avLst/>
          </a:prstGeom>
          <a:noFill/>
          <a:ln w="9525">
            <a:noFill/>
            <a:miter lim="800000"/>
            <a:headEnd/>
            <a:tailEnd/>
          </a:ln>
        </p:spPr>
        <p:txBody>
          <a:bodyPr wrap="square" anchor="ctr">
            <a:spAutoFit/>
          </a:bodyPr>
          <a:lstStyle>
            <a:lvl1pPr>
              <a:tabLst>
                <a:tab pos="228600" algn="l"/>
              </a:tabLst>
              <a:defRPr sz="2400">
                <a:solidFill>
                  <a:schemeClr val="tx1"/>
                </a:solidFill>
                <a:latin typeface="Tahoma" pitchFamily="34" charset="0"/>
              </a:defRPr>
            </a:lvl1pPr>
            <a:lvl2pPr marL="742950" indent="-285750">
              <a:tabLst>
                <a:tab pos="228600" algn="l"/>
              </a:tabLst>
              <a:defRPr sz="2400">
                <a:solidFill>
                  <a:schemeClr val="tx1"/>
                </a:solidFill>
                <a:latin typeface="Tahoma" pitchFamily="34" charset="0"/>
              </a:defRPr>
            </a:lvl2pPr>
            <a:lvl3pPr marL="1143000" indent="-228600">
              <a:tabLst>
                <a:tab pos="228600" algn="l"/>
              </a:tabLst>
              <a:defRPr sz="2400">
                <a:solidFill>
                  <a:schemeClr val="tx1"/>
                </a:solidFill>
                <a:latin typeface="Tahoma" pitchFamily="34" charset="0"/>
              </a:defRPr>
            </a:lvl3pPr>
            <a:lvl4pPr marL="1600200" indent="-228600">
              <a:tabLst>
                <a:tab pos="228600" algn="l"/>
              </a:tabLst>
              <a:defRPr sz="2400">
                <a:solidFill>
                  <a:schemeClr val="tx1"/>
                </a:solidFill>
                <a:latin typeface="Tahoma" pitchFamily="34" charset="0"/>
              </a:defRPr>
            </a:lvl4pPr>
            <a:lvl5pPr marL="2057400" indent="-228600">
              <a:tabLst>
                <a:tab pos="228600" algn="l"/>
              </a:tabLst>
              <a:defRPr sz="2400">
                <a:solidFill>
                  <a:schemeClr val="tx1"/>
                </a:solidFill>
                <a:latin typeface="Tahoma" pitchFamily="34" charset="0"/>
              </a:defRPr>
            </a:lvl5pPr>
            <a:lvl6pPr marL="2514600" indent="-228600" eaLnBrk="0" fontAlgn="base" hangingPunct="0">
              <a:spcBef>
                <a:spcPct val="0"/>
              </a:spcBef>
              <a:spcAft>
                <a:spcPct val="0"/>
              </a:spcAft>
              <a:tabLst>
                <a:tab pos="228600" algn="l"/>
              </a:tabLst>
              <a:defRPr sz="2400">
                <a:solidFill>
                  <a:schemeClr val="tx1"/>
                </a:solidFill>
                <a:latin typeface="Tahoma" pitchFamily="34" charset="0"/>
              </a:defRPr>
            </a:lvl6pPr>
            <a:lvl7pPr marL="2971800" indent="-228600" eaLnBrk="0" fontAlgn="base" hangingPunct="0">
              <a:spcBef>
                <a:spcPct val="0"/>
              </a:spcBef>
              <a:spcAft>
                <a:spcPct val="0"/>
              </a:spcAft>
              <a:tabLst>
                <a:tab pos="228600" algn="l"/>
              </a:tabLst>
              <a:defRPr sz="2400">
                <a:solidFill>
                  <a:schemeClr val="tx1"/>
                </a:solidFill>
                <a:latin typeface="Tahoma" pitchFamily="34" charset="0"/>
              </a:defRPr>
            </a:lvl7pPr>
            <a:lvl8pPr marL="3429000" indent="-228600" eaLnBrk="0" fontAlgn="base" hangingPunct="0">
              <a:spcBef>
                <a:spcPct val="0"/>
              </a:spcBef>
              <a:spcAft>
                <a:spcPct val="0"/>
              </a:spcAft>
              <a:tabLst>
                <a:tab pos="228600" algn="l"/>
              </a:tabLst>
              <a:defRPr sz="2400">
                <a:solidFill>
                  <a:schemeClr val="tx1"/>
                </a:solidFill>
                <a:latin typeface="Tahoma" pitchFamily="34" charset="0"/>
              </a:defRPr>
            </a:lvl8pPr>
            <a:lvl9pPr marL="3886200" indent="-228600" eaLnBrk="0" fontAlgn="base" hangingPunct="0">
              <a:spcBef>
                <a:spcPct val="0"/>
              </a:spcBef>
              <a:spcAft>
                <a:spcPct val="0"/>
              </a:spcAft>
              <a:tabLst>
                <a:tab pos="228600" algn="l"/>
              </a:tabLst>
              <a:defRPr sz="2400">
                <a:solidFill>
                  <a:schemeClr val="tx1"/>
                </a:solidFill>
                <a:latin typeface="Tahoma" pitchFamily="34" charset="0"/>
              </a:defRPr>
            </a:lvl9pPr>
          </a:lstStyle>
          <a:p>
            <a:pPr marL="236538" indent="-236538">
              <a:buFontTx/>
              <a:buChar char="•"/>
            </a:pPr>
            <a:r>
              <a:rPr lang="en-US" altLang="en-US" b="1" dirty="0">
                <a:latin typeface="Calibri" panose="020F0502020204030204" pitchFamily="34" charset="0"/>
              </a:rPr>
              <a:t>A firm uses </a:t>
            </a:r>
            <a:r>
              <a:rPr lang="en-US" altLang="en-US" b="1" dirty="0">
                <a:solidFill>
                  <a:srgbClr val="FF0000"/>
                </a:solidFill>
                <a:latin typeface="Calibri" panose="020F0502020204030204" pitchFamily="34" charset="0"/>
              </a:rPr>
              <a:t>10 units </a:t>
            </a:r>
            <a:r>
              <a:rPr lang="en-US" altLang="en-US" b="1" dirty="0">
                <a:latin typeface="Calibri" panose="020F0502020204030204" pitchFamily="34" charset="0"/>
              </a:rPr>
              <a:t>of L and </a:t>
            </a:r>
            <a:r>
              <a:rPr lang="en-US" altLang="en-US" b="1" dirty="0">
                <a:solidFill>
                  <a:srgbClr val="FF0000"/>
                </a:solidFill>
                <a:latin typeface="Calibri" panose="020F0502020204030204" pitchFamily="34" charset="0"/>
              </a:rPr>
              <a:t>7 units </a:t>
            </a:r>
            <a:r>
              <a:rPr lang="en-US" altLang="en-US" b="1" dirty="0">
                <a:latin typeface="Calibri" panose="020F0502020204030204" pitchFamily="34" charset="0"/>
              </a:rPr>
              <a:t>of K to produce </a:t>
            </a:r>
            <a:r>
              <a:rPr lang="en-US" altLang="en-US" b="1" dirty="0">
                <a:solidFill>
                  <a:srgbClr val="FF0000"/>
                </a:solidFill>
                <a:latin typeface="Calibri" panose="020F0502020204030204" pitchFamily="34" charset="0"/>
              </a:rPr>
              <a:t>100 units </a:t>
            </a:r>
            <a:r>
              <a:rPr lang="en-US" altLang="en-US" b="1" dirty="0">
                <a:latin typeface="Calibri" panose="020F0502020204030204" pitchFamily="34" charset="0"/>
              </a:rPr>
              <a:t>of output by the least cost method. The price of L (w) is $5 and the price K (r) is $10 (</a:t>
            </a:r>
            <a:r>
              <a:rPr lang="en-US" altLang="en-US" b="1" dirty="0" err="1">
                <a:latin typeface="Calibri" panose="020F0502020204030204" pitchFamily="34" charset="0"/>
              </a:rPr>
              <a:t>isocost</a:t>
            </a:r>
            <a:r>
              <a:rPr lang="en-US" altLang="en-US" b="1" dirty="0">
                <a:latin typeface="Calibri" panose="020F0502020204030204" pitchFamily="34" charset="0"/>
              </a:rPr>
              <a:t>: C = 10K + 5L), so it spent $50 + $70 =</a:t>
            </a:r>
            <a:r>
              <a:rPr lang="en-US" altLang="en-US" b="1" dirty="0">
                <a:solidFill>
                  <a:srgbClr val="FF0000"/>
                </a:solidFill>
                <a:latin typeface="Calibri" panose="020F0502020204030204" pitchFamily="34" charset="0"/>
              </a:rPr>
              <a:t> $120  </a:t>
            </a:r>
            <a:r>
              <a:rPr lang="en-US" altLang="en-US" b="1" dirty="0">
                <a:latin typeface="Calibri" panose="020F0502020204030204" pitchFamily="34" charset="0"/>
              </a:rPr>
              <a:t>for 100 units of Q.</a:t>
            </a:r>
          </a:p>
          <a:p>
            <a:pPr marL="236538" indent="-236538">
              <a:buFontTx/>
              <a:buChar char="•"/>
            </a:pPr>
            <a:r>
              <a:rPr lang="en-US" altLang="en-US" b="1" dirty="0">
                <a:latin typeface="Calibri" panose="020F0502020204030204" pitchFamily="34" charset="0"/>
              </a:rPr>
              <a:t>Due to the market demand, the firm raise the level of output to be </a:t>
            </a:r>
            <a:r>
              <a:rPr lang="en-US" altLang="en-US" b="1" dirty="0">
                <a:solidFill>
                  <a:srgbClr val="FFFF00"/>
                </a:solidFill>
                <a:latin typeface="Calibri" panose="020F0502020204030204" pitchFamily="34" charset="0"/>
              </a:rPr>
              <a:t>200 units</a:t>
            </a:r>
            <a:r>
              <a:rPr lang="en-US" altLang="en-US" b="1" dirty="0">
                <a:latin typeface="Calibri" panose="020F0502020204030204" pitchFamily="34" charset="0"/>
              </a:rPr>
              <a:t>, the price held constant, the combination of input to produce 200 units of output  is </a:t>
            </a:r>
            <a:r>
              <a:rPr lang="en-US" altLang="en-US" b="1" dirty="0">
                <a:solidFill>
                  <a:srgbClr val="FFFF00"/>
                </a:solidFill>
                <a:latin typeface="Calibri" panose="020F0502020204030204" pitchFamily="34" charset="0"/>
              </a:rPr>
              <a:t>K = 8 </a:t>
            </a:r>
            <a:r>
              <a:rPr lang="en-US" altLang="en-US" b="1" dirty="0">
                <a:latin typeface="Calibri" panose="020F0502020204030204" pitchFamily="34" charset="0"/>
              </a:rPr>
              <a:t>and </a:t>
            </a:r>
            <a:r>
              <a:rPr lang="en-US" altLang="en-US" b="1" dirty="0">
                <a:solidFill>
                  <a:srgbClr val="FFFF00"/>
                </a:solidFill>
                <a:latin typeface="Calibri" panose="020F0502020204030204" pitchFamily="34" charset="0"/>
              </a:rPr>
              <a:t>L = 12</a:t>
            </a:r>
            <a:r>
              <a:rPr lang="en-US" altLang="en-US" b="1" dirty="0">
                <a:latin typeface="Calibri" panose="020F0502020204030204" pitchFamily="34" charset="0"/>
              </a:rPr>
              <a:t>, so that the cost  = </a:t>
            </a:r>
            <a:r>
              <a:rPr lang="en-US" altLang="en-US" b="1" dirty="0">
                <a:solidFill>
                  <a:srgbClr val="FFFF00"/>
                </a:solidFill>
                <a:latin typeface="Calibri" panose="020F0502020204030204" pitchFamily="34" charset="0"/>
              </a:rPr>
              <a:t>$140</a:t>
            </a:r>
            <a:r>
              <a:rPr lang="en-US" altLang="en-US" b="1" dirty="0">
                <a:latin typeface="Calibri" panose="020F0502020204030204" pitchFamily="34" charset="0"/>
              </a:rPr>
              <a:t>.</a:t>
            </a:r>
          </a:p>
          <a:p>
            <a:pPr marL="236538" indent="-236538">
              <a:buFontTx/>
              <a:buChar char="•"/>
            </a:pPr>
            <a:r>
              <a:rPr lang="en-US" altLang="en-US" b="1" dirty="0">
                <a:solidFill>
                  <a:srgbClr val="00FFFF"/>
                </a:solidFill>
                <a:latin typeface="Calibri" panose="020F0502020204030204" pitchFamily="34" charset="0"/>
              </a:rPr>
              <a:t>LAC </a:t>
            </a:r>
            <a:r>
              <a:rPr lang="en-US" altLang="en-US" b="1" dirty="0">
                <a:latin typeface="Calibri" panose="020F0502020204030204" pitchFamily="34" charset="0"/>
              </a:rPr>
              <a:t>(Long run Average Cost)  and </a:t>
            </a:r>
            <a:r>
              <a:rPr lang="en-US" altLang="en-US" b="1" dirty="0">
                <a:solidFill>
                  <a:srgbClr val="00FFFF"/>
                </a:solidFill>
                <a:latin typeface="Calibri" panose="020F0502020204030204" pitchFamily="34" charset="0"/>
              </a:rPr>
              <a:t>LMC </a:t>
            </a:r>
            <a:r>
              <a:rPr lang="en-US" altLang="en-US" b="1" dirty="0">
                <a:latin typeface="Calibri" panose="020F0502020204030204" pitchFamily="34" charset="0"/>
              </a:rPr>
              <a:t>(Long run Marginal Cost) for any level of output,</a:t>
            </a:r>
          </a:p>
          <a:p>
            <a:pPr marL="457200" lvl="1" indent="-457200">
              <a:buFont typeface="+mj-lt"/>
              <a:buAutoNum type="arabicPeriod"/>
              <a:tabLst/>
            </a:pPr>
            <a:r>
              <a:rPr lang="en-US" altLang="en-US" b="1" dirty="0">
                <a:solidFill>
                  <a:srgbClr val="FF0000"/>
                </a:solidFill>
                <a:latin typeface="Calibri" panose="020F0502020204030204" pitchFamily="34" charset="0"/>
              </a:rPr>
              <a:t>Q = 100</a:t>
            </a:r>
          </a:p>
          <a:p>
            <a:pPr marL="457200">
              <a:tabLst/>
            </a:pPr>
            <a:r>
              <a:rPr lang="en-US" altLang="en-US" b="1" dirty="0">
                <a:solidFill>
                  <a:srgbClr val="FF0000"/>
                </a:solidFill>
                <a:latin typeface="Calibri" panose="020F0502020204030204" pitchFamily="34" charset="0"/>
              </a:rPr>
              <a:t>LAC = LTC/Q = 120/100 = $1.2 per unit</a:t>
            </a:r>
          </a:p>
          <a:p>
            <a:pPr marL="457200">
              <a:tabLst/>
            </a:pPr>
            <a:r>
              <a:rPr lang="en-US" altLang="en-US" b="1" dirty="0">
                <a:solidFill>
                  <a:srgbClr val="FF0000"/>
                </a:solidFill>
                <a:latin typeface="Calibri" panose="020F0502020204030204" pitchFamily="34" charset="0"/>
              </a:rPr>
              <a:t>LMC = ∆LTC/∆Q = (120-0)/(100-0) = $1.2 per unit</a:t>
            </a:r>
          </a:p>
          <a:p>
            <a:pPr marL="457200" indent="-457200">
              <a:buFont typeface="+mj-lt"/>
              <a:buAutoNum type="arabicPeriod" startAt="2"/>
            </a:pPr>
            <a:r>
              <a:rPr lang="en-US" altLang="en-US" b="1" dirty="0">
                <a:solidFill>
                  <a:srgbClr val="FFFF00"/>
                </a:solidFill>
                <a:latin typeface="Calibri" panose="020F0502020204030204" pitchFamily="34" charset="0"/>
              </a:rPr>
              <a:t>Q = 200</a:t>
            </a:r>
          </a:p>
          <a:p>
            <a:pPr marL="457200">
              <a:tabLst/>
            </a:pPr>
            <a:r>
              <a:rPr lang="en-US" altLang="en-US" b="1" dirty="0">
                <a:solidFill>
                  <a:srgbClr val="FFFF00"/>
                </a:solidFill>
                <a:latin typeface="Calibri" panose="020F0502020204030204" pitchFamily="34" charset="0"/>
              </a:rPr>
              <a:t>LAC = LTC/Q = 140/200 = $0.70 per unit</a:t>
            </a:r>
          </a:p>
          <a:p>
            <a:pPr marL="457200">
              <a:tabLst/>
            </a:pPr>
            <a:r>
              <a:rPr lang="en-US" altLang="en-US" b="1" dirty="0">
                <a:solidFill>
                  <a:srgbClr val="FFFF00"/>
                </a:solidFill>
                <a:latin typeface="Calibri" panose="020F0502020204030204" pitchFamily="34" charset="0"/>
              </a:rPr>
              <a:t>LMC = ∆LTC/∆Q = (140-120)/(200-100) = $0..20 per unit</a:t>
            </a:r>
          </a:p>
        </p:txBody>
      </p:sp>
    </p:spTree>
    <p:extLst>
      <p:ext uri="{BB962C8B-B14F-4D97-AF65-F5344CB8AC3E}">
        <p14:creationId xmlns:p14="http://schemas.microsoft.com/office/powerpoint/2010/main" val="147262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81000" y="597931"/>
            <a:ext cx="8305800" cy="5632311"/>
          </a:xfrm>
          <a:prstGeom prst="rect">
            <a:avLst/>
          </a:prstGeom>
          <a:noFill/>
          <a:ln w="9525">
            <a:noFill/>
            <a:miter lim="800000"/>
            <a:headEnd/>
            <a:tailEnd/>
          </a:ln>
        </p:spPr>
        <p:txBody>
          <a:bodyPr anchor="ctr">
            <a:spAutoFit/>
          </a:bodyPr>
          <a:lstStyle>
            <a:lvl1pPr>
              <a:tabLst>
                <a:tab pos="228600" algn="l"/>
              </a:tabLst>
              <a:defRPr sz="2400">
                <a:solidFill>
                  <a:schemeClr val="tx1"/>
                </a:solidFill>
                <a:latin typeface="Tahoma" pitchFamily="34" charset="0"/>
              </a:defRPr>
            </a:lvl1pPr>
            <a:lvl2pPr marL="742950" indent="-285750">
              <a:tabLst>
                <a:tab pos="228600" algn="l"/>
              </a:tabLst>
              <a:defRPr sz="2400">
                <a:solidFill>
                  <a:schemeClr val="tx1"/>
                </a:solidFill>
                <a:latin typeface="Tahoma" pitchFamily="34" charset="0"/>
              </a:defRPr>
            </a:lvl2pPr>
            <a:lvl3pPr marL="1143000" indent="-228600">
              <a:tabLst>
                <a:tab pos="228600" algn="l"/>
              </a:tabLst>
              <a:defRPr sz="2400">
                <a:solidFill>
                  <a:schemeClr val="tx1"/>
                </a:solidFill>
                <a:latin typeface="Tahoma" pitchFamily="34" charset="0"/>
              </a:defRPr>
            </a:lvl3pPr>
            <a:lvl4pPr marL="1600200" indent="-228600">
              <a:tabLst>
                <a:tab pos="228600" algn="l"/>
              </a:tabLst>
              <a:defRPr sz="2400">
                <a:solidFill>
                  <a:schemeClr val="tx1"/>
                </a:solidFill>
                <a:latin typeface="Tahoma" pitchFamily="34" charset="0"/>
              </a:defRPr>
            </a:lvl4pPr>
            <a:lvl5pPr marL="2057400" indent="-228600">
              <a:tabLst>
                <a:tab pos="228600" algn="l"/>
              </a:tabLst>
              <a:defRPr sz="2400">
                <a:solidFill>
                  <a:schemeClr val="tx1"/>
                </a:solidFill>
                <a:latin typeface="Tahoma" pitchFamily="34" charset="0"/>
              </a:defRPr>
            </a:lvl5pPr>
            <a:lvl6pPr marL="2514600" indent="-228600" eaLnBrk="0" fontAlgn="base" hangingPunct="0">
              <a:spcBef>
                <a:spcPct val="0"/>
              </a:spcBef>
              <a:spcAft>
                <a:spcPct val="0"/>
              </a:spcAft>
              <a:tabLst>
                <a:tab pos="228600" algn="l"/>
              </a:tabLst>
              <a:defRPr sz="2400">
                <a:solidFill>
                  <a:schemeClr val="tx1"/>
                </a:solidFill>
                <a:latin typeface="Tahoma" pitchFamily="34" charset="0"/>
              </a:defRPr>
            </a:lvl6pPr>
            <a:lvl7pPr marL="2971800" indent="-228600" eaLnBrk="0" fontAlgn="base" hangingPunct="0">
              <a:spcBef>
                <a:spcPct val="0"/>
              </a:spcBef>
              <a:spcAft>
                <a:spcPct val="0"/>
              </a:spcAft>
              <a:tabLst>
                <a:tab pos="228600" algn="l"/>
              </a:tabLst>
              <a:defRPr sz="2400">
                <a:solidFill>
                  <a:schemeClr val="tx1"/>
                </a:solidFill>
                <a:latin typeface="Tahoma" pitchFamily="34" charset="0"/>
              </a:defRPr>
            </a:lvl7pPr>
            <a:lvl8pPr marL="3429000" indent="-228600" eaLnBrk="0" fontAlgn="base" hangingPunct="0">
              <a:spcBef>
                <a:spcPct val="0"/>
              </a:spcBef>
              <a:spcAft>
                <a:spcPct val="0"/>
              </a:spcAft>
              <a:tabLst>
                <a:tab pos="228600" algn="l"/>
              </a:tabLst>
              <a:defRPr sz="2400">
                <a:solidFill>
                  <a:schemeClr val="tx1"/>
                </a:solidFill>
                <a:latin typeface="Tahoma" pitchFamily="34" charset="0"/>
              </a:defRPr>
            </a:lvl8pPr>
            <a:lvl9pPr marL="3886200" indent="-228600" eaLnBrk="0" fontAlgn="base" hangingPunct="0">
              <a:spcBef>
                <a:spcPct val="0"/>
              </a:spcBef>
              <a:spcAft>
                <a:spcPct val="0"/>
              </a:spcAft>
              <a:tabLst>
                <a:tab pos="228600" algn="l"/>
              </a:tabLst>
              <a:defRPr sz="2400">
                <a:solidFill>
                  <a:schemeClr val="tx1"/>
                </a:solidFill>
                <a:latin typeface="Tahoma" pitchFamily="34" charset="0"/>
              </a:defRPr>
            </a:lvl9pPr>
          </a:lstStyle>
          <a:p>
            <a:pPr marL="457200" indent="-457200">
              <a:buFont typeface="+mj-lt"/>
              <a:buAutoNum type="arabicPeriod" startAt="3"/>
            </a:pPr>
            <a:r>
              <a:rPr lang="en-US" altLang="en-US" b="1" dirty="0">
                <a:solidFill>
                  <a:srgbClr val="66FF33"/>
                </a:solidFill>
                <a:latin typeface="Calibri" panose="020F0502020204030204" pitchFamily="34" charset="0"/>
              </a:rPr>
              <a:t>Q = 300</a:t>
            </a:r>
          </a:p>
          <a:p>
            <a:pPr marL="457200">
              <a:tabLst/>
            </a:pPr>
            <a:r>
              <a:rPr lang="en-US" altLang="en-US" b="1" dirty="0">
                <a:solidFill>
                  <a:srgbClr val="66FF33"/>
                </a:solidFill>
                <a:latin typeface="Calibri" panose="020F0502020204030204" pitchFamily="34" charset="0"/>
              </a:rPr>
              <a:t>LAC = LTC/Q = 200/300 = $0.67 per unit</a:t>
            </a:r>
          </a:p>
          <a:p>
            <a:pPr marL="457200">
              <a:tabLst/>
            </a:pPr>
            <a:r>
              <a:rPr lang="en-US" altLang="en-US" b="1" dirty="0">
                <a:solidFill>
                  <a:srgbClr val="66FF33"/>
                </a:solidFill>
                <a:latin typeface="Calibri" panose="020F0502020204030204" pitchFamily="34" charset="0"/>
              </a:rPr>
              <a:t>LMC = ∆LTC/∆Q = (200-140)/(300-200) =  $0.60 per unit</a:t>
            </a:r>
          </a:p>
          <a:p>
            <a:pPr marL="457200" indent="-457200">
              <a:buFont typeface="+mj-lt"/>
              <a:buAutoNum type="arabicPeriod" startAt="4"/>
              <a:tabLst/>
            </a:pPr>
            <a:r>
              <a:rPr lang="en-US" altLang="en-US" b="1" dirty="0">
                <a:solidFill>
                  <a:srgbClr val="FF99CC"/>
                </a:solidFill>
                <a:latin typeface="Calibri" panose="020F0502020204030204" pitchFamily="34" charset="0"/>
              </a:rPr>
              <a:t>Q = 400</a:t>
            </a:r>
          </a:p>
          <a:p>
            <a:pPr marL="457200">
              <a:tabLst/>
            </a:pPr>
            <a:r>
              <a:rPr lang="en-US" altLang="en-US" b="1" dirty="0">
                <a:solidFill>
                  <a:srgbClr val="FF99CC"/>
                </a:solidFill>
                <a:latin typeface="Calibri" panose="020F0502020204030204" pitchFamily="34" charset="0"/>
              </a:rPr>
              <a:t>LAC = LTC/Q = 300/400 = $0.75 per unit</a:t>
            </a:r>
          </a:p>
          <a:p>
            <a:pPr marL="457200">
              <a:tabLst/>
            </a:pPr>
            <a:r>
              <a:rPr lang="en-US" altLang="en-US" b="1" dirty="0">
                <a:solidFill>
                  <a:srgbClr val="FF99CC"/>
                </a:solidFill>
                <a:latin typeface="Calibri" panose="020F0502020204030204" pitchFamily="34" charset="0"/>
              </a:rPr>
              <a:t>LMC = ∆LTC/∆Q = (300-200)/(400-300) =  $1.00 per unit</a:t>
            </a:r>
          </a:p>
          <a:p>
            <a:pPr marL="457200" indent="-457200">
              <a:buFont typeface="+mj-lt"/>
              <a:buAutoNum type="arabicPeriod" startAt="5"/>
              <a:tabLst/>
            </a:pPr>
            <a:r>
              <a:rPr lang="en-US" altLang="en-US" b="1" dirty="0">
                <a:solidFill>
                  <a:srgbClr val="00CCFF"/>
                </a:solidFill>
                <a:latin typeface="Calibri" panose="020F0502020204030204" pitchFamily="34" charset="0"/>
              </a:rPr>
              <a:t>Q = 500</a:t>
            </a:r>
          </a:p>
          <a:p>
            <a:pPr marL="457200">
              <a:tabLst/>
            </a:pPr>
            <a:r>
              <a:rPr lang="en-US" altLang="en-US" b="1" dirty="0">
                <a:solidFill>
                  <a:srgbClr val="00CCFF"/>
                </a:solidFill>
                <a:latin typeface="Calibri" panose="020F0502020204030204" pitchFamily="34" charset="0"/>
              </a:rPr>
              <a:t>LAC = LTC/Q = 420/500 = $0.84 per unit</a:t>
            </a:r>
          </a:p>
          <a:p>
            <a:pPr marL="457200">
              <a:tabLst/>
            </a:pPr>
            <a:r>
              <a:rPr lang="en-US" altLang="en-US" b="1" dirty="0">
                <a:solidFill>
                  <a:srgbClr val="00CCFF"/>
                </a:solidFill>
                <a:latin typeface="Calibri" panose="020F0502020204030204" pitchFamily="34" charset="0"/>
              </a:rPr>
              <a:t>LMC = ∆LTC/∆Q = (420-300)/(500-400) =  $1.20 per unit</a:t>
            </a:r>
          </a:p>
          <a:p>
            <a:pPr marL="457200" indent="-457200">
              <a:buFont typeface="+mj-lt"/>
              <a:buAutoNum type="arabicPeriod" startAt="6"/>
            </a:pPr>
            <a:r>
              <a:rPr lang="en-US" altLang="en-US" b="1" dirty="0">
                <a:solidFill>
                  <a:srgbClr val="CC66FF"/>
                </a:solidFill>
                <a:latin typeface="Calibri" panose="020F0502020204030204" pitchFamily="34" charset="0"/>
              </a:rPr>
              <a:t>Q = 600</a:t>
            </a:r>
          </a:p>
          <a:p>
            <a:pPr marL="457200">
              <a:tabLst/>
            </a:pPr>
            <a:r>
              <a:rPr lang="en-US" altLang="en-US" b="1" dirty="0">
                <a:solidFill>
                  <a:srgbClr val="CC66FF"/>
                </a:solidFill>
                <a:latin typeface="Calibri" panose="020F0502020204030204" pitchFamily="34" charset="0"/>
              </a:rPr>
              <a:t>LAC = LTC/Q = 560/600 = $0.97 per unit</a:t>
            </a:r>
          </a:p>
          <a:p>
            <a:pPr marL="457200">
              <a:tabLst/>
            </a:pPr>
            <a:r>
              <a:rPr lang="en-US" altLang="en-US" b="1" dirty="0">
                <a:solidFill>
                  <a:srgbClr val="CC66FF"/>
                </a:solidFill>
                <a:latin typeface="Calibri" panose="020F0502020204030204" pitchFamily="34" charset="0"/>
              </a:rPr>
              <a:t>LMC = ∆LTC/∆Q = (560-420)/(600-500) =  $1.40 per unit</a:t>
            </a:r>
          </a:p>
          <a:p>
            <a:pPr marL="457200" indent="-457200">
              <a:buFont typeface="+mj-lt"/>
              <a:buAutoNum type="arabicPeriod" startAt="7"/>
            </a:pPr>
            <a:r>
              <a:rPr lang="en-US" altLang="en-US" b="1" dirty="0">
                <a:solidFill>
                  <a:schemeClr val="tx2">
                    <a:lumMod val="60000"/>
                    <a:lumOff val="40000"/>
                  </a:schemeClr>
                </a:solidFill>
                <a:latin typeface="Calibri" panose="020F0502020204030204" pitchFamily="34" charset="0"/>
              </a:rPr>
              <a:t>Q = 700</a:t>
            </a:r>
          </a:p>
          <a:p>
            <a:pPr marL="457200">
              <a:tabLst/>
            </a:pPr>
            <a:r>
              <a:rPr lang="en-US" altLang="en-US" b="1" dirty="0">
                <a:solidFill>
                  <a:schemeClr val="tx2">
                    <a:lumMod val="60000"/>
                    <a:lumOff val="40000"/>
                  </a:schemeClr>
                </a:solidFill>
                <a:latin typeface="Calibri" panose="020F0502020204030204" pitchFamily="34" charset="0"/>
              </a:rPr>
              <a:t>LAC = LTC/Q = 720/700 = $1.03 per unit</a:t>
            </a:r>
          </a:p>
          <a:p>
            <a:pPr marL="457200">
              <a:tabLst/>
            </a:pPr>
            <a:r>
              <a:rPr lang="en-US" altLang="en-US" b="1" dirty="0">
                <a:solidFill>
                  <a:schemeClr val="tx2">
                    <a:lumMod val="60000"/>
                    <a:lumOff val="40000"/>
                  </a:schemeClr>
                </a:solidFill>
                <a:latin typeface="Calibri" panose="020F0502020204030204" pitchFamily="34" charset="0"/>
              </a:rPr>
              <a:t>LMC = ∆LTC/∆Q = (720-560)/(700-600) =  $1.60 per unit </a:t>
            </a:r>
          </a:p>
        </p:txBody>
      </p:sp>
    </p:spTree>
    <p:extLst>
      <p:ext uri="{BB962C8B-B14F-4D97-AF65-F5344CB8AC3E}">
        <p14:creationId xmlns:p14="http://schemas.microsoft.com/office/powerpoint/2010/main" val="3801582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title"/>
          </p:nvPr>
        </p:nvSpPr>
        <p:spPr>
          <a:xfrm>
            <a:off x="811213" y="152400"/>
            <a:ext cx="7620000" cy="1136650"/>
          </a:xfrm>
        </p:spPr>
        <p:txBody>
          <a:bodyPr/>
          <a:lstStyle/>
          <a:p>
            <a:pPr algn="ctr">
              <a:lnSpc>
                <a:spcPct val="90000"/>
              </a:lnSpc>
            </a:pPr>
            <a:r>
              <a:rPr lang="en-US" sz="3600" b="1" dirty="0"/>
              <a:t>Derivation of a Long-Run Cost Schedule</a:t>
            </a:r>
            <a:endParaRPr lang="en-US" sz="3200" b="1" dirty="0"/>
          </a:p>
        </p:txBody>
      </p:sp>
      <p:sp>
        <p:nvSpPr>
          <p:cNvPr id="53250" name="Line 2"/>
          <p:cNvSpPr>
            <a:spLocks noChangeShapeType="1"/>
          </p:cNvSpPr>
          <p:nvPr/>
        </p:nvSpPr>
        <p:spPr bwMode="auto">
          <a:xfrm flipH="1">
            <a:off x="584200" y="2205038"/>
            <a:ext cx="1114425" cy="0"/>
          </a:xfrm>
          <a:prstGeom prst="line">
            <a:avLst/>
          </a:prstGeom>
          <a:noFill/>
          <a:ln w="9525">
            <a:solidFill>
              <a:schemeClr val="bg1"/>
            </a:solidFill>
            <a:round/>
            <a:headEnd/>
            <a:tailEnd/>
          </a:ln>
        </p:spPr>
        <p:txBody>
          <a:bodyPr/>
          <a:lstStyle/>
          <a:p>
            <a:endParaRPr lang="en-US"/>
          </a:p>
        </p:txBody>
      </p:sp>
      <p:graphicFrame>
        <p:nvGraphicFramePr>
          <p:cNvPr id="348530" name="Group 370"/>
          <p:cNvGraphicFramePr>
            <a:graphicFrameLocks noGrp="1"/>
          </p:cNvGraphicFramePr>
          <p:nvPr>
            <p:extLst>
              <p:ext uri="{D42A27DB-BD31-4B8C-83A1-F6EECF244321}">
                <p14:modId xmlns:p14="http://schemas.microsoft.com/office/powerpoint/2010/main" val="3249452389"/>
              </p:ext>
            </p:extLst>
          </p:nvPr>
        </p:nvGraphicFramePr>
        <p:xfrm>
          <a:off x="571500" y="1525588"/>
          <a:ext cx="7781925" cy="4979985"/>
        </p:xfrm>
        <a:graphic>
          <a:graphicData uri="http://schemas.openxmlformats.org/drawingml/2006/table">
            <a:tbl>
              <a:tblPr/>
              <a:tblGrid>
                <a:gridCol w="1147763">
                  <a:extLst>
                    <a:ext uri="{9D8B030D-6E8A-4147-A177-3AD203B41FA5}">
                      <a16:colId xmlns:a16="http://schemas.microsoft.com/office/drawing/2014/main" val="20000"/>
                    </a:ext>
                  </a:extLst>
                </a:gridCol>
                <a:gridCol w="1147762">
                  <a:extLst>
                    <a:ext uri="{9D8B030D-6E8A-4147-A177-3AD203B41FA5}">
                      <a16:colId xmlns:a16="http://schemas.microsoft.com/office/drawing/2014/main" val="20001"/>
                    </a:ext>
                  </a:extLst>
                </a:gridCol>
                <a:gridCol w="1060450">
                  <a:extLst>
                    <a:ext uri="{9D8B030D-6E8A-4147-A177-3AD203B41FA5}">
                      <a16:colId xmlns:a16="http://schemas.microsoft.com/office/drawing/2014/main" val="20002"/>
                    </a:ext>
                  </a:extLst>
                </a:gridCol>
                <a:gridCol w="2001838">
                  <a:extLst>
                    <a:ext uri="{9D8B030D-6E8A-4147-A177-3AD203B41FA5}">
                      <a16:colId xmlns:a16="http://schemas.microsoft.com/office/drawing/2014/main" val="20003"/>
                    </a:ext>
                  </a:extLst>
                </a:gridCol>
                <a:gridCol w="1263650">
                  <a:extLst>
                    <a:ext uri="{9D8B030D-6E8A-4147-A177-3AD203B41FA5}">
                      <a16:colId xmlns:a16="http://schemas.microsoft.com/office/drawing/2014/main" val="20004"/>
                    </a:ext>
                  </a:extLst>
                </a:gridCol>
                <a:gridCol w="1160462">
                  <a:extLst>
                    <a:ext uri="{9D8B030D-6E8A-4147-A177-3AD203B41FA5}">
                      <a16:colId xmlns:a16="http://schemas.microsoft.com/office/drawing/2014/main" val="20005"/>
                    </a:ext>
                  </a:extLst>
                </a:gridCol>
              </a:tblGrid>
              <a:tr h="585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lumMod val="95000"/>
                            <a:lumOff val="5000"/>
                          </a:schemeClr>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gridSpan="5">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      Least-cost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  combination of</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8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Output</a:t>
                      </a:r>
                    </a:p>
                  </a:txBody>
                  <a:tcPr marT="182901"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Labor (units)</a:t>
                      </a:r>
                    </a:p>
                  </a:txBody>
                  <a:tcPr marT="18290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Capital (units)</a:t>
                      </a:r>
                    </a:p>
                  </a:txBody>
                  <a:tcPr marT="18290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Total cost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lumMod val="95000"/>
                              <a:lumOff val="5000"/>
                            </a:schemeClr>
                          </a:solidFill>
                          <a:effectLst/>
                          <a:latin typeface="Arial" charset="0"/>
                        </a:rPr>
                        <a:t>(</a:t>
                      </a:r>
                      <a:r>
                        <a:rPr kumimoji="0" lang="en-US" sz="1800" b="1" i="1" u="none" strike="noStrike" cap="none" normalizeH="0" baseline="0" dirty="0">
                          <a:ln>
                            <a:noFill/>
                          </a:ln>
                          <a:solidFill>
                            <a:schemeClr val="bg1">
                              <a:lumMod val="95000"/>
                              <a:lumOff val="5000"/>
                            </a:schemeClr>
                          </a:solidFill>
                          <a:effectLst/>
                          <a:latin typeface="Arial" charset="0"/>
                        </a:rPr>
                        <a:t>w</a:t>
                      </a:r>
                      <a:r>
                        <a:rPr kumimoji="0" lang="en-US" sz="1800" b="1" i="0" u="none" strike="noStrike" cap="none" normalizeH="0" baseline="0" dirty="0">
                          <a:ln>
                            <a:noFill/>
                          </a:ln>
                          <a:solidFill>
                            <a:schemeClr val="bg1">
                              <a:lumMod val="95000"/>
                              <a:lumOff val="5000"/>
                            </a:schemeClr>
                          </a:solidFill>
                          <a:effectLst/>
                          <a:latin typeface="Arial" charset="0"/>
                        </a:rPr>
                        <a:t> = $5,</a:t>
                      </a:r>
                      <a:r>
                        <a:rPr kumimoji="0" lang="en-US" sz="1800" b="1" i="1" u="none" strike="noStrike" cap="none" normalizeH="0" baseline="0" dirty="0">
                          <a:ln>
                            <a:noFill/>
                          </a:ln>
                          <a:solidFill>
                            <a:schemeClr val="bg1">
                              <a:lumMod val="95000"/>
                              <a:lumOff val="5000"/>
                            </a:schemeClr>
                          </a:solidFill>
                          <a:effectLst/>
                          <a:latin typeface="Arial" charset="0"/>
                        </a:rPr>
                        <a:t> r</a:t>
                      </a:r>
                      <a:r>
                        <a:rPr kumimoji="0" lang="en-US" sz="1800" b="1" i="0" u="none" strike="noStrike" cap="none" normalizeH="0" baseline="0" dirty="0">
                          <a:ln>
                            <a:noFill/>
                          </a:ln>
                          <a:solidFill>
                            <a:schemeClr val="bg1">
                              <a:lumMod val="95000"/>
                              <a:lumOff val="5000"/>
                            </a:schemeClr>
                          </a:solidFill>
                          <a:effectLst/>
                          <a:latin typeface="Arial" charset="0"/>
                        </a:rPr>
                        <a:t> = $10)</a:t>
                      </a:r>
                    </a:p>
                  </a:txBody>
                  <a:tcPr marT="18290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bg1">
                              <a:lumMod val="95000"/>
                              <a:lumOff val="5000"/>
                            </a:schemeClr>
                          </a:solidFill>
                          <a:effectLst/>
                          <a:latin typeface="Arial" charset="0"/>
                        </a:rPr>
                        <a:t>LAC</a:t>
                      </a:r>
                    </a:p>
                  </a:txBody>
                  <a:tcPr marT="18290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bg1">
                              <a:lumMod val="95000"/>
                              <a:lumOff val="5000"/>
                            </a:schemeClr>
                          </a:solidFill>
                          <a:effectLst/>
                          <a:latin typeface="Arial" charset="0"/>
                        </a:rPr>
                        <a:t>LMC</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1"/>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FFFF"/>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0032"/>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2600" name="Text Box 57"/>
          <p:cNvSpPr txBox="1">
            <a:spLocks noChangeArrowheads="1"/>
          </p:cNvSpPr>
          <p:nvPr/>
        </p:nvSpPr>
        <p:spPr bwMode="auto">
          <a:xfrm>
            <a:off x="855663" y="3028950"/>
            <a:ext cx="63182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100</a:t>
            </a:r>
          </a:p>
        </p:txBody>
      </p:sp>
      <p:sp>
        <p:nvSpPr>
          <p:cNvPr id="22601" name="Text Box 58"/>
          <p:cNvSpPr txBox="1">
            <a:spLocks noChangeArrowheads="1"/>
          </p:cNvSpPr>
          <p:nvPr/>
        </p:nvSpPr>
        <p:spPr bwMode="auto">
          <a:xfrm>
            <a:off x="803275" y="5062538"/>
            <a:ext cx="736600"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500</a:t>
            </a:r>
            <a:endParaRPr lang="en-US" sz="2000" b="1" baseline="-25000" dirty="0">
              <a:solidFill>
                <a:srgbClr val="66FF33"/>
              </a:solidFill>
              <a:latin typeface="+mj-lt"/>
            </a:endParaRPr>
          </a:p>
        </p:txBody>
      </p:sp>
      <p:sp>
        <p:nvSpPr>
          <p:cNvPr id="22602" name="Text Box 59"/>
          <p:cNvSpPr txBox="1">
            <a:spLocks noChangeArrowheads="1"/>
          </p:cNvSpPr>
          <p:nvPr/>
        </p:nvSpPr>
        <p:spPr bwMode="auto">
          <a:xfrm>
            <a:off x="811213" y="5562600"/>
            <a:ext cx="722312"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600</a:t>
            </a:r>
          </a:p>
        </p:txBody>
      </p:sp>
      <p:sp>
        <p:nvSpPr>
          <p:cNvPr id="22603" name="Text Box 60"/>
          <p:cNvSpPr txBox="1">
            <a:spLocks noChangeArrowheads="1"/>
          </p:cNvSpPr>
          <p:nvPr/>
        </p:nvSpPr>
        <p:spPr bwMode="auto">
          <a:xfrm>
            <a:off x="822325" y="3533775"/>
            <a:ext cx="700088"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200</a:t>
            </a:r>
          </a:p>
        </p:txBody>
      </p:sp>
      <p:sp>
        <p:nvSpPr>
          <p:cNvPr id="22604" name="Text Box 61"/>
          <p:cNvSpPr txBox="1">
            <a:spLocks noChangeArrowheads="1"/>
          </p:cNvSpPr>
          <p:nvPr/>
        </p:nvSpPr>
        <p:spPr bwMode="auto">
          <a:xfrm>
            <a:off x="803275" y="4038600"/>
            <a:ext cx="736600"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300</a:t>
            </a:r>
            <a:endParaRPr lang="en-US" sz="2000" b="1" baseline="-25000" dirty="0">
              <a:solidFill>
                <a:srgbClr val="66FF33"/>
              </a:solidFill>
              <a:latin typeface="+mj-lt"/>
            </a:endParaRPr>
          </a:p>
        </p:txBody>
      </p:sp>
      <p:sp>
        <p:nvSpPr>
          <p:cNvPr id="22605" name="Text Box 62"/>
          <p:cNvSpPr txBox="1">
            <a:spLocks noChangeArrowheads="1"/>
          </p:cNvSpPr>
          <p:nvPr/>
        </p:nvSpPr>
        <p:spPr bwMode="auto">
          <a:xfrm>
            <a:off x="814388" y="4548188"/>
            <a:ext cx="7143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400</a:t>
            </a:r>
            <a:endParaRPr lang="en-US" sz="2000" b="1" baseline="-25000" dirty="0">
              <a:solidFill>
                <a:srgbClr val="66FF33"/>
              </a:solidFill>
              <a:latin typeface="+mj-lt"/>
            </a:endParaRPr>
          </a:p>
        </p:txBody>
      </p:sp>
      <p:sp>
        <p:nvSpPr>
          <p:cNvPr id="53325" name="Line 64"/>
          <p:cNvSpPr>
            <a:spLocks noChangeShapeType="1"/>
          </p:cNvSpPr>
          <p:nvPr/>
        </p:nvSpPr>
        <p:spPr bwMode="auto">
          <a:xfrm flipV="1">
            <a:off x="1720850" y="1525588"/>
            <a:ext cx="0" cy="1417637"/>
          </a:xfrm>
          <a:prstGeom prst="line">
            <a:avLst/>
          </a:prstGeom>
          <a:noFill/>
          <a:ln w="28575">
            <a:solidFill>
              <a:schemeClr val="tx1"/>
            </a:solidFill>
            <a:round/>
            <a:headEnd/>
            <a:tailEnd/>
          </a:ln>
        </p:spPr>
        <p:txBody>
          <a:bodyPr/>
          <a:lstStyle/>
          <a:p>
            <a:endParaRPr lang="en-US"/>
          </a:p>
        </p:txBody>
      </p:sp>
      <p:sp>
        <p:nvSpPr>
          <p:cNvPr id="53326" name="Line 67"/>
          <p:cNvSpPr>
            <a:spLocks noChangeShapeType="1"/>
          </p:cNvSpPr>
          <p:nvPr/>
        </p:nvSpPr>
        <p:spPr bwMode="auto">
          <a:xfrm>
            <a:off x="571500" y="2943225"/>
            <a:ext cx="7781925" cy="0"/>
          </a:xfrm>
          <a:prstGeom prst="line">
            <a:avLst/>
          </a:prstGeom>
          <a:noFill/>
          <a:ln w="28575">
            <a:solidFill>
              <a:schemeClr val="tx1"/>
            </a:solidFill>
            <a:round/>
            <a:headEnd/>
            <a:tailEnd/>
          </a:ln>
        </p:spPr>
        <p:txBody>
          <a:bodyPr/>
          <a:lstStyle/>
          <a:p>
            <a:endParaRPr lang="en-US"/>
          </a:p>
        </p:txBody>
      </p:sp>
      <p:sp>
        <p:nvSpPr>
          <p:cNvPr id="22610" name="Text Box 109"/>
          <p:cNvSpPr txBox="1">
            <a:spLocks noChangeArrowheads="1"/>
          </p:cNvSpPr>
          <p:nvPr/>
        </p:nvSpPr>
        <p:spPr bwMode="auto">
          <a:xfrm>
            <a:off x="811213" y="6072188"/>
            <a:ext cx="722312"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66FF33"/>
                </a:solidFill>
                <a:latin typeface="+mj-lt"/>
              </a:rPr>
              <a:t>700</a:t>
            </a:r>
          </a:p>
        </p:txBody>
      </p:sp>
      <p:sp>
        <p:nvSpPr>
          <p:cNvPr id="53328" name="Line 119"/>
          <p:cNvSpPr>
            <a:spLocks noChangeShapeType="1"/>
          </p:cNvSpPr>
          <p:nvPr/>
        </p:nvSpPr>
        <p:spPr bwMode="auto">
          <a:xfrm flipV="1">
            <a:off x="3927475" y="1525588"/>
            <a:ext cx="0" cy="1417637"/>
          </a:xfrm>
          <a:prstGeom prst="line">
            <a:avLst/>
          </a:prstGeom>
          <a:noFill/>
          <a:ln w="28575">
            <a:solidFill>
              <a:schemeClr val="tx1"/>
            </a:solidFill>
            <a:round/>
            <a:headEnd/>
            <a:tailEnd/>
          </a:ln>
        </p:spPr>
        <p:txBody>
          <a:bodyPr/>
          <a:lstStyle/>
          <a:p>
            <a:endParaRPr lang="en-US"/>
          </a:p>
        </p:txBody>
      </p:sp>
      <p:sp>
        <p:nvSpPr>
          <p:cNvPr id="53329" name="Rectangle 338"/>
          <p:cNvSpPr>
            <a:spLocks noChangeArrowheads="1"/>
          </p:cNvSpPr>
          <p:nvPr/>
        </p:nvSpPr>
        <p:spPr bwMode="auto">
          <a:xfrm>
            <a:off x="7480300" y="2209800"/>
            <a:ext cx="673100" cy="563563"/>
          </a:xfrm>
          <a:prstGeom prst="rect">
            <a:avLst/>
          </a:prstGeom>
          <a:noFill/>
          <a:ln w="9525">
            <a:noFill/>
            <a:miter lim="800000"/>
            <a:headEnd/>
            <a:tailEnd/>
          </a:ln>
        </p:spPr>
        <p:txBody>
          <a:bodyPr wrap="none" anchor="ctr"/>
          <a:lstStyle/>
          <a:p>
            <a:pPr algn="ctr"/>
            <a:endParaRPr lang="en-US"/>
          </a:p>
        </p:txBody>
      </p:sp>
      <p:sp>
        <p:nvSpPr>
          <p:cNvPr id="53331" name="Line 371"/>
          <p:cNvSpPr>
            <a:spLocks noChangeShapeType="1"/>
          </p:cNvSpPr>
          <p:nvPr/>
        </p:nvSpPr>
        <p:spPr bwMode="auto">
          <a:xfrm flipV="1">
            <a:off x="5929313" y="1524000"/>
            <a:ext cx="0" cy="585788"/>
          </a:xfrm>
          <a:prstGeom prst="line">
            <a:avLst/>
          </a:prstGeom>
          <a:noFill/>
          <a:ln w="9525">
            <a:solidFill>
              <a:schemeClr val="tx1"/>
            </a:solidFill>
            <a:round/>
            <a:headEnd/>
            <a:tailEnd/>
          </a:ln>
        </p:spPr>
        <p:txBody>
          <a:bodyPr/>
          <a:lstStyle/>
          <a:p>
            <a:endParaRPr lang="en-US"/>
          </a:p>
        </p:txBody>
      </p:sp>
      <p:sp>
        <p:nvSpPr>
          <p:cNvPr id="53332" name="Line 372"/>
          <p:cNvSpPr>
            <a:spLocks noChangeShapeType="1"/>
          </p:cNvSpPr>
          <p:nvPr/>
        </p:nvSpPr>
        <p:spPr bwMode="auto">
          <a:xfrm flipV="1">
            <a:off x="7192963" y="1524000"/>
            <a:ext cx="0" cy="728663"/>
          </a:xfrm>
          <a:prstGeom prst="line">
            <a:avLst/>
          </a:prstGeom>
          <a:noFill/>
          <a:ln w="9525">
            <a:solidFill>
              <a:schemeClr val="tx1"/>
            </a:solidFill>
            <a:round/>
            <a:headEnd/>
            <a:tailEnd/>
          </a:ln>
        </p:spPr>
        <p:txBody>
          <a:bodyPr/>
          <a:lstStyle/>
          <a:p>
            <a:endParaRPr lang="en-US"/>
          </a:p>
        </p:txBody>
      </p:sp>
      <p:grpSp>
        <p:nvGrpSpPr>
          <p:cNvPr id="2" name="Group 388"/>
          <p:cNvGrpSpPr>
            <a:grpSpLocks/>
          </p:cNvGrpSpPr>
          <p:nvPr/>
        </p:nvGrpSpPr>
        <p:grpSpPr bwMode="auto">
          <a:xfrm>
            <a:off x="2012950" y="3038475"/>
            <a:ext cx="635000" cy="3440113"/>
            <a:chOff x="1500" y="1914"/>
            <a:chExt cx="400" cy="2167"/>
          </a:xfrm>
        </p:grpSpPr>
        <p:sp>
          <p:nvSpPr>
            <p:cNvPr id="22646" name="Text Box 70"/>
            <p:cNvSpPr txBox="1">
              <a:spLocks noChangeArrowheads="1"/>
            </p:cNvSpPr>
            <p:nvPr/>
          </p:nvSpPr>
          <p:spPr bwMode="auto">
            <a:xfrm>
              <a:off x="1542" y="1914"/>
              <a:ext cx="316"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10</a:t>
              </a:r>
            </a:p>
          </p:txBody>
        </p:sp>
        <p:sp>
          <p:nvSpPr>
            <p:cNvPr id="22647" name="Text Box 71"/>
            <p:cNvSpPr txBox="1">
              <a:spLocks noChangeArrowheads="1"/>
            </p:cNvSpPr>
            <p:nvPr/>
          </p:nvSpPr>
          <p:spPr bwMode="auto">
            <a:xfrm>
              <a:off x="1543" y="3195"/>
              <a:ext cx="313"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40</a:t>
              </a:r>
              <a:endParaRPr lang="en-US" sz="2000" b="1" baseline="-25000" dirty="0">
                <a:solidFill>
                  <a:srgbClr val="FFFF00"/>
                </a:solidFill>
                <a:latin typeface="+mj-lt"/>
              </a:endParaRPr>
            </a:p>
          </p:txBody>
        </p:sp>
        <p:sp>
          <p:nvSpPr>
            <p:cNvPr id="22648" name="Text Box 72"/>
            <p:cNvSpPr txBox="1">
              <a:spLocks noChangeArrowheads="1"/>
            </p:cNvSpPr>
            <p:nvPr/>
          </p:nvSpPr>
          <p:spPr bwMode="auto">
            <a:xfrm>
              <a:off x="1506" y="3510"/>
              <a:ext cx="388"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52</a:t>
              </a:r>
            </a:p>
          </p:txBody>
        </p:sp>
        <p:sp>
          <p:nvSpPr>
            <p:cNvPr id="22649" name="Text Box 73"/>
            <p:cNvSpPr txBox="1">
              <a:spLocks noChangeArrowheads="1"/>
            </p:cNvSpPr>
            <p:nvPr/>
          </p:nvSpPr>
          <p:spPr bwMode="auto">
            <a:xfrm>
              <a:off x="1520" y="2232"/>
              <a:ext cx="361" cy="252"/>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12</a:t>
              </a:r>
            </a:p>
          </p:txBody>
        </p:sp>
        <p:sp>
          <p:nvSpPr>
            <p:cNvPr id="22650" name="Text Box 74"/>
            <p:cNvSpPr txBox="1">
              <a:spLocks noChangeArrowheads="1"/>
            </p:cNvSpPr>
            <p:nvPr/>
          </p:nvSpPr>
          <p:spPr bwMode="auto">
            <a:xfrm>
              <a:off x="1538" y="2550"/>
              <a:ext cx="325"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20</a:t>
              </a:r>
              <a:endParaRPr lang="en-US" sz="2000" b="1" baseline="-25000" dirty="0">
                <a:solidFill>
                  <a:srgbClr val="FFFF00"/>
                </a:solidFill>
                <a:latin typeface="+mj-lt"/>
              </a:endParaRPr>
            </a:p>
          </p:txBody>
        </p:sp>
        <p:sp>
          <p:nvSpPr>
            <p:cNvPr id="22651" name="Text Box 75"/>
            <p:cNvSpPr txBox="1">
              <a:spLocks noChangeArrowheads="1"/>
            </p:cNvSpPr>
            <p:nvPr/>
          </p:nvSpPr>
          <p:spPr bwMode="auto">
            <a:xfrm>
              <a:off x="1500" y="2871"/>
              <a:ext cx="400"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30</a:t>
              </a:r>
              <a:endParaRPr lang="en-US" sz="2000" b="1" baseline="-25000" dirty="0">
                <a:solidFill>
                  <a:srgbClr val="FFFF00"/>
                </a:solidFill>
                <a:latin typeface="+mj-lt"/>
              </a:endParaRPr>
            </a:p>
          </p:txBody>
        </p:sp>
        <p:sp>
          <p:nvSpPr>
            <p:cNvPr id="22652" name="Text Box 373"/>
            <p:cNvSpPr txBox="1">
              <a:spLocks noChangeArrowheads="1"/>
            </p:cNvSpPr>
            <p:nvPr/>
          </p:nvSpPr>
          <p:spPr bwMode="auto">
            <a:xfrm>
              <a:off x="1506" y="3831"/>
              <a:ext cx="388"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60</a:t>
              </a:r>
            </a:p>
          </p:txBody>
        </p:sp>
      </p:grpSp>
      <p:grpSp>
        <p:nvGrpSpPr>
          <p:cNvPr id="3" name="Group 389"/>
          <p:cNvGrpSpPr>
            <a:grpSpLocks/>
          </p:cNvGrpSpPr>
          <p:nvPr/>
        </p:nvGrpSpPr>
        <p:grpSpPr bwMode="auto">
          <a:xfrm>
            <a:off x="3065463" y="3048000"/>
            <a:ext cx="635000" cy="3440113"/>
            <a:chOff x="2163" y="1920"/>
            <a:chExt cx="400" cy="2167"/>
          </a:xfrm>
        </p:grpSpPr>
        <p:sp>
          <p:nvSpPr>
            <p:cNvPr id="22639" name="Text Box 374"/>
            <p:cNvSpPr txBox="1">
              <a:spLocks noChangeArrowheads="1"/>
            </p:cNvSpPr>
            <p:nvPr/>
          </p:nvSpPr>
          <p:spPr bwMode="auto">
            <a:xfrm>
              <a:off x="2187" y="1920"/>
              <a:ext cx="316"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Comic Sans MS" pitchFamily="66" charset="0"/>
                </a:rPr>
                <a:t> </a:t>
              </a:r>
              <a:r>
                <a:rPr lang="en-US" sz="2000" b="1" dirty="0">
                  <a:solidFill>
                    <a:srgbClr val="FFFF00"/>
                  </a:solidFill>
                  <a:latin typeface="+mj-lt"/>
                </a:rPr>
                <a:t>7</a:t>
              </a:r>
            </a:p>
          </p:txBody>
        </p:sp>
        <p:sp>
          <p:nvSpPr>
            <p:cNvPr id="22640" name="Text Box 375"/>
            <p:cNvSpPr txBox="1">
              <a:spLocks noChangeArrowheads="1"/>
            </p:cNvSpPr>
            <p:nvPr/>
          </p:nvSpPr>
          <p:spPr bwMode="auto">
            <a:xfrm>
              <a:off x="2211" y="3201"/>
              <a:ext cx="313"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22</a:t>
              </a:r>
              <a:endParaRPr lang="en-US" sz="2000" b="1" baseline="-25000" dirty="0">
                <a:solidFill>
                  <a:srgbClr val="FFFF00"/>
                </a:solidFill>
                <a:latin typeface="+mj-lt"/>
              </a:endParaRPr>
            </a:p>
          </p:txBody>
        </p:sp>
        <p:sp>
          <p:nvSpPr>
            <p:cNvPr id="22641" name="Text Box 376"/>
            <p:cNvSpPr txBox="1">
              <a:spLocks noChangeArrowheads="1"/>
            </p:cNvSpPr>
            <p:nvPr/>
          </p:nvSpPr>
          <p:spPr bwMode="auto">
            <a:xfrm>
              <a:off x="2171" y="3516"/>
              <a:ext cx="388"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30</a:t>
              </a:r>
            </a:p>
          </p:txBody>
        </p:sp>
        <p:sp>
          <p:nvSpPr>
            <p:cNvPr id="22642" name="Text Box 377"/>
            <p:cNvSpPr txBox="1">
              <a:spLocks noChangeArrowheads="1"/>
            </p:cNvSpPr>
            <p:nvPr/>
          </p:nvSpPr>
          <p:spPr bwMode="auto">
            <a:xfrm>
              <a:off x="2195" y="2238"/>
              <a:ext cx="288"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Comic Sans MS" pitchFamily="66" charset="0"/>
                </a:rPr>
                <a:t> </a:t>
              </a:r>
              <a:r>
                <a:rPr lang="en-US" sz="2000" b="1" dirty="0">
                  <a:solidFill>
                    <a:srgbClr val="FFFF00"/>
                  </a:solidFill>
                  <a:latin typeface="+mj-lt"/>
                </a:rPr>
                <a:t>8</a:t>
              </a:r>
            </a:p>
          </p:txBody>
        </p:sp>
        <p:sp>
          <p:nvSpPr>
            <p:cNvPr id="22643" name="Text Box 378"/>
            <p:cNvSpPr txBox="1">
              <a:spLocks noChangeArrowheads="1"/>
            </p:cNvSpPr>
            <p:nvPr/>
          </p:nvSpPr>
          <p:spPr bwMode="auto">
            <a:xfrm>
              <a:off x="2187" y="2556"/>
              <a:ext cx="325"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10</a:t>
              </a:r>
              <a:endParaRPr lang="en-US" sz="2000" b="1" baseline="-25000" dirty="0">
                <a:solidFill>
                  <a:srgbClr val="FFFF00"/>
                </a:solidFill>
                <a:latin typeface="+mj-lt"/>
              </a:endParaRPr>
            </a:p>
          </p:txBody>
        </p:sp>
        <p:sp>
          <p:nvSpPr>
            <p:cNvPr id="22644" name="Text Box 379"/>
            <p:cNvSpPr txBox="1">
              <a:spLocks noChangeArrowheads="1"/>
            </p:cNvSpPr>
            <p:nvPr/>
          </p:nvSpPr>
          <p:spPr bwMode="auto">
            <a:xfrm>
              <a:off x="2163" y="2877"/>
              <a:ext cx="400"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15</a:t>
              </a:r>
              <a:endParaRPr lang="en-US" sz="2000" b="1" baseline="-25000" dirty="0">
                <a:solidFill>
                  <a:srgbClr val="FFFF00"/>
                </a:solidFill>
                <a:latin typeface="+mj-lt"/>
              </a:endParaRPr>
            </a:p>
          </p:txBody>
        </p:sp>
        <p:sp>
          <p:nvSpPr>
            <p:cNvPr id="22645" name="Text Box 380"/>
            <p:cNvSpPr txBox="1">
              <a:spLocks noChangeArrowheads="1"/>
            </p:cNvSpPr>
            <p:nvPr/>
          </p:nvSpPr>
          <p:spPr bwMode="auto">
            <a:xfrm>
              <a:off x="2171" y="3837"/>
              <a:ext cx="388" cy="250"/>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FF00"/>
                  </a:solidFill>
                  <a:latin typeface="+mj-lt"/>
                </a:rPr>
                <a:t>42</a:t>
              </a:r>
            </a:p>
          </p:txBody>
        </p:sp>
      </p:grpSp>
      <p:sp>
        <p:nvSpPr>
          <p:cNvPr id="348541" name="Text Box 381"/>
          <p:cNvSpPr txBox="1">
            <a:spLocks noChangeArrowheads="1"/>
          </p:cNvSpPr>
          <p:nvPr/>
        </p:nvSpPr>
        <p:spPr bwMode="auto">
          <a:xfrm>
            <a:off x="4348163" y="3043238"/>
            <a:ext cx="10699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Comic Sans MS" pitchFamily="66" charset="0"/>
              </a:rPr>
              <a:t> </a:t>
            </a:r>
            <a:r>
              <a:rPr lang="en-US" sz="2000" b="1" dirty="0">
                <a:solidFill>
                  <a:srgbClr val="00FFFF"/>
                </a:solidFill>
                <a:latin typeface="+mj-lt"/>
              </a:rPr>
              <a:t>$120</a:t>
            </a:r>
          </a:p>
        </p:txBody>
      </p:sp>
      <p:sp>
        <p:nvSpPr>
          <p:cNvPr id="348542" name="Text Box 382"/>
          <p:cNvSpPr txBox="1">
            <a:spLocks noChangeArrowheads="1"/>
          </p:cNvSpPr>
          <p:nvPr/>
        </p:nvSpPr>
        <p:spPr bwMode="auto">
          <a:xfrm>
            <a:off x="4629150" y="5076825"/>
            <a:ext cx="7397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mj-lt"/>
              </a:rPr>
              <a:t>420</a:t>
            </a:r>
            <a:endParaRPr lang="en-US" sz="2000" b="1" baseline="-25000" dirty="0">
              <a:solidFill>
                <a:srgbClr val="00FFFF"/>
              </a:solidFill>
              <a:latin typeface="+mj-lt"/>
            </a:endParaRPr>
          </a:p>
        </p:txBody>
      </p:sp>
      <p:sp>
        <p:nvSpPr>
          <p:cNvPr id="348543" name="Text Box 383"/>
          <p:cNvSpPr txBox="1">
            <a:spLocks noChangeArrowheads="1"/>
          </p:cNvSpPr>
          <p:nvPr/>
        </p:nvSpPr>
        <p:spPr bwMode="auto">
          <a:xfrm>
            <a:off x="4603750" y="5576888"/>
            <a:ext cx="811213"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mj-lt"/>
              </a:rPr>
              <a:t>560</a:t>
            </a:r>
          </a:p>
        </p:txBody>
      </p:sp>
      <p:sp>
        <p:nvSpPr>
          <p:cNvPr id="348544" name="Text Box 384"/>
          <p:cNvSpPr txBox="1">
            <a:spLocks noChangeArrowheads="1"/>
          </p:cNvSpPr>
          <p:nvPr/>
        </p:nvSpPr>
        <p:spPr bwMode="auto">
          <a:xfrm>
            <a:off x="4560888" y="3548063"/>
            <a:ext cx="79692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Comic Sans MS" pitchFamily="66" charset="0"/>
              </a:rPr>
              <a:t> </a:t>
            </a:r>
            <a:r>
              <a:rPr lang="en-US" sz="2000" b="1" dirty="0">
                <a:solidFill>
                  <a:srgbClr val="00FFFF"/>
                </a:solidFill>
                <a:latin typeface="+mj-lt"/>
              </a:rPr>
              <a:t>140</a:t>
            </a:r>
          </a:p>
        </p:txBody>
      </p:sp>
      <p:sp>
        <p:nvSpPr>
          <p:cNvPr id="348545" name="Text Box 385"/>
          <p:cNvSpPr txBox="1">
            <a:spLocks noChangeArrowheads="1"/>
          </p:cNvSpPr>
          <p:nvPr/>
        </p:nvSpPr>
        <p:spPr bwMode="auto">
          <a:xfrm>
            <a:off x="4576763" y="4052888"/>
            <a:ext cx="839787"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mj-lt"/>
              </a:rPr>
              <a:t>200</a:t>
            </a:r>
            <a:endParaRPr lang="en-US" sz="2000" b="1" baseline="-25000" dirty="0">
              <a:solidFill>
                <a:srgbClr val="00FFFF"/>
              </a:solidFill>
              <a:latin typeface="+mj-lt"/>
            </a:endParaRPr>
          </a:p>
        </p:txBody>
      </p:sp>
      <p:sp>
        <p:nvSpPr>
          <p:cNvPr id="348546" name="Text Box 386"/>
          <p:cNvSpPr txBox="1">
            <a:spLocks noChangeArrowheads="1"/>
          </p:cNvSpPr>
          <p:nvPr/>
        </p:nvSpPr>
        <p:spPr bwMode="auto">
          <a:xfrm>
            <a:off x="4586288" y="4562475"/>
            <a:ext cx="844550"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mj-lt"/>
              </a:rPr>
              <a:t>300</a:t>
            </a:r>
            <a:endParaRPr lang="en-US" sz="2000" b="1" baseline="-25000" dirty="0">
              <a:solidFill>
                <a:srgbClr val="00FFFF"/>
              </a:solidFill>
              <a:latin typeface="+mj-lt"/>
            </a:endParaRPr>
          </a:p>
        </p:txBody>
      </p:sp>
      <p:sp>
        <p:nvSpPr>
          <p:cNvPr id="348547" name="Text Box 387"/>
          <p:cNvSpPr txBox="1">
            <a:spLocks noChangeArrowheads="1"/>
          </p:cNvSpPr>
          <p:nvPr/>
        </p:nvSpPr>
        <p:spPr bwMode="auto">
          <a:xfrm>
            <a:off x="4613275" y="6072188"/>
            <a:ext cx="830263"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FFFF"/>
                </a:solidFill>
                <a:latin typeface="+mj-lt"/>
              </a:rPr>
              <a:t>720</a:t>
            </a:r>
          </a:p>
        </p:txBody>
      </p:sp>
      <p:sp>
        <p:nvSpPr>
          <p:cNvPr id="348550" name="Text Box 390"/>
          <p:cNvSpPr txBox="1">
            <a:spLocks noChangeArrowheads="1"/>
          </p:cNvSpPr>
          <p:nvPr/>
        </p:nvSpPr>
        <p:spPr bwMode="auto">
          <a:xfrm>
            <a:off x="5984875" y="3052763"/>
            <a:ext cx="10699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Comic Sans MS" pitchFamily="66" charset="0"/>
              </a:rPr>
              <a:t> </a:t>
            </a:r>
            <a:r>
              <a:rPr lang="en-US" sz="2000" b="1" dirty="0">
                <a:solidFill>
                  <a:srgbClr val="00B0F0"/>
                </a:solidFill>
                <a:latin typeface="+mj-lt"/>
              </a:rPr>
              <a:t>$1.20</a:t>
            </a:r>
          </a:p>
        </p:txBody>
      </p:sp>
      <p:sp>
        <p:nvSpPr>
          <p:cNvPr id="348551" name="Text Box 391"/>
          <p:cNvSpPr txBox="1">
            <a:spLocks noChangeArrowheads="1"/>
          </p:cNvSpPr>
          <p:nvPr/>
        </p:nvSpPr>
        <p:spPr bwMode="auto">
          <a:xfrm>
            <a:off x="6253163" y="5086350"/>
            <a:ext cx="7397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mj-lt"/>
              </a:rPr>
              <a:t>0.84</a:t>
            </a:r>
            <a:endParaRPr lang="en-US" sz="2000" b="1" baseline="-25000" dirty="0">
              <a:solidFill>
                <a:srgbClr val="00B0F0"/>
              </a:solidFill>
              <a:latin typeface="+mj-lt"/>
            </a:endParaRPr>
          </a:p>
        </p:txBody>
      </p:sp>
      <p:sp>
        <p:nvSpPr>
          <p:cNvPr id="348552" name="Text Box 392"/>
          <p:cNvSpPr txBox="1">
            <a:spLocks noChangeArrowheads="1"/>
          </p:cNvSpPr>
          <p:nvPr/>
        </p:nvSpPr>
        <p:spPr bwMode="auto">
          <a:xfrm>
            <a:off x="6227763" y="5586413"/>
            <a:ext cx="811212"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mj-lt"/>
              </a:rPr>
              <a:t>0.93</a:t>
            </a:r>
          </a:p>
        </p:txBody>
      </p:sp>
      <p:sp>
        <p:nvSpPr>
          <p:cNvPr id="348553" name="Text Box 393"/>
          <p:cNvSpPr txBox="1">
            <a:spLocks noChangeArrowheads="1"/>
          </p:cNvSpPr>
          <p:nvPr/>
        </p:nvSpPr>
        <p:spPr bwMode="auto">
          <a:xfrm>
            <a:off x="6205538" y="3557588"/>
            <a:ext cx="79692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Comic Sans MS" pitchFamily="66" charset="0"/>
              </a:rPr>
              <a:t> </a:t>
            </a:r>
            <a:r>
              <a:rPr lang="en-US" sz="2000" b="1" dirty="0">
                <a:solidFill>
                  <a:srgbClr val="00B0F0"/>
                </a:solidFill>
                <a:latin typeface="+mj-lt"/>
              </a:rPr>
              <a:t>0.70</a:t>
            </a:r>
          </a:p>
        </p:txBody>
      </p:sp>
      <p:sp>
        <p:nvSpPr>
          <p:cNvPr id="348554" name="Text Box 394"/>
          <p:cNvSpPr txBox="1">
            <a:spLocks noChangeArrowheads="1"/>
          </p:cNvSpPr>
          <p:nvPr/>
        </p:nvSpPr>
        <p:spPr bwMode="auto">
          <a:xfrm>
            <a:off x="6200775" y="4062413"/>
            <a:ext cx="839788"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mj-lt"/>
              </a:rPr>
              <a:t>0.67</a:t>
            </a:r>
            <a:endParaRPr lang="en-US" sz="2000" b="1" baseline="-25000" dirty="0">
              <a:solidFill>
                <a:srgbClr val="00B0F0"/>
              </a:solidFill>
              <a:latin typeface="+mj-lt"/>
            </a:endParaRPr>
          </a:p>
        </p:txBody>
      </p:sp>
      <p:sp>
        <p:nvSpPr>
          <p:cNvPr id="348555" name="Text Box 395"/>
          <p:cNvSpPr txBox="1">
            <a:spLocks noChangeArrowheads="1"/>
          </p:cNvSpPr>
          <p:nvPr/>
        </p:nvSpPr>
        <p:spPr bwMode="auto">
          <a:xfrm>
            <a:off x="6210300" y="4572000"/>
            <a:ext cx="844550"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mj-lt"/>
              </a:rPr>
              <a:t>0.75</a:t>
            </a:r>
            <a:endParaRPr lang="en-US" sz="2000" b="1" baseline="-25000" dirty="0">
              <a:solidFill>
                <a:srgbClr val="00B0F0"/>
              </a:solidFill>
              <a:latin typeface="+mj-lt"/>
            </a:endParaRPr>
          </a:p>
        </p:txBody>
      </p:sp>
      <p:sp>
        <p:nvSpPr>
          <p:cNvPr id="348556" name="Text Box 396"/>
          <p:cNvSpPr txBox="1">
            <a:spLocks noChangeArrowheads="1"/>
          </p:cNvSpPr>
          <p:nvPr/>
        </p:nvSpPr>
        <p:spPr bwMode="auto">
          <a:xfrm>
            <a:off x="6211888" y="6081713"/>
            <a:ext cx="830262"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00B0F0"/>
                </a:solidFill>
                <a:latin typeface="+mj-lt"/>
              </a:rPr>
              <a:t>1.03</a:t>
            </a:r>
          </a:p>
        </p:txBody>
      </p:sp>
      <p:sp>
        <p:nvSpPr>
          <p:cNvPr id="348557" name="Text Box 397"/>
          <p:cNvSpPr txBox="1">
            <a:spLocks noChangeArrowheads="1"/>
          </p:cNvSpPr>
          <p:nvPr/>
        </p:nvSpPr>
        <p:spPr bwMode="auto">
          <a:xfrm>
            <a:off x="7192963" y="3062288"/>
            <a:ext cx="10699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Comic Sans MS" pitchFamily="66" charset="0"/>
              </a:rPr>
              <a:t> </a:t>
            </a:r>
            <a:r>
              <a:rPr lang="en-US" sz="2000" b="1" dirty="0">
                <a:solidFill>
                  <a:srgbClr val="FF0000"/>
                </a:solidFill>
                <a:latin typeface="+mj-lt"/>
              </a:rPr>
              <a:t>$1.20</a:t>
            </a:r>
          </a:p>
        </p:txBody>
      </p:sp>
      <p:sp>
        <p:nvSpPr>
          <p:cNvPr id="348558" name="Text Box 398"/>
          <p:cNvSpPr txBox="1">
            <a:spLocks noChangeArrowheads="1"/>
          </p:cNvSpPr>
          <p:nvPr/>
        </p:nvSpPr>
        <p:spPr bwMode="auto">
          <a:xfrm>
            <a:off x="7475538" y="5095875"/>
            <a:ext cx="73977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mj-lt"/>
              </a:rPr>
              <a:t>1.20</a:t>
            </a:r>
            <a:endParaRPr lang="en-US" sz="2000" b="1" baseline="-25000" dirty="0">
              <a:solidFill>
                <a:srgbClr val="FF0000"/>
              </a:solidFill>
              <a:latin typeface="+mj-lt"/>
            </a:endParaRPr>
          </a:p>
        </p:txBody>
      </p:sp>
      <p:sp>
        <p:nvSpPr>
          <p:cNvPr id="348559" name="Text Box 399"/>
          <p:cNvSpPr txBox="1">
            <a:spLocks noChangeArrowheads="1"/>
          </p:cNvSpPr>
          <p:nvPr/>
        </p:nvSpPr>
        <p:spPr bwMode="auto">
          <a:xfrm>
            <a:off x="7437438" y="5595938"/>
            <a:ext cx="811212"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mj-lt"/>
              </a:rPr>
              <a:t>1.40</a:t>
            </a:r>
          </a:p>
        </p:txBody>
      </p:sp>
      <p:sp>
        <p:nvSpPr>
          <p:cNvPr id="348560" name="Text Box 400"/>
          <p:cNvSpPr txBox="1">
            <a:spLocks noChangeArrowheads="1"/>
          </p:cNvSpPr>
          <p:nvPr/>
        </p:nvSpPr>
        <p:spPr bwMode="auto">
          <a:xfrm>
            <a:off x="7413625" y="3567113"/>
            <a:ext cx="796925"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Comic Sans MS" pitchFamily="66" charset="0"/>
              </a:rPr>
              <a:t> </a:t>
            </a:r>
            <a:r>
              <a:rPr lang="en-US" sz="2000" b="1" dirty="0">
                <a:solidFill>
                  <a:srgbClr val="FF0000"/>
                </a:solidFill>
                <a:latin typeface="+mj-lt"/>
              </a:rPr>
              <a:t>0.20</a:t>
            </a:r>
          </a:p>
        </p:txBody>
      </p:sp>
      <p:sp>
        <p:nvSpPr>
          <p:cNvPr id="348561" name="Text Box 401"/>
          <p:cNvSpPr txBox="1">
            <a:spLocks noChangeArrowheads="1"/>
          </p:cNvSpPr>
          <p:nvPr/>
        </p:nvSpPr>
        <p:spPr bwMode="auto">
          <a:xfrm>
            <a:off x="7434263" y="4071938"/>
            <a:ext cx="839787"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mj-lt"/>
              </a:rPr>
              <a:t>0.60</a:t>
            </a:r>
            <a:endParaRPr lang="en-US" sz="2000" b="1" baseline="-25000" dirty="0">
              <a:solidFill>
                <a:srgbClr val="FF0000"/>
              </a:solidFill>
              <a:latin typeface="+mj-lt"/>
            </a:endParaRPr>
          </a:p>
        </p:txBody>
      </p:sp>
      <p:sp>
        <p:nvSpPr>
          <p:cNvPr id="348562" name="Text Box 402"/>
          <p:cNvSpPr txBox="1">
            <a:spLocks noChangeArrowheads="1"/>
          </p:cNvSpPr>
          <p:nvPr/>
        </p:nvSpPr>
        <p:spPr bwMode="auto">
          <a:xfrm>
            <a:off x="7434263" y="4581525"/>
            <a:ext cx="844550"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mj-lt"/>
              </a:rPr>
              <a:t>1.00</a:t>
            </a:r>
            <a:endParaRPr lang="en-US" sz="2000" b="1" baseline="-25000" dirty="0">
              <a:solidFill>
                <a:srgbClr val="FF0000"/>
              </a:solidFill>
              <a:latin typeface="+mj-lt"/>
            </a:endParaRPr>
          </a:p>
        </p:txBody>
      </p:sp>
      <p:sp>
        <p:nvSpPr>
          <p:cNvPr id="348563" name="Text Box 403"/>
          <p:cNvSpPr txBox="1">
            <a:spLocks noChangeArrowheads="1"/>
          </p:cNvSpPr>
          <p:nvPr/>
        </p:nvSpPr>
        <p:spPr bwMode="auto">
          <a:xfrm>
            <a:off x="7461250" y="6091238"/>
            <a:ext cx="830263" cy="396875"/>
          </a:xfrm>
          <a:prstGeom prst="rect">
            <a:avLst/>
          </a:prstGeom>
          <a:noFill/>
          <a:ln>
            <a:noFill/>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defRPr/>
            </a:pPr>
            <a:r>
              <a:rPr lang="en-US" sz="2000" b="1" dirty="0">
                <a:solidFill>
                  <a:srgbClr val="FF0000"/>
                </a:solidFill>
                <a:latin typeface="+mj-lt"/>
              </a:rPr>
              <a:t>1.60</a:t>
            </a:r>
          </a:p>
        </p:txBody>
      </p:sp>
    </p:spTree>
    <p:extLst>
      <p:ext uri="{BB962C8B-B14F-4D97-AF65-F5344CB8AC3E}">
        <p14:creationId xmlns:p14="http://schemas.microsoft.com/office/powerpoint/2010/main" val="3396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4854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4854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4854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485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4854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4854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4854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4855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4855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4855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34855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34855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34855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348556"/>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348557"/>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348560"/>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348561"/>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348562"/>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348558"/>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499"/>
                                          </p:stCondLst>
                                        </p:cTn>
                                        <p:tgtEl>
                                          <p:spTgt spid="348559"/>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499"/>
                                          </p:stCondLst>
                                        </p:cTn>
                                        <p:tgtEl>
                                          <p:spTgt spid="348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41" grpId="0" autoUpdateAnimBg="0"/>
      <p:bldP spid="348542" grpId="0" autoUpdateAnimBg="0"/>
      <p:bldP spid="348543" grpId="0" autoUpdateAnimBg="0"/>
      <p:bldP spid="348544" grpId="0" autoUpdateAnimBg="0"/>
      <p:bldP spid="348545" grpId="0" autoUpdateAnimBg="0"/>
      <p:bldP spid="348546" grpId="0" autoUpdateAnimBg="0"/>
      <p:bldP spid="348547" grpId="0" autoUpdateAnimBg="0"/>
      <p:bldP spid="348550" grpId="0" autoUpdateAnimBg="0"/>
      <p:bldP spid="348551" grpId="0" autoUpdateAnimBg="0"/>
      <p:bldP spid="348552" grpId="0" autoUpdateAnimBg="0"/>
      <p:bldP spid="348553" grpId="0" autoUpdateAnimBg="0"/>
      <p:bldP spid="348554" grpId="0" autoUpdateAnimBg="0"/>
      <p:bldP spid="348555" grpId="0" autoUpdateAnimBg="0"/>
      <p:bldP spid="348556" grpId="0" autoUpdateAnimBg="0"/>
      <p:bldP spid="348557" grpId="0" autoUpdateAnimBg="0"/>
      <p:bldP spid="348558" grpId="0" autoUpdateAnimBg="0"/>
      <p:bldP spid="348559" grpId="0" autoUpdateAnimBg="0"/>
      <p:bldP spid="348560" grpId="0" autoUpdateAnimBg="0"/>
      <p:bldP spid="348561" grpId="0" autoUpdateAnimBg="0"/>
      <p:bldP spid="348562" grpId="0" autoUpdateAnimBg="0"/>
      <p:bldP spid="34856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duotone>
              <a:prstClr val="black"/>
              <a:srgbClr val="000000">
                <a:tint val="45000"/>
                <a:satMod val="40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29143" t="15822" b="2534"/>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32708" y="238780"/>
            <a:ext cx="4387740" cy="584775"/>
          </a:xfrm>
          <a:prstGeom prst="rect">
            <a:avLst/>
          </a:prstGeom>
          <a:solidFill>
            <a:schemeClr val="bg1"/>
          </a:solidFill>
        </p:spPr>
        <p:txBody>
          <a:bodyPr wrap="none" rtlCol="0">
            <a:spAutoFit/>
          </a:bodyPr>
          <a:lstStyle/>
          <a:p>
            <a:pPr algn="ctr"/>
            <a:r>
              <a:rPr lang="en-US" sz="3200" b="1" dirty="0"/>
              <a:t>Long-Run Expansion Path</a:t>
            </a:r>
          </a:p>
        </p:txBody>
      </p:sp>
    </p:spTree>
    <p:extLst>
      <p:ext uri="{BB962C8B-B14F-4D97-AF65-F5344CB8AC3E}">
        <p14:creationId xmlns:p14="http://schemas.microsoft.com/office/powerpoint/2010/main" val="975959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811213" y="228600"/>
            <a:ext cx="7620000" cy="1049338"/>
          </a:xfrm>
        </p:spPr>
        <p:txBody>
          <a:bodyPr/>
          <a:lstStyle/>
          <a:p>
            <a:pPr algn="ctr">
              <a:lnSpc>
                <a:spcPct val="90000"/>
              </a:lnSpc>
            </a:pPr>
            <a:r>
              <a:rPr lang="en-US" sz="3600" b="1" dirty="0"/>
              <a:t>Long-Run Total, Average, &amp; Marginal Cost</a:t>
            </a:r>
            <a:endParaRPr lang="en-US" sz="3200" b="1" dirty="0"/>
          </a:p>
        </p:txBody>
      </p:sp>
      <p:pic>
        <p:nvPicPr>
          <p:cNvPr id="55298" name="Picture 4" descr="Fig 9"/>
          <p:cNvPicPr>
            <a:picLocks noChangeAspect="1" noChangeArrowheads="1"/>
          </p:cNvPicPr>
          <p:nvPr/>
        </p:nvPicPr>
        <p:blipFill>
          <a:blip r:embed="rId3"/>
          <a:srcRect/>
          <a:stretch>
            <a:fillRect/>
          </a:stretch>
        </p:blipFill>
        <p:spPr bwMode="auto">
          <a:xfrm>
            <a:off x="709613" y="1927225"/>
            <a:ext cx="7773987" cy="4187825"/>
          </a:xfrm>
          <a:prstGeom prst="rect">
            <a:avLst/>
          </a:prstGeom>
          <a:noFill/>
          <a:ln w="9525">
            <a:noFill/>
            <a:miter lim="800000"/>
            <a:headEnd/>
            <a:tailEnd/>
          </a:ln>
        </p:spPr>
      </p:pic>
      <p:pic>
        <p:nvPicPr>
          <p:cNvPr id="338949" name="Picture 5" descr="Fig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5713" y="2100263"/>
            <a:ext cx="2916237" cy="3281362"/>
          </a:xfrm>
          <a:prstGeom prst="rect">
            <a:avLst/>
          </a:prstGeom>
          <a:noFill/>
          <a:ln w="9525">
            <a:noFill/>
            <a:miter lim="800000"/>
            <a:headEnd/>
            <a:tailEnd/>
          </a:ln>
        </p:spPr>
      </p:pic>
      <p:pic>
        <p:nvPicPr>
          <p:cNvPr id="338951" name="Picture 7" descr="Fig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84850" y="2941638"/>
            <a:ext cx="463550" cy="2062162"/>
          </a:xfrm>
          <a:prstGeom prst="rect">
            <a:avLst/>
          </a:prstGeom>
          <a:noFill/>
          <a:ln w="9525">
            <a:noFill/>
            <a:miter lim="800000"/>
            <a:headEnd/>
            <a:tailEnd/>
          </a:ln>
        </p:spPr>
      </p:pic>
      <p:pic>
        <p:nvPicPr>
          <p:cNvPr id="338952" name="Picture 8" descr="Fig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226175" y="2114550"/>
            <a:ext cx="2332038" cy="2898775"/>
          </a:xfrm>
          <a:prstGeom prst="rect">
            <a:avLst/>
          </a:prstGeom>
          <a:noFill/>
          <a:ln w="9525">
            <a:noFill/>
            <a:miter lim="800000"/>
            <a:headEnd/>
            <a:tailEnd/>
          </a:ln>
        </p:spPr>
      </p:pic>
      <p:pic>
        <p:nvPicPr>
          <p:cNvPr id="338950" name="Picture 6" descr="Fig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83263" y="2933700"/>
            <a:ext cx="2584450" cy="1152525"/>
          </a:xfrm>
          <a:prstGeom prst="rect">
            <a:avLst/>
          </a:prstGeom>
          <a:noFill/>
          <a:ln w="9525">
            <a:noFill/>
            <a:miter lim="800000"/>
            <a:headEnd/>
            <a:tailEnd/>
          </a:ln>
        </p:spPr>
      </p:pic>
    </p:spTree>
    <p:extLst>
      <p:ext uri="{BB962C8B-B14F-4D97-AF65-F5344CB8AC3E}">
        <p14:creationId xmlns:p14="http://schemas.microsoft.com/office/powerpoint/2010/main" val="1471048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wipe(down)">
                                      <p:cBhvr>
                                        <p:cTn id="7" dur="500"/>
                                        <p:tgtEl>
                                          <p:spTgt spid="338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8950"/>
                                        </p:tgtEl>
                                        <p:attrNameLst>
                                          <p:attrName>style.visibility</p:attrName>
                                        </p:attrNameLst>
                                      </p:cBhvr>
                                      <p:to>
                                        <p:strVal val="visible"/>
                                      </p:to>
                                    </p:set>
                                    <p:animEffect transition="in" filter="wipe(left)">
                                      <p:cBhvr>
                                        <p:cTn id="12" dur="500"/>
                                        <p:tgtEl>
                                          <p:spTgt spid="3389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8951"/>
                                        </p:tgtEl>
                                        <p:attrNameLst>
                                          <p:attrName>style.visibility</p:attrName>
                                        </p:attrNameLst>
                                      </p:cBhvr>
                                      <p:to>
                                        <p:strVal val="visible"/>
                                      </p:to>
                                    </p:set>
                                    <p:animEffect transition="in" filter="wipe(up)">
                                      <p:cBhvr>
                                        <p:cTn id="17" dur="500"/>
                                        <p:tgtEl>
                                          <p:spTgt spid="338951"/>
                                        </p:tgtEl>
                                      </p:cBhvr>
                                    </p:animEffect>
                                  </p:childTnLst>
                                </p:cTn>
                              </p:par>
                            </p:childTnLst>
                          </p:cTn>
                        </p:par>
                        <p:par>
                          <p:cTn id="18" fill="hold" nodeType="afterGroup">
                            <p:stCondLst>
                              <p:cond delay="500"/>
                            </p:stCondLst>
                            <p:childTnLst>
                              <p:par>
                                <p:cTn id="19" presetID="22" presetClass="entr" presetSubtype="4" fill="hold" nodeType="afterEffect">
                                  <p:stCondLst>
                                    <p:cond delay="1000"/>
                                  </p:stCondLst>
                                  <p:childTnLst>
                                    <p:set>
                                      <p:cBhvr>
                                        <p:cTn id="20" dur="1" fill="hold">
                                          <p:stCondLst>
                                            <p:cond delay="0"/>
                                          </p:stCondLst>
                                        </p:cTn>
                                        <p:tgtEl>
                                          <p:spTgt spid="338952"/>
                                        </p:tgtEl>
                                        <p:attrNameLst>
                                          <p:attrName>style.visibility</p:attrName>
                                        </p:attrNameLst>
                                      </p:cBhvr>
                                      <p:to>
                                        <p:strVal val="visible"/>
                                      </p:to>
                                    </p:set>
                                    <p:animEffect transition="in" filter="wipe(down)">
                                      <p:cBhvr>
                                        <p:cTn id="21" dur="500"/>
                                        <p:tgtEl>
                                          <p:spTgt spid="3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801688" y="228600"/>
            <a:ext cx="7620000" cy="1044575"/>
          </a:xfrm>
        </p:spPr>
        <p:txBody>
          <a:bodyPr/>
          <a:lstStyle/>
          <a:p>
            <a:pPr algn="ctr">
              <a:lnSpc>
                <a:spcPct val="90000"/>
              </a:lnSpc>
            </a:pPr>
            <a:r>
              <a:rPr lang="en-US" sz="3600" b="1" dirty="0"/>
              <a:t>Long-Run Average &amp; Marginal   Cost Curves</a:t>
            </a:r>
            <a:endParaRPr lang="en-US" sz="3200" b="1" dirty="0"/>
          </a:p>
        </p:txBody>
      </p:sp>
      <p:grpSp>
        <p:nvGrpSpPr>
          <p:cNvPr id="3" name="Group 2"/>
          <p:cNvGrpSpPr/>
          <p:nvPr/>
        </p:nvGrpSpPr>
        <p:grpSpPr>
          <a:xfrm>
            <a:off x="1989139" y="1733550"/>
            <a:ext cx="5349874" cy="4633913"/>
            <a:chOff x="1989139" y="1733550"/>
            <a:chExt cx="5349874" cy="4633913"/>
          </a:xfrm>
        </p:grpSpPr>
        <p:grpSp>
          <p:nvGrpSpPr>
            <p:cNvPr id="57345" name="Group 9"/>
            <p:cNvGrpSpPr>
              <a:grpSpLocks/>
            </p:cNvGrpSpPr>
            <p:nvPr/>
          </p:nvGrpSpPr>
          <p:grpSpPr bwMode="auto">
            <a:xfrm>
              <a:off x="1989139" y="1733550"/>
              <a:ext cx="5349874" cy="4633913"/>
              <a:chOff x="1925826" y="1733550"/>
              <a:chExt cx="5349687" cy="4633913"/>
            </a:xfrm>
          </p:grpSpPr>
          <p:pic>
            <p:nvPicPr>
              <p:cNvPr id="57351" name="Picture 5" descr="Fig 9"/>
              <p:cNvPicPr>
                <a:picLocks noChangeAspect="1" noChangeArrowheads="1"/>
              </p:cNvPicPr>
              <p:nvPr/>
            </p:nvPicPr>
            <p:blipFill>
              <a:blip r:embed="rId3"/>
              <a:srcRect/>
              <a:stretch>
                <a:fillRect/>
              </a:stretch>
            </p:blipFill>
            <p:spPr bwMode="auto">
              <a:xfrm>
                <a:off x="2020888" y="1733550"/>
                <a:ext cx="5254625" cy="4633913"/>
              </a:xfrm>
              <a:prstGeom prst="rect">
                <a:avLst/>
              </a:prstGeom>
              <a:noFill/>
              <a:ln w="9525">
                <a:noFill/>
                <a:miter lim="800000"/>
                <a:headEnd/>
                <a:tailEnd/>
              </a:ln>
            </p:spPr>
          </p:pic>
          <p:sp>
            <p:nvSpPr>
              <p:cNvPr id="57352" name="Rectangle 8"/>
              <p:cNvSpPr>
                <a:spLocks noChangeArrowheads="1"/>
              </p:cNvSpPr>
              <p:nvPr/>
            </p:nvSpPr>
            <p:spPr bwMode="auto">
              <a:xfrm>
                <a:off x="1925826" y="2362200"/>
                <a:ext cx="461945" cy="2991165"/>
              </a:xfrm>
              <a:prstGeom prst="rect">
                <a:avLst/>
              </a:prstGeom>
              <a:solidFill>
                <a:schemeClr val="tx1"/>
              </a:solidFill>
              <a:ln w="9525">
                <a:noFill/>
                <a:miter lim="800000"/>
                <a:headEnd/>
                <a:tailEnd/>
              </a:ln>
            </p:spPr>
            <p:txBody>
              <a:bodyPr anchor="ctr"/>
              <a:lstStyle/>
              <a:p>
                <a:pPr algn="ctr"/>
                <a:endParaRPr lang="en-US"/>
              </a:p>
            </p:txBody>
          </p:sp>
        </p:grpSp>
        <p:pic>
          <p:nvPicPr>
            <p:cNvPr id="8" name="Picture 7" descr="curves.png"/>
            <p:cNvPicPr>
              <a:picLocks noChangeAspect="1"/>
            </p:cNvPicPr>
            <p:nvPr/>
          </p:nvPicPr>
          <p:blipFill>
            <a:blip r:embed="rId4"/>
            <a:srcRect/>
            <a:stretch>
              <a:fillRect/>
            </a:stretch>
          </p:blipFill>
          <p:spPr bwMode="auto">
            <a:xfrm>
              <a:off x="2451100" y="2400300"/>
              <a:ext cx="4710113" cy="2403475"/>
            </a:xfrm>
            <a:prstGeom prst="rect">
              <a:avLst/>
            </a:prstGeom>
            <a:noFill/>
            <a:ln w="9525">
              <a:noFill/>
              <a:miter lim="800000"/>
              <a:headEnd/>
              <a:tailEnd/>
            </a:ln>
          </p:spPr>
        </p:pic>
      </p:grpSp>
      <p:pic>
        <p:nvPicPr>
          <p:cNvPr id="339976" name="Picture 8" descr="Fig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83013" y="4313238"/>
            <a:ext cx="1158875" cy="1689100"/>
          </a:xfrm>
          <a:prstGeom prst="rect">
            <a:avLst/>
          </a:prstGeom>
          <a:noFill/>
          <a:ln w="9525">
            <a:noFill/>
            <a:miter lim="800000"/>
            <a:headEnd/>
            <a:tailEnd/>
          </a:ln>
        </p:spPr>
      </p:pic>
      <p:pic>
        <p:nvPicPr>
          <p:cNvPr id="12" name="Picture 11" descr="LAC 0_2.png"/>
          <p:cNvPicPr>
            <a:picLocks noChangeAspect="1"/>
          </p:cNvPicPr>
          <p:nvPr/>
        </p:nvPicPr>
        <p:blipFill>
          <a:blip r:embed="rId6"/>
          <a:srcRect/>
          <a:stretch>
            <a:fillRect/>
          </a:stretch>
        </p:blipFill>
        <p:spPr bwMode="auto">
          <a:xfrm>
            <a:off x="1989138" y="2478088"/>
            <a:ext cx="2773362" cy="1943100"/>
          </a:xfrm>
          <a:prstGeom prst="rect">
            <a:avLst/>
          </a:prstGeom>
          <a:noFill/>
          <a:ln w="9525">
            <a:noFill/>
            <a:miter lim="800000"/>
            <a:headEnd/>
            <a:tailEnd/>
          </a:ln>
        </p:spPr>
      </p:pic>
      <p:sp>
        <p:nvSpPr>
          <p:cNvPr id="2" name="TextBox 1"/>
          <p:cNvSpPr txBox="1"/>
          <p:nvPr/>
        </p:nvSpPr>
        <p:spPr>
          <a:xfrm>
            <a:off x="838200" y="1981200"/>
            <a:ext cx="1150939" cy="769441"/>
          </a:xfrm>
          <a:prstGeom prst="rect">
            <a:avLst/>
          </a:prstGeom>
          <a:noFill/>
        </p:spPr>
        <p:txBody>
          <a:bodyPr wrap="square" rtlCol="0">
            <a:spAutoFit/>
          </a:bodyPr>
          <a:lstStyle/>
          <a:p>
            <a:r>
              <a:rPr lang="en-US" sz="2400" b="1" dirty="0"/>
              <a:t>AC,MC </a:t>
            </a:r>
            <a:r>
              <a:rPr lang="en-US" sz="2000" b="1" dirty="0"/>
              <a:t>(dollars)</a:t>
            </a:r>
            <a:endParaRPr lang="en-US" sz="2400" b="1" dirty="0"/>
          </a:p>
        </p:txBody>
      </p:sp>
    </p:spTree>
    <p:extLst>
      <p:ext uri="{BB962C8B-B14F-4D97-AF65-F5344CB8AC3E}">
        <p14:creationId xmlns:p14="http://schemas.microsoft.com/office/powerpoint/2010/main" val="3919789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685800"/>
            <a:ext cx="7924800" cy="4114800"/>
          </a:xfrm>
        </p:spPr>
        <p:txBody>
          <a:bodyPr>
            <a:normAutofit/>
          </a:bodyPr>
          <a:lstStyle/>
          <a:p>
            <a:r>
              <a:rPr lang="en-US" sz="3200" dirty="0"/>
              <a:t>Based on the graph, it can be seen that both LAC and LMC are declining and ascending back after reaching the minimum point, however, when the LMC reaches the minimum point, LAC  continues to decline and will reach the minimum when intersected with LMC</a:t>
            </a:r>
          </a:p>
        </p:txBody>
      </p:sp>
    </p:spTree>
    <p:extLst>
      <p:ext uri="{BB962C8B-B14F-4D97-AF65-F5344CB8AC3E}">
        <p14:creationId xmlns:p14="http://schemas.microsoft.com/office/powerpoint/2010/main" val="328717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757238" y="419100"/>
            <a:ext cx="7620000" cy="838200"/>
          </a:xfrm>
        </p:spPr>
        <p:txBody>
          <a:bodyPr/>
          <a:lstStyle/>
          <a:p>
            <a:pPr algn="ctr"/>
            <a:r>
              <a:rPr lang="en-US" sz="4000" b="1" dirty="0"/>
              <a:t>Economies of Scale</a:t>
            </a:r>
          </a:p>
        </p:txBody>
      </p:sp>
      <p:sp>
        <p:nvSpPr>
          <p:cNvPr id="332803" name="Rectangle 3"/>
          <p:cNvSpPr>
            <a:spLocks noGrp="1" noChangeArrowheads="1"/>
          </p:cNvSpPr>
          <p:nvPr>
            <p:ph idx="4294967295"/>
          </p:nvPr>
        </p:nvSpPr>
        <p:spPr>
          <a:xfrm>
            <a:off x="573088" y="1600200"/>
            <a:ext cx="8229600" cy="4525963"/>
          </a:xfrm>
          <a:prstGeom prst="rect">
            <a:avLst/>
          </a:prstGeom>
        </p:spPr>
        <p:txBody>
          <a:bodyPr>
            <a:normAutofit/>
          </a:bodyPr>
          <a:lstStyle/>
          <a:p>
            <a:r>
              <a:rPr lang="en-US" sz="3200" dirty="0">
                <a:solidFill>
                  <a:srgbClr val="00FFFF"/>
                </a:solidFill>
                <a:latin typeface="Calibri" panose="020F0502020204030204" pitchFamily="34" charset="0"/>
              </a:rPr>
              <a:t>Larger-scale firms are able to take greater advantage of opportunities for specialization &amp; division of labor</a:t>
            </a:r>
          </a:p>
          <a:p>
            <a:r>
              <a:rPr lang="en-US" sz="3200" dirty="0">
                <a:solidFill>
                  <a:srgbClr val="00FFFF"/>
                </a:solidFill>
                <a:latin typeface="Calibri" panose="020F0502020204030204" pitchFamily="34" charset="0"/>
              </a:rPr>
              <a:t>Scale economies also arise when quasi-fixed costs are spread over more units of output causing </a:t>
            </a:r>
            <a:r>
              <a:rPr lang="en-US" sz="3200" b="1" i="1" dirty="0">
                <a:solidFill>
                  <a:srgbClr val="00FFFF"/>
                </a:solidFill>
                <a:latin typeface="Calibri" panose="020F0502020204030204" pitchFamily="34" charset="0"/>
                <a:cs typeface="Times New Roman" pitchFamily="18" charset="0"/>
              </a:rPr>
              <a:t>LAC</a:t>
            </a:r>
            <a:r>
              <a:rPr lang="en-US" sz="3200" dirty="0">
                <a:solidFill>
                  <a:srgbClr val="00FFFF"/>
                </a:solidFill>
                <a:latin typeface="Calibri" panose="020F0502020204030204" pitchFamily="34" charset="0"/>
              </a:rPr>
              <a:t> to fall</a:t>
            </a:r>
          </a:p>
          <a:p>
            <a:r>
              <a:rPr lang="en-US" sz="3200" dirty="0">
                <a:solidFill>
                  <a:srgbClr val="00FFFF"/>
                </a:solidFill>
                <a:latin typeface="Calibri" panose="020F0502020204030204" pitchFamily="34" charset="0"/>
              </a:rPr>
              <a:t>Variety of technological factors can also contribute to falling </a:t>
            </a:r>
            <a:r>
              <a:rPr lang="en-US" sz="3200" b="1" i="1" dirty="0">
                <a:solidFill>
                  <a:srgbClr val="00FFFF"/>
                </a:solidFill>
                <a:latin typeface="Calibri" panose="020F0502020204030204" pitchFamily="34" charset="0"/>
                <a:cs typeface="Times New Roman" pitchFamily="18" charset="0"/>
              </a:rPr>
              <a:t>LAC</a:t>
            </a:r>
          </a:p>
          <a:p>
            <a:pPr lvl="1"/>
            <a:endParaRPr lang="en-US" sz="5400" dirty="0">
              <a:solidFill>
                <a:srgbClr val="00FFFF"/>
              </a:solidFill>
              <a:latin typeface="Calibri" panose="020F0502020204030204" pitchFamily="34" charset="0"/>
            </a:endParaRPr>
          </a:p>
        </p:txBody>
      </p:sp>
    </p:spTree>
    <p:extLst>
      <p:ext uri="{BB962C8B-B14F-4D97-AF65-F5344CB8AC3E}">
        <p14:creationId xmlns:p14="http://schemas.microsoft.com/office/powerpoint/2010/main" val="272006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wipe(left)">
                                      <p:cBhvr>
                                        <p:cTn id="7" dur="500"/>
                                        <p:tgtEl>
                                          <p:spTgt spid="332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wipe(left)">
                                      <p:cBhvr>
                                        <p:cTn id="12" dur="500"/>
                                        <p:tgtEl>
                                          <p:spTgt spid="332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wipe(left)">
                                      <p:cBhvr>
                                        <p:cTn id="17" dur="500"/>
                                        <p:tgtEl>
                                          <p:spTgt spid="332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9"/>
          <p:cNvGrpSpPr>
            <a:grpSpLocks/>
          </p:cNvGrpSpPr>
          <p:nvPr/>
        </p:nvGrpSpPr>
        <p:grpSpPr bwMode="auto">
          <a:xfrm>
            <a:off x="2084203" y="1720850"/>
            <a:ext cx="5254810" cy="4633913"/>
            <a:chOff x="2020888" y="1733550"/>
            <a:chExt cx="5254625" cy="4633913"/>
          </a:xfrm>
        </p:grpSpPr>
        <p:pic>
          <p:nvPicPr>
            <p:cNvPr id="61449" name="Picture 5" descr="Fig 9"/>
            <p:cNvPicPr>
              <a:picLocks noChangeAspect="1" noChangeArrowheads="1"/>
            </p:cNvPicPr>
            <p:nvPr/>
          </p:nvPicPr>
          <p:blipFill>
            <a:blip r:embed="rId3"/>
            <a:srcRect/>
            <a:stretch>
              <a:fillRect/>
            </a:stretch>
          </p:blipFill>
          <p:spPr bwMode="auto">
            <a:xfrm>
              <a:off x="2020888" y="1733550"/>
              <a:ext cx="5254625" cy="4633913"/>
            </a:xfrm>
            <a:prstGeom prst="rect">
              <a:avLst/>
            </a:prstGeom>
            <a:noFill/>
            <a:ln w="9525">
              <a:noFill/>
              <a:miter lim="800000"/>
              <a:headEnd/>
              <a:tailEnd/>
            </a:ln>
          </p:spPr>
        </p:pic>
        <p:sp>
          <p:nvSpPr>
            <p:cNvPr id="61450" name="Rectangle 8"/>
            <p:cNvSpPr>
              <a:spLocks noChangeArrowheads="1"/>
            </p:cNvSpPr>
            <p:nvPr/>
          </p:nvSpPr>
          <p:spPr bwMode="auto">
            <a:xfrm>
              <a:off x="2020888" y="2333870"/>
              <a:ext cx="354186" cy="2991165"/>
            </a:xfrm>
            <a:prstGeom prst="rect">
              <a:avLst/>
            </a:prstGeom>
            <a:solidFill>
              <a:schemeClr val="tx1"/>
            </a:solidFill>
            <a:ln w="9525">
              <a:noFill/>
              <a:miter lim="800000"/>
              <a:headEnd/>
              <a:tailEnd/>
            </a:ln>
          </p:spPr>
          <p:txBody>
            <a:bodyPr anchor="ctr"/>
            <a:lstStyle/>
            <a:p>
              <a:pPr algn="ctr"/>
              <a:endParaRPr lang="en-US"/>
            </a:p>
          </p:txBody>
        </p:sp>
      </p:grpSp>
      <p:pic>
        <p:nvPicPr>
          <p:cNvPr id="8" name="Picture 7" descr="curves.png"/>
          <p:cNvPicPr>
            <a:picLocks noChangeAspect="1"/>
          </p:cNvPicPr>
          <p:nvPr/>
        </p:nvPicPr>
        <p:blipFill>
          <a:blip r:embed="rId4"/>
          <a:srcRect/>
          <a:stretch>
            <a:fillRect/>
          </a:stretch>
        </p:blipFill>
        <p:spPr bwMode="auto">
          <a:xfrm>
            <a:off x="2451100" y="2400300"/>
            <a:ext cx="4710113" cy="2403475"/>
          </a:xfrm>
          <a:prstGeom prst="rect">
            <a:avLst/>
          </a:prstGeom>
          <a:noFill/>
          <a:ln w="9525">
            <a:noFill/>
            <a:miter lim="800000"/>
            <a:headEnd/>
            <a:tailEnd/>
          </a:ln>
        </p:spPr>
      </p:pic>
      <p:sp>
        <p:nvSpPr>
          <p:cNvPr id="61443" name="Rectangle 2"/>
          <p:cNvSpPr>
            <a:spLocks noGrp="1" noChangeArrowheads="1"/>
          </p:cNvSpPr>
          <p:nvPr>
            <p:ph type="title"/>
          </p:nvPr>
        </p:nvSpPr>
        <p:spPr>
          <a:xfrm>
            <a:off x="457200" y="304800"/>
            <a:ext cx="8382000" cy="762000"/>
          </a:xfrm>
        </p:spPr>
        <p:txBody>
          <a:bodyPr/>
          <a:lstStyle/>
          <a:p>
            <a:pPr algn="ctr">
              <a:lnSpc>
                <a:spcPct val="90000"/>
              </a:lnSpc>
            </a:pPr>
            <a:r>
              <a:rPr lang="en-US" sz="3600" b="1" dirty="0"/>
              <a:t>Economies &amp; Diseconomies of Scale </a:t>
            </a:r>
            <a:endParaRPr lang="en-US" sz="3200" b="1" dirty="0"/>
          </a:p>
        </p:txBody>
      </p:sp>
      <p:pic>
        <p:nvPicPr>
          <p:cNvPr id="12" name="Picture 11" descr="LAC 0_2.png"/>
          <p:cNvPicPr>
            <a:picLocks noChangeAspect="1"/>
          </p:cNvPicPr>
          <p:nvPr/>
        </p:nvPicPr>
        <p:blipFill>
          <a:blip r:embed="rId5"/>
          <a:srcRect/>
          <a:stretch>
            <a:fillRect/>
          </a:stretch>
        </p:blipFill>
        <p:spPr bwMode="auto">
          <a:xfrm>
            <a:off x="1989138" y="2478088"/>
            <a:ext cx="2773362" cy="1943100"/>
          </a:xfrm>
          <a:prstGeom prst="rect">
            <a:avLst/>
          </a:prstGeom>
          <a:noFill/>
          <a:ln w="9525">
            <a:noFill/>
            <a:miter lim="800000"/>
            <a:headEnd/>
            <a:tailEnd/>
          </a:ln>
        </p:spPr>
      </p:pic>
      <p:pic>
        <p:nvPicPr>
          <p:cNvPr id="10" name="Picture 9" descr="Q2.png"/>
          <p:cNvPicPr>
            <a:picLocks noChangeAspect="1"/>
          </p:cNvPicPr>
          <p:nvPr/>
        </p:nvPicPr>
        <p:blipFill>
          <a:blip r:embed="rId6"/>
          <a:srcRect/>
          <a:stretch>
            <a:fillRect/>
          </a:stretch>
        </p:blipFill>
        <p:spPr bwMode="auto">
          <a:xfrm>
            <a:off x="4762500" y="4321175"/>
            <a:ext cx="196850" cy="1662113"/>
          </a:xfrm>
          <a:prstGeom prst="rect">
            <a:avLst/>
          </a:prstGeom>
          <a:noFill/>
          <a:ln w="9525">
            <a:noFill/>
            <a:miter lim="800000"/>
            <a:headEnd/>
            <a:tailEnd/>
          </a:ln>
        </p:spPr>
      </p:pic>
      <p:cxnSp>
        <p:nvCxnSpPr>
          <p:cNvPr id="17" name="Straight Connector 16"/>
          <p:cNvCxnSpPr/>
          <p:nvPr/>
        </p:nvCxnSpPr>
        <p:spPr bwMode="auto">
          <a:xfrm rot="5400000" flipH="1" flipV="1">
            <a:off x="3517900" y="3021013"/>
            <a:ext cx="2600325" cy="0"/>
          </a:xfrm>
          <a:prstGeom prst="line">
            <a:avLst/>
          </a:prstGeom>
          <a:noFill/>
          <a:ln w="9525" cap="flat" cmpd="sng" algn="ctr">
            <a:solidFill>
              <a:schemeClr val="tx1">
                <a:lumMod val="50000"/>
                <a:lumOff val="50000"/>
              </a:schemeClr>
            </a:solidFill>
            <a:prstDash val="lgDash"/>
            <a:round/>
            <a:headEnd type="none" w="med" len="med"/>
            <a:tailEnd type="none" w="med" len="med"/>
          </a:ln>
          <a:effectLst/>
        </p:spPr>
      </p:cxnSp>
      <p:pic>
        <p:nvPicPr>
          <p:cNvPr id="20" name="Picture 19" descr="arrows.png"/>
          <p:cNvPicPr>
            <a:picLocks noChangeAspect="1"/>
          </p:cNvPicPr>
          <p:nvPr/>
        </p:nvPicPr>
        <p:blipFill>
          <a:blip r:embed="rId7"/>
          <a:srcRect/>
          <a:stretch>
            <a:fillRect/>
          </a:stretch>
        </p:blipFill>
        <p:spPr bwMode="auto">
          <a:xfrm>
            <a:off x="2444750" y="1828800"/>
            <a:ext cx="4722813" cy="460374"/>
          </a:xfrm>
          <a:prstGeom prst="rect">
            <a:avLst/>
          </a:prstGeom>
          <a:noFill/>
          <a:ln w="9525">
            <a:noFill/>
            <a:miter lim="800000"/>
            <a:headEnd/>
            <a:tailEnd/>
          </a:ln>
        </p:spPr>
      </p:pic>
      <p:sp>
        <p:nvSpPr>
          <p:cNvPr id="13" name="TextBox 12"/>
          <p:cNvSpPr txBox="1"/>
          <p:nvPr/>
        </p:nvSpPr>
        <p:spPr>
          <a:xfrm>
            <a:off x="838200" y="1981200"/>
            <a:ext cx="1150939" cy="769441"/>
          </a:xfrm>
          <a:prstGeom prst="rect">
            <a:avLst/>
          </a:prstGeom>
          <a:noFill/>
        </p:spPr>
        <p:txBody>
          <a:bodyPr wrap="square" rtlCol="0">
            <a:spAutoFit/>
          </a:bodyPr>
          <a:lstStyle/>
          <a:p>
            <a:r>
              <a:rPr lang="en-US" sz="2400" b="1" dirty="0"/>
              <a:t>AC,MC </a:t>
            </a:r>
            <a:r>
              <a:rPr lang="en-US" sz="2000" b="1" dirty="0"/>
              <a:t>(dollars)</a:t>
            </a:r>
            <a:endParaRPr lang="en-US" sz="2400" b="1" dirty="0"/>
          </a:p>
        </p:txBody>
      </p:sp>
    </p:spTree>
    <p:extLst>
      <p:ext uri="{BB962C8B-B14F-4D97-AF65-F5344CB8AC3E}">
        <p14:creationId xmlns:p14="http://schemas.microsoft.com/office/powerpoint/2010/main" val="202217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774700" y="441325"/>
            <a:ext cx="7620000" cy="625475"/>
          </a:xfrm>
        </p:spPr>
        <p:txBody>
          <a:bodyPr/>
          <a:lstStyle/>
          <a:p>
            <a:pPr algn="ctr"/>
            <a:r>
              <a:rPr lang="en-US" sz="4000" b="1" dirty="0"/>
              <a:t>Constant Long-Run Costs</a:t>
            </a:r>
          </a:p>
        </p:txBody>
      </p:sp>
      <p:sp>
        <p:nvSpPr>
          <p:cNvPr id="340995" name="Rectangle 3"/>
          <p:cNvSpPr>
            <a:spLocks noGrp="1" noChangeArrowheads="1"/>
          </p:cNvSpPr>
          <p:nvPr>
            <p:ph idx="4294967295"/>
          </p:nvPr>
        </p:nvSpPr>
        <p:spPr>
          <a:xfrm>
            <a:off x="457200" y="1600200"/>
            <a:ext cx="8229600" cy="4525963"/>
          </a:xfrm>
          <a:prstGeom prst="rect">
            <a:avLst/>
          </a:prstGeom>
        </p:spPr>
        <p:txBody>
          <a:bodyPr>
            <a:normAutofit/>
          </a:bodyPr>
          <a:lstStyle/>
          <a:p>
            <a:r>
              <a:rPr lang="en-US" sz="3200" b="1" dirty="0">
                <a:solidFill>
                  <a:srgbClr val="00FFFF"/>
                </a:solidFill>
              </a:rPr>
              <a:t>Absence of economies and diseconomies of scale</a:t>
            </a:r>
          </a:p>
          <a:p>
            <a:pPr lvl="1"/>
            <a:r>
              <a:rPr lang="en-US" sz="3200" b="1" dirty="0">
                <a:solidFill>
                  <a:srgbClr val="00FFFF"/>
                </a:solidFill>
              </a:rPr>
              <a:t>Firm experiences constant costs in the long run</a:t>
            </a:r>
          </a:p>
          <a:p>
            <a:pPr lvl="1"/>
            <a:r>
              <a:rPr lang="en-US" sz="3200" b="1" i="1" dirty="0">
                <a:solidFill>
                  <a:srgbClr val="00FFFF"/>
                </a:solidFill>
                <a:latin typeface="Times New Roman" pitchFamily="18" charset="0"/>
              </a:rPr>
              <a:t>LAC</a:t>
            </a:r>
            <a:r>
              <a:rPr lang="en-US" sz="3200" b="1" dirty="0">
                <a:solidFill>
                  <a:srgbClr val="00FFFF"/>
                </a:solidFill>
              </a:rPr>
              <a:t> curve is flat &amp; equal to </a:t>
            </a:r>
            <a:r>
              <a:rPr lang="en-US" sz="3200" b="1" i="1" dirty="0">
                <a:solidFill>
                  <a:srgbClr val="00FFFF"/>
                </a:solidFill>
                <a:latin typeface="Times New Roman" pitchFamily="18" charset="0"/>
              </a:rPr>
              <a:t>LMC</a:t>
            </a:r>
            <a:r>
              <a:rPr lang="en-US" sz="3200" b="1" dirty="0">
                <a:solidFill>
                  <a:srgbClr val="00FFFF"/>
                </a:solidFill>
              </a:rPr>
              <a:t> at all output levels</a:t>
            </a:r>
          </a:p>
        </p:txBody>
      </p:sp>
    </p:spTree>
    <p:extLst>
      <p:ext uri="{BB962C8B-B14F-4D97-AF65-F5344CB8AC3E}">
        <p14:creationId xmlns:p14="http://schemas.microsoft.com/office/powerpoint/2010/main" val="220410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wipe(left)">
                                      <p:cBhvr>
                                        <p:cTn id="12" dur="500"/>
                                        <p:tgtEl>
                                          <p:spTgt spid="340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0995">
                                            <p:txEl>
                                              <p:pRg st="2" end="2"/>
                                            </p:txEl>
                                          </p:spTgt>
                                        </p:tgtEl>
                                        <p:attrNameLst>
                                          <p:attrName>style.visibility</p:attrName>
                                        </p:attrNameLst>
                                      </p:cBhvr>
                                      <p:to>
                                        <p:strVal val="visible"/>
                                      </p:to>
                                    </p:set>
                                    <p:animEffect transition="in" filter="wipe(left)">
                                      <p:cBhvr>
                                        <p:cTn id="17" dur="500"/>
                                        <p:tgtEl>
                                          <p:spTgt spid="340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t>Short Run Production Costs</a:t>
            </a:r>
          </a:p>
        </p:txBody>
      </p:sp>
      <p:sp>
        <p:nvSpPr>
          <p:cNvPr id="307203" name="Rectangle 3"/>
          <p:cNvSpPr>
            <a:spLocks noGrp="1" noChangeArrowheads="1"/>
          </p:cNvSpPr>
          <p:nvPr>
            <p:ph idx="4294967295"/>
          </p:nvPr>
        </p:nvSpPr>
        <p:spPr>
          <a:xfrm>
            <a:off x="457200" y="1600200"/>
            <a:ext cx="8229600" cy="4525963"/>
          </a:xfrm>
          <a:prstGeom prst="rect">
            <a:avLst/>
          </a:prstGeom>
        </p:spPr>
        <p:txBody>
          <a:bodyPr>
            <a:normAutofit/>
          </a:bodyPr>
          <a:lstStyle/>
          <a:p>
            <a:r>
              <a:rPr lang="en-US" sz="2000" dirty="0"/>
              <a:t>Total fixed cost </a:t>
            </a:r>
            <a:r>
              <a:rPr lang="en-US" sz="2000" i="1" dirty="0">
                <a:latin typeface="Times New Roman" pitchFamily="18" charset="0"/>
              </a:rPr>
              <a:t>(</a:t>
            </a:r>
            <a:r>
              <a:rPr lang="en-US" sz="2000" b="1" i="1" dirty="0">
                <a:latin typeface="Times New Roman" pitchFamily="18" charset="0"/>
              </a:rPr>
              <a:t>TFC</a:t>
            </a:r>
            <a:r>
              <a:rPr lang="en-US" sz="2000" i="1" dirty="0">
                <a:latin typeface="Times New Roman" pitchFamily="18" charset="0"/>
              </a:rPr>
              <a:t>)</a:t>
            </a:r>
          </a:p>
          <a:p>
            <a:pPr lvl="1"/>
            <a:r>
              <a:rPr lang="en-US" sz="2000" dirty="0"/>
              <a:t>Total amount paid for fixed inputs</a:t>
            </a:r>
          </a:p>
          <a:p>
            <a:pPr lvl="1"/>
            <a:r>
              <a:rPr lang="en-US" sz="2000" dirty="0"/>
              <a:t>Does not vary with output</a:t>
            </a:r>
          </a:p>
          <a:p>
            <a:r>
              <a:rPr lang="en-US" sz="2000" dirty="0"/>
              <a:t>Total variable cost </a:t>
            </a:r>
            <a:r>
              <a:rPr lang="en-US" sz="2000" i="1" dirty="0">
                <a:latin typeface="Times New Roman" pitchFamily="18" charset="0"/>
              </a:rPr>
              <a:t>(</a:t>
            </a:r>
            <a:r>
              <a:rPr lang="en-US" sz="2000" b="1" i="1" dirty="0">
                <a:latin typeface="Times New Roman" pitchFamily="18" charset="0"/>
              </a:rPr>
              <a:t>TVC</a:t>
            </a:r>
            <a:r>
              <a:rPr lang="en-US" sz="2000" i="1" dirty="0">
                <a:latin typeface="Times New Roman" pitchFamily="18" charset="0"/>
              </a:rPr>
              <a:t>)</a:t>
            </a:r>
          </a:p>
          <a:p>
            <a:pPr lvl="1"/>
            <a:r>
              <a:rPr lang="en-US" sz="2000" dirty="0"/>
              <a:t>Total amount paid for variable inputs</a:t>
            </a:r>
          </a:p>
          <a:p>
            <a:pPr lvl="1"/>
            <a:r>
              <a:rPr lang="en-US" sz="2000" dirty="0"/>
              <a:t>Increases as output increases</a:t>
            </a:r>
          </a:p>
          <a:p>
            <a:r>
              <a:rPr lang="en-US" sz="2000" dirty="0"/>
              <a:t>Total cost </a:t>
            </a:r>
            <a:r>
              <a:rPr lang="en-US" sz="2000" i="1" dirty="0">
                <a:latin typeface="Times New Roman" pitchFamily="18" charset="0"/>
              </a:rPr>
              <a:t>(</a:t>
            </a:r>
            <a:r>
              <a:rPr lang="en-US" sz="2000" b="1" i="1" dirty="0">
                <a:latin typeface="Times New Roman" pitchFamily="18" charset="0"/>
              </a:rPr>
              <a:t>TC</a:t>
            </a:r>
            <a:r>
              <a:rPr lang="en-US" sz="2000" i="1" dirty="0">
                <a:latin typeface="Times New Roman" pitchFamily="18" charset="0"/>
              </a:rPr>
              <a:t>)</a:t>
            </a:r>
          </a:p>
          <a:p>
            <a:pPr lvl="1">
              <a:buFont typeface="Arial" charset="0"/>
              <a:buNone/>
            </a:pPr>
            <a:r>
              <a:rPr lang="en-US" sz="2000" dirty="0"/>
              <a:t>                  </a:t>
            </a:r>
            <a:r>
              <a:rPr lang="en-US" sz="2000" b="1" i="1" dirty="0">
                <a:latin typeface="Times New Roman" pitchFamily="18" charset="0"/>
              </a:rPr>
              <a:t>TC = TFC + TVC</a:t>
            </a:r>
          </a:p>
          <a:p>
            <a:pPr marL="398463" lvl="1" indent="-398463"/>
            <a:r>
              <a:rPr lang="de-DE" altLang="en-US" sz="2000" dirty="0">
                <a:solidFill>
                  <a:srgbClr val="FFFF00"/>
                </a:solidFill>
              </a:rPr>
              <a:t>TC = b + g(Q), b is total fixed cost (TFC) and constant and g(Q) is total variable cost (TVC) and a function of Q</a:t>
            </a:r>
            <a:endParaRPr lang="en-US" altLang="en-US" sz="2000" dirty="0">
              <a:solidFill>
                <a:srgbClr val="FFFF00"/>
              </a:solidFill>
            </a:endParaRPr>
          </a:p>
        </p:txBody>
      </p:sp>
    </p:spTree>
    <p:extLst>
      <p:ext uri="{BB962C8B-B14F-4D97-AF65-F5344CB8AC3E}">
        <p14:creationId xmlns:p14="http://schemas.microsoft.com/office/powerpoint/2010/main" val="9976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wipe(left)">
                                      <p:cBhvr>
                                        <p:cTn id="7" dur="500"/>
                                        <p:tgtEl>
                                          <p:spTgt spid="307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03">
                                            <p:txEl>
                                              <p:pRg st="1" end="1"/>
                                            </p:txEl>
                                          </p:spTgt>
                                        </p:tgtEl>
                                        <p:attrNameLst>
                                          <p:attrName>style.visibility</p:attrName>
                                        </p:attrNameLst>
                                      </p:cBhvr>
                                      <p:to>
                                        <p:strVal val="visible"/>
                                      </p:to>
                                    </p:set>
                                    <p:animEffect transition="in" filter="wipe(left)">
                                      <p:cBhvr>
                                        <p:cTn id="12" dur="500"/>
                                        <p:tgtEl>
                                          <p:spTgt spid="307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03">
                                            <p:txEl>
                                              <p:pRg st="2" end="2"/>
                                            </p:txEl>
                                          </p:spTgt>
                                        </p:tgtEl>
                                        <p:attrNameLst>
                                          <p:attrName>style.visibility</p:attrName>
                                        </p:attrNameLst>
                                      </p:cBhvr>
                                      <p:to>
                                        <p:strVal val="visible"/>
                                      </p:to>
                                    </p:set>
                                    <p:animEffect transition="in" filter="wipe(left)">
                                      <p:cBhvr>
                                        <p:cTn id="17" dur="500"/>
                                        <p:tgtEl>
                                          <p:spTgt spid="307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03">
                                            <p:txEl>
                                              <p:pRg st="3" end="3"/>
                                            </p:txEl>
                                          </p:spTgt>
                                        </p:tgtEl>
                                        <p:attrNameLst>
                                          <p:attrName>style.visibility</p:attrName>
                                        </p:attrNameLst>
                                      </p:cBhvr>
                                      <p:to>
                                        <p:strVal val="visible"/>
                                      </p:to>
                                    </p:set>
                                    <p:animEffect transition="in" filter="wipe(left)">
                                      <p:cBhvr>
                                        <p:cTn id="22" dur="500"/>
                                        <p:tgtEl>
                                          <p:spTgt spid="307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03">
                                            <p:txEl>
                                              <p:pRg st="4" end="4"/>
                                            </p:txEl>
                                          </p:spTgt>
                                        </p:tgtEl>
                                        <p:attrNameLst>
                                          <p:attrName>style.visibility</p:attrName>
                                        </p:attrNameLst>
                                      </p:cBhvr>
                                      <p:to>
                                        <p:strVal val="visible"/>
                                      </p:to>
                                    </p:set>
                                    <p:animEffect transition="in" filter="wipe(left)">
                                      <p:cBhvr>
                                        <p:cTn id="27" dur="500"/>
                                        <p:tgtEl>
                                          <p:spTgt spid="307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03">
                                            <p:txEl>
                                              <p:pRg st="5" end="5"/>
                                            </p:txEl>
                                          </p:spTgt>
                                        </p:tgtEl>
                                        <p:attrNameLst>
                                          <p:attrName>style.visibility</p:attrName>
                                        </p:attrNameLst>
                                      </p:cBhvr>
                                      <p:to>
                                        <p:strVal val="visible"/>
                                      </p:to>
                                    </p:set>
                                    <p:animEffect transition="in" filter="wipe(left)">
                                      <p:cBhvr>
                                        <p:cTn id="32" dur="500"/>
                                        <p:tgtEl>
                                          <p:spTgt spid="3072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203">
                                            <p:txEl>
                                              <p:pRg st="6" end="6"/>
                                            </p:txEl>
                                          </p:spTgt>
                                        </p:tgtEl>
                                        <p:attrNameLst>
                                          <p:attrName>style.visibility</p:attrName>
                                        </p:attrNameLst>
                                      </p:cBhvr>
                                      <p:to>
                                        <p:strVal val="visible"/>
                                      </p:to>
                                    </p:set>
                                    <p:animEffect transition="in" filter="wipe(left)">
                                      <p:cBhvr>
                                        <p:cTn id="37" dur="500"/>
                                        <p:tgtEl>
                                          <p:spTgt spid="3072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203">
                                            <p:txEl>
                                              <p:pRg st="7" end="7"/>
                                            </p:txEl>
                                          </p:spTgt>
                                        </p:tgtEl>
                                        <p:attrNameLst>
                                          <p:attrName>style.visibility</p:attrName>
                                        </p:attrNameLst>
                                      </p:cBhvr>
                                      <p:to>
                                        <p:strVal val="visible"/>
                                      </p:to>
                                    </p:set>
                                    <p:animEffect transition="in" filter="wipe(left)">
                                      <p:cBhvr>
                                        <p:cTn id="42" dur="500"/>
                                        <p:tgtEl>
                                          <p:spTgt spid="3072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203">
                                            <p:txEl>
                                              <p:pRg st="8" end="8"/>
                                            </p:txEl>
                                          </p:spTgt>
                                        </p:tgtEl>
                                        <p:attrNameLst>
                                          <p:attrName>style.visibility</p:attrName>
                                        </p:attrNameLst>
                                      </p:cBhvr>
                                      <p:to>
                                        <p:strVal val="visible"/>
                                      </p:to>
                                    </p:set>
                                    <p:animEffect transition="in" filter="wipe(left)">
                                      <p:cBhvr>
                                        <p:cTn id="47" dur="500"/>
                                        <p:tgtEl>
                                          <p:spTgt spid="307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793750" y="430213"/>
            <a:ext cx="7620000" cy="838200"/>
          </a:xfrm>
        </p:spPr>
        <p:txBody>
          <a:bodyPr/>
          <a:lstStyle/>
          <a:p>
            <a:pPr>
              <a:lnSpc>
                <a:spcPct val="90000"/>
              </a:lnSpc>
            </a:pPr>
            <a:r>
              <a:rPr lang="en-US"/>
              <a:t>Constant Long-Run Costs  </a:t>
            </a:r>
            <a:r>
              <a:rPr lang="en-US" sz="3300"/>
              <a:t>(Figure 9.11)</a:t>
            </a:r>
          </a:p>
        </p:txBody>
      </p:sp>
      <p:pic>
        <p:nvPicPr>
          <p:cNvPr id="65538" name="Picture 4" descr="Fig 9"/>
          <p:cNvPicPr>
            <a:picLocks noChangeAspect="1" noChangeArrowheads="1"/>
          </p:cNvPicPr>
          <p:nvPr/>
        </p:nvPicPr>
        <p:blipFill>
          <a:blip r:embed="rId3"/>
          <a:srcRect/>
          <a:stretch>
            <a:fillRect/>
          </a:stretch>
        </p:blipFill>
        <p:spPr bwMode="auto">
          <a:xfrm>
            <a:off x="2308225" y="2200275"/>
            <a:ext cx="4876800" cy="3736975"/>
          </a:xfrm>
          <a:prstGeom prst="rect">
            <a:avLst/>
          </a:prstGeom>
          <a:noFill/>
          <a:ln w="9525">
            <a:noFill/>
            <a:miter lim="800000"/>
            <a:headEnd/>
            <a:tailEnd/>
          </a:ln>
        </p:spPr>
      </p:pic>
      <p:grpSp>
        <p:nvGrpSpPr>
          <p:cNvPr id="2" name="Group 7"/>
          <p:cNvGrpSpPr>
            <a:grpSpLocks/>
          </p:cNvGrpSpPr>
          <p:nvPr/>
        </p:nvGrpSpPr>
        <p:grpSpPr bwMode="auto">
          <a:xfrm>
            <a:off x="2551113" y="4203700"/>
            <a:ext cx="4700587" cy="144463"/>
            <a:chOff x="2550640" y="4203699"/>
            <a:chExt cx="4700588" cy="144463"/>
          </a:xfrm>
        </p:grpSpPr>
        <p:pic>
          <p:nvPicPr>
            <p:cNvPr id="65540" name="Picture 5" descr="Fig 9"/>
            <p:cNvPicPr>
              <a:picLocks noChangeAspect="1" noChangeArrowheads="1"/>
            </p:cNvPicPr>
            <p:nvPr/>
          </p:nvPicPr>
          <p:blipFill>
            <a:blip r:embed="rId4"/>
            <a:srcRect/>
            <a:stretch>
              <a:fillRect/>
            </a:stretch>
          </p:blipFill>
          <p:spPr bwMode="auto">
            <a:xfrm>
              <a:off x="2550640" y="4208463"/>
              <a:ext cx="4700588" cy="134937"/>
            </a:xfrm>
            <a:prstGeom prst="rect">
              <a:avLst/>
            </a:prstGeom>
            <a:noFill/>
            <a:ln w="9525">
              <a:noFill/>
              <a:miter lim="800000"/>
              <a:headEnd/>
              <a:tailEnd/>
            </a:ln>
          </p:spPr>
        </p:pic>
        <p:pic>
          <p:nvPicPr>
            <p:cNvPr id="65541" name="Picture 6" descr="open circle.png"/>
            <p:cNvPicPr>
              <a:picLocks noChangeAspect="1"/>
            </p:cNvPicPr>
            <p:nvPr/>
          </p:nvPicPr>
          <p:blipFill>
            <a:blip r:embed="rId5"/>
            <a:srcRect/>
            <a:stretch>
              <a:fillRect/>
            </a:stretch>
          </p:blipFill>
          <p:spPr bwMode="auto">
            <a:xfrm>
              <a:off x="2795586" y="4203699"/>
              <a:ext cx="126406" cy="144463"/>
            </a:xfrm>
            <a:prstGeom prst="rect">
              <a:avLst/>
            </a:prstGeom>
            <a:noFill/>
            <a:ln w="9525">
              <a:noFill/>
              <a:miter lim="800000"/>
              <a:headEnd/>
              <a:tailEnd/>
            </a:ln>
          </p:spPr>
        </p:pic>
      </p:grpSp>
    </p:spTree>
    <p:extLst>
      <p:ext uri="{BB962C8B-B14F-4D97-AF65-F5344CB8AC3E}">
        <p14:creationId xmlns:p14="http://schemas.microsoft.com/office/powerpoint/2010/main" val="221529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19125" y="441325"/>
            <a:ext cx="7937500" cy="838200"/>
          </a:xfrm>
        </p:spPr>
        <p:txBody>
          <a:bodyPr/>
          <a:lstStyle/>
          <a:p>
            <a:pPr algn="ctr"/>
            <a:r>
              <a:rPr lang="en-US" sz="3600" b="1" dirty="0"/>
              <a:t>Minimum Efficient Scale (</a:t>
            </a:r>
            <a:r>
              <a:rPr lang="en-US" sz="3600" b="1" i="1" dirty="0"/>
              <a:t>MES</a:t>
            </a:r>
            <a:r>
              <a:rPr lang="en-US" sz="3600" b="1" dirty="0"/>
              <a:t>)</a:t>
            </a:r>
          </a:p>
        </p:txBody>
      </p:sp>
      <p:sp>
        <p:nvSpPr>
          <p:cNvPr id="340995" name="Rectangle 3"/>
          <p:cNvSpPr>
            <a:spLocks noGrp="1" noChangeArrowheads="1"/>
          </p:cNvSpPr>
          <p:nvPr>
            <p:ph idx="4294967295"/>
          </p:nvPr>
        </p:nvSpPr>
        <p:spPr>
          <a:xfrm>
            <a:off x="457200" y="1600200"/>
            <a:ext cx="8229600" cy="4525963"/>
          </a:xfrm>
          <a:prstGeom prst="rect">
            <a:avLst/>
          </a:prstGeom>
        </p:spPr>
        <p:txBody>
          <a:bodyPr>
            <a:normAutofit/>
          </a:bodyPr>
          <a:lstStyle/>
          <a:p>
            <a:r>
              <a:rPr lang="en-US" sz="3200" b="1" dirty="0">
                <a:solidFill>
                  <a:srgbClr val="00FFFF"/>
                </a:solidFill>
              </a:rPr>
              <a:t>The minimum efficient scale of operation (</a:t>
            </a:r>
            <a:r>
              <a:rPr lang="en-US" sz="3200" b="1" i="1" dirty="0">
                <a:solidFill>
                  <a:srgbClr val="00FFFF"/>
                </a:solidFill>
              </a:rPr>
              <a:t>MES</a:t>
            </a:r>
            <a:r>
              <a:rPr lang="en-US" sz="3200" b="1" dirty="0">
                <a:solidFill>
                  <a:srgbClr val="00FFFF"/>
                </a:solidFill>
              </a:rPr>
              <a:t>) is the lowest level of output needed to reach the minimum value of long-run average cost</a:t>
            </a:r>
          </a:p>
        </p:txBody>
      </p:sp>
    </p:spTree>
    <p:extLst>
      <p:ext uri="{BB962C8B-B14F-4D97-AF65-F5344CB8AC3E}">
        <p14:creationId xmlns:p14="http://schemas.microsoft.com/office/powerpoint/2010/main" val="310792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93750" y="430213"/>
            <a:ext cx="7620000" cy="838200"/>
          </a:xfrm>
        </p:spPr>
        <p:txBody>
          <a:bodyPr/>
          <a:lstStyle/>
          <a:p>
            <a:pPr algn="ctr">
              <a:lnSpc>
                <a:spcPct val="90000"/>
              </a:lnSpc>
            </a:pPr>
            <a:r>
              <a:rPr lang="en-US" sz="4000" b="1" dirty="0"/>
              <a:t>Minimum Efficient Scale (</a:t>
            </a:r>
            <a:r>
              <a:rPr lang="en-US" sz="4000" b="1" i="1" dirty="0"/>
              <a:t>MES</a:t>
            </a:r>
            <a:r>
              <a:rPr lang="en-US" sz="4000" b="1" dirty="0"/>
              <a:t>)</a:t>
            </a:r>
            <a:endParaRPr lang="en-US" sz="3300" b="1" dirty="0"/>
          </a:p>
        </p:txBody>
      </p:sp>
      <p:cxnSp>
        <p:nvCxnSpPr>
          <p:cNvPr id="69635" name="Straight Connector 11"/>
          <p:cNvCxnSpPr>
            <a:cxnSpLocks noChangeShapeType="1"/>
          </p:cNvCxnSpPr>
          <p:nvPr/>
        </p:nvCxnSpPr>
        <p:spPr bwMode="auto">
          <a:xfrm rot="5400000">
            <a:off x="2959894" y="2759869"/>
            <a:ext cx="68262" cy="0"/>
          </a:xfrm>
          <a:prstGeom prst="line">
            <a:avLst/>
          </a:prstGeom>
          <a:noFill/>
          <a:ln w="9525">
            <a:noFill/>
            <a:round/>
            <a:headEnd/>
            <a:tailEnd/>
          </a:ln>
        </p:spPr>
      </p:cxnSp>
      <p:cxnSp>
        <p:nvCxnSpPr>
          <p:cNvPr id="69636" name="Straight Connector 16"/>
          <p:cNvCxnSpPr>
            <a:cxnSpLocks noChangeShapeType="1"/>
          </p:cNvCxnSpPr>
          <p:nvPr/>
        </p:nvCxnSpPr>
        <p:spPr bwMode="auto">
          <a:xfrm rot="5400000">
            <a:off x="2963069" y="2750344"/>
            <a:ext cx="68262" cy="0"/>
          </a:xfrm>
          <a:prstGeom prst="line">
            <a:avLst/>
          </a:prstGeom>
          <a:noFill/>
          <a:ln w="9525" algn="ctr">
            <a:solidFill>
              <a:schemeClr val="tx1"/>
            </a:solidFill>
            <a:round/>
            <a:headEnd/>
            <a:tailEnd/>
          </a:ln>
        </p:spPr>
      </p:cxnSp>
      <p:pic>
        <p:nvPicPr>
          <p:cNvPr id="20" name="Picture 19" descr="LAC min.png"/>
          <p:cNvPicPr>
            <a:picLocks noChangeAspect="1"/>
          </p:cNvPicPr>
          <p:nvPr/>
        </p:nvPicPr>
        <p:blipFill>
          <a:blip r:embed="rId3"/>
          <a:srcRect/>
          <a:stretch>
            <a:fillRect/>
          </a:stretch>
        </p:blipFill>
        <p:spPr bwMode="auto">
          <a:xfrm>
            <a:off x="2463800" y="3995738"/>
            <a:ext cx="3511550" cy="285750"/>
          </a:xfrm>
          <a:prstGeom prst="rect">
            <a:avLst/>
          </a:prstGeom>
          <a:noFill/>
          <a:ln w="9525">
            <a:noFill/>
            <a:miter lim="800000"/>
            <a:headEnd/>
            <a:tailEnd/>
          </a:ln>
        </p:spPr>
      </p:pic>
      <p:pic>
        <p:nvPicPr>
          <p:cNvPr id="69634" name="Picture 7" descr="axes.png"/>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a:stretch>
            <a:fillRect/>
          </a:stretch>
        </p:blipFill>
        <p:spPr bwMode="auto">
          <a:xfrm>
            <a:off x="2219325" y="1905001"/>
            <a:ext cx="4575175" cy="3849688"/>
          </a:xfrm>
          <a:prstGeom prst="rect">
            <a:avLst/>
          </a:prstGeom>
          <a:noFill/>
          <a:ln w="9525">
            <a:noFill/>
            <a:miter lim="800000"/>
            <a:headEnd/>
            <a:tailEnd/>
          </a:ln>
        </p:spPr>
      </p:pic>
      <p:pic>
        <p:nvPicPr>
          <p:cNvPr id="19" name="Picture 18" descr="curve.png"/>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Lst>
          </a:blip>
          <a:srcRect/>
          <a:stretch>
            <a:fillRect/>
          </a:stretch>
        </p:blipFill>
        <p:spPr bwMode="auto">
          <a:xfrm>
            <a:off x="2971800" y="2175871"/>
            <a:ext cx="3700463" cy="1790337"/>
          </a:xfrm>
          <a:prstGeom prst="rect">
            <a:avLst/>
          </a:prstGeom>
          <a:noFill/>
          <a:ln w="9525">
            <a:noFill/>
            <a:miter lim="800000"/>
            <a:headEnd/>
            <a:tailEnd/>
          </a:ln>
        </p:spPr>
      </p:pic>
      <p:pic>
        <p:nvPicPr>
          <p:cNvPr id="21" name="Picture 20" descr="lines down.png"/>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bwMode="auto">
          <a:xfrm>
            <a:off x="4133850" y="3945799"/>
            <a:ext cx="2019300" cy="1569559"/>
          </a:xfrm>
          <a:prstGeom prst="rect">
            <a:avLst/>
          </a:prstGeom>
          <a:noFill/>
          <a:ln w="9525">
            <a:noFill/>
            <a:miter lim="800000"/>
            <a:headEnd/>
            <a:tailEnd/>
          </a:ln>
        </p:spPr>
      </p:pic>
      <p:pic>
        <p:nvPicPr>
          <p:cNvPr id="22" name="Picture 21" descr="arrows.png"/>
          <p:cNvPicPr>
            <a:picLocks noChangeAspect="1"/>
          </p:cNvPicPr>
          <p:nvPr/>
        </p:nvPicPr>
        <p:blipFill>
          <a:blip r:embed="rId10"/>
          <a:srcRect/>
          <a:stretch>
            <a:fillRect/>
          </a:stretch>
        </p:blipFill>
        <p:spPr bwMode="auto">
          <a:xfrm>
            <a:off x="4318000" y="4669355"/>
            <a:ext cx="1504950" cy="179962"/>
          </a:xfrm>
          <a:prstGeom prst="rect">
            <a:avLst/>
          </a:prstGeom>
          <a:noFill/>
          <a:ln w="9525">
            <a:noFill/>
            <a:miter lim="800000"/>
            <a:headEnd/>
            <a:tailEnd/>
          </a:ln>
        </p:spPr>
      </p:pic>
    </p:spTree>
    <p:extLst>
      <p:ext uri="{BB962C8B-B14F-4D97-AF65-F5344CB8AC3E}">
        <p14:creationId xmlns:p14="http://schemas.microsoft.com/office/powerpoint/2010/main" val="9208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6183313" y="2552700"/>
            <a:ext cx="2352675" cy="2411413"/>
            <a:chOff x="6184053" y="2552700"/>
            <a:chExt cx="2352675" cy="2411413"/>
          </a:xfrm>
        </p:grpSpPr>
        <p:pic>
          <p:nvPicPr>
            <p:cNvPr id="71695" name="Picture 12" descr="Fig 9"/>
            <p:cNvPicPr>
              <a:picLocks noChangeAspect="1" noChangeArrowheads="1"/>
            </p:cNvPicPr>
            <p:nvPr/>
          </p:nvPicPr>
          <p:blipFill>
            <a:blip r:embed="rId3"/>
            <a:srcRect/>
            <a:stretch>
              <a:fillRect/>
            </a:stretch>
          </p:blipFill>
          <p:spPr bwMode="auto">
            <a:xfrm>
              <a:off x="6184053" y="2552700"/>
              <a:ext cx="2352675" cy="2411413"/>
            </a:xfrm>
            <a:prstGeom prst="rect">
              <a:avLst/>
            </a:prstGeom>
            <a:noFill/>
            <a:ln w="9525">
              <a:noFill/>
              <a:miter lim="800000"/>
              <a:headEnd/>
              <a:tailEnd/>
            </a:ln>
          </p:spPr>
        </p:pic>
        <p:sp>
          <p:nvSpPr>
            <p:cNvPr id="71696" name="Rectangle 15"/>
            <p:cNvSpPr>
              <a:spLocks noChangeArrowheads="1"/>
            </p:cNvSpPr>
            <p:nvPr/>
          </p:nvSpPr>
          <p:spPr bwMode="auto">
            <a:xfrm>
              <a:off x="7150100" y="4572000"/>
              <a:ext cx="571500" cy="190500"/>
            </a:xfrm>
            <a:prstGeom prst="rect">
              <a:avLst/>
            </a:prstGeom>
            <a:solidFill>
              <a:schemeClr val="bg1"/>
            </a:solidFill>
            <a:ln w="9525">
              <a:noFill/>
              <a:miter lim="800000"/>
              <a:headEnd/>
              <a:tailEnd/>
            </a:ln>
          </p:spPr>
          <p:txBody>
            <a:bodyPr anchor="ctr"/>
            <a:lstStyle/>
            <a:p>
              <a:pPr algn="ctr"/>
              <a:endParaRPr lang="en-US"/>
            </a:p>
          </p:txBody>
        </p:sp>
      </p:grpSp>
      <p:grpSp>
        <p:nvGrpSpPr>
          <p:cNvPr id="3" name="Group 13"/>
          <p:cNvGrpSpPr>
            <a:grpSpLocks/>
          </p:cNvGrpSpPr>
          <p:nvPr/>
        </p:nvGrpSpPr>
        <p:grpSpPr bwMode="auto">
          <a:xfrm>
            <a:off x="3444875" y="2549525"/>
            <a:ext cx="2176463" cy="2411413"/>
            <a:chOff x="3445615" y="2549525"/>
            <a:chExt cx="2176463" cy="2411413"/>
          </a:xfrm>
        </p:grpSpPr>
        <p:pic>
          <p:nvPicPr>
            <p:cNvPr id="71693" name="Picture 10" descr="Fig 9"/>
            <p:cNvPicPr>
              <a:picLocks noChangeAspect="1" noChangeArrowheads="1"/>
            </p:cNvPicPr>
            <p:nvPr/>
          </p:nvPicPr>
          <p:blipFill>
            <a:blip r:embed="rId4"/>
            <a:srcRect/>
            <a:stretch>
              <a:fillRect/>
            </a:stretch>
          </p:blipFill>
          <p:spPr bwMode="auto">
            <a:xfrm>
              <a:off x="3445615" y="2549525"/>
              <a:ext cx="2176463" cy="2411413"/>
            </a:xfrm>
            <a:prstGeom prst="rect">
              <a:avLst/>
            </a:prstGeom>
            <a:noFill/>
            <a:ln w="9525">
              <a:noFill/>
              <a:miter lim="800000"/>
              <a:headEnd/>
              <a:tailEnd/>
            </a:ln>
          </p:spPr>
        </p:pic>
        <p:sp>
          <p:nvSpPr>
            <p:cNvPr id="71694" name="Rectangle 12"/>
            <p:cNvSpPr>
              <a:spLocks noChangeArrowheads="1"/>
            </p:cNvSpPr>
            <p:nvPr/>
          </p:nvSpPr>
          <p:spPr bwMode="auto">
            <a:xfrm>
              <a:off x="4400550" y="4572000"/>
              <a:ext cx="469900" cy="190500"/>
            </a:xfrm>
            <a:prstGeom prst="rect">
              <a:avLst/>
            </a:prstGeom>
            <a:solidFill>
              <a:schemeClr val="bg1"/>
            </a:solidFill>
            <a:ln w="9525">
              <a:noFill/>
              <a:miter lim="800000"/>
              <a:headEnd/>
              <a:tailEnd/>
            </a:ln>
          </p:spPr>
          <p:txBody>
            <a:bodyPr anchor="ctr"/>
            <a:lstStyle/>
            <a:p>
              <a:pPr algn="ctr"/>
              <a:endParaRPr lang="en-US"/>
            </a:p>
          </p:txBody>
        </p:sp>
      </p:grpSp>
      <p:grpSp>
        <p:nvGrpSpPr>
          <p:cNvPr id="4" name="Group 11"/>
          <p:cNvGrpSpPr>
            <a:grpSpLocks/>
          </p:cNvGrpSpPr>
          <p:nvPr/>
        </p:nvGrpSpPr>
        <p:grpSpPr bwMode="auto">
          <a:xfrm>
            <a:off x="709613" y="2552700"/>
            <a:ext cx="2106612" cy="2439988"/>
            <a:chOff x="710353" y="2552700"/>
            <a:chExt cx="2106612" cy="2439988"/>
          </a:xfrm>
        </p:grpSpPr>
        <p:pic>
          <p:nvPicPr>
            <p:cNvPr id="71691" name="Picture 8" descr="Fig 9"/>
            <p:cNvPicPr>
              <a:picLocks noChangeAspect="1" noChangeArrowheads="1"/>
            </p:cNvPicPr>
            <p:nvPr/>
          </p:nvPicPr>
          <p:blipFill>
            <a:blip r:embed="rId5"/>
            <a:srcRect/>
            <a:stretch>
              <a:fillRect/>
            </a:stretch>
          </p:blipFill>
          <p:spPr bwMode="auto">
            <a:xfrm>
              <a:off x="710353" y="2552700"/>
              <a:ext cx="2106612" cy="2439988"/>
            </a:xfrm>
            <a:prstGeom prst="rect">
              <a:avLst/>
            </a:prstGeom>
            <a:noFill/>
            <a:ln w="9525">
              <a:noFill/>
              <a:miter lim="800000"/>
              <a:headEnd/>
              <a:tailEnd/>
            </a:ln>
          </p:spPr>
        </p:pic>
        <p:sp>
          <p:nvSpPr>
            <p:cNvPr id="71692" name="Rectangle 10"/>
            <p:cNvSpPr>
              <a:spLocks noChangeArrowheads="1"/>
            </p:cNvSpPr>
            <p:nvPr/>
          </p:nvSpPr>
          <p:spPr bwMode="auto">
            <a:xfrm>
              <a:off x="1671656" y="4572000"/>
              <a:ext cx="538144" cy="190500"/>
            </a:xfrm>
            <a:prstGeom prst="rect">
              <a:avLst/>
            </a:prstGeom>
            <a:solidFill>
              <a:schemeClr val="bg1"/>
            </a:solidFill>
            <a:ln w="9525">
              <a:noFill/>
              <a:miter lim="800000"/>
              <a:headEnd/>
              <a:tailEnd/>
            </a:ln>
          </p:spPr>
          <p:txBody>
            <a:bodyPr anchor="ctr"/>
            <a:lstStyle/>
            <a:p>
              <a:pPr algn="ctr"/>
              <a:endParaRPr lang="en-US"/>
            </a:p>
          </p:txBody>
        </p:sp>
      </p:grpSp>
      <p:sp>
        <p:nvSpPr>
          <p:cNvPr id="25602" name="Rectangle 2"/>
          <p:cNvSpPr>
            <a:spLocks noGrp="1" noChangeArrowheads="1"/>
          </p:cNvSpPr>
          <p:nvPr>
            <p:ph type="title"/>
          </p:nvPr>
        </p:nvSpPr>
        <p:spPr>
          <a:xfrm>
            <a:off x="665163" y="430213"/>
            <a:ext cx="7831137" cy="838200"/>
          </a:xfrm>
        </p:spPr>
        <p:txBody>
          <a:bodyPr/>
          <a:lstStyle/>
          <a:p>
            <a:pPr algn="ctr">
              <a:lnSpc>
                <a:spcPct val="90000"/>
              </a:lnSpc>
              <a:defRPr/>
            </a:pPr>
            <a:r>
              <a:rPr lang="en-US" sz="3600" b="1" i="1" dirty="0">
                <a:latin typeface="Calibri" panose="020F0502020204030204" pitchFamily="34" charset="0"/>
              </a:rPr>
              <a:t>MES</a:t>
            </a:r>
            <a:r>
              <a:rPr lang="en-US" sz="3600" b="1" dirty="0">
                <a:latin typeface="Calibri" panose="020F0502020204030204" pitchFamily="34" charset="0"/>
              </a:rPr>
              <a:t> with Various Shapes of </a:t>
            </a:r>
            <a:r>
              <a:rPr lang="en-US" sz="3600" b="1" i="1" dirty="0">
                <a:latin typeface="Calibri" panose="020F0502020204030204" pitchFamily="34" charset="0"/>
                <a:cs typeface="Times New Roman" pitchFamily="18" charset="0"/>
              </a:rPr>
              <a:t>LAC</a:t>
            </a:r>
            <a:endParaRPr lang="en-US" sz="3200" b="1" dirty="0">
              <a:latin typeface="Calibri" panose="020F0502020204030204" pitchFamily="34" charset="0"/>
            </a:endParaRPr>
          </a:p>
        </p:txBody>
      </p:sp>
      <p:pic>
        <p:nvPicPr>
          <p:cNvPr id="349193" name="Picture 9" descr="Fig 9"/>
          <p:cNvPicPr>
            <a:picLocks noChangeAspect="1" noChangeArrowheads="1"/>
          </p:cNvPicPr>
          <p:nvPr/>
        </p:nvPicPr>
        <p:blipFill>
          <a:blip r:embed="rId6"/>
          <a:srcRect/>
          <a:stretch>
            <a:fillRect/>
          </a:stretch>
        </p:blipFill>
        <p:spPr bwMode="auto">
          <a:xfrm>
            <a:off x="1009650" y="2700338"/>
            <a:ext cx="1820863" cy="1244600"/>
          </a:xfrm>
          <a:prstGeom prst="rect">
            <a:avLst/>
          </a:prstGeom>
          <a:noFill/>
          <a:ln w="9525">
            <a:noFill/>
            <a:miter lim="800000"/>
            <a:headEnd/>
            <a:tailEnd/>
          </a:ln>
        </p:spPr>
      </p:pic>
      <p:pic>
        <p:nvPicPr>
          <p:cNvPr id="349195" name="Picture 11" descr="Fig 9"/>
          <p:cNvPicPr>
            <a:picLocks noChangeAspect="1" noChangeArrowheads="1"/>
          </p:cNvPicPr>
          <p:nvPr/>
        </p:nvPicPr>
        <p:blipFill>
          <a:blip r:embed="rId7"/>
          <a:srcRect/>
          <a:stretch>
            <a:fillRect/>
          </a:stretch>
        </p:blipFill>
        <p:spPr bwMode="auto">
          <a:xfrm>
            <a:off x="3667125" y="2962275"/>
            <a:ext cx="1839913" cy="1236663"/>
          </a:xfrm>
          <a:prstGeom prst="rect">
            <a:avLst/>
          </a:prstGeom>
          <a:noFill/>
          <a:ln w="9525">
            <a:noFill/>
            <a:miter lim="800000"/>
            <a:headEnd/>
            <a:tailEnd/>
          </a:ln>
        </p:spPr>
      </p:pic>
      <p:pic>
        <p:nvPicPr>
          <p:cNvPr id="10" name="Picture 9" descr="pt m panel A.png"/>
          <p:cNvPicPr>
            <a:picLocks noChangeAspect="1"/>
          </p:cNvPicPr>
          <p:nvPr/>
        </p:nvPicPr>
        <p:blipFill>
          <a:blip r:embed="rId8"/>
          <a:srcRect/>
          <a:stretch>
            <a:fillRect/>
          </a:stretch>
        </p:blipFill>
        <p:spPr bwMode="auto">
          <a:xfrm>
            <a:off x="1419225" y="3789363"/>
            <a:ext cx="233363" cy="884237"/>
          </a:xfrm>
          <a:prstGeom prst="rect">
            <a:avLst/>
          </a:prstGeom>
          <a:noFill/>
          <a:ln w="9525">
            <a:noFill/>
            <a:miter lim="800000"/>
            <a:headEnd/>
            <a:tailEnd/>
          </a:ln>
        </p:spPr>
      </p:pic>
      <p:pic>
        <p:nvPicPr>
          <p:cNvPr id="15" name="Picture 14" descr="pt m panel B.png"/>
          <p:cNvPicPr>
            <a:picLocks noChangeAspect="1"/>
          </p:cNvPicPr>
          <p:nvPr/>
        </p:nvPicPr>
        <p:blipFill>
          <a:blip r:embed="rId9"/>
          <a:srcRect/>
          <a:stretch>
            <a:fillRect/>
          </a:stretch>
        </p:blipFill>
        <p:spPr bwMode="auto">
          <a:xfrm>
            <a:off x="4979988" y="4027488"/>
            <a:ext cx="263525" cy="677862"/>
          </a:xfrm>
          <a:prstGeom prst="rect">
            <a:avLst/>
          </a:prstGeom>
          <a:noFill/>
          <a:ln w="9525">
            <a:noFill/>
            <a:miter lim="800000"/>
            <a:headEnd/>
            <a:tailEnd/>
          </a:ln>
        </p:spPr>
      </p:pic>
      <p:pic>
        <p:nvPicPr>
          <p:cNvPr id="19" name="Picture 18" descr="LAC panel C.png"/>
          <p:cNvPicPr>
            <a:picLocks noChangeAspect="1"/>
          </p:cNvPicPr>
          <p:nvPr/>
        </p:nvPicPr>
        <p:blipFill>
          <a:blip r:embed="rId10"/>
          <a:srcRect/>
          <a:stretch>
            <a:fillRect/>
          </a:stretch>
        </p:blipFill>
        <p:spPr bwMode="auto">
          <a:xfrm>
            <a:off x="6527800" y="3278188"/>
            <a:ext cx="2097088" cy="646112"/>
          </a:xfrm>
          <a:prstGeom prst="rect">
            <a:avLst/>
          </a:prstGeom>
          <a:noFill/>
          <a:ln w="9525">
            <a:noFill/>
            <a:miter lim="800000"/>
            <a:headEnd/>
            <a:tailEnd/>
          </a:ln>
        </p:spPr>
      </p:pic>
      <p:pic>
        <p:nvPicPr>
          <p:cNvPr id="18" name="Picture 17" descr="pt m panel C.png"/>
          <p:cNvPicPr>
            <a:picLocks noChangeAspect="1"/>
          </p:cNvPicPr>
          <p:nvPr/>
        </p:nvPicPr>
        <p:blipFill>
          <a:blip r:embed="rId11"/>
          <a:srcRect/>
          <a:stretch>
            <a:fillRect/>
          </a:stretch>
        </p:blipFill>
        <p:spPr bwMode="auto">
          <a:xfrm>
            <a:off x="6913563" y="3706813"/>
            <a:ext cx="954087" cy="1004887"/>
          </a:xfrm>
          <a:prstGeom prst="rect">
            <a:avLst/>
          </a:prstGeom>
          <a:noFill/>
          <a:ln w="9525">
            <a:noFill/>
            <a:miter lim="800000"/>
            <a:headEnd/>
            <a:tailEnd/>
          </a:ln>
        </p:spPr>
      </p:pic>
    </p:spTree>
    <p:extLst>
      <p:ext uri="{BB962C8B-B14F-4D97-AF65-F5344CB8AC3E}">
        <p14:creationId xmlns:p14="http://schemas.microsoft.com/office/powerpoint/2010/main" val="67957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49193"/>
                                        </p:tgtEl>
                                        <p:attrNameLst>
                                          <p:attrName>style.visibility</p:attrName>
                                        </p:attrNameLst>
                                      </p:cBhvr>
                                      <p:to>
                                        <p:strVal val="visible"/>
                                      </p:to>
                                    </p:set>
                                    <p:animEffect transition="in" filter="wipe(left)">
                                      <p:cBhvr>
                                        <p:cTn id="11" dur="500"/>
                                        <p:tgtEl>
                                          <p:spTgt spid="349193"/>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49195"/>
                                        </p:tgtEl>
                                        <p:attrNameLst>
                                          <p:attrName>style.visibility</p:attrName>
                                        </p:attrNameLst>
                                      </p:cBhvr>
                                      <p:to>
                                        <p:strVal val="visible"/>
                                      </p:to>
                                    </p:set>
                                    <p:animEffect transition="in" filter="wipe(left)">
                                      <p:cBhvr>
                                        <p:cTn id="24" dur="500"/>
                                        <p:tgtEl>
                                          <p:spTgt spid="349195"/>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762000" y="431800"/>
            <a:ext cx="7620000" cy="838200"/>
          </a:xfrm>
        </p:spPr>
        <p:txBody>
          <a:bodyPr/>
          <a:lstStyle/>
          <a:p>
            <a:pPr algn="ctr"/>
            <a:r>
              <a:rPr lang="en-US" sz="3600" b="1"/>
              <a:t>Economies of Scope</a:t>
            </a:r>
          </a:p>
        </p:txBody>
      </p:sp>
      <p:sp>
        <p:nvSpPr>
          <p:cNvPr id="342019" name="Rectangle 3"/>
          <p:cNvSpPr>
            <a:spLocks noGrp="1" noChangeArrowheads="1"/>
          </p:cNvSpPr>
          <p:nvPr>
            <p:ph idx="4294967295"/>
          </p:nvPr>
        </p:nvSpPr>
        <p:spPr>
          <a:xfrm>
            <a:off x="381000" y="1504950"/>
            <a:ext cx="8382000" cy="5124450"/>
          </a:xfrm>
          <a:prstGeom prst="rect">
            <a:avLst/>
          </a:prstGeom>
        </p:spPr>
        <p:txBody>
          <a:bodyPr>
            <a:noAutofit/>
          </a:bodyPr>
          <a:lstStyle/>
          <a:p>
            <a:r>
              <a:rPr lang="en-US" sz="2800" dirty="0">
                <a:solidFill>
                  <a:srgbClr val="00FFFF"/>
                </a:solidFill>
              </a:rPr>
              <a:t>Exist for a multi-product firm when the joint cost of producing two or more goods is less than the sum of the separate costs for specialized, single-product firms to produce the two goods:</a:t>
            </a:r>
          </a:p>
          <a:p>
            <a:pPr lvl="1">
              <a:buFont typeface="Arial" charset="0"/>
              <a:buNone/>
            </a:pPr>
            <a:r>
              <a:rPr lang="en-US" sz="1800" b="1" i="1" dirty="0">
                <a:solidFill>
                  <a:srgbClr val="00FFFF"/>
                </a:solidFill>
                <a:latin typeface="Times New Roman" pitchFamily="18" charset="0"/>
              </a:rPr>
              <a:t>             LTC(X, Y) &lt; LTC(X,0) + LTC(0,Y)</a:t>
            </a:r>
            <a:endParaRPr lang="en-US" sz="1800" dirty="0">
              <a:solidFill>
                <a:srgbClr val="00FFFF"/>
              </a:solidFill>
            </a:endParaRPr>
          </a:p>
          <a:p>
            <a:r>
              <a:rPr lang="en-US" sz="2800" dirty="0">
                <a:solidFill>
                  <a:srgbClr val="00FFFF"/>
                </a:solidFill>
              </a:rPr>
              <a:t>Firms already producing good X can add production of good Y at a lower cost than a single-product firm can produce Y:</a:t>
            </a:r>
          </a:p>
          <a:p>
            <a:pPr lvl="1">
              <a:buFontTx/>
              <a:buNone/>
            </a:pPr>
            <a:r>
              <a:rPr lang="en-US" sz="2400" dirty="0">
                <a:solidFill>
                  <a:srgbClr val="00FFFF"/>
                </a:solidFill>
              </a:rPr>
              <a:t>             </a:t>
            </a:r>
            <a:r>
              <a:rPr lang="en-US" sz="1800" b="1" i="1" dirty="0">
                <a:solidFill>
                  <a:srgbClr val="00FFFF"/>
                </a:solidFill>
                <a:latin typeface="Times New Roman" pitchFamily="18" charset="0"/>
              </a:rPr>
              <a:t>LTC(X, Y) – LTC(X,0) &lt;  LTC(0,Y)</a:t>
            </a:r>
          </a:p>
          <a:p>
            <a:r>
              <a:rPr lang="en-US" sz="2800" dirty="0">
                <a:solidFill>
                  <a:srgbClr val="00FFFF"/>
                </a:solidFill>
              </a:rPr>
              <a:t>Arise when firms produce joint products or employ common inputs in production</a:t>
            </a:r>
          </a:p>
          <a:p>
            <a:pPr lvl="1">
              <a:buFontTx/>
              <a:buNone/>
            </a:pPr>
            <a:r>
              <a:rPr lang="en-US" sz="2400" dirty="0">
                <a:solidFill>
                  <a:srgbClr val="00FFFF"/>
                </a:solidFill>
              </a:rPr>
              <a:t>                 </a:t>
            </a:r>
            <a:endParaRPr lang="en-US" sz="1800" b="1" i="1" dirty="0">
              <a:solidFill>
                <a:srgbClr val="00FFFF"/>
              </a:solidFill>
              <a:latin typeface="Times New Roman" pitchFamily="18" charset="0"/>
            </a:endParaRPr>
          </a:p>
          <a:p>
            <a:endParaRPr lang="en-US" sz="3200" dirty="0">
              <a:solidFill>
                <a:srgbClr val="00FFFF"/>
              </a:solidFill>
            </a:endParaRPr>
          </a:p>
        </p:txBody>
      </p:sp>
    </p:spTree>
    <p:extLst>
      <p:ext uri="{BB962C8B-B14F-4D97-AF65-F5344CB8AC3E}">
        <p14:creationId xmlns:p14="http://schemas.microsoft.com/office/powerpoint/2010/main" val="3429911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wipe(left)">
                                      <p:cBhvr>
                                        <p:cTn id="7" dur="500"/>
                                        <p:tgtEl>
                                          <p:spTgt spid="342019">
                                            <p:txEl>
                                              <p:pRg st="0" end="0"/>
                                            </p:txEl>
                                          </p:spTgt>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animEffect transition="in" filter="wipe(left)">
                                      <p:cBhvr>
                                        <p:cTn id="11" dur="500"/>
                                        <p:tgtEl>
                                          <p:spTgt spid="3420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2019">
                                            <p:txEl>
                                              <p:pRg st="2" end="2"/>
                                            </p:txEl>
                                          </p:spTgt>
                                        </p:tgtEl>
                                        <p:attrNameLst>
                                          <p:attrName>style.visibility</p:attrName>
                                        </p:attrNameLst>
                                      </p:cBhvr>
                                      <p:to>
                                        <p:strVal val="visible"/>
                                      </p:to>
                                    </p:set>
                                    <p:animEffect transition="in" filter="wipe(left)">
                                      <p:cBhvr>
                                        <p:cTn id="16" dur="500"/>
                                        <p:tgtEl>
                                          <p:spTgt spid="342019">
                                            <p:txEl>
                                              <p:pRg st="2" end="2"/>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42019">
                                            <p:txEl>
                                              <p:pRg st="3" end="3"/>
                                            </p:txEl>
                                          </p:spTgt>
                                        </p:tgtEl>
                                        <p:attrNameLst>
                                          <p:attrName>style.visibility</p:attrName>
                                        </p:attrNameLst>
                                      </p:cBhvr>
                                      <p:to>
                                        <p:strVal val="visible"/>
                                      </p:to>
                                    </p:set>
                                    <p:animEffect transition="in" filter="wipe(left)">
                                      <p:cBhvr>
                                        <p:cTn id="20" dur="500"/>
                                        <p:tgtEl>
                                          <p:spTgt spid="3420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2019">
                                            <p:txEl>
                                              <p:pRg st="4" end="4"/>
                                            </p:txEl>
                                          </p:spTgt>
                                        </p:tgtEl>
                                        <p:attrNameLst>
                                          <p:attrName>style.visibility</p:attrName>
                                        </p:attrNameLst>
                                      </p:cBhvr>
                                      <p:to>
                                        <p:strVal val="visible"/>
                                      </p:to>
                                    </p:set>
                                    <p:animEffect transition="in" filter="wipe(left)">
                                      <p:cBhvr>
                                        <p:cTn id="25" dur="500"/>
                                        <p:tgtEl>
                                          <p:spTgt spid="342019">
                                            <p:txEl>
                                              <p:pRg st="4" end="4"/>
                                            </p:txEl>
                                          </p:spTgt>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2019">
                                            <p:txEl>
                                              <p:pRg st="5" end="5"/>
                                            </p:txEl>
                                          </p:spTgt>
                                        </p:tgtEl>
                                        <p:attrNameLst>
                                          <p:attrName>style.visibility</p:attrName>
                                        </p:attrNameLst>
                                      </p:cBhvr>
                                      <p:to>
                                        <p:strVal val="visible"/>
                                      </p:to>
                                    </p:set>
                                    <p:animEffect transition="in" filter="wipe(left)">
                                      <p:cBhvr>
                                        <p:cTn id="29" dur="500"/>
                                        <p:tgtEl>
                                          <p:spTgt spid="342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76250" y="431800"/>
            <a:ext cx="8229600" cy="838200"/>
          </a:xfrm>
        </p:spPr>
        <p:txBody>
          <a:bodyPr/>
          <a:lstStyle/>
          <a:p>
            <a:pPr algn="ctr"/>
            <a:r>
              <a:rPr lang="en-US" sz="3600" b="1" dirty="0"/>
              <a:t>Purchasing Economies of Scale</a:t>
            </a:r>
          </a:p>
        </p:txBody>
      </p:sp>
      <p:sp>
        <p:nvSpPr>
          <p:cNvPr id="340995" name="Rectangle 3"/>
          <p:cNvSpPr>
            <a:spLocks noGrp="1" noChangeArrowheads="1"/>
          </p:cNvSpPr>
          <p:nvPr>
            <p:ph idx="4294967295"/>
          </p:nvPr>
        </p:nvSpPr>
        <p:spPr>
          <a:xfrm>
            <a:off x="457200" y="1600201"/>
            <a:ext cx="8229600" cy="3048000"/>
          </a:xfrm>
          <a:prstGeom prst="rect">
            <a:avLst/>
          </a:prstGeom>
        </p:spPr>
        <p:txBody>
          <a:bodyPr>
            <a:normAutofit/>
          </a:bodyPr>
          <a:lstStyle/>
          <a:p>
            <a:r>
              <a:rPr lang="en-US" sz="2800" b="1" dirty="0">
                <a:solidFill>
                  <a:srgbClr val="00FFFF"/>
                </a:solidFill>
              </a:rPr>
              <a:t>Purchasing economies of scale arise when large-scale purchasing of raw materials enables large buyers to obtain lower input prices through quantity discounts</a:t>
            </a:r>
          </a:p>
        </p:txBody>
      </p:sp>
    </p:spTree>
    <p:extLst>
      <p:ext uri="{BB962C8B-B14F-4D97-AF65-F5344CB8AC3E}">
        <p14:creationId xmlns:p14="http://schemas.microsoft.com/office/powerpoint/2010/main" val="255123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pPr algn="ctr"/>
            <a:r>
              <a:rPr lang="en-US" sz="3200" b="1" dirty="0"/>
              <a:t>Reasons for economies of scope</a:t>
            </a:r>
          </a:p>
        </p:txBody>
      </p:sp>
      <p:sp>
        <p:nvSpPr>
          <p:cNvPr id="3" name="Content Placeholder 2"/>
          <p:cNvSpPr>
            <a:spLocks noGrp="1"/>
          </p:cNvSpPr>
          <p:nvPr>
            <p:ph sz="quarter" idx="13"/>
          </p:nvPr>
        </p:nvSpPr>
        <p:spPr>
          <a:xfrm>
            <a:off x="609600" y="1143000"/>
            <a:ext cx="7924800" cy="5410200"/>
          </a:xfrm>
        </p:spPr>
        <p:txBody>
          <a:bodyPr>
            <a:noAutofit/>
          </a:bodyPr>
          <a:lstStyle/>
          <a:p>
            <a:r>
              <a:rPr lang="en-US" sz="2400" dirty="0"/>
              <a:t>Joint products : when production of good X causes one or more other goods to be produced as byproducts at little or no additional cost</a:t>
            </a:r>
          </a:p>
          <a:p>
            <a:r>
              <a:rPr lang="en-US" sz="2400" dirty="0"/>
              <a:t>Joint products always lead to economies scope, however, occurrences od scope economies area much more common than cases of joint product</a:t>
            </a:r>
          </a:p>
          <a:p>
            <a:r>
              <a:rPr lang="en-US" sz="2400" dirty="0"/>
              <a:t>Common or shared inputs: inputs that contribute of two or more goods or services</a:t>
            </a:r>
          </a:p>
          <a:p>
            <a:r>
              <a:rPr lang="en-US" sz="2400" dirty="0"/>
              <a:t>Economies of scope arise because the marginal cost of adding another good (Y) by a firm already producing a given good (X)- and thus able to use common inputs at very low cost-will be less costly than producing good Y by a single product</a:t>
            </a:r>
          </a:p>
        </p:txBody>
      </p:sp>
    </p:spTree>
    <p:extLst>
      <p:ext uri="{BB962C8B-B14F-4D97-AF65-F5344CB8AC3E}">
        <p14:creationId xmlns:p14="http://schemas.microsoft.com/office/powerpoint/2010/main" val="42536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sz="3200" b="1" dirty="0"/>
              <a:t>Purchasing Economies of Scale</a:t>
            </a:r>
            <a:endParaRPr lang="en-US" dirty="0"/>
          </a:p>
        </p:txBody>
      </p:sp>
      <p:sp>
        <p:nvSpPr>
          <p:cNvPr id="3" name="Content Placeholder 2"/>
          <p:cNvSpPr>
            <a:spLocks noGrp="1"/>
          </p:cNvSpPr>
          <p:nvPr>
            <p:ph sz="quarter" idx="13"/>
          </p:nvPr>
        </p:nvSpPr>
        <p:spPr>
          <a:xfrm>
            <a:off x="609600" y="1676400"/>
            <a:ext cx="7924800" cy="4114800"/>
          </a:xfrm>
        </p:spPr>
        <p:txBody>
          <a:bodyPr>
            <a:normAutofit/>
          </a:bodyPr>
          <a:lstStyle/>
          <a:p>
            <a:r>
              <a:rPr lang="en-US" sz="2400" dirty="0"/>
              <a:t>Purchasing economies of scales arise when large scale purchasing of raw material-or any other input, for that matter- enables large buyers to obtain lower input prices through quantity discounts, causing LAC to shift downward at the point of discount</a:t>
            </a:r>
          </a:p>
        </p:txBody>
      </p:sp>
    </p:spTree>
    <p:extLst>
      <p:ext uri="{BB962C8B-B14F-4D97-AF65-F5344CB8AC3E}">
        <p14:creationId xmlns:p14="http://schemas.microsoft.com/office/powerpoint/2010/main" val="1658880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5" name="Picture 4" descr="axes.png"/>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saturation sat="300000"/>
                    </a14:imgEffect>
                  </a14:imgLayer>
                </a14:imgProps>
              </a:ext>
            </a:extLst>
          </a:blip>
          <a:srcRect/>
          <a:stretch>
            <a:fillRect/>
          </a:stretch>
        </p:blipFill>
        <p:spPr bwMode="auto">
          <a:xfrm>
            <a:off x="2438400" y="2081213"/>
            <a:ext cx="4373563" cy="3970337"/>
          </a:xfrm>
          <a:prstGeom prst="rect">
            <a:avLst/>
          </a:prstGeom>
          <a:noFill/>
          <a:ln w="9525">
            <a:noFill/>
            <a:miter lim="800000"/>
            <a:headEnd/>
            <a:tailEnd/>
          </a:ln>
        </p:spPr>
      </p:pic>
      <p:pic>
        <p:nvPicPr>
          <p:cNvPr id="15" name="Picture 14" descr="new QT.png"/>
          <p:cNvPicPr>
            <a:picLocks noChangeAspect="1"/>
          </p:cNvPicPr>
          <p:nvPr/>
        </p:nvPicPr>
        <p:blipFill>
          <a:blip r:embed="rId5"/>
          <a:srcRect/>
          <a:stretch>
            <a:fillRect/>
          </a:stretch>
        </p:blipFill>
        <p:spPr bwMode="auto">
          <a:xfrm>
            <a:off x="4348163" y="3508375"/>
            <a:ext cx="173037" cy="2273300"/>
          </a:xfrm>
          <a:prstGeom prst="rect">
            <a:avLst/>
          </a:prstGeom>
          <a:noFill/>
          <a:ln w="9525">
            <a:noFill/>
            <a:miter lim="800000"/>
            <a:headEnd/>
            <a:tailEnd/>
          </a:ln>
        </p:spPr>
      </p:pic>
      <p:sp>
        <p:nvSpPr>
          <p:cNvPr id="77827" name="Rectangle 2"/>
          <p:cNvSpPr>
            <a:spLocks noGrp="1" noChangeArrowheads="1"/>
          </p:cNvSpPr>
          <p:nvPr>
            <p:ph type="title"/>
          </p:nvPr>
        </p:nvSpPr>
        <p:spPr>
          <a:xfrm>
            <a:off x="476250" y="404813"/>
            <a:ext cx="8229600" cy="838200"/>
          </a:xfrm>
        </p:spPr>
        <p:txBody>
          <a:bodyPr/>
          <a:lstStyle/>
          <a:p>
            <a:pPr algn="ctr"/>
            <a:r>
              <a:rPr lang="en-US" sz="4000" b="1" dirty="0"/>
              <a:t>Purchasing Economies of Scale</a:t>
            </a:r>
            <a:endParaRPr lang="en-US" sz="4400" b="1" dirty="0"/>
          </a:p>
        </p:txBody>
      </p:sp>
      <p:pic>
        <p:nvPicPr>
          <p:cNvPr id="7" name="Picture 6" descr="LAC dotted line.png"/>
          <p:cNvPicPr>
            <a:picLocks noChangeAspect="1"/>
          </p:cNvPicPr>
          <p:nvPr/>
        </p:nvPicPr>
        <p:blipFill>
          <a:blip r:embed="rId6"/>
          <a:srcRect/>
          <a:stretch>
            <a:fillRect/>
          </a:stretch>
        </p:blipFill>
        <p:spPr bwMode="auto">
          <a:xfrm>
            <a:off x="4419600" y="3429000"/>
            <a:ext cx="2081213" cy="471488"/>
          </a:xfrm>
          <a:prstGeom prst="rect">
            <a:avLst/>
          </a:prstGeom>
          <a:noFill/>
          <a:ln w="9525">
            <a:noFill/>
            <a:miter lim="800000"/>
            <a:headEnd/>
            <a:tailEnd/>
          </a:ln>
        </p:spPr>
      </p:pic>
      <p:pic>
        <p:nvPicPr>
          <p:cNvPr id="8" name="Picture 7" descr="LAC prime.png"/>
          <p:cNvPicPr>
            <a:picLocks noChangeAspect="1"/>
          </p:cNvPicPr>
          <p:nvPr/>
        </p:nvPicPr>
        <p:blipFill>
          <a:blip r:embed="rId7"/>
          <a:srcRect/>
          <a:stretch>
            <a:fillRect/>
          </a:stretch>
        </p:blipFill>
        <p:spPr bwMode="auto">
          <a:xfrm>
            <a:off x="3354388" y="2638425"/>
            <a:ext cx="3109912" cy="1600200"/>
          </a:xfrm>
          <a:prstGeom prst="rect">
            <a:avLst/>
          </a:prstGeom>
          <a:noFill/>
          <a:ln w="9525">
            <a:noFill/>
            <a:miter lim="800000"/>
            <a:headEnd/>
            <a:tailEnd/>
          </a:ln>
        </p:spPr>
      </p:pic>
      <p:pic>
        <p:nvPicPr>
          <p:cNvPr id="9" name="Picture 8" descr="LAC prime pt a.png"/>
          <p:cNvPicPr>
            <a:picLocks noChangeAspect="1"/>
          </p:cNvPicPr>
          <p:nvPr/>
        </p:nvPicPr>
        <p:blipFill>
          <a:blip r:embed="rId8"/>
          <a:srcRect/>
          <a:stretch>
            <a:fillRect/>
          </a:stretch>
        </p:blipFill>
        <p:spPr bwMode="auto">
          <a:xfrm>
            <a:off x="2736850" y="3751263"/>
            <a:ext cx="1692275" cy="182562"/>
          </a:xfrm>
          <a:prstGeom prst="rect">
            <a:avLst/>
          </a:prstGeom>
          <a:noFill/>
          <a:ln w="9525">
            <a:noFill/>
            <a:miter lim="800000"/>
            <a:headEnd/>
            <a:tailEnd/>
          </a:ln>
        </p:spPr>
      </p:pic>
      <p:grpSp>
        <p:nvGrpSpPr>
          <p:cNvPr id="2" name="Group 11"/>
          <p:cNvGrpSpPr>
            <a:grpSpLocks/>
          </p:cNvGrpSpPr>
          <p:nvPr/>
        </p:nvGrpSpPr>
        <p:grpSpPr bwMode="auto">
          <a:xfrm>
            <a:off x="5157788" y="3679825"/>
            <a:ext cx="628650" cy="669925"/>
            <a:chOff x="5310180" y="3679048"/>
            <a:chExt cx="628660" cy="670926"/>
          </a:xfrm>
        </p:grpSpPr>
        <p:pic>
          <p:nvPicPr>
            <p:cNvPr id="77834" name="Picture 9" descr="pt M.png"/>
            <p:cNvPicPr>
              <a:picLocks noChangeAspect="1"/>
            </p:cNvPicPr>
            <p:nvPr/>
          </p:nvPicPr>
          <p:blipFill>
            <a:blip r:embed="rId9"/>
            <a:srcRect/>
            <a:stretch>
              <a:fillRect/>
            </a:stretch>
          </p:blipFill>
          <p:spPr bwMode="auto">
            <a:xfrm>
              <a:off x="5310180" y="3679048"/>
              <a:ext cx="132017" cy="245826"/>
            </a:xfrm>
            <a:prstGeom prst="rect">
              <a:avLst/>
            </a:prstGeom>
            <a:noFill/>
            <a:ln w="9525">
              <a:noFill/>
              <a:miter lim="800000"/>
              <a:headEnd/>
              <a:tailEnd/>
            </a:ln>
          </p:spPr>
        </p:pic>
        <p:pic>
          <p:nvPicPr>
            <p:cNvPr id="77835" name="Picture 10" descr="pt_m.png"/>
            <p:cNvPicPr>
              <a:picLocks noChangeAspect="1"/>
            </p:cNvPicPr>
            <p:nvPr/>
          </p:nvPicPr>
          <p:blipFill>
            <a:blip r:embed="rId10"/>
            <a:srcRect/>
            <a:stretch>
              <a:fillRect/>
            </a:stretch>
          </p:blipFill>
          <p:spPr bwMode="auto">
            <a:xfrm>
              <a:off x="5672128" y="4184429"/>
              <a:ext cx="266712" cy="165545"/>
            </a:xfrm>
            <a:prstGeom prst="rect">
              <a:avLst/>
            </a:prstGeom>
            <a:noFill/>
            <a:ln w="9525">
              <a:noFill/>
              <a:miter lim="800000"/>
              <a:headEnd/>
              <a:tailEnd/>
            </a:ln>
          </p:spPr>
        </p:pic>
      </p:grpSp>
      <p:pic>
        <p:nvPicPr>
          <p:cNvPr id="13" name="Picture 12" descr="new pt A.png"/>
          <p:cNvPicPr>
            <a:picLocks noChangeAspect="1"/>
          </p:cNvPicPr>
          <p:nvPr/>
        </p:nvPicPr>
        <p:blipFill>
          <a:blip r:embed="rId11"/>
          <a:srcRect/>
          <a:stretch>
            <a:fillRect/>
          </a:stretch>
        </p:blipFill>
        <p:spPr bwMode="auto">
          <a:xfrm>
            <a:off x="3314700" y="2289175"/>
            <a:ext cx="1200150" cy="1225550"/>
          </a:xfrm>
          <a:prstGeom prst="rect">
            <a:avLst/>
          </a:prstGeom>
          <a:noFill/>
          <a:ln w="9525">
            <a:noFill/>
            <a:miter lim="800000"/>
            <a:headEnd/>
            <a:tailEnd/>
          </a:ln>
        </p:spPr>
      </p:pic>
      <p:pic>
        <p:nvPicPr>
          <p:cNvPr id="14" name="Picture 13" descr="new LAC pt A.png"/>
          <p:cNvPicPr>
            <a:picLocks noChangeAspect="1"/>
          </p:cNvPicPr>
          <p:nvPr/>
        </p:nvPicPr>
        <p:blipFill>
          <a:blip r:embed="rId12"/>
          <a:srcRect/>
          <a:stretch>
            <a:fillRect/>
          </a:stretch>
        </p:blipFill>
        <p:spPr bwMode="auto">
          <a:xfrm>
            <a:off x="2732088" y="3406775"/>
            <a:ext cx="1619250" cy="111125"/>
          </a:xfrm>
          <a:prstGeom prst="rect">
            <a:avLst/>
          </a:prstGeom>
          <a:noFill/>
          <a:ln w="9525">
            <a:noFill/>
            <a:miter lim="800000"/>
            <a:headEnd/>
            <a:tailEnd/>
          </a:ln>
        </p:spPr>
      </p:pic>
    </p:spTree>
    <p:extLst>
      <p:ext uri="{BB962C8B-B14F-4D97-AF65-F5344CB8AC3E}">
        <p14:creationId xmlns:p14="http://schemas.microsoft.com/office/powerpoint/2010/main" val="454525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1000"/>
                                        <p:tgtEl>
                                          <p:spTgt spid="15"/>
                                        </p:tgtEl>
                                      </p:cBhvr>
                                    </p:animEffect>
                                  </p:childTnLst>
                                </p:cTn>
                              </p:par>
                            </p:childTnLst>
                          </p:cTn>
                        </p:par>
                        <p:par>
                          <p:cTn id="15" fill="hold" nodeType="afterGroup">
                            <p:stCondLst>
                              <p:cond delay="2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476250" y="431800"/>
            <a:ext cx="8229600" cy="1320800"/>
          </a:xfrm>
        </p:spPr>
        <p:txBody>
          <a:bodyPr/>
          <a:lstStyle/>
          <a:p>
            <a:pPr algn="ctr"/>
            <a:r>
              <a:rPr lang="en-US" sz="4000" b="1" dirty="0"/>
              <a:t>Learning or Experience Economies</a:t>
            </a:r>
          </a:p>
        </p:txBody>
      </p:sp>
      <p:sp>
        <p:nvSpPr>
          <p:cNvPr id="340995" name="Rectangle 3"/>
          <p:cNvSpPr>
            <a:spLocks noGrp="1" noChangeArrowheads="1"/>
          </p:cNvSpPr>
          <p:nvPr>
            <p:ph idx="4294967295"/>
          </p:nvPr>
        </p:nvSpPr>
        <p:spPr>
          <a:xfrm>
            <a:off x="457200" y="2362200"/>
            <a:ext cx="8229600" cy="3763963"/>
          </a:xfrm>
          <a:prstGeom prst="rect">
            <a:avLst/>
          </a:prstGeom>
        </p:spPr>
        <p:txBody>
          <a:bodyPr>
            <a:normAutofit/>
          </a:bodyPr>
          <a:lstStyle/>
          <a:p>
            <a:r>
              <a:rPr lang="en-US" sz="2800" dirty="0">
                <a:solidFill>
                  <a:srgbClr val="00FFFF"/>
                </a:solidFill>
              </a:rPr>
              <a:t>“Learning by doing” or “Learning through experience”</a:t>
            </a:r>
          </a:p>
          <a:p>
            <a:r>
              <a:rPr lang="en-US" sz="2800" dirty="0">
                <a:solidFill>
                  <a:srgbClr val="00FFFF"/>
                </a:solidFill>
              </a:rPr>
              <a:t>As total </a:t>
            </a:r>
            <a:r>
              <a:rPr lang="en-US" sz="2800" i="1" dirty="0">
                <a:solidFill>
                  <a:srgbClr val="00FFFF"/>
                </a:solidFill>
              </a:rPr>
              <a:t>cumulative</a:t>
            </a:r>
            <a:r>
              <a:rPr lang="en-US" sz="2800" dirty="0">
                <a:solidFill>
                  <a:srgbClr val="00FFFF"/>
                </a:solidFill>
              </a:rPr>
              <a:t> output increases, learning or experience economies cause long-run average cost to fall at every output level (LAC shifts downward)</a:t>
            </a:r>
          </a:p>
        </p:txBody>
      </p:sp>
    </p:spTree>
    <p:extLst>
      <p:ext uri="{BB962C8B-B14F-4D97-AF65-F5344CB8AC3E}">
        <p14:creationId xmlns:p14="http://schemas.microsoft.com/office/powerpoint/2010/main" val="381619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wipe(left)">
                                      <p:cBhvr>
                                        <p:cTn id="12" dur="500"/>
                                        <p:tgtEl>
                                          <p:spTgt spid="340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8"/>
          <p:cNvSpPr>
            <a:spLocks noGrp="1" noChangeArrowheads="1"/>
          </p:cNvSpPr>
          <p:nvPr>
            <p:ph type="title"/>
          </p:nvPr>
        </p:nvSpPr>
        <p:spPr>
          <a:xfrm>
            <a:off x="593725" y="433388"/>
            <a:ext cx="8001000" cy="838200"/>
          </a:xfrm>
        </p:spPr>
        <p:txBody>
          <a:bodyPr/>
          <a:lstStyle/>
          <a:p>
            <a:pPr>
              <a:lnSpc>
                <a:spcPct val="95000"/>
              </a:lnSpc>
            </a:pPr>
            <a:r>
              <a:rPr lang="en-US" sz="3800" b="1" dirty="0"/>
              <a:t>Short-Run Total Cost Schedules</a:t>
            </a:r>
            <a:endParaRPr lang="en-US" sz="3300" b="1" dirty="0"/>
          </a:p>
        </p:txBody>
      </p:sp>
      <p:sp>
        <p:nvSpPr>
          <p:cNvPr id="43010" name="Line 1026"/>
          <p:cNvSpPr>
            <a:spLocks noChangeShapeType="1"/>
          </p:cNvSpPr>
          <p:nvPr/>
        </p:nvSpPr>
        <p:spPr bwMode="auto">
          <a:xfrm flipH="1">
            <a:off x="723900" y="2633663"/>
            <a:ext cx="1114425" cy="0"/>
          </a:xfrm>
          <a:prstGeom prst="line">
            <a:avLst/>
          </a:prstGeom>
          <a:noFill/>
          <a:ln w="9525">
            <a:solidFill>
              <a:schemeClr val="bg1"/>
            </a:solidFill>
            <a:round/>
            <a:headEnd/>
            <a:tailEnd/>
          </a:ln>
        </p:spPr>
        <p:txBody>
          <a:bodyPr/>
          <a:lstStyle/>
          <a:p>
            <a:endParaRPr lang="en-US"/>
          </a:p>
        </p:txBody>
      </p:sp>
      <p:graphicFrame>
        <p:nvGraphicFramePr>
          <p:cNvPr id="317546" name="Group 1130"/>
          <p:cNvGraphicFramePr>
            <a:graphicFrameLocks noGrp="1"/>
          </p:cNvGraphicFramePr>
          <p:nvPr>
            <p:extLst>
              <p:ext uri="{D42A27DB-BD31-4B8C-83A1-F6EECF244321}">
                <p14:modId xmlns:p14="http://schemas.microsoft.com/office/powerpoint/2010/main" val="3133035905"/>
              </p:ext>
            </p:extLst>
          </p:nvPr>
        </p:nvGraphicFramePr>
        <p:xfrm>
          <a:off x="612775" y="2101850"/>
          <a:ext cx="7983538" cy="3200400"/>
        </p:xfrm>
        <a:graphic>
          <a:graphicData uri="http://schemas.openxmlformats.org/drawingml/2006/table">
            <a:tbl>
              <a:tblPr/>
              <a:tblGrid>
                <a:gridCol w="1509713">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gridCol w="2220912">
                  <a:extLst>
                    <a:ext uri="{9D8B030D-6E8A-4147-A177-3AD203B41FA5}">
                      <a16:colId xmlns:a16="http://schemas.microsoft.com/office/drawing/2014/main" val="20002"/>
                    </a:ext>
                  </a:extLst>
                </a:gridCol>
                <a:gridCol w="2192338">
                  <a:extLst>
                    <a:ext uri="{9D8B030D-6E8A-4147-A177-3AD203B41FA5}">
                      <a16:colId xmlns:a16="http://schemas.microsoft.com/office/drawing/2014/main" val="20003"/>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Output (Q)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Total fixed cost (TFC)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Total variable cost (TVC)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Total Cost (TC=TFC+TVC)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lumOff val="75000"/>
                      </a:schemeClr>
                    </a:solidFill>
                  </a:tcPr>
                </a:tc>
                <a:extLst>
                  <a:ext uri="{0D108BD9-81ED-4DB2-BD59-A6C34878D82A}">
                    <a16:rowId xmlns:a16="http://schemas.microsoft.com/office/drawing/2014/main" val="10000"/>
                  </a:ext>
                </a:extLst>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7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FFFF"/>
                          </a:solidFill>
                          <a:effectLst/>
                          <a:latin typeface="+mj-lt"/>
                        </a:rPr>
                        <a:t>600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mj-lt"/>
                        </a:rPr>
                        <a:t>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17512" name="Text Box 1096"/>
          <p:cNvSpPr txBox="1">
            <a:spLocks noChangeArrowheads="1"/>
          </p:cNvSpPr>
          <p:nvPr/>
        </p:nvSpPr>
        <p:spPr bwMode="auto">
          <a:xfrm>
            <a:off x="4672013" y="2785623"/>
            <a:ext cx="1327150" cy="36933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 $       0</a:t>
            </a:r>
          </a:p>
        </p:txBody>
      </p:sp>
      <p:sp>
        <p:nvSpPr>
          <p:cNvPr id="317513" name="Text Box 1097"/>
          <p:cNvSpPr txBox="1">
            <a:spLocks noChangeArrowheads="1"/>
          </p:cNvSpPr>
          <p:nvPr/>
        </p:nvSpPr>
        <p:spPr bwMode="auto">
          <a:xfrm>
            <a:off x="4787900" y="4216400"/>
            <a:ext cx="118586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14,000</a:t>
            </a:r>
            <a:endParaRPr lang="en-US" sz="1800" b="1" baseline="-25000" dirty="0">
              <a:solidFill>
                <a:srgbClr val="FF0000"/>
              </a:solidFill>
              <a:latin typeface="+mj-lt"/>
            </a:endParaRPr>
          </a:p>
        </p:txBody>
      </p:sp>
      <p:sp>
        <p:nvSpPr>
          <p:cNvPr id="317514" name="Text Box 1098"/>
          <p:cNvSpPr txBox="1">
            <a:spLocks noChangeArrowheads="1"/>
          </p:cNvSpPr>
          <p:nvPr/>
        </p:nvSpPr>
        <p:spPr bwMode="auto">
          <a:xfrm>
            <a:off x="4759325" y="4587875"/>
            <a:ext cx="125571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22,000</a:t>
            </a:r>
          </a:p>
        </p:txBody>
      </p:sp>
      <p:sp>
        <p:nvSpPr>
          <p:cNvPr id="317515" name="Text Box 1099"/>
          <p:cNvSpPr txBox="1">
            <a:spLocks noChangeArrowheads="1"/>
          </p:cNvSpPr>
          <p:nvPr/>
        </p:nvSpPr>
        <p:spPr bwMode="auto">
          <a:xfrm>
            <a:off x="4791075" y="3116263"/>
            <a:ext cx="11112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   4,000</a:t>
            </a:r>
          </a:p>
        </p:txBody>
      </p:sp>
      <p:sp>
        <p:nvSpPr>
          <p:cNvPr id="317516" name="Text Box 1100"/>
          <p:cNvSpPr txBox="1">
            <a:spLocks noChangeArrowheads="1"/>
          </p:cNvSpPr>
          <p:nvPr/>
        </p:nvSpPr>
        <p:spPr bwMode="auto">
          <a:xfrm>
            <a:off x="4953000" y="3492500"/>
            <a:ext cx="98266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6,000</a:t>
            </a:r>
            <a:endParaRPr lang="en-US" sz="1800" b="1" baseline="-25000" dirty="0">
              <a:solidFill>
                <a:srgbClr val="FF0000"/>
              </a:solidFill>
              <a:latin typeface="+mj-lt"/>
            </a:endParaRPr>
          </a:p>
        </p:txBody>
      </p:sp>
      <p:sp>
        <p:nvSpPr>
          <p:cNvPr id="317517" name="Text Box 1101"/>
          <p:cNvSpPr txBox="1">
            <a:spLocks noChangeArrowheads="1"/>
          </p:cNvSpPr>
          <p:nvPr/>
        </p:nvSpPr>
        <p:spPr bwMode="auto">
          <a:xfrm>
            <a:off x="5024438" y="3859213"/>
            <a:ext cx="844550"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9,000</a:t>
            </a:r>
            <a:endParaRPr lang="en-US" sz="1800" b="1" baseline="-25000" dirty="0">
              <a:solidFill>
                <a:srgbClr val="FF0000"/>
              </a:solidFill>
              <a:latin typeface="+mj-lt"/>
            </a:endParaRPr>
          </a:p>
        </p:txBody>
      </p:sp>
      <p:sp>
        <p:nvSpPr>
          <p:cNvPr id="317518" name="Text Box 1102"/>
          <p:cNvSpPr txBox="1">
            <a:spLocks noChangeArrowheads="1"/>
          </p:cNvSpPr>
          <p:nvPr/>
        </p:nvSpPr>
        <p:spPr bwMode="auto">
          <a:xfrm>
            <a:off x="4845050" y="4940300"/>
            <a:ext cx="110331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34,000</a:t>
            </a:r>
          </a:p>
        </p:txBody>
      </p:sp>
      <p:sp>
        <p:nvSpPr>
          <p:cNvPr id="317524" name="Text Box 1108"/>
          <p:cNvSpPr txBox="1">
            <a:spLocks noChangeArrowheads="1"/>
          </p:cNvSpPr>
          <p:nvPr/>
        </p:nvSpPr>
        <p:spPr bwMode="auto">
          <a:xfrm>
            <a:off x="6996113" y="2735263"/>
            <a:ext cx="1039812"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a:solidFill>
                  <a:srgbClr val="FF0000"/>
                </a:solidFill>
                <a:latin typeface="+mj-lt"/>
              </a:rPr>
              <a:t>$ 6,000</a:t>
            </a:r>
          </a:p>
        </p:txBody>
      </p:sp>
      <p:sp>
        <p:nvSpPr>
          <p:cNvPr id="317525" name="Text Box 1109"/>
          <p:cNvSpPr txBox="1">
            <a:spLocks noChangeArrowheads="1"/>
          </p:cNvSpPr>
          <p:nvPr/>
        </p:nvSpPr>
        <p:spPr bwMode="auto">
          <a:xfrm>
            <a:off x="6967538" y="4211638"/>
            <a:ext cx="116522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20,000</a:t>
            </a:r>
            <a:endParaRPr lang="en-US" sz="1800" b="1" baseline="-25000" dirty="0">
              <a:solidFill>
                <a:srgbClr val="FF0000"/>
              </a:solidFill>
              <a:latin typeface="+mj-lt"/>
            </a:endParaRPr>
          </a:p>
        </p:txBody>
      </p:sp>
      <p:sp>
        <p:nvSpPr>
          <p:cNvPr id="317526" name="Text Box 1110"/>
          <p:cNvSpPr txBox="1">
            <a:spLocks noChangeArrowheads="1"/>
          </p:cNvSpPr>
          <p:nvPr/>
        </p:nvSpPr>
        <p:spPr bwMode="auto">
          <a:xfrm>
            <a:off x="7018338" y="4583113"/>
            <a:ext cx="105092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28,000</a:t>
            </a:r>
          </a:p>
        </p:txBody>
      </p:sp>
      <p:sp>
        <p:nvSpPr>
          <p:cNvPr id="317527" name="Text Box 1111"/>
          <p:cNvSpPr txBox="1">
            <a:spLocks noChangeArrowheads="1"/>
          </p:cNvSpPr>
          <p:nvPr/>
        </p:nvSpPr>
        <p:spPr bwMode="auto">
          <a:xfrm>
            <a:off x="6835775" y="3111500"/>
            <a:ext cx="1350963"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 10,000</a:t>
            </a:r>
          </a:p>
        </p:txBody>
      </p:sp>
      <p:sp>
        <p:nvSpPr>
          <p:cNvPr id="317528" name="Text Box 1112"/>
          <p:cNvSpPr txBox="1">
            <a:spLocks noChangeArrowheads="1"/>
          </p:cNvSpPr>
          <p:nvPr/>
        </p:nvSpPr>
        <p:spPr bwMode="auto">
          <a:xfrm>
            <a:off x="6959600" y="3487738"/>
            <a:ext cx="1165225"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12,000</a:t>
            </a:r>
            <a:endParaRPr lang="en-US" sz="1800" b="1" baseline="-25000" dirty="0">
              <a:solidFill>
                <a:srgbClr val="FF0000"/>
              </a:solidFill>
              <a:latin typeface="+mj-lt"/>
            </a:endParaRPr>
          </a:p>
        </p:txBody>
      </p:sp>
      <p:sp>
        <p:nvSpPr>
          <p:cNvPr id="317529" name="Text Box 1113"/>
          <p:cNvSpPr txBox="1">
            <a:spLocks noChangeArrowheads="1"/>
          </p:cNvSpPr>
          <p:nvPr/>
        </p:nvSpPr>
        <p:spPr bwMode="auto">
          <a:xfrm>
            <a:off x="7018338" y="3854450"/>
            <a:ext cx="1055687" cy="36671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15,000</a:t>
            </a:r>
            <a:endParaRPr lang="en-US" sz="1800" b="1" baseline="-25000" dirty="0">
              <a:solidFill>
                <a:srgbClr val="FF0000"/>
              </a:solidFill>
              <a:latin typeface="+mj-lt"/>
            </a:endParaRPr>
          </a:p>
        </p:txBody>
      </p:sp>
      <p:sp>
        <p:nvSpPr>
          <p:cNvPr id="317530" name="Text Box 1114"/>
          <p:cNvSpPr txBox="1">
            <a:spLocks noChangeArrowheads="1"/>
          </p:cNvSpPr>
          <p:nvPr/>
        </p:nvSpPr>
        <p:spPr bwMode="auto">
          <a:xfrm>
            <a:off x="6962775" y="4935538"/>
            <a:ext cx="1169988" cy="366712"/>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800" b="1" dirty="0">
                <a:solidFill>
                  <a:srgbClr val="FF0000"/>
                </a:solidFill>
                <a:latin typeface="+mj-lt"/>
              </a:rPr>
              <a:t>40,000</a:t>
            </a:r>
          </a:p>
        </p:txBody>
      </p:sp>
    </p:spTree>
    <p:extLst>
      <p:ext uri="{BB962C8B-B14F-4D97-AF65-F5344CB8AC3E}">
        <p14:creationId xmlns:p14="http://schemas.microsoft.com/office/powerpoint/2010/main" val="3771008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751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751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751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1751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1751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17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17524"/>
                                        </p:tgtEl>
                                        <p:attrNameLst>
                                          <p:attrName>style.visibility</p:attrName>
                                        </p:attrNameLst>
                                      </p:cBhvr>
                                      <p:to>
                                        <p:strVal val="visible"/>
                                      </p:to>
                                    </p:set>
                                  </p:childTnLst>
                                </p:cTn>
                              </p:par>
                            </p:childTnLst>
                          </p:cTn>
                        </p:par>
                        <p:par>
                          <p:cTn id="29" fill="hold" nodeType="with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317527"/>
                                        </p:tgtEl>
                                        <p:attrNameLst>
                                          <p:attrName>style.visibility</p:attrName>
                                        </p:attrNameLst>
                                      </p:cBhvr>
                                      <p:to>
                                        <p:strVal val="visible"/>
                                      </p:to>
                                    </p:set>
                                  </p:childTnLst>
                                </p:cTn>
                              </p:par>
                            </p:childTnLst>
                          </p:cTn>
                        </p:par>
                        <p:par>
                          <p:cTn id="32" fill="hold" nodeType="with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317528"/>
                                        </p:tgtEl>
                                        <p:attrNameLst>
                                          <p:attrName>style.visibility</p:attrName>
                                        </p:attrNameLst>
                                      </p:cBhvr>
                                      <p:to>
                                        <p:strVal val="visible"/>
                                      </p:to>
                                    </p:set>
                                  </p:childTnLst>
                                </p:cTn>
                              </p:par>
                            </p:childTnLst>
                          </p:cTn>
                        </p:par>
                        <p:par>
                          <p:cTn id="35" fill="hold" nodeType="withGroup">
                            <p:stCondLst>
                              <p:cond delay="1500"/>
                            </p:stCondLst>
                            <p:childTnLst>
                              <p:par>
                                <p:cTn id="36" presetID="1" presetClass="entr" presetSubtype="0" fill="hold" grpId="0" nodeType="afterEffect">
                                  <p:stCondLst>
                                    <p:cond delay="0"/>
                                  </p:stCondLst>
                                  <p:childTnLst>
                                    <p:set>
                                      <p:cBhvr>
                                        <p:cTn id="37" dur="1" fill="hold">
                                          <p:stCondLst>
                                            <p:cond delay="499"/>
                                          </p:stCondLst>
                                        </p:cTn>
                                        <p:tgtEl>
                                          <p:spTgt spid="317529"/>
                                        </p:tgtEl>
                                        <p:attrNameLst>
                                          <p:attrName>style.visibility</p:attrName>
                                        </p:attrNameLst>
                                      </p:cBhvr>
                                      <p:to>
                                        <p:strVal val="visible"/>
                                      </p:to>
                                    </p:set>
                                  </p:childTnLst>
                                </p:cTn>
                              </p:par>
                            </p:childTnLst>
                          </p:cTn>
                        </p:par>
                        <p:par>
                          <p:cTn id="38" fill="hold" nodeType="withGroup">
                            <p:stCondLst>
                              <p:cond delay="2000"/>
                            </p:stCondLst>
                            <p:childTnLst>
                              <p:par>
                                <p:cTn id="39" presetID="1" presetClass="entr" presetSubtype="0" fill="hold" grpId="0" nodeType="afterEffect">
                                  <p:stCondLst>
                                    <p:cond delay="0"/>
                                  </p:stCondLst>
                                  <p:childTnLst>
                                    <p:set>
                                      <p:cBhvr>
                                        <p:cTn id="40" dur="1" fill="hold">
                                          <p:stCondLst>
                                            <p:cond delay="499"/>
                                          </p:stCondLst>
                                        </p:cTn>
                                        <p:tgtEl>
                                          <p:spTgt spid="317525"/>
                                        </p:tgtEl>
                                        <p:attrNameLst>
                                          <p:attrName>style.visibility</p:attrName>
                                        </p:attrNameLst>
                                      </p:cBhvr>
                                      <p:to>
                                        <p:strVal val="visible"/>
                                      </p:to>
                                    </p:set>
                                  </p:childTnLst>
                                </p:cTn>
                              </p:par>
                            </p:childTnLst>
                          </p:cTn>
                        </p:par>
                        <p:par>
                          <p:cTn id="41" fill="hold" nodeType="withGroup">
                            <p:stCondLst>
                              <p:cond delay="2500"/>
                            </p:stCondLst>
                            <p:childTnLst>
                              <p:par>
                                <p:cTn id="42" presetID="1" presetClass="entr" presetSubtype="0" fill="hold" grpId="0" nodeType="afterEffect">
                                  <p:stCondLst>
                                    <p:cond delay="0"/>
                                  </p:stCondLst>
                                  <p:childTnLst>
                                    <p:set>
                                      <p:cBhvr>
                                        <p:cTn id="43" dur="1" fill="hold">
                                          <p:stCondLst>
                                            <p:cond delay="499"/>
                                          </p:stCondLst>
                                        </p:cTn>
                                        <p:tgtEl>
                                          <p:spTgt spid="317526"/>
                                        </p:tgtEl>
                                        <p:attrNameLst>
                                          <p:attrName>style.visibility</p:attrName>
                                        </p:attrNameLst>
                                      </p:cBhvr>
                                      <p:to>
                                        <p:strVal val="visible"/>
                                      </p:to>
                                    </p:set>
                                  </p:childTnLst>
                                </p:cTn>
                              </p:par>
                            </p:childTnLst>
                          </p:cTn>
                        </p:par>
                        <p:par>
                          <p:cTn id="44" fill="hold" nodeType="withGroup">
                            <p:stCondLst>
                              <p:cond delay="3000"/>
                            </p:stCondLst>
                            <p:childTnLst>
                              <p:par>
                                <p:cTn id="45" presetID="1" presetClass="entr" presetSubtype="0" fill="hold" grpId="0" nodeType="afterEffect">
                                  <p:stCondLst>
                                    <p:cond delay="0"/>
                                  </p:stCondLst>
                                  <p:childTnLst>
                                    <p:set>
                                      <p:cBhvr>
                                        <p:cTn id="46" dur="1" fill="hold">
                                          <p:stCondLst>
                                            <p:cond delay="499"/>
                                          </p:stCondLst>
                                        </p:cTn>
                                        <p:tgtEl>
                                          <p:spTgt spid="317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2" grpId="0" autoUpdateAnimBg="0"/>
      <p:bldP spid="317513" grpId="0" autoUpdateAnimBg="0"/>
      <p:bldP spid="317514" grpId="0" autoUpdateAnimBg="0"/>
      <p:bldP spid="317515" grpId="0" autoUpdateAnimBg="0"/>
      <p:bldP spid="317516" grpId="0" autoUpdateAnimBg="0"/>
      <p:bldP spid="317517" grpId="0" autoUpdateAnimBg="0"/>
      <p:bldP spid="317518" grpId="0" autoUpdateAnimBg="0"/>
      <p:bldP spid="317524" grpId="0" autoUpdateAnimBg="0"/>
      <p:bldP spid="317525" grpId="0" autoUpdateAnimBg="0"/>
      <p:bldP spid="317526" grpId="0" autoUpdateAnimBg="0"/>
      <p:bldP spid="317527" grpId="0" autoUpdateAnimBg="0"/>
      <p:bldP spid="317528" grpId="0" autoUpdateAnimBg="0"/>
      <p:bldP spid="317529" grpId="0" autoUpdateAnimBg="0"/>
      <p:bldP spid="31753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15" descr="axes.png"/>
          <p:cNvPicPr>
            <a:picLocks noChangeAspect="1"/>
          </p:cNvPicPr>
          <p:nvPr/>
        </p:nvPicPr>
        <p:blipFill>
          <a:blip r:embed="rId3"/>
          <a:srcRect/>
          <a:stretch>
            <a:fillRect/>
          </a:stretch>
        </p:blipFill>
        <p:spPr bwMode="auto">
          <a:xfrm>
            <a:off x="957263" y="2057400"/>
            <a:ext cx="7316787" cy="3417887"/>
          </a:xfrm>
          <a:prstGeom prst="rect">
            <a:avLst/>
          </a:prstGeom>
          <a:noFill/>
          <a:ln w="9525">
            <a:noFill/>
            <a:miter lim="800000"/>
            <a:headEnd/>
            <a:tailEnd/>
          </a:ln>
        </p:spPr>
      </p:pic>
      <p:pic>
        <p:nvPicPr>
          <p:cNvPr id="23" name="Picture 22" descr="LAC AP=20.png"/>
          <p:cNvPicPr>
            <a:picLocks noChangeAspect="1"/>
          </p:cNvPicPr>
          <p:nvPr/>
        </p:nvPicPr>
        <p:blipFill>
          <a:blip r:embed="rId4"/>
          <a:srcRect/>
          <a:stretch>
            <a:fillRect/>
          </a:stretch>
        </p:blipFill>
        <p:spPr bwMode="auto">
          <a:xfrm>
            <a:off x="5349875" y="3019425"/>
            <a:ext cx="2724150" cy="966788"/>
          </a:xfrm>
          <a:prstGeom prst="rect">
            <a:avLst/>
          </a:prstGeom>
          <a:noFill/>
          <a:ln w="9525">
            <a:noFill/>
            <a:miter lim="800000"/>
            <a:headEnd/>
            <a:tailEnd/>
          </a:ln>
        </p:spPr>
      </p:pic>
      <p:sp>
        <p:nvSpPr>
          <p:cNvPr id="81923" name="Rectangle 2"/>
          <p:cNvSpPr>
            <a:spLocks noGrp="1" noChangeArrowheads="1"/>
          </p:cNvSpPr>
          <p:nvPr>
            <p:ph type="title"/>
          </p:nvPr>
        </p:nvSpPr>
        <p:spPr>
          <a:xfrm>
            <a:off x="476250" y="417512"/>
            <a:ext cx="8229600" cy="1335087"/>
          </a:xfrm>
        </p:spPr>
        <p:txBody>
          <a:bodyPr/>
          <a:lstStyle/>
          <a:p>
            <a:pPr algn="ctr"/>
            <a:r>
              <a:rPr lang="en-US" sz="4000" dirty="0"/>
              <a:t>Learning or Experience Economies</a:t>
            </a:r>
            <a:endParaRPr lang="en-US" sz="3300" dirty="0"/>
          </a:p>
        </p:txBody>
      </p:sp>
      <p:pic>
        <p:nvPicPr>
          <p:cNvPr id="18" name="Picture 17" descr="LAC AP=10.png"/>
          <p:cNvPicPr>
            <a:picLocks noChangeAspect="1"/>
          </p:cNvPicPr>
          <p:nvPr/>
        </p:nvPicPr>
        <p:blipFill>
          <a:blip r:embed="rId5"/>
          <a:srcRect/>
          <a:stretch>
            <a:fillRect/>
          </a:stretch>
        </p:blipFill>
        <p:spPr bwMode="auto">
          <a:xfrm>
            <a:off x="5349875" y="2509838"/>
            <a:ext cx="2584450" cy="927100"/>
          </a:xfrm>
          <a:prstGeom prst="rect">
            <a:avLst/>
          </a:prstGeom>
          <a:noFill/>
          <a:ln w="9525">
            <a:noFill/>
            <a:miter lim="800000"/>
            <a:headEnd/>
            <a:tailEnd/>
          </a:ln>
        </p:spPr>
      </p:pic>
      <p:pic>
        <p:nvPicPr>
          <p:cNvPr id="19" name="Picture 18" descr="experience.png"/>
          <p:cNvPicPr>
            <a:picLocks noChangeAspect="1"/>
          </p:cNvPicPr>
          <p:nvPr/>
        </p:nvPicPr>
        <p:blipFill>
          <a:blip r:embed="rId6"/>
          <a:srcRect/>
          <a:stretch>
            <a:fillRect/>
          </a:stretch>
        </p:blipFill>
        <p:spPr bwMode="auto">
          <a:xfrm>
            <a:off x="1739900" y="3033713"/>
            <a:ext cx="976313" cy="1014412"/>
          </a:xfrm>
          <a:prstGeom prst="rect">
            <a:avLst/>
          </a:prstGeom>
          <a:noFill/>
          <a:ln w="9525">
            <a:noFill/>
            <a:miter lim="800000"/>
            <a:headEnd/>
            <a:tailEnd/>
          </a:ln>
        </p:spPr>
      </p:pic>
      <p:pic>
        <p:nvPicPr>
          <p:cNvPr id="20" name="Picture 19" descr="arrows.png"/>
          <p:cNvPicPr>
            <a:picLocks noChangeAspect="1"/>
          </p:cNvPicPr>
          <p:nvPr/>
        </p:nvPicPr>
        <p:blipFill>
          <a:blip r:embed="rId7"/>
          <a:srcRect/>
          <a:stretch>
            <a:fillRect/>
          </a:stretch>
        </p:blipFill>
        <p:spPr bwMode="auto">
          <a:xfrm>
            <a:off x="5849938" y="3133725"/>
            <a:ext cx="1198562" cy="812800"/>
          </a:xfrm>
          <a:prstGeom prst="rect">
            <a:avLst/>
          </a:prstGeom>
          <a:noFill/>
          <a:ln w="9525">
            <a:noFill/>
            <a:miter lim="800000"/>
            <a:headEnd/>
            <a:tailEnd/>
          </a:ln>
        </p:spPr>
      </p:pic>
      <p:pic>
        <p:nvPicPr>
          <p:cNvPr id="21" name="Picture 20" descr="AP.png"/>
          <p:cNvPicPr>
            <a:picLocks noChangeAspect="1"/>
          </p:cNvPicPr>
          <p:nvPr/>
        </p:nvPicPr>
        <p:blipFill>
          <a:blip r:embed="rId8"/>
          <a:srcRect/>
          <a:stretch>
            <a:fillRect/>
          </a:stretch>
        </p:blipFill>
        <p:spPr bwMode="auto">
          <a:xfrm>
            <a:off x="1549400" y="2894013"/>
            <a:ext cx="2554288" cy="196850"/>
          </a:xfrm>
          <a:prstGeom prst="rect">
            <a:avLst/>
          </a:prstGeom>
          <a:noFill/>
          <a:ln w="9525">
            <a:noFill/>
            <a:miter lim="800000"/>
            <a:headEnd/>
            <a:tailEnd/>
          </a:ln>
        </p:spPr>
      </p:pic>
      <p:pic>
        <p:nvPicPr>
          <p:cNvPr id="22" name="Picture 21" descr="8000.png"/>
          <p:cNvPicPr>
            <a:picLocks noChangeAspect="1"/>
          </p:cNvPicPr>
          <p:nvPr/>
        </p:nvPicPr>
        <p:blipFill>
          <a:blip r:embed="rId9"/>
          <a:srcRect/>
          <a:stretch>
            <a:fillRect/>
          </a:stretch>
        </p:blipFill>
        <p:spPr bwMode="auto">
          <a:xfrm>
            <a:off x="2538413" y="3071813"/>
            <a:ext cx="319087" cy="1695450"/>
          </a:xfrm>
          <a:prstGeom prst="rect">
            <a:avLst/>
          </a:prstGeom>
          <a:noFill/>
          <a:ln w="9525">
            <a:noFill/>
            <a:miter lim="800000"/>
            <a:headEnd/>
            <a:tailEnd/>
          </a:ln>
        </p:spPr>
      </p:pic>
      <p:cxnSp>
        <p:nvCxnSpPr>
          <p:cNvPr id="81929" name="Straight Connector 27"/>
          <p:cNvCxnSpPr>
            <a:cxnSpLocks noChangeShapeType="1"/>
          </p:cNvCxnSpPr>
          <p:nvPr/>
        </p:nvCxnSpPr>
        <p:spPr bwMode="auto">
          <a:xfrm>
            <a:off x="3938588" y="3024188"/>
            <a:ext cx="914400" cy="914400"/>
          </a:xfrm>
          <a:prstGeom prst="line">
            <a:avLst/>
          </a:prstGeom>
          <a:noFill/>
          <a:ln w="9525">
            <a:noFill/>
            <a:round/>
            <a:headEnd/>
            <a:tailEnd/>
          </a:ln>
        </p:spPr>
      </p:cxnSp>
      <p:cxnSp>
        <p:nvCxnSpPr>
          <p:cNvPr id="81930" name="Straight Connector 29"/>
          <p:cNvCxnSpPr>
            <a:cxnSpLocks noChangeShapeType="1"/>
          </p:cNvCxnSpPr>
          <p:nvPr/>
        </p:nvCxnSpPr>
        <p:spPr bwMode="auto">
          <a:xfrm>
            <a:off x="4676775" y="3024188"/>
            <a:ext cx="914400" cy="914400"/>
          </a:xfrm>
          <a:prstGeom prst="line">
            <a:avLst/>
          </a:prstGeom>
          <a:noFill/>
          <a:ln w="9525">
            <a:noFill/>
            <a:round/>
            <a:headEnd/>
            <a:tailEnd/>
          </a:ln>
        </p:spPr>
      </p:cxnSp>
      <p:pic>
        <p:nvPicPr>
          <p:cNvPr id="31" name="Picture 30" descr="500.png"/>
          <p:cNvPicPr>
            <a:picLocks noChangeAspect="1"/>
          </p:cNvPicPr>
          <p:nvPr/>
        </p:nvPicPr>
        <p:blipFill>
          <a:blip r:embed="rId10"/>
          <a:srcRect/>
          <a:stretch>
            <a:fillRect/>
          </a:stretch>
        </p:blipFill>
        <p:spPr bwMode="auto">
          <a:xfrm>
            <a:off x="6453188" y="3302000"/>
            <a:ext cx="196850" cy="1430338"/>
          </a:xfrm>
          <a:prstGeom prst="rect">
            <a:avLst/>
          </a:prstGeom>
          <a:noFill/>
          <a:ln w="9525">
            <a:noFill/>
            <a:miter lim="800000"/>
            <a:headEnd/>
            <a:tailEnd/>
          </a:ln>
        </p:spPr>
      </p:pic>
      <p:pic>
        <p:nvPicPr>
          <p:cNvPr id="32" name="Picture 31" descr="700.png"/>
          <p:cNvPicPr>
            <a:picLocks noChangeAspect="1"/>
          </p:cNvPicPr>
          <p:nvPr/>
        </p:nvPicPr>
        <p:blipFill>
          <a:blip r:embed="rId11"/>
          <a:srcRect/>
          <a:stretch>
            <a:fillRect/>
          </a:stretch>
        </p:blipFill>
        <p:spPr bwMode="auto">
          <a:xfrm>
            <a:off x="6775450" y="3840163"/>
            <a:ext cx="193675" cy="892175"/>
          </a:xfrm>
          <a:prstGeom prst="rect">
            <a:avLst/>
          </a:prstGeom>
          <a:noFill/>
          <a:ln w="9525">
            <a:noFill/>
            <a:miter lim="800000"/>
            <a:headEnd/>
            <a:tailEnd/>
          </a:ln>
        </p:spPr>
      </p:pic>
      <p:pic>
        <p:nvPicPr>
          <p:cNvPr id="33" name="Picture 32" descr="learning economies box.png"/>
          <p:cNvPicPr>
            <a:picLocks noChangeAspect="1"/>
          </p:cNvPicPr>
          <p:nvPr/>
        </p:nvPicPr>
        <p:blipFill>
          <a:blip r:embed="rId12"/>
          <a:srcRect/>
          <a:stretch>
            <a:fillRect/>
          </a:stretch>
        </p:blipFill>
        <p:spPr bwMode="auto">
          <a:xfrm>
            <a:off x="6630988" y="3524250"/>
            <a:ext cx="860425" cy="169863"/>
          </a:xfrm>
          <a:prstGeom prst="rect">
            <a:avLst/>
          </a:prstGeom>
          <a:noFill/>
          <a:ln w="9525">
            <a:noFill/>
            <a:miter lim="800000"/>
            <a:headEnd/>
            <a:tailEnd/>
          </a:ln>
        </p:spPr>
      </p:pic>
      <p:pic>
        <p:nvPicPr>
          <p:cNvPr id="17" name="Picture 16" descr="pt s (10).png"/>
          <p:cNvPicPr>
            <a:picLocks noChangeAspect="1"/>
          </p:cNvPicPr>
          <p:nvPr/>
        </p:nvPicPr>
        <p:blipFill>
          <a:blip r:embed="rId13"/>
          <a:srcRect/>
          <a:stretch>
            <a:fillRect/>
          </a:stretch>
        </p:blipFill>
        <p:spPr bwMode="auto">
          <a:xfrm>
            <a:off x="1538288" y="3983038"/>
            <a:ext cx="309562" cy="123825"/>
          </a:xfrm>
          <a:prstGeom prst="rect">
            <a:avLst/>
          </a:prstGeom>
          <a:noFill/>
          <a:ln w="9525">
            <a:noFill/>
            <a:miter lim="800000"/>
            <a:headEnd/>
            <a:tailEnd/>
          </a:ln>
        </p:spPr>
      </p:pic>
    </p:spTree>
    <p:extLst>
      <p:ext uri="{BB962C8B-B14F-4D97-AF65-F5344CB8AC3E}">
        <p14:creationId xmlns:p14="http://schemas.microsoft.com/office/powerpoint/2010/main" val="55888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30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3000"/>
                                        <p:tgtEl>
                                          <p:spTgt spid="20"/>
                                        </p:tgtEl>
                                      </p:cBhvr>
                                    </p:animEffect>
                                  </p:childTnLst>
                                </p:cTn>
                              </p:par>
                            </p:childTnLst>
                          </p:cTn>
                        </p:par>
                        <p:par>
                          <p:cTn id="19" fill="hold" nodeType="afterGroup">
                            <p:stCondLst>
                              <p:cond delay="3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000"/>
                                        <p:tgtEl>
                                          <p:spTgt spid="21"/>
                                        </p:tgtEl>
                                      </p:cBhvr>
                                    </p:animEffect>
                                  </p:childTnLst>
                                </p:cTn>
                              </p:par>
                            </p:childTnLst>
                          </p:cTn>
                        </p:par>
                        <p:par>
                          <p:cTn id="23" fill="hold" nodeType="afterGroup">
                            <p:stCondLst>
                              <p:cond delay="5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1000"/>
                                        <p:tgtEl>
                                          <p:spTgt spid="22"/>
                                        </p:tgtEl>
                                      </p:cBhvr>
                                    </p:animEffect>
                                  </p:childTnLst>
                                </p:cTn>
                              </p:par>
                            </p:childTnLst>
                          </p:cTn>
                        </p:par>
                        <p:par>
                          <p:cTn id="27" fill="hold" nodeType="afterGroup">
                            <p:stCondLst>
                              <p:cond delay="60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par>
                          <p:cTn id="36" fill="hold" nodeType="afterGroup">
                            <p:stCondLst>
                              <p:cond delay="1000"/>
                            </p:stCondLst>
                            <p:childTnLst>
                              <p:par>
                                <p:cTn id="37" presetID="22" presetClass="entr" presetSubtype="1"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1000"/>
                                        <p:tgtEl>
                                          <p:spTgt spid="32"/>
                                        </p:tgtEl>
                                      </p:cBhvr>
                                    </p:animEffect>
                                  </p:childTnLst>
                                </p:cTn>
                              </p:par>
                            </p:childTnLst>
                          </p:cTn>
                        </p:par>
                        <p:par>
                          <p:cTn id="40" fill="hold" nodeType="afterGroup">
                            <p:stCondLst>
                              <p:cond delay="2000"/>
                            </p:stCondLst>
                            <p:childTnLst>
                              <p:par>
                                <p:cTn id="41" presetID="9"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0" y="228600"/>
            <a:ext cx="7620000" cy="1295399"/>
          </a:xfrm>
        </p:spPr>
        <p:txBody>
          <a:bodyPr/>
          <a:lstStyle/>
          <a:p>
            <a:pPr algn="ctr"/>
            <a:r>
              <a:rPr lang="en-US" sz="4000" b="1" dirty="0"/>
              <a:t>Relations Between Short-Run &amp; Long-Run Costs</a:t>
            </a:r>
          </a:p>
        </p:txBody>
      </p:sp>
      <p:sp>
        <p:nvSpPr>
          <p:cNvPr id="344067" name="Rectangle 3"/>
          <p:cNvSpPr>
            <a:spLocks noGrp="1" noChangeArrowheads="1"/>
          </p:cNvSpPr>
          <p:nvPr>
            <p:ph idx="4294967295"/>
          </p:nvPr>
        </p:nvSpPr>
        <p:spPr>
          <a:xfrm>
            <a:off x="457200" y="1752600"/>
            <a:ext cx="8229600" cy="4373563"/>
          </a:xfrm>
          <a:prstGeom prst="rect">
            <a:avLst/>
          </a:prstGeom>
        </p:spPr>
        <p:txBody>
          <a:bodyPr/>
          <a:lstStyle/>
          <a:p>
            <a:pPr>
              <a:spcBef>
                <a:spcPct val="50000"/>
              </a:spcBef>
            </a:pPr>
            <a:r>
              <a:rPr lang="en-US" sz="2800" b="1" i="1" dirty="0">
                <a:solidFill>
                  <a:srgbClr val="00FFFF"/>
                </a:solidFill>
                <a:latin typeface="Times New Roman" pitchFamily="18" charset="0"/>
              </a:rPr>
              <a:t>LMC</a:t>
            </a:r>
            <a:r>
              <a:rPr lang="en-US" sz="2800" dirty="0">
                <a:solidFill>
                  <a:srgbClr val="00FFFF"/>
                </a:solidFill>
              </a:rPr>
              <a:t> intersects </a:t>
            </a:r>
            <a:r>
              <a:rPr lang="en-US" sz="2800" b="1" i="1" dirty="0">
                <a:solidFill>
                  <a:srgbClr val="00FFFF"/>
                </a:solidFill>
                <a:latin typeface="Times New Roman" pitchFamily="18" charset="0"/>
              </a:rPr>
              <a:t>LAC</a:t>
            </a:r>
            <a:r>
              <a:rPr lang="en-US" sz="2800" dirty="0">
                <a:solidFill>
                  <a:srgbClr val="00FFFF"/>
                </a:solidFill>
              </a:rPr>
              <a:t> when the latter is at its minimum point</a:t>
            </a:r>
          </a:p>
          <a:p>
            <a:pPr>
              <a:spcBef>
                <a:spcPct val="50000"/>
              </a:spcBef>
            </a:pPr>
            <a:r>
              <a:rPr lang="en-US" sz="2800" dirty="0">
                <a:solidFill>
                  <a:srgbClr val="00FFFF"/>
                </a:solidFill>
              </a:rPr>
              <a:t>At each output where a particular </a:t>
            </a:r>
            <a:r>
              <a:rPr lang="en-US" sz="2800" b="1" i="1" dirty="0">
                <a:solidFill>
                  <a:srgbClr val="00FFFF"/>
                </a:solidFill>
                <a:latin typeface="Times New Roman" pitchFamily="18" charset="0"/>
              </a:rPr>
              <a:t>ATC</a:t>
            </a:r>
            <a:r>
              <a:rPr lang="en-US" sz="2800" dirty="0">
                <a:solidFill>
                  <a:srgbClr val="00FFFF"/>
                </a:solidFill>
              </a:rPr>
              <a:t> is tangent to </a:t>
            </a:r>
            <a:r>
              <a:rPr lang="en-US" sz="2800" b="1" i="1" dirty="0">
                <a:solidFill>
                  <a:srgbClr val="00FFFF"/>
                </a:solidFill>
                <a:latin typeface="Times New Roman" pitchFamily="18" charset="0"/>
              </a:rPr>
              <a:t>LAC</a:t>
            </a:r>
            <a:r>
              <a:rPr lang="en-US" sz="2800" dirty="0">
                <a:solidFill>
                  <a:srgbClr val="00FFFF"/>
                </a:solidFill>
              </a:rPr>
              <a:t>, the relevant </a:t>
            </a:r>
            <a:r>
              <a:rPr lang="en-US" sz="2800" b="1" i="1" dirty="0">
                <a:solidFill>
                  <a:srgbClr val="00FFFF"/>
                </a:solidFill>
                <a:latin typeface="Times New Roman" pitchFamily="18" charset="0"/>
              </a:rPr>
              <a:t>SMC = LMC</a:t>
            </a:r>
          </a:p>
          <a:p>
            <a:pPr>
              <a:spcBef>
                <a:spcPct val="50000"/>
              </a:spcBef>
            </a:pPr>
            <a:r>
              <a:rPr lang="en-US" sz="2800" dirty="0">
                <a:solidFill>
                  <a:srgbClr val="00FFFF"/>
                </a:solidFill>
              </a:rPr>
              <a:t>For all </a:t>
            </a:r>
            <a:r>
              <a:rPr lang="en-US" sz="2800" b="1" i="1" dirty="0">
                <a:solidFill>
                  <a:srgbClr val="00FFFF"/>
                </a:solidFill>
                <a:latin typeface="Times New Roman" pitchFamily="18" charset="0"/>
              </a:rPr>
              <a:t>ATC</a:t>
            </a:r>
            <a:r>
              <a:rPr lang="en-US" sz="2800" dirty="0">
                <a:solidFill>
                  <a:srgbClr val="00FFFF"/>
                </a:solidFill>
                <a:latin typeface="Times New Roman" pitchFamily="18" charset="0"/>
              </a:rPr>
              <a:t> </a:t>
            </a:r>
            <a:r>
              <a:rPr lang="en-US" sz="2800" dirty="0">
                <a:solidFill>
                  <a:srgbClr val="00FFFF"/>
                </a:solidFill>
              </a:rPr>
              <a:t>curves, point of tangency with </a:t>
            </a:r>
            <a:r>
              <a:rPr lang="en-US" sz="2800" b="1" i="1" dirty="0">
                <a:solidFill>
                  <a:srgbClr val="00FFFF"/>
                </a:solidFill>
                <a:latin typeface="Times New Roman" pitchFamily="18" charset="0"/>
              </a:rPr>
              <a:t>LAC</a:t>
            </a:r>
            <a:r>
              <a:rPr lang="en-US" sz="2800" dirty="0">
                <a:solidFill>
                  <a:srgbClr val="00FFFF"/>
                </a:solidFill>
              </a:rPr>
              <a:t> is at an output less (greater) than the output of minimum </a:t>
            </a:r>
            <a:r>
              <a:rPr lang="en-US" sz="2800" b="1" i="1" dirty="0">
                <a:solidFill>
                  <a:srgbClr val="00FFFF"/>
                </a:solidFill>
                <a:latin typeface="Times New Roman" pitchFamily="18" charset="0"/>
              </a:rPr>
              <a:t>ATC</a:t>
            </a:r>
            <a:r>
              <a:rPr lang="en-US" sz="2800" dirty="0">
                <a:solidFill>
                  <a:srgbClr val="00FFFF"/>
                </a:solidFill>
              </a:rPr>
              <a:t> if the tangency is at an output less (greater) than that associated with minimum </a:t>
            </a:r>
            <a:r>
              <a:rPr lang="en-US" sz="2800" b="1" i="1" dirty="0">
                <a:solidFill>
                  <a:srgbClr val="00FFFF"/>
                </a:solidFill>
                <a:latin typeface="Times New Roman" pitchFamily="18" charset="0"/>
              </a:rPr>
              <a:t>LAC</a:t>
            </a:r>
          </a:p>
        </p:txBody>
      </p:sp>
    </p:spTree>
    <p:extLst>
      <p:ext uri="{BB962C8B-B14F-4D97-AF65-F5344CB8AC3E}">
        <p14:creationId xmlns:p14="http://schemas.microsoft.com/office/powerpoint/2010/main" val="3051442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wipe(left)">
                                      <p:cBhvr>
                                        <p:cTn id="7" dur="500"/>
                                        <p:tgtEl>
                                          <p:spTgt spid="344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wipe(left)">
                                      <p:cBhvr>
                                        <p:cTn id="12" dur="500"/>
                                        <p:tgtEl>
                                          <p:spTgt spid="344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wipe(left)">
                                      <p:cBhvr>
                                        <p:cTn id="17" dur="500"/>
                                        <p:tgtEl>
                                          <p:spTgt spid="344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790575" y="228600"/>
            <a:ext cx="7620000" cy="1295400"/>
          </a:xfrm>
        </p:spPr>
        <p:txBody>
          <a:bodyPr/>
          <a:lstStyle/>
          <a:p>
            <a:pPr algn="ctr"/>
            <a:r>
              <a:rPr lang="en-US" sz="4000" b="1" dirty="0"/>
              <a:t>Long-Run Average Cost as the Planning Horizon</a:t>
            </a:r>
            <a:endParaRPr lang="en-US" sz="3300" b="1" dirty="0"/>
          </a:p>
        </p:txBody>
      </p:sp>
      <p:pic>
        <p:nvPicPr>
          <p:cNvPr id="86018" name="Picture 4" descr="Fig 9"/>
          <p:cNvPicPr>
            <a:picLocks noChangeAspect="1" noChangeArrowheads="1"/>
          </p:cNvPicPr>
          <p:nvPr/>
        </p:nvPicPr>
        <p:blipFill>
          <a:blip r:embed="rId3"/>
          <a:srcRect/>
          <a:stretch>
            <a:fillRect/>
          </a:stretch>
        </p:blipFill>
        <p:spPr bwMode="auto">
          <a:xfrm>
            <a:off x="1204913" y="1752600"/>
            <a:ext cx="6897687" cy="4672013"/>
          </a:xfrm>
          <a:prstGeom prst="rect">
            <a:avLst/>
          </a:prstGeom>
          <a:noFill/>
          <a:ln w="9525">
            <a:noFill/>
            <a:miter lim="800000"/>
            <a:headEnd/>
            <a:tailEnd/>
          </a:ln>
        </p:spPr>
      </p:pic>
      <p:pic>
        <p:nvPicPr>
          <p:cNvPr id="346117" name="Picture 5" descr="Fig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30488" y="1919288"/>
            <a:ext cx="5235575" cy="2752725"/>
          </a:xfrm>
          <a:prstGeom prst="rect">
            <a:avLst/>
          </a:prstGeom>
          <a:noFill/>
          <a:ln w="9525">
            <a:noFill/>
            <a:miter lim="800000"/>
            <a:headEnd/>
            <a:tailEnd/>
          </a:ln>
        </p:spPr>
      </p:pic>
      <p:pic>
        <p:nvPicPr>
          <p:cNvPr id="346121" name="Picture 9" descr="Fig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54163" y="2511425"/>
            <a:ext cx="5807075" cy="2238375"/>
          </a:xfrm>
          <a:prstGeom prst="rect">
            <a:avLst/>
          </a:prstGeom>
          <a:noFill/>
          <a:ln w="9525">
            <a:noFill/>
            <a:miter lim="800000"/>
            <a:headEnd/>
            <a:tailEnd/>
          </a:ln>
        </p:spPr>
      </p:pic>
      <p:pic>
        <p:nvPicPr>
          <p:cNvPr id="346122" name="Picture 10" descr="Fig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63875" y="2360613"/>
            <a:ext cx="4441825" cy="2455862"/>
          </a:xfrm>
          <a:prstGeom prst="rect">
            <a:avLst/>
          </a:prstGeom>
          <a:noFill/>
          <a:ln w="9525">
            <a:noFill/>
            <a:miter lim="800000"/>
            <a:headEnd/>
            <a:tailEnd/>
          </a:ln>
        </p:spPr>
      </p:pic>
      <p:pic>
        <p:nvPicPr>
          <p:cNvPr id="346123" name="Picture 11" descr="Fig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6363" y="2400300"/>
            <a:ext cx="5275262" cy="2293938"/>
          </a:xfrm>
          <a:prstGeom prst="rect">
            <a:avLst/>
          </a:prstGeom>
          <a:noFill/>
          <a:ln w="9525">
            <a:noFill/>
            <a:miter lim="800000"/>
            <a:headEnd/>
            <a:tailEnd/>
          </a:ln>
        </p:spPr>
      </p:pic>
      <p:pic>
        <p:nvPicPr>
          <p:cNvPr id="346118" name="Picture 6" descr="Fig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93988" y="2963863"/>
            <a:ext cx="1616075" cy="3144837"/>
          </a:xfrm>
          <a:prstGeom prst="rect">
            <a:avLst/>
          </a:prstGeom>
          <a:noFill/>
          <a:ln w="9525">
            <a:noFill/>
            <a:miter lim="800000"/>
            <a:headEnd/>
            <a:tailEnd/>
          </a:ln>
        </p:spPr>
      </p:pic>
      <p:pic>
        <p:nvPicPr>
          <p:cNvPr id="346119" name="Picture 7" descr="Fig 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656138" y="3786188"/>
            <a:ext cx="1379537" cy="2297112"/>
          </a:xfrm>
          <a:prstGeom prst="rect">
            <a:avLst/>
          </a:prstGeom>
          <a:noFill/>
          <a:ln w="9525">
            <a:noFill/>
            <a:miter lim="800000"/>
            <a:headEnd/>
            <a:tailEnd/>
          </a:ln>
        </p:spPr>
      </p:pic>
      <p:pic>
        <p:nvPicPr>
          <p:cNvPr id="346120" name="Picture 8" descr="Fig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594475" y="2536825"/>
            <a:ext cx="1090613" cy="3571875"/>
          </a:xfrm>
          <a:prstGeom prst="rect">
            <a:avLst/>
          </a:prstGeom>
          <a:noFill/>
          <a:ln w="9525">
            <a:noFill/>
            <a:miter lim="800000"/>
            <a:headEnd/>
            <a:tailEnd/>
          </a:ln>
        </p:spPr>
      </p:pic>
    </p:spTree>
    <p:extLst>
      <p:ext uri="{BB962C8B-B14F-4D97-AF65-F5344CB8AC3E}">
        <p14:creationId xmlns:p14="http://schemas.microsoft.com/office/powerpoint/2010/main" val="3274951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6117"/>
                                        </p:tgtEl>
                                        <p:attrNameLst>
                                          <p:attrName>style.visibility</p:attrName>
                                        </p:attrNameLst>
                                      </p:cBhvr>
                                      <p:to>
                                        <p:strVal val="visible"/>
                                      </p:to>
                                    </p:set>
                                    <p:animEffect transition="in" filter="wipe(left)">
                                      <p:cBhvr>
                                        <p:cTn id="7" dur="500"/>
                                        <p:tgtEl>
                                          <p:spTgt spid="346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6118"/>
                                        </p:tgtEl>
                                        <p:attrNameLst>
                                          <p:attrName>style.visibility</p:attrName>
                                        </p:attrNameLst>
                                      </p:cBhvr>
                                      <p:to>
                                        <p:strVal val="visible"/>
                                      </p:to>
                                    </p:set>
                                    <p:animEffect transition="in" filter="wipe(down)">
                                      <p:cBhvr>
                                        <p:cTn id="12" dur="500"/>
                                        <p:tgtEl>
                                          <p:spTgt spid="346118"/>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346119"/>
                                        </p:tgtEl>
                                        <p:attrNameLst>
                                          <p:attrName>style.visibility</p:attrName>
                                        </p:attrNameLst>
                                      </p:cBhvr>
                                      <p:to>
                                        <p:strVal val="visible"/>
                                      </p:to>
                                    </p:set>
                                    <p:animEffect transition="in" filter="wipe(down)">
                                      <p:cBhvr>
                                        <p:cTn id="16" dur="500"/>
                                        <p:tgtEl>
                                          <p:spTgt spid="346119"/>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346120"/>
                                        </p:tgtEl>
                                        <p:attrNameLst>
                                          <p:attrName>style.visibility</p:attrName>
                                        </p:attrNameLst>
                                      </p:cBhvr>
                                      <p:to>
                                        <p:strVal val="visible"/>
                                      </p:to>
                                    </p:set>
                                    <p:animEffect transition="in" filter="wipe(down)">
                                      <p:cBhvr>
                                        <p:cTn id="20" dur="500"/>
                                        <p:tgtEl>
                                          <p:spTgt spid="3461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346121"/>
                                        </p:tgtEl>
                                        <p:attrNameLst>
                                          <p:attrName>style.visibility</p:attrName>
                                        </p:attrNameLst>
                                      </p:cBhvr>
                                      <p:to>
                                        <p:strVal val="visible"/>
                                      </p:to>
                                    </p:set>
                                    <p:animEffect transition="in" filter="wipe(right)">
                                      <p:cBhvr>
                                        <p:cTn id="25" dur="500"/>
                                        <p:tgtEl>
                                          <p:spTgt spid="346121"/>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3461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46123"/>
                                        </p:tgtEl>
                                        <p:attrNameLst>
                                          <p:attrName>style.visibility</p:attrName>
                                        </p:attrNameLst>
                                      </p:cBhvr>
                                      <p:to>
                                        <p:strVal val="visible"/>
                                      </p:to>
                                    </p:set>
                                    <p:animEffect transition="in" filter="wipe(left)">
                                      <p:cBhvr>
                                        <p:cTn id="33" dur="500"/>
                                        <p:tgtEl>
                                          <p:spTgt spid="34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a:off x="609600" y="1295400"/>
            <a:ext cx="0" cy="480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7" name="Line 5"/>
          <p:cNvSpPr>
            <a:spLocks noChangeShapeType="1"/>
          </p:cNvSpPr>
          <p:nvPr/>
        </p:nvSpPr>
        <p:spPr bwMode="auto">
          <a:xfrm>
            <a:off x="609600" y="60960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Freeform 7"/>
          <p:cNvSpPr>
            <a:spLocks/>
          </p:cNvSpPr>
          <p:nvPr/>
        </p:nvSpPr>
        <p:spPr bwMode="auto">
          <a:xfrm>
            <a:off x="838200" y="2286000"/>
            <a:ext cx="6553200" cy="1943100"/>
          </a:xfrm>
          <a:custGeom>
            <a:avLst/>
            <a:gdLst>
              <a:gd name="T0" fmla="*/ 0 w 4128"/>
              <a:gd name="T1" fmla="*/ 1088707463 h 1224"/>
              <a:gd name="T2" fmla="*/ 2147483647 w 4128"/>
              <a:gd name="T3" fmla="*/ 2147483647 h 1224"/>
              <a:gd name="T4" fmla="*/ 2147483647 w 4128"/>
              <a:gd name="T5" fmla="*/ 0 h 1224"/>
              <a:gd name="T6" fmla="*/ 0 60000 65536"/>
              <a:gd name="T7" fmla="*/ 0 60000 65536"/>
              <a:gd name="T8" fmla="*/ 0 60000 65536"/>
              <a:gd name="T9" fmla="*/ 0 w 4128"/>
              <a:gd name="T10" fmla="*/ 0 h 1224"/>
              <a:gd name="T11" fmla="*/ 4128 w 4128"/>
              <a:gd name="T12" fmla="*/ 1224 h 1224"/>
            </a:gdLst>
            <a:ahLst/>
            <a:cxnLst>
              <a:cxn ang="T6">
                <a:pos x="T0" y="T1"/>
              </a:cxn>
              <a:cxn ang="T7">
                <a:pos x="T2" y="T3"/>
              </a:cxn>
              <a:cxn ang="T8">
                <a:pos x="T4" y="T5"/>
              </a:cxn>
            </a:cxnLst>
            <a:rect l="T9" t="T10" r="T11" b="T12"/>
            <a:pathLst>
              <a:path w="4128" h="1224">
                <a:moveTo>
                  <a:pt x="0" y="432"/>
                </a:moveTo>
                <a:cubicBezTo>
                  <a:pt x="568" y="828"/>
                  <a:pt x="1136" y="1224"/>
                  <a:pt x="1824" y="1152"/>
                </a:cubicBezTo>
                <a:cubicBezTo>
                  <a:pt x="2512" y="1080"/>
                  <a:pt x="3744" y="192"/>
                  <a:pt x="4128" y="0"/>
                </a:cubicBezTo>
              </a:path>
            </a:pathLst>
          </a:custGeom>
          <a:noFill/>
          <a:ln w="2857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49" name="Freeform 8"/>
          <p:cNvSpPr>
            <a:spLocks/>
          </p:cNvSpPr>
          <p:nvPr/>
        </p:nvSpPr>
        <p:spPr bwMode="auto">
          <a:xfrm rot="-1538460">
            <a:off x="914400" y="1981200"/>
            <a:ext cx="2438400" cy="1143000"/>
          </a:xfrm>
          <a:custGeom>
            <a:avLst/>
            <a:gdLst>
              <a:gd name="T0" fmla="*/ 0 w 1104"/>
              <a:gd name="T1" fmla="*/ 0 h 632"/>
              <a:gd name="T2" fmla="*/ 936641427 w 1104"/>
              <a:gd name="T3" fmla="*/ 1884000114 h 632"/>
              <a:gd name="T4" fmla="*/ 2147483647 w 1104"/>
              <a:gd name="T5" fmla="*/ 1098999953 h 632"/>
              <a:gd name="T6" fmla="*/ 0 60000 65536"/>
              <a:gd name="T7" fmla="*/ 0 60000 65536"/>
              <a:gd name="T8" fmla="*/ 0 60000 65536"/>
              <a:gd name="T9" fmla="*/ 0 w 1104"/>
              <a:gd name="T10" fmla="*/ 0 h 632"/>
              <a:gd name="T11" fmla="*/ 1104 w 1104"/>
              <a:gd name="T12" fmla="*/ 632 h 632"/>
            </a:gdLst>
            <a:ahLst/>
            <a:cxnLst>
              <a:cxn ang="T6">
                <a:pos x="T0" y="T1"/>
              </a:cxn>
              <a:cxn ang="T7">
                <a:pos x="T2" y="T3"/>
              </a:cxn>
              <a:cxn ang="T8">
                <a:pos x="T4" y="T5"/>
              </a:cxn>
            </a:cxnLst>
            <a:rect l="T9" t="T10" r="T11" b="T12"/>
            <a:pathLst>
              <a:path w="1104" h="632">
                <a:moveTo>
                  <a:pt x="0" y="0"/>
                </a:moveTo>
                <a:cubicBezTo>
                  <a:pt x="4" y="260"/>
                  <a:pt x="8" y="520"/>
                  <a:pt x="192" y="576"/>
                </a:cubicBezTo>
                <a:cubicBezTo>
                  <a:pt x="376" y="632"/>
                  <a:pt x="952" y="376"/>
                  <a:pt x="1104" y="33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0" name="Freeform 9"/>
          <p:cNvSpPr>
            <a:spLocks/>
          </p:cNvSpPr>
          <p:nvPr/>
        </p:nvSpPr>
        <p:spPr bwMode="auto">
          <a:xfrm>
            <a:off x="2743200" y="2895600"/>
            <a:ext cx="2743200" cy="1257300"/>
          </a:xfrm>
          <a:custGeom>
            <a:avLst/>
            <a:gdLst>
              <a:gd name="T0" fmla="*/ 0 w 1704"/>
              <a:gd name="T1" fmla="*/ 0 h 792"/>
              <a:gd name="T2" fmla="*/ 1617187173 w 1704"/>
              <a:gd name="T3" fmla="*/ 1935480197 h 792"/>
              <a:gd name="T4" fmla="*/ 2147483647 w 1704"/>
              <a:gd name="T5" fmla="*/ 362902487 h 792"/>
              <a:gd name="T6" fmla="*/ 2147483647 w 1704"/>
              <a:gd name="T7" fmla="*/ 120967512 h 792"/>
              <a:gd name="T8" fmla="*/ 0 60000 65536"/>
              <a:gd name="T9" fmla="*/ 0 60000 65536"/>
              <a:gd name="T10" fmla="*/ 0 60000 65536"/>
              <a:gd name="T11" fmla="*/ 0 60000 65536"/>
              <a:gd name="T12" fmla="*/ 0 w 1704"/>
              <a:gd name="T13" fmla="*/ 0 h 792"/>
              <a:gd name="T14" fmla="*/ 1704 w 1704"/>
              <a:gd name="T15" fmla="*/ 792 h 792"/>
            </a:gdLst>
            <a:ahLst/>
            <a:cxnLst>
              <a:cxn ang="T8">
                <a:pos x="T0" y="T1"/>
              </a:cxn>
              <a:cxn ang="T9">
                <a:pos x="T2" y="T3"/>
              </a:cxn>
              <a:cxn ang="T10">
                <a:pos x="T4" y="T5"/>
              </a:cxn>
              <a:cxn ang="T11">
                <a:pos x="T6" y="T7"/>
              </a:cxn>
            </a:cxnLst>
            <a:rect l="T12" t="T13" r="T14" b="T15"/>
            <a:pathLst>
              <a:path w="1704" h="792">
                <a:moveTo>
                  <a:pt x="0" y="0"/>
                </a:moveTo>
                <a:cubicBezTo>
                  <a:pt x="184" y="372"/>
                  <a:pt x="368" y="744"/>
                  <a:pt x="624" y="768"/>
                </a:cubicBezTo>
                <a:cubicBezTo>
                  <a:pt x="880" y="792"/>
                  <a:pt x="1368" y="264"/>
                  <a:pt x="1536" y="144"/>
                </a:cubicBezTo>
                <a:cubicBezTo>
                  <a:pt x="1704" y="24"/>
                  <a:pt x="1668" y="36"/>
                  <a:pt x="1632" y="48"/>
                </a:cubicBezTo>
              </a:path>
            </a:pathLst>
          </a:cu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1" name="Freeform 11"/>
          <p:cNvSpPr>
            <a:spLocks/>
          </p:cNvSpPr>
          <p:nvPr/>
        </p:nvSpPr>
        <p:spPr bwMode="auto">
          <a:xfrm>
            <a:off x="685800" y="2590800"/>
            <a:ext cx="1219200" cy="1790700"/>
          </a:xfrm>
          <a:custGeom>
            <a:avLst/>
            <a:gdLst>
              <a:gd name="T0" fmla="*/ 0 w 768"/>
              <a:gd name="T1" fmla="*/ 2147483647 h 1128"/>
              <a:gd name="T2" fmla="*/ 483870045 w 768"/>
              <a:gd name="T3" fmla="*/ 2147483647 h 1128"/>
              <a:gd name="T4" fmla="*/ 1935480178 w 768"/>
              <a:gd name="T5" fmla="*/ 0 h 1128"/>
              <a:gd name="T6" fmla="*/ 0 60000 65536"/>
              <a:gd name="T7" fmla="*/ 0 60000 65536"/>
              <a:gd name="T8" fmla="*/ 0 60000 65536"/>
              <a:gd name="T9" fmla="*/ 0 w 768"/>
              <a:gd name="T10" fmla="*/ 0 h 1128"/>
              <a:gd name="T11" fmla="*/ 768 w 768"/>
              <a:gd name="T12" fmla="*/ 1128 h 1128"/>
            </a:gdLst>
            <a:ahLst/>
            <a:cxnLst>
              <a:cxn ang="T6">
                <a:pos x="T0" y="T1"/>
              </a:cxn>
              <a:cxn ang="T7">
                <a:pos x="T2" y="T3"/>
              </a:cxn>
              <a:cxn ang="T8">
                <a:pos x="T4" y="T5"/>
              </a:cxn>
            </a:cxnLst>
            <a:rect l="T9" t="T10" r="T11" b="T12"/>
            <a:pathLst>
              <a:path w="768" h="1128">
                <a:moveTo>
                  <a:pt x="0" y="1008"/>
                </a:moveTo>
                <a:cubicBezTo>
                  <a:pt x="32" y="1068"/>
                  <a:pt x="64" y="1128"/>
                  <a:pt x="192" y="960"/>
                </a:cubicBezTo>
                <a:cubicBezTo>
                  <a:pt x="320" y="792"/>
                  <a:pt x="672" y="160"/>
                  <a:pt x="768" y="0"/>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2" name="Freeform 16"/>
          <p:cNvSpPr>
            <a:spLocks/>
          </p:cNvSpPr>
          <p:nvPr/>
        </p:nvSpPr>
        <p:spPr bwMode="auto">
          <a:xfrm>
            <a:off x="2514600" y="3276600"/>
            <a:ext cx="1676400" cy="2286000"/>
          </a:xfrm>
          <a:custGeom>
            <a:avLst/>
            <a:gdLst>
              <a:gd name="T0" fmla="*/ 0 w 960"/>
              <a:gd name="T1" fmla="*/ 2147483647 h 1176"/>
              <a:gd name="T2" fmla="*/ 731853407 w 960"/>
              <a:gd name="T3" fmla="*/ 2147483647 h 1176"/>
              <a:gd name="T4" fmla="*/ 2147483647 w 960"/>
              <a:gd name="T5" fmla="*/ 0 h 1176"/>
              <a:gd name="T6" fmla="*/ 0 60000 65536"/>
              <a:gd name="T7" fmla="*/ 0 60000 65536"/>
              <a:gd name="T8" fmla="*/ 0 60000 65536"/>
              <a:gd name="T9" fmla="*/ 0 w 960"/>
              <a:gd name="T10" fmla="*/ 0 h 1176"/>
              <a:gd name="T11" fmla="*/ 960 w 960"/>
              <a:gd name="T12" fmla="*/ 1176 h 1176"/>
            </a:gdLst>
            <a:ahLst/>
            <a:cxnLst>
              <a:cxn ang="T6">
                <a:pos x="T0" y="T1"/>
              </a:cxn>
              <a:cxn ang="T7">
                <a:pos x="T2" y="T3"/>
              </a:cxn>
              <a:cxn ang="T8">
                <a:pos x="T4" y="T5"/>
              </a:cxn>
            </a:cxnLst>
            <a:rect l="T9" t="T10" r="T11" b="T12"/>
            <a:pathLst>
              <a:path w="960" h="1176">
                <a:moveTo>
                  <a:pt x="0" y="1008"/>
                </a:moveTo>
                <a:cubicBezTo>
                  <a:pt x="40" y="1092"/>
                  <a:pt x="80" y="1176"/>
                  <a:pt x="240" y="1008"/>
                </a:cubicBezTo>
                <a:cubicBezTo>
                  <a:pt x="400" y="840"/>
                  <a:pt x="840" y="168"/>
                  <a:pt x="960" y="0"/>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3" name="Freeform 17"/>
          <p:cNvSpPr>
            <a:spLocks/>
          </p:cNvSpPr>
          <p:nvPr/>
        </p:nvSpPr>
        <p:spPr bwMode="auto">
          <a:xfrm rot="-1846280">
            <a:off x="5029200" y="2057400"/>
            <a:ext cx="2047875" cy="1016000"/>
          </a:xfrm>
          <a:custGeom>
            <a:avLst/>
            <a:gdLst>
              <a:gd name="T0" fmla="*/ 0 w 1104"/>
              <a:gd name="T1" fmla="*/ 0 h 632"/>
              <a:gd name="T2" fmla="*/ 660647383 w 1104"/>
              <a:gd name="T3" fmla="*/ 1488592548 h 632"/>
              <a:gd name="T4" fmla="*/ 2147483647 w 1104"/>
              <a:gd name="T5" fmla="*/ 868345687 h 632"/>
              <a:gd name="T6" fmla="*/ 0 60000 65536"/>
              <a:gd name="T7" fmla="*/ 0 60000 65536"/>
              <a:gd name="T8" fmla="*/ 0 60000 65536"/>
              <a:gd name="T9" fmla="*/ 0 w 1104"/>
              <a:gd name="T10" fmla="*/ 0 h 632"/>
              <a:gd name="T11" fmla="*/ 1104 w 1104"/>
              <a:gd name="T12" fmla="*/ 632 h 632"/>
            </a:gdLst>
            <a:ahLst/>
            <a:cxnLst>
              <a:cxn ang="T6">
                <a:pos x="T0" y="T1"/>
              </a:cxn>
              <a:cxn ang="T7">
                <a:pos x="T2" y="T3"/>
              </a:cxn>
              <a:cxn ang="T8">
                <a:pos x="T4" y="T5"/>
              </a:cxn>
            </a:cxnLst>
            <a:rect l="T9" t="T10" r="T11" b="T12"/>
            <a:pathLst>
              <a:path w="1104" h="632">
                <a:moveTo>
                  <a:pt x="0" y="0"/>
                </a:moveTo>
                <a:cubicBezTo>
                  <a:pt x="4" y="260"/>
                  <a:pt x="8" y="520"/>
                  <a:pt x="192" y="576"/>
                </a:cubicBezTo>
                <a:cubicBezTo>
                  <a:pt x="376" y="632"/>
                  <a:pt x="952" y="376"/>
                  <a:pt x="1104" y="336"/>
                </a:cubicBezTo>
              </a:path>
            </a:pathLst>
          </a:cu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4" name="Freeform 23"/>
          <p:cNvSpPr>
            <a:spLocks/>
          </p:cNvSpPr>
          <p:nvPr/>
        </p:nvSpPr>
        <p:spPr bwMode="auto">
          <a:xfrm>
            <a:off x="685800" y="1066800"/>
            <a:ext cx="5257800" cy="4114800"/>
          </a:xfrm>
          <a:custGeom>
            <a:avLst/>
            <a:gdLst>
              <a:gd name="T0" fmla="*/ 2147483647 w 3408"/>
              <a:gd name="T1" fmla="*/ 0 h 1952"/>
              <a:gd name="T2" fmla="*/ 2147483647 w 3408"/>
              <a:gd name="T3" fmla="*/ 2147483647 h 1952"/>
              <a:gd name="T4" fmla="*/ 0 w 3408"/>
              <a:gd name="T5" fmla="*/ 2147483647 h 1952"/>
              <a:gd name="T6" fmla="*/ 0 60000 65536"/>
              <a:gd name="T7" fmla="*/ 0 60000 65536"/>
              <a:gd name="T8" fmla="*/ 0 60000 65536"/>
              <a:gd name="T9" fmla="*/ 0 w 3408"/>
              <a:gd name="T10" fmla="*/ 0 h 1952"/>
              <a:gd name="T11" fmla="*/ 3408 w 3408"/>
              <a:gd name="T12" fmla="*/ 1952 h 1952"/>
            </a:gdLst>
            <a:ahLst/>
            <a:cxnLst>
              <a:cxn ang="T6">
                <a:pos x="T0" y="T1"/>
              </a:cxn>
              <a:cxn ang="T7">
                <a:pos x="T2" y="T3"/>
              </a:cxn>
              <a:cxn ang="T8">
                <a:pos x="T4" y="T5"/>
              </a:cxn>
            </a:cxnLst>
            <a:rect l="T9" t="T10" r="T11" b="T12"/>
            <a:pathLst>
              <a:path w="3408" h="1952">
                <a:moveTo>
                  <a:pt x="3408" y="0"/>
                </a:moveTo>
                <a:cubicBezTo>
                  <a:pt x="2660" y="800"/>
                  <a:pt x="1912" y="1600"/>
                  <a:pt x="1344" y="1776"/>
                </a:cubicBezTo>
                <a:cubicBezTo>
                  <a:pt x="776" y="1952"/>
                  <a:pt x="224" y="1176"/>
                  <a:pt x="0" y="1056"/>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55" name="Line 24"/>
          <p:cNvSpPr>
            <a:spLocks noChangeShapeType="1"/>
          </p:cNvSpPr>
          <p:nvPr/>
        </p:nvSpPr>
        <p:spPr bwMode="auto">
          <a:xfrm>
            <a:off x="1143000" y="3200400"/>
            <a:ext cx="0" cy="297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26"/>
          <p:cNvSpPr>
            <a:spLocks noChangeShapeType="1"/>
          </p:cNvSpPr>
          <p:nvPr/>
        </p:nvSpPr>
        <p:spPr bwMode="auto">
          <a:xfrm>
            <a:off x="2743200" y="2895600"/>
            <a:ext cx="0" cy="3200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27"/>
          <p:cNvSpPr>
            <a:spLocks noChangeShapeType="1"/>
          </p:cNvSpPr>
          <p:nvPr/>
        </p:nvSpPr>
        <p:spPr bwMode="auto">
          <a:xfrm>
            <a:off x="3657600" y="4114800"/>
            <a:ext cx="0" cy="1981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8"/>
          <p:cNvSpPr>
            <a:spLocks noChangeShapeType="1"/>
          </p:cNvSpPr>
          <p:nvPr/>
        </p:nvSpPr>
        <p:spPr bwMode="auto">
          <a:xfrm>
            <a:off x="5943600" y="1066800"/>
            <a:ext cx="0" cy="5029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9"/>
          <p:cNvSpPr>
            <a:spLocks noChangeShapeType="1"/>
          </p:cNvSpPr>
          <p:nvPr/>
        </p:nvSpPr>
        <p:spPr bwMode="auto">
          <a:xfrm>
            <a:off x="5257800" y="3124200"/>
            <a:ext cx="0" cy="297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Freeform 30"/>
          <p:cNvSpPr>
            <a:spLocks/>
          </p:cNvSpPr>
          <p:nvPr/>
        </p:nvSpPr>
        <p:spPr bwMode="auto">
          <a:xfrm rot="-1305736">
            <a:off x="4800600" y="1143000"/>
            <a:ext cx="1676400" cy="2286000"/>
          </a:xfrm>
          <a:custGeom>
            <a:avLst/>
            <a:gdLst>
              <a:gd name="T0" fmla="*/ 0 w 960"/>
              <a:gd name="T1" fmla="*/ 2147483647 h 1176"/>
              <a:gd name="T2" fmla="*/ 731853407 w 960"/>
              <a:gd name="T3" fmla="*/ 2147483647 h 1176"/>
              <a:gd name="T4" fmla="*/ 2147483647 w 960"/>
              <a:gd name="T5" fmla="*/ 0 h 1176"/>
              <a:gd name="T6" fmla="*/ 0 60000 65536"/>
              <a:gd name="T7" fmla="*/ 0 60000 65536"/>
              <a:gd name="T8" fmla="*/ 0 60000 65536"/>
              <a:gd name="T9" fmla="*/ 0 w 960"/>
              <a:gd name="T10" fmla="*/ 0 h 1176"/>
              <a:gd name="T11" fmla="*/ 960 w 960"/>
              <a:gd name="T12" fmla="*/ 1176 h 1176"/>
            </a:gdLst>
            <a:ahLst/>
            <a:cxnLst>
              <a:cxn ang="T6">
                <a:pos x="T0" y="T1"/>
              </a:cxn>
              <a:cxn ang="T7">
                <a:pos x="T2" y="T3"/>
              </a:cxn>
              <a:cxn ang="T8">
                <a:pos x="T4" y="T5"/>
              </a:cxn>
            </a:cxnLst>
            <a:rect l="T9" t="T10" r="T11" b="T12"/>
            <a:pathLst>
              <a:path w="960" h="1176">
                <a:moveTo>
                  <a:pt x="0" y="1008"/>
                </a:moveTo>
                <a:cubicBezTo>
                  <a:pt x="40" y="1092"/>
                  <a:pt x="80" y="1176"/>
                  <a:pt x="240" y="1008"/>
                </a:cubicBezTo>
                <a:cubicBezTo>
                  <a:pt x="400" y="840"/>
                  <a:pt x="840" y="168"/>
                  <a:pt x="960" y="0"/>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31761" name="Text Box 31"/>
          <p:cNvSpPr txBox="1">
            <a:spLocks noChangeArrowheads="1"/>
          </p:cNvSpPr>
          <p:nvPr/>
        </p:nvSpPr>
        <p:spPr bwMode="auto">
          <a:xfrm>
            <a:off x="974725" y="17843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a:t>SAC1</a:t>
            </a:r>
            <a:endParaRPr lang="en-US" altLang="en-US" sz="1800"/>
          </a:p>
        </p:txBody>
      </p:sp>
      <p:sp>
        <p:nvSpPr>
          <p:cNvPr id="31762" name="Text Box 32"/>
          <p:cNvSpPr txBox="1">
            <a:spLocks noChangeArrowheads="1"/>
          </p:cNvSpPr>
          <p:nvPr/>
        </p:nvSpPr>
        <p:spPr bwMode="auto">
          <a:xfrm>
            <a:off x="2955925" y="30035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a:t>SAC2</a:t>
            </a:r>
            <a:endParaRPr lang="en-US" altLang="en-US" sz="1800"/>
          </a:p>
        </p:txBody>
      </p:sp>
      <p:sp>
        <p:nvSpPr>
          <p:cNvPr id="31763" name="Text Box 33"/>
          <p:cNvSpPr txBox="1">
            <a:spLocks noChangeArrowheads="1"/>
          </p:cNvSpPr>
          <p:nvPr/>
        </p:nvSpPr>
        <p:spPr bwMode="auto">
          <a:xfrm>
            <a:off x="6705600" y="152400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a:t>SAC3</a:t>
            </a:r>
            <a:endParaRPr lang="en-US" altLang="en-US" sz="1800"/>
          </a:p>
        </p:txBody>
      </p:sp>
      <p:sp>
        <p:nvSpPr>
          <p:cNvPr id="31764" name="Text Box 34"/>
          <p:cNvSpPr txBox="1">
            <a:spLocks noChangeArrowheads="1"/>
          </p:cNvSpPr>
          <p:nvPr/>
        </p:nvSpPr>
        <p:spPr bwMode="auto">
          <a:xfrm>
            <a:off x="974725" y="60531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Qs</a:t>
            </a:r>
            <a:endParaRPr lang="en-US" altLang="en-US"/>
          </a:p>
        </p:txBody>
      </p:sp>
      <p:sp>
        <p:nvSpPr>
          <p:cNvPr id="31765" name="Text Box 35"/>
          <p:cNvSpPr txBox="1">
            <a:spLocks noChangeArrowheads="1"/>
          </p:cNvSpPr>
          <p:nvPr/>
        </p:nvSpPr>
        <p:spPr bwMode="auto">
          <a:xfrm>
            <a:off x="3489325" y="6053138"/>
            <a:ext cx="65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Qm</a:t>
            </a:r>
            <a:endParaRPr lang="en-US" altLang="en-US"/>
          </a:p>
        </p:txBody>
      </p:sp>
      <p:sp>
        <p:nvSpPr>
          <p:cNvPr id="31766" name="Text Box 36"/>
          <p:cNvSpPr txBox="1">
            <a:spLocks noChangeArrowheads="1"/>
          </p:cNvSpPr>
          <p:nvPr/>
        </p:nvSpPr>
        <p:spPr bwMode="auto">
          <a:xfrm>
            <a:off x="5775325" y="6129338"/>
            <a:ext cx="46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Ql</a:t>
            </a:r>
            <a:endParaRPr lang="en-US" altLang="en-US"/>
          </a:p>
        </p:txBody>
      </p:sp>
      <p:sp>
        <p:nvSpPr>
          <p:cNvPr id="31767" name="Text Box 37"/>
          <p:cNvSpPr txBox="1">
            <a:spLocks noChangeArrowheads="1"/>
          </p:cNvSpPr>
          <p:nvPr/>
        </p:nvSpPr>
        <p:spPr bwMode="auto">
          <a:xfrm>
            <a:off x="2498725" y="6053138"/>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Q1</a:t>
            </a:r>
            <a:endParaRPr lang="en-US" altLang="en-US"/>
          </a:p>
        </p:txBody>
      </p:sp>
      <p:sp>
        <p:nvSpPr>
          <p:cNvPr id="31768" name="Text Box 38"/>
          <p:cNvSpPr txBox="1">
            <a:spLocks noChangeArrowheads="1"/>
          </p:cNvSpPr>
          <p:nvPr/>
        </p:nvSpPr>
        <p:spPr bwMode="auto">
          <a:xfrm>
            <a:off x="5029200" y="6172200"/>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Q2</a:t>
            </a:r>
            <a:endParaRPr lang="en-US" altLang="en-US"/>
          </a:p>
        </p:txBody>
      </p:sp>
      <p:sp>
        <p:nvSpPr>
          <p:cNvPr id="31769" name="Text Box 39"/>
          <p:cNvSpPr txBox="1">
            <a:spLocks noChangeArrowheads="1"/>
          </p:cNvSpPr>
          <p:nvPr/>
        </p:nvSpPr>
        <p:spPr bwMode="auto">
          <a:xfrm>
            <a:off x="7375525" y="2243138"/>
            <a:ext cx="70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solidFill>
                  <a:schemeClr val="tx2"/>
                </a:solidFill>
              </a:rPr>
              <a:t>LAC</a:t>
            </a:r>
            <a:endParaRPr lang="en-US" altLang="en-US">
              <a:solidFill>
                <a:schemeClr val="tx2"/>
              </a:solidFill>
            </a:endParaRPr>
          </a:p>
        </p:txBody>
      </p:sp>
      <p:sp>
        <p:nvSpPr>
          <p:cNvPr id="31770" name="Text Box 40"/>
          <p:cNvSpPr txBox="1">
            <a:spLocks noChangeArrowheads="1"/>
          </p:cNvSpPr>
          <p:nvPr/>
        </p:nvSpPr>
        <p:spPr bwMode="auto">
          <a:xfrm>
            <a:off x="1431925" y="3767138"/>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solidFill>
                  <a:srgbClr val="FFFF99"/>
                </a:solidFill>
              </a:rPr>
              <a:t>LMC</a:t>
            </a:r>
            <a:endParaRPr lang="en-US" altLang="en-US">
              <a:solidFill>
                <a:srgbClr val="FFFF99"/>
              </a:solidFill>
            </a:endParaRPr>
          </a:p>
        </p:txBody>
      </p:sp>
      <p:sp>
        <p:nvSpPr>
          <p:cNvPr id="31771" name="Text Box 41"/>
          <p:cNvSpPr txBox="1">
            <a:spLocks noChangeArrowheads="1"/>
          </p:cNvSpPr>
          <p:nvPr/>
        </p:nvSpPr>
        <p:spPr bwMode="auto">
          <a:xfrm>
            <a:off x="1812925" y="2165350"/>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a:t>MC1</a:t>
            </a:r>
            <a:endParaRPr lang="en-US" altLang="en-US" sz="1800"/>
          </a:p>
        </p:txBody>
      </p:sp>
      <p:sp>
        <p:nvSpPr>
          <p:cNvPr id="31772" name="Text Box 42"/>
          <p:cNvSpPr txBox="1">
            <a:spLocks noChangeArrowheads="1"/>
          </p:cNvSpPr>
          <p:nvPr/>
        </p:nvSpPr>
        <p:spPr bwMode="auto">
          <a:xfrm>
            <a:off x="3794125" y="2774950"/>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a:t>MC2</a:t>
            </a:r>
            <a:endParaRPr lang="en-US" altLang="en-US" sz="1800"/>
          </a:p>
        </p:txBody>
      </p:sp>
      <p:sp>
        <p:nvSpPr>
          <p:cNvPr id="31773" name="Text Box 43"/>
          <p:cNvSpPr txBox="1">
            <a:spLocks noChangeArrowheads="1"/>
          </p:cNvSpPr>
          <p:nvPr/>
        </p:nvSpPr>
        <p:spPr bwMode="auto">
          <a:xfrm>
            <a:off x="5626100" y="1600200"/>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1800" dirty="0"/>
              <a:t>MC3</a:t>
            </a:r>
            <a:endParaRPr lang="en-US" altLang="en-US" sz="1800" dirty="0"/>
          </a:p>
        </p:txBody>
      </p:sp>
      <p:sp>
        <p:nvSpPr>
          <p:cNvPr id="2" name="Title 1"/>
          <p:cNvSpPr>
            <a:spLocks noGrp="1"/>
          </p:cNvSpPr>
          <p:nvPr>
            <p:ph type="title"/>
          </p:nvPr>
        </p:nvSpPr>
        <p:spPr>
          <a:xfrm>
            <a:off x="76200" y="152400"/>
            <a:ext cx="7924800" cy="914400"/>
          </a:xfrm>
        </p:spPr>
        <p:txBody>
          <a:bodyPr/>
          <a:lstStyle/>
          <a:p>
            <a:pPr marL="176213" indent="-176213">
              <a:buFont typeface="Arial" panose="020B0604020202020204" pitchFamily="34" charset="0"/>
              <a:buChar char="•"/>
            </a:pPr>
            <a:r>
              <a:rPr lang="en-US" sz="2800" b="1" dirty="0"/>
              <a:t>Long-Run Average Cost as the Planning Horizon</a:t>
            </a:r>
            <a:endParaRPr lang="en-US" sz="2800" dirty="0"/>
          </a:p>
        </p:txBody>
      </p:sp>
    </p:spTree>
    <p:extLst>
      <p:ext uri="{BB962C8B-B14F-4D97-AF65-F5344CB8AC3E}">
        <p14:creationId xmlns:p14="http://schemas.microsoft.com/office/powerpoint/2010/main" val="1673811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576263" y="441325"/>
            <a:ext cx="8001000" cy="838200"/>
          </a:xfrm>
        </p:spPr>
        <p:txBody>
          <a:bodyPr/>
          <a:lstStyle/>
          <a:p>
            <a:pPr algn="ctr"/>
            <a:r>
              <a:rPr lang="en-US" sz="3600" b="1" dirty="0"/>
              <a:t>Restructuring Short-Run Costs</a:t>
            </a:r>
          </a:p>
        </p:txBody>
      </p:sp>
      <p:sp>
        <p:nvSpPr>
          <p:cNvPr id="345091" name="Rectangle 3"/>
          <p:cNvSpPr>
            <a:spLocks noGrp="1" noChangeArrowheads="1"/>
          </p:cNvSpPr>
          <p:nvPr>
            <p:ph idx="4294967295"/>
          </p:nvPr>
        </p:nvSpPr>
        <p:spPr>
          <a:xfrm>
            <a:off x="457200" y="1600200"/>
            <a:ext cx="8229600" cy="4525963"/>
          </a:xfrm>
          <a:prstGeom prst="rect">
            <a:avLst/>
          </a:prstGeom>
        </p:spPr>
        <p:txBody>
          <a:bodyPr>
            <a:normAutofit/>
          </a:bodyPr>
          <a:lstStyle/>
          <a:p>
            <a:r>
              <a:rPr lang="en-US" sz="3200" dirty="0">
                <a:solidFill>
                  <a:srgbClr val="00FFFF"/>
                </a:solidFill>
              </a:rPr>
              <a:t>Because managers have greatest flexibility to choose inputs in the long run, costs are lower in the long run than in the short run for all output levels except that for which the fixed input is at its optimal level</a:t>
            </a:r>
          </a:p>
          <a:p>
            <a:pPr lvl="1"/>
            <a:r>
              <a:rPr lang="en-US" sz="2800" dirty="0">
                <a:solidFill>
                  <a:srgbClr val="00FFFF"/>
                </a:solidFill>
              </a:rPr>
              <a:t>Short-run costs can be reduced by adjusting fixed inputs to their optimal long-run levels when the opportunity arises</a:t>
            </a:r>
          </a:p>
        </p:txBody>
      </p:sp>
    </p:spTree>
    <p:extLst>
      <p:ext uri="{BB962C8B-B14F-4D97-AF65-F5344CB8AC3E}">
        <p14:creationId xmlns:p14="http://schemas.microsoft.com/office/powerpoint/2010/main" val="2397397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wipe(left)">
                                      <p:cBhvr>
                                        <p:cTn id="7" dur="500"/>
                                        <p:tgtEl>
                                          <p:spTgt spid="345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wipe(left)">
                                      <p:cBhvr>
                                        <p:cTn id="12" dur="500"/>
                                        <p:tgtEl>
                                          <p:spTgt spid="345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81050" y="228600"/>
            <a:ext cx="7620000" cy="1295400"/>
          </a:xfrm>
        </p:spPr>
        <p:txBody>
          <a:bodyPr/>
          <a:lstStyle/>
          <a:p>
            <a:pPr algn="ctr"/>
            <a:r>
              <a:rPr lang="en-US" sz="4000" b="1" dirty="0"/>
              <a:t>Restructuring Short-Run Costs</a:t>
            </a:r>
            <a:endParaRPr lang="en-US" sz="3300" b="1" dirty="0"/>
          </a:p>
        </p:txBody>
      </p:sp>
      <p:pic>
        <p:nvPicPr>
          <p:cNvPr id="90114" name="Picture 9" descr="Fig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74750" y="1770063"/>
            <a:ext cx="7159625" cy="4505325"/>
          </a:xfrm>
          <a:prstGeom prst="rect">
            <a:avLst/>
          </a:prstGeom>
          <a:noFill/>
          <a:ln w="9525">
            <a:noFill/>
            <a:miter lim="800000"/>
            <a:headEnd/>
            <a:tailEnd/>
          </a:ln>
        </p:spPr>
      </p:pic>
      <p:pic>
        <p:nvPicPr>
          <p:cNvPr id="347147" name="Picture 11" descr="Fig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35138" y="3055938"/>
            <a:ext cx="4521200" cy="2740025"/>
          </a:xfrm>
          <a:prstGeom prst="rect">
            <a:avLst/>
          </a:prstGeom>
          <a:noFill/>
          <a:ln w="9525">
            <a:noFill/>
            <a:miter lim="800000"/>
            <a:headEnd/>
            <a:tailEnd/>
          </a:ln>
        </p:spPr>
      </p:pic>
      <p:grpSp>
        <p:nvGrpSpPr>
          <p:cNvPr id="2" name="Group 24"/>
          <p:cNvGrpSpPr>
            <a:grpSpLocks/>
          </p:cNvGrpSpPr>
          <p:nvPr/>
        </p:nvGrpSpPr>
        <p:grpSpPr bwMode="auto">
          <a:xfrm>
            <a:off x="1504950" y="4286250"/>
            <a:ext cx="6865938" cy="230188"/>
            <a:chOff x="948" y="2700"/>
            <a:chExt cx="4325" cy="145"/>
          </a:xfrm>
        </p:grpSpPr>
        <p:pic>
          <p:nvPicPr>
            <p:cNvPr id="90123" name="Picture 12" descr="Fig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02" y="2719"/>
              <a:ext cx="4171" cy="113"/>
            </a:xfrm>
            <a:prstGeom prst="rect">
              <a:avLst/>
            </a:prstGeom>
            <a:noFill/>
            <a:ln w="9525">
              <a:noFill/>
              <a:miter lim="800000"/>
              <a:headEnd/>
              <a:tailEnd/>
            </a:ln>
          </p:spPr>
        </p:pic>
        <p:pic>
          <p:nvPicPr>
            <p:cNvPr id="90124" name="Picture 1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48" y="2700"/>
              <a:ext cx="126" cy="145"/>
            </a:xfrm>
            <a:prstGeom prst="rect">
              <a:avLst/>
            </a:prstGeom>
            <a:noFill/>
            <a:ln w="9525">
              <a:noFill/>
              <a:miter lim="800000"/>
              <a:headEnd/>
              <a:tailEnd/>
            </a:ln>
          </p:spPr>
        </p:pic>
      </p:grpSp>
      <p:pic>
        <p:nvPicPr>
          <p:cNvPr id="347149" name="Picture 13" descr="Fig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411288" y="2025650"/>
            <a:ext cx="5994400" cy="3973513"/>
          </a:xfrm>
          <a:prstGeom prst="rect">
            <a:avLst/>
          </a:prstGeom>
          <a:noFill/>
          <a:ln w="9525">
            <a:noFill/>
            <a:miter lim="800000"/>
            <a:headEnd/>
            <a:tailEnd/>
          </a:ln>
        </p:spPr>
      </p:pic>
      <p:pic>
        <p:nvPicPr>
          <p:cNvPr id="347154" name="Picture 1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86163" y="4170363"/>
            <a:ext cx="481012" cy="1819275"/>
          </a:xfrm>
          <a:prstGeom prst="rect">
            <a:avLst/>
          </a:prstGeom>
          <a:noFill/>
          <a:ln w="9525">
            <a:noFill/>
            <a:miter lim="800000"/>
            <a:headEnd/>
            <a:tailEnd/>
          </a:ln>
        </p:spPr>
      </p:pic>
      <p:grpSp>
        <p:nvGrpSpPr>
          <p:cNvPr id="3" name="Group 25"/>
          <p:cNvGrpSpPr>
            <a:grpSpLocks/>
          </p:cNvGrpSpPr>
          <p:nvPr/>
        </p:nvGrpSpPr>
        <p:grpSpPr bwMode="auto">
          <a:xfrm>
            <a:off x="1509713" y="4062413"/>
            <a:ext cx="6886575" cy="190500"/>
            <a:chOff x="951" y="2559"/>
            <a:chExt cx="4338" cy="120"/>
          </a:xfrm>
        </p:grpSpPr>
        <p:pic>
          <p:nvPicPr>
            <p:cNvPr id="90121" name="Picture 14" descr="Fig 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116" y="2567"/>
              <a:ext cx="4173" cy="102"/>
            </a:xfrm>
            <a:prstGeom prst="rect">
              <a:avLst/>
            </a:prstGeom>
            <a:noFill/>
            <a:ln w="9525">
              <a:noFill/>
              <a:miter lim="800000"/>
              <a:headEnd/>
              <a:tailEnd/>
            </a:ln>
          </p:spPr>
        </p:pic>
        <p:pic>
          <p:nvPicPr>
            <p:cNvPr id="90122" name="Picture 20"/>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951" y="2559"/>
              <a:ext cx="124" cy="120"/>
            </a:xfrm>
            <a:prstGeom prst="rect">
              <a:avLst/>
            </a:prstGeom>
            <a:noFill/>
            <a:ln w="9525">
              <a:noFill/>
              <a:miter lim="800000"/>
              <a:headEnd/>
              <a:tailEnd/>
            </a:ln>
          </p:spPr>
        </p:pic>
      </p:grpSp>
      <p:pic>
        <p:nvPicPr>
          <p:cNvPr id="347157" name="Picture 2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337050" y="4014788"/>
            <a:ext cx="311150" cy="1970087"/>
          </a:xfrm>
          <a:prstGeom prst="rect">
            <a:avLst/>
          </a:prstGeom>
          <a:noFill/>
          <a:ln w="9525">
            <a:noFill/>
            <a:miter lim="800000"/>
            <a:headEnd/>
            <a:tailEnd/>
          </a:ln>
        </p:spPr>
      </p:pic>
    </p:spTree>
    <p:extLst>
      <p:ext uri="{BB962C8B-B14F-4D97-AF65-F5344CB8AC3E}">
        <p14:creationId xmlns:p14="http://schemas.microsoft.com/office/powerpoint/2010/main" val="186368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7147"/>
                                        </p:tgtEl>
                                        <p:attrNameLst>
                                          <p:attrName>style.visibility</p:attrName>
                                        </p:attrNameLst>
                                      </p:cBhvr>
                                      <p:to>
                                        <p:strVal val="visible"/>
                                      </p:to>
                                    </p:set>
                                    <p:animEffect transition="in" filter="wipe(left)">
                                      <p:cBhvr>
                                        <p:cTn id="7" dur="500"/>
                                        <p:tgtEl>
                                          <p:spTgt spid="347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47154"/>
                                        </p:tgtEl>
                                        <p:attrNameLst>
                                          <p:attrName>style.visibility</p:attrName>
                                        </p:attrNameLst>
                                      </p:cBhvr>
                                      <p:to>
                                        <p:strVal val="visible"/>
                                      </p:to>
                                    </p:set>
                                    <p:animEffect transition="in" filter="wipe(up)">
                                      <p:cBhvr>
                                        <p:cTn id="16" dur="500"/>
                                        <p:tgtEl>
                                          <p:spTgt spid="3471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47149"/>
                                        </p:tgtEl>
                                        <p:attrNameLst>
                                          <p:attrName>style.visibility</p:attrName>
                                        </p:attrNameLst>
                                      </p:cBhvr>
                                      <p:to>
                                        <p:strVal val="visible"/>
                                      </p:to>
                                    </p:set>
                                    <p:animEffect transition="in" filter="wipe(up)">
                                      <p:cBhvr>
                                        <p:cTn id="21" dur="500"/>
                                        <p:tgtEl>
                                          <p:spTgt spid="3471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347157"/>
                                        </p:tgtEl>
                                        <p:attrNameLst>
                                          <p:attrName>style.visibility</p:attrName>
                                        </p:attrNameLst>
                                      </p:cBhvr>
                                      <p:to>
                                        <p:strVal val="visible"/>
                                      </p:to>
                                    </p:set>
                                    <p:animEffect transition="in" filter="wipe(up)">
                                      <p:cBhvr>
                                        <p:cTn id="30" dur="500"/>
                                        <p:tgtEl>
                                          <p:spTgt spid="34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09600" y="274638"/>
            <a:ext cx="7924800" cy="792162"/>
          </a:xfrm>
        </p:spPr>
        <p:txBody>
          <a:bodyPr/>
          <a:lstStyle/>
          <a:p>
            <a:pPr algn="ctr"/>
            <a:r>
              <a:rPr lang="en-US" sz="3600" b="1" dirty="0"/>
              <a:t>Summary</a:t>
            </a:r>
          </a:p>
        </p:txBody>
      </p:sp>
      <p:sp>
        <p:nvSpPr>
          <p:cNvPr id="419843" name="Rectangle 3"/>
          <p:cNvSpPr>
            <a:spLocks noGrp="1" noChangeArrowheads="1"/>
          </p:cNvSpPr>
          <p:nvPr>
            <p:ph idx="4294967295"/>
          </p:nvPr>
        </p:nvSpPr>
        <p:spPr>
          <a:xfrm>
            <a:off x="457200" y="1295400"/>
            <a:ext cx="8229600" cy="5332412"/>
          </a:xfrm>
          <a:prstGeom prst="rect">
            <a:avLst/>
          </a:prstGeom>
        </p:spPr>
        <p:txBody>
          <a:bodyPr/>
          <a:lstStyle/>
          <a:p>
            <a:r>
              <a:rPr lang="en-US" sz="2400" dirty="0">
                <a:solidFill>
                  <a:srgbClr val="00FFFF"/>
                </a:solidFill>
              </a:rPr>
              <a:t>Short-run total cost, </a:t>
            </a:r>
            <a:r>
              <a:rPr lang="en-US" sz="2600" b="1" i="1" dirty="0">
                <a:solidFill>
                  <a:srgbClr val="00FFFF"/>
                </a:solidFill>
                <a:latin typeface="Times New Roman" pitchFamily="18" charset="0"/>
                <a:cs typeface="Times New Roman" pitchFamily="18" charset="0"/>
              </a:rPr>
              <a:t>TC</a:t>
            </a:r>
            <a:r>
              <a:rPr lang="en-US" sz="2400" i="1" dirty="0">
                <a:solidFill>
                  <a:srgbClr val="00FFFF"/>
                </a:solidFill>
              </a:rPr>
              <a:t>, </a:t>
            </a:r>
            <a:r>
              <a:rPr lang="en-US" sz="2400" dirty="0">
                <a:solidFill>
                  <a:srgbClr val="00FFFF"/>
                </a:solidFill>
              </a:rPr>
              <a:t>is the sum of total variable cost, </a:t>
            </a:r>
            <a:r>
              <a:rPr lang="en-US" sz="2600" b="1" i="1" dirty="0">
                <a:solidFill>
                  <a:srgbClr val="00FFFF"/>
                </a:solidFill>
                <a:latin typeface="Times New Roman" pitchFamily="18" charset="0"/>
                <a:cs typeface="Times New Roman" pitchFamily="18" charset="0"/>
              </a:rPr>
              <a:t>TVC</a:t>
            </a:r>
            <a:r>
              <a:rPr lang="en-US" sz="2400" dirty="0">
                <a:solidFill>
                  <a:srgbClr val="00FFFF"/>
                </a:solidFill>
              </a:rPr>
              <a:t>, and total fixed cost, </a:t>
            </a:r>
            <a:r>
              <a:rPr lang="en-US" sz="2600" b="1" i="1" dirty="0">
                <a:solidFill>
                  <a:srgbClr val="00FFFF"/>
                </a:solidFill>
                <a:latin typeface="Times New Roman" pitchFamily="18" charset="0"/>
                <a:cs typeface="Times New Roman" pitchFamily="18" charset="0"/>
              </a:rPr>
              <a:t>TFC: TC = TVC + TFC</a:t>
            </a:r>
          </a:p>
          <a:p>
            <a:r>
              <a:rPr lang="en-US" sz="2400" dirty="0">
                <a:solidFill>
                  <a:srgbClr val="00FFFF"/>
                </a:solidFill>
              </a:rPr>
              <a:t>Average fixed cost, </a:t>
            </a:r>
            <a:r>
              <a:rPr lang="en-US" sz="2600" b="1" i="1" dirty="0">
                <a:solidFill>
                  <a:srgbClr val="00FFFF"/>
                </a:solidFill>
                <a:latin typeface="Times New Roman" pitchFamily="18" charset="0"/>
                <a:cs typeface="Times New Roman" pitchFamily="18" charset="0"/>
              </a:rPr>
              <a:t>AFC</a:t>
            </a:r>
            <a:r>
              <a:rPr lang="en-US" sz="2400" dirty="0">
                <a:solidFill>
                  <a:srgbClr val="00FFFF"/>
                </a:solidFill>
              </a:rPr>
              <a:t>, is </a:t>
            </a:r>
            <a:r>
              <a:rPr lang="en-US" sz="2600" b="1" i="1" dirty="0">
                <a:solidFill>
                  <a:srgbClr val="00FFFF"/>
                </a:solidFill>
                <a:latin typeface="Times New Roman" pitchFamily="18" charset="0"/>
                <a:cs typeface="Times New Roman" pitchFamily="18" charset="0"/>
              </a:rPr>
              <a:t>TFC</a:t>
            </a:r>
            <a:r>
              <a:rPr lang="en-US" sz="2400" i="1" dirty="0">
                <a:solidFill>
                  <a:srgbClr val="00FFFF"/>
                </a:solidFill>
              </a:rPr>
              <a:t> </a:t>
            </a:r>
            <a:r>
              <a:rPr lang="en-US" sz="2400" dirty="0">
                <a:solidFill>
                  <a:srgbClr val="00FFFF"/>
                </a:solidFill>
              </a:rPr>
              <a:t>divided by output: </a:t>
            </a:r>
            <a:r>
              <a:rPr lang="en-US" sz="2600" b="1" i="1" dirty="0">
                <a:solidFill>
                  <a:srgbClr val="00FFFF"/>
                </a:solidFill>
                <a:latin typeface="Times New Roman" pitchFamily="18" charset="0"/>
                <a:cs typeface="Times New Roman" pitchFamily="18" charset="0"/>
              </a:rPr>
              <a:t>AFC = TFC/Q</a:t>
            </a:r>
            <a:r>
              <a:rPr lang="en-US" sz="2400" dirty="0">
                <a:solidFill>
                  <a:srgbClr val="00FFFF"/>
                </a:solidFill>
              </a:rPr>
              <a:t>; average variable cost, </a:t>
            </a:r>
            <a:r>
              <a:rPr lang="en-US" sz="2600" b="1" i="1" dirty="0">
                <a:solidFill>
                  <a:srgbClr val="00FFFF"/>
                </a:solidFill>
                <a:latin typeface="Times New Roman" pitchFamily="18" charset="0"/>
                <a:cs typeface="Times New Roman" pitchFamily="18" charset="0"/>
              </a:rPr>
              <a:t>AVC</a:t>
            </a:r>
            <a:r>
              <a:rPr lang="en-US" sz="2400" dirty="0">
                <a:solidFill>
                  <a:srgbClr val="00FFFF"/>
                </a:solidFill>
              </a:rPr>
              <a:t>, is </a:t>
            </a:r>
            <a:r>
              <a:rPr lang="en-US" sz="2600" b="1" i="1" dirty="0">
                <a:solidFill>
                  <a:srgbClr val="00FFFF"/>
                </a:solidFill>
                <a:latin typeface="Times New Roman" pitchFamily="18" charset="0"/>
                <a:cs typeface="Times New Roman" pitchFamily="18" charset="0"/>
              </a:rPr>
              <a:t>TVC</a:t>
            </a:r>
            <a:r>
              <a:rPr lang="en-US" sz="2400" i="1" dirty="0">
                <a:solidFill>
                  <a:srgbClr val="00FFFF"/>
                </a:solidFill>
              </a:rPr>
              <a:t> </a:t>
            </a:r>
            <a:r>
              <a:rPr lang="en-US" sz="2400" dirty="0">
                <a:solidFill>
                  <a:srgbClr val="00FFFF"/>
                </a:solidFill>
              </a:rPr>
              <a:t>divided by output: </a:t>
            </a:r>
            <a:r>
              <a:rPr lang="en-US" sz="2600" b="1" i="1" dirty="0">
                <a:solidFill>
                  <a:srgbClr val="00FFFF"/>
                </a:solidFill>
                <a:latin typeface="Times New Roman" pitchFamily="18" charset="0"/>
                <a:cs typeface="Times New Roman" pitchFamily="18" charset="0"/>
              </a:rPr>
              <a:t>AVC = TVC/Q</a:t>
            </a:r>
            <a:r>
              <a:rPr lang="en-US" sz="2400" dirty="0">
                <a:solidFill>
                  <a:srgbClr val="00FFFF"/>
                </a:solidFill>
              </a:rPr>
              <a:t>; average total cost (</a:t>
            </a:r>
            <a:r>
              <a:rPr lang="en-US" sz="2600" b="1" i="1" dirty="0">
                <a:solidFill>
                  <a:srgbClr val="00FFFF"/>
                </a:solidFill>
                <a:latin typeface="Times New Roman" pitchFamily="18" charset="0"/>
                <a:cs typeface="Times New Roman" pitchFamily="18" charset="0"/>
              </a:rPr>
              <a:t>ATC</a:t>
            </a:r>
            <a:r>
              <a:rPr lang="en-US" sz="2400" dirty="0">
                <a:solidFill>
                  <a:srgbClr val="00FFFF"/>
                </a:solidFill>
              </a:rPr>
              <a:t>) is </a:t>
            </a:r>
            <a:r>
              <a:rPr lang="en-US" sz="2600" b="1" i="1" dirty="0">
                <a:solidFill>
                  <a:srgbClr val="00FFFF"/>
                </a:solidFill>
                <a:latin typeface="Times New Roman" pitchFamily="18" charset="0"/>
                <a:cs typeface="Times New Roman" pitchFamily="18" charset="0"/>
              </a:rPr>
              <a:t>TC</a:t>
            </a:r>
            <a:r>
              <a:rPr lang="en-US" sz="2400" i="1" dirty="0">
                <a:solidFill>
                  <a:srgbClr val="00FFFF"/>
                </a:solidFill>
              </a:rPr>
              <a:t> </a:t>
            </a:r>
            <a:r>
              <a:rPr lang="en-US" sz="2400" dirty="0">
                <a:solidFill>
                  <a:srgbClr val="00FFFF"/>
                </a:solidFill>
              </a:rPr>
              <a:t>divided by output: </a:t>
            </a:r>
            <a:r>
              <a:rPr lang="en-US" sz="2600" b="1" i="1" dirty="0">
                <a:solidFill>
                  <a:srgbClr val="00FFFF"/>
                </a:solidFill>
                <a:latin typeface="Times New Roman" pitchFamily="18" charset="0"/>
                <a:cs typeface="Times New Roman" pitchFamily="18" charset="0"/>
              </a:rPr>
              <a:t>ATC = TC/Q</a:t>
            </a:r>
          </a:p>
          <a:p>
            <a:r>
              <a:rPr lang="en-US" sz="2400" dirty="0">
                <a:solidFill>
                  <a:srgbClr val="00FFFF"/>
                </a:solidFill>
              </a:rPr>
              <a:t>Short-run marginal cost, </a:t>
            </a:r>
            <a:r>
              <a:rPr lang="en-US" sz="2600" b="1" i="1" dirty="0">
                <a:solidFill>
                  <a:srgbClr val="00FFFF"/>
                </a:solidFill>
                <a:latin typeface="Times New Roman" pitchFamily="18" charset="0"/>
                <a:cs typeface="Times New Roman" pitchFamily="18" charset="0"/>
              </a:rPr>
              <a:t>SMC</a:t>
            </a:r>
            <a:r>
              <a:rPr lang="en-US" sz="2400" dirty="0">
                <a:solidFill>
                  <a:srgbClr val="00FFFF"/>
                </a:solidFill>
              </a:rPr>
              <a:t>, is the change in either </a:t>
            </a:r>
            <a:r>
              <a:rPr lang="en-US" sz="2600" b="1" i="1" dirty="0">
                <a:solidFill>
                  <a:srgbClr val="00FFFF"/>
                </a:solidFill>
                <a:latin typeface="Times New Roman" pitchFamily="18" charset="0"/>
                <a:cs typeface="Times New Roman" pitchFamily="18" charset="0"/>
              </a:rPr>
              <a:t>TVC</a:t>
            </a:r>
            <a:r>
              <a:rPr lang="en-US" sz="2400" i="1" dirty="0">
                <a:solidFill>
                  <a:srgbClr val="00FFFF"/>
                </a:solidFill>
              </a:rPr>
              <a:t> </a:t>
            </a:r>
            <a:r>
              <a:rPr lang="en-US" sz="2400" dirty="0">
                <a:solidFill>
                  <a:srgbClr val="00FFFF"/>
                </a:solidFill>
              </a:rPr>
              <a:t>or </a:t>
            </a:r>
            <a:r>
              <a:rPr lang="en-US" sz="2600" b="1" i="1" dirty="0">
                <a:solidFill>
                  <a:srgbClr val="00FFFF"/>
                </a:solidFill>
                <a:latin typeface="Times New Roman" pitchFamily="18" charset="0"/>
                <a:cs typeface="Times New Roman" pitchFamily="18" charset="0"/>
              </a:rPr>
              <a:t>TC</a:t>
            </a:r>
            <a:r>
              <a:rPr lang="en-US" sz="2400" i="1" dirty="0">
                <a:solidFill>
                  <a:srgbClr val="00FFFF"/>
                </a:solidFill>
              </a:rPr>
              <a:t> </a:t>
            </a:r>
            <a:r>
              <a:rPr lang="en-US" sz="2400" dirty="0">
                <a:solidFill>
                  <a:srgbClr val="00FFFF"/>
                </a:solidFill>
              </a:rPr>
              <a:t>per unit change in output </a:t>
            </a:r>
            <a:r>
              <a:rPr lang="en-US" sz="2600" b="1" i="1" dirty="0">
                <a:solidFill>
                  <a:srgbClr val="00FFFF"/>
                </a:solidFill>
                <a:latin typeface="Times New Roman" pitchFamily="18" charset="0"/>
                <a:cs typeface="Times New Roman" pitchFamily="18" charset="0"/>
              </a:rPr>
              <a:t>Q</a:t>
            </a:r>
          </a:p>
          <a:p>
            <a:r>
              <a:rPr lang="en-US" sz="2400" dirty="0">
                <a:solidFill>
                  <a:srgbClr val="00FFFF"/>
                </a:solidFill>
              </a:rPr>
              <a:t>The link between product curves and cost curves in the short run when one input is variable is reflected in the relations, </a:t>
            </a:r>
            <a:r>
              <a:rPr lang="en-US" sz="2600" b="1" i="1" dirty="0">
                <a:solidFill>
                  <a:srgbClr val="00FFFF"/>
                </a:solidFill>
                <a:latin typeface="Times New Roman" pitchFamily="18" charset="0"/>
                <a:cs typeface="Times New Roman" pitchFamily="18" charset="0"/>
              </a:rPr>
              <a:t>AVC = w/AP </a:t>
            </a:r>
            <a:r>
              <a:rPr lang="en-US" sz="2400" dirty="0">
                <a:solidFill>
                  <a:srgbClr val="00FFFF"/>
                </a:solidFill>
              </a:rPr>
              <a:t>and </a:t>
            </a:r>
            <a:r>
              <a:rPr lang="en-US" sz="2600" b="1" i="1" dirty="0">
                <a:solidFill>
                  <a:srgbClr val="00FFFF"/>
                </a:solidFill>
                <a:latin typeface="Times New Roman" pitchFamily="18" charset="0"/>
                <a:cs typeface="Times New Roman" pitchFamily="18" charset="0"/>
              </a:rPr>
              <a:t>SMC = w/MP</a:t>
            </a:r>
            <a:r>
              <a:rPr lang="en-US" sz="2400" dirty="0">
                <a:solidFill>
                  <a:srgbClr val="00FFFF"/>
                </a:solidFill>
              </a:rPr>
              <a:t>, where </a:t>
            </a:r>
            <a:r>
              <a:rPr lang="en-US" sz="2600" b="1" i="1" dirty="0">
                <a:solidFill>
                  <a:srgbClr val="00FFFF"/>
                </a:solidFill>
                <a:latin typeface="Times New Roman" pitchFamily="18" charset="0"/>
                <a:cs typeface="Times New Roman" pitchFamily="18" charset="0"/>
              </a:rPr>
              <a:t>w</a:t>
            </a:r>
            <a:r>
              <a:rPr lang="en-US" sz="2400" i="1" dirty="0">
                <a:solidFill>
                  <a:srgbClr val="00FFFF"/>
                </a:solidFill>
              </a:rPr>
              <a:t> </a:t>
            </a:r>
            <a:r>
              <a:rPr lang="en-US" sz="2400" dirty="0">
                <a:solidFill>
                  <a:srgbClr val="00FFFF"/>
                </a:solidFill>
              </a:rPr>
              <a:t>is the price of the variable input</a:t>
            </a:r>
          </a:p>
        </p:txBody>
      </p:sp>
    </p:spTree>
    <p:extLst>
      <p:ext uri="{BB962C8B-B14F-4D97-AF65-F5344CB8AC3E}">
        <p14:creationId xmlns:p14="http://schemas.microsoft.com/office/powerpoint/2010/main" val="23536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wipe(left)">
                                      <p:cBhvr>
                                        <p:cTn id="7" dur="500"/>
                                        <p:tgtEl>
                                          <p:spTgt spid="419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43">
                                            <p:txEl>
                                              <p:pRg st="1" end="1"/>
                                            </p:txEl>
                                          </p:spTgt>
                                        </p:tgtEl>
                                        <p:attrNameLst>
                                          <p:attrName>style.visibility</p:attrName>
                                        </p:attrNameLst>
                                      </p:cBhvr>
                                      <p:to>
                                        <p:strVal val="visible"/>
                                      </p:to>
                                    </p:set>
                                    <p:animEffect transition="in" filter="wipe(left)">
                                      <p:cBhvr>
                                        <p:cTn id="12" dur="500"/>
                                        <p:tgtEl>
                                          <p:spTgt spid="419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43">
                                            <p:txEl>
                                              <p:pRg st="2" end="2"/>
                                            </p:txEl>
                                          </p:spTgt>
                                        </p:tgtEl>
                                        <p:attrNameLst>
                                          <p:attrName>style.visibility</p:attrName>
                                        </p:attrNameLst>
                                      </p:cBhvr>
                                      <p:to>
                                        <p:strVal val="visible"/>
                                      </p:to>
                                    </p:set>
                                    <p:animEffect transition="in" filter="wipe(left)">
                                      <p:cBhvr>
                                        <p:cTn id="17" dur="500"/>
                                        <p:tgtEl>
                                          <p:spTgt spid="419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43">
                                            <p:txEl>
                                              <p:pRg st="3" end="3"/>
                                            </p:txEl>
                                          </p:spTgt>
                                        </p:tgtEl>
                                        <p:attrNameLst>
                                          <p:attrName>style.visibility</p:attrName>
                                        </p:attrNameLst>
                                      </p:cBhvr>
                                      <p:to>
                                        <p:strVal val="visible"/>
                                      </p:to>
                                    </p:set>
                                    <p:animEffect transition="in" filter="wipe(left)">
                                      <p:cBhvr>
                                        <p:cTn id="22" dur="500"/>
                                        <p:tgtEl>
                                          <p:spTgt spid="419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771525" y="152400"/>
            <a:ext cx="7620000" cy="717550"/>
          </a:xfrm>
        </p:spPr>
        <p:txBody>
          <a:bodyPr/>
          <a:lstStyle/>
          <a:p>
            <a:pPr algn="ctr"/>
            <a:r>
              <a:rPr lang="en-US" sz="3600" b="1" dirty="0"/>
              <a:t>Summary</a:t>
            </a:r>
          </a:p>
        </p:txBody>
      </p:sp>
      <p:sp>
        <p:nvSpPr>
          <p:cNvPr id="94210" name="Rectangle 3"/>
          <p:cNvSpPr>
            <a:spLocks noGrp="1" noChangeArrowheads="1"/>
          </p:cNvSpPr>
          <p:nvPr>
            <p:ph idx="4294967295"/>
          </p:nvPr>
        </p:nvSpPr>
        <p:spPr>
          <a:xfrm>
            <a:off x="457200" y="1066800"/>
            <a:ext cx="8197850" cy="5257800"/>
          </a:xfrm>
          <a:prstGeom prst="rect">
            <a:avLst/>
          </a:prstGeom>
        </p:spPr>
        <p:txBody>
          <a:bodyPr>
            <a:noAutofit/>
          </a:bodyPr>
          <a:lstStyle/>
          <a:p>
            <a:r>
              <a:rPr lang="en-US" sz="2400" dirty="0">
                <a:solidFill>
                  <a:srgbClr val="00FFFF"/>
                </a:solidFill>
              </a:rPr>
              <a:t>Minimize total cost of producing a given quantity of output by choosing the input combination on the isoquant that is just tangent to an </a:t>
            </a:r>
            <a:r>
              <a:rPr lang="en-US" sz="2400" dirty="0" err="1">
                <a:solidFill>
                  <a:srgbClr val="00FFFF"/>
                </a:solidFill>
              </a:rPr>
              <a:t>isocost</a:t>
            </a:r>
            <a:r>
              <a:rPr lang="en-US" sz="2400" dirty="0">
                <a:solidFill>
                  <a:srgbClr val="00FFFF"/>
                </a:solidFill>
              </a:rPr>
              <a:t> curve</a:t>
            </a:r>
          </a:p>
          <a:p>
            <a:pPr lvl="1"/>
            <a:r>
              <a:rPr lang="en-US" sz="2000" dirty="0">
                <a:solidFill>
                  <a:srgbClr val="00FFFF"/>
                </a:solidFill>
              </a:rPr>
              <a:t>The two slopes are equal in equilibrium</a:t>
            </a:r>
          </a:p>
          <a:p>
            <a:pPr lvl="1"/>
            <a:r>
              <a:rPr lang="en-US" sz="2000" dirty="0">
                <a:solidFill>
                  <a:srgbClr val="00FFFF"/>
                </a:solidFill>
              </a:rPr>
              <a:t>Maximizing output for a given level of expenditure requires choosing an input combination satisfying the exact same conditions as for minimizing costs</a:t>
            </a:r>
          </a:p>
          <a:p>
            <a:r>
              <a:rPr lang="en-US" sz="2400" dirty="0">
                <a:solidFill>
                  <a:srgbClr val="00FFFF"/>
                </a:solidFill>
              </a:rPr>
              <a:t>The expansion path shows the optimal (or efficient) input combination for every level of output; long-run cost curves are derived from the expansion path</a:t>
            </a:r>
          </a:p>
          <a:p>
            <a:r>
              <a:rPr lang="en-US" sz="2400" b="1" i="1" dirty="0">
                <a:solidFill>
                  <a:srgbClr val="00FFFF"/>
                </a:solidFill>
                <a:latin typeface="Times New Roman" pitchFamily="18" charset="0"/>
                <a:cs typeface="Times New Roman" pitchFamily="18" charset="0"/>
              </a:rPr>
              <a:t>LMC</a:t>
            </a:r>
            <a:r>
              <a:rPr lang="en-US" sz="2400" i="1" dirty="0">
                <a:solidFill>
                  <a:srgbClr val="00FFFF"/>
                </a:solidFill>
              </a:rPr>
              <a:t> </a:t>
            </a:r>
            <a:r>
              <a:rPr lang="en-US" sz="2400" dirty="0">
                <a:solidFill>
                  <a:srgbClr val="00FFFF"/>
                </a:solidFill>
              </a:rPr>
              <a:t>lies below (above) </a:t>
            </a:r>
            <a:r>
              <a:rPr lang="en-US" sz="2400" b="1" i="1" dirty="0">
                <a:solidFill>
                  <a:srgbClr val="00FFFF"/>
                </a:solidFill>
                <a:latin typeface="Times New Roman" pitchFamily="18" charset="0"/>
                <a:cs typeface="Times New Roman" pitchFamily="18" charset="0"/>
              </a:rPr>
              <a:t>LAC</a:t>
            </a:r>
            <a:r>
              <a:rPr lang="en-US" sz="2400" i="1" dirty="0">
                <a:solidFill>
                  <a:srgbClr val="00FFFF"/>
                </a:solidFill>
              </a:rPr>
              <a:t> </a:t>
            </a:r>
            <a:r>
              <a:rPr lang="en-US" sz="2400" dirty="0">
                <a:solidFill>
                  <a:srgbClr val="00FFFF"/>
                </a:solidFill>
              </a:rPr>
              <a:t>when </a:t>
            </a:r>
            <a:r>
              <a:rPr lang="en-US" sz="2400" b="1" i="1" dirty="0">
                <a:solidFill>
                  <a:srgbClr val="00FFFF"/>
                </a:solidFill>
                <a:latin typeface="Times New Roman" pitchFamily="18" charset="0"/>
                <a:cs typeface="Times New Roman" pitchFamily="18" charset="0"/>
              </a:rPr>
              <a:t>LAC</a:t>
            </a:r>
            <a:r>
              <a:rPr lang="en-US" sz="2400" i="1" dirty="0">
                <a:solidFill>
                  <a:srgbClr val="00FFFF"/>
                </a:solidFill>
              </a:rPr>
              <a:t> </a:t>
            </a:r>
            <a:r>
              <a:rPr lang="en-US" sz="2400" dirty="0">
                <a:solidFill>
                  <a:srgbClr val="00FFFF"/>
                </a:solidFill>
              </a:rPr>
              <a:t>is falling (rising); </a:t>
            </a:r>
            <a:r>
              <a:rPr lang="en-US" sz="2400" b="1" i="1" dirty="0">
                <a:solidFill>
                  <a:srgbClr val="00FFFF"/>
                </a:solidFill>
                <a:latin typeface="Times New Roman" pitchFamily="18" charset="0"/>
                <a:cs typeface="Times New Roman" pitchFamily="18" charset="0"/>
              </a:rPr>
              <a:t>LMC</a:t>
            </a:r>
            <a:r>
              <a:rPr lang="en-US" sz="2400" i="1" dirty="0">
                <a:solidFill>
                  <a:srgbClr val="00FFFF"/>
                </a:solidFill>
              </a:rPr>
              <a:t> </a:t>
            </a:r>
            <a:r>
              <a:rPr lang="en-US" sz="2400" dirty="0">
                <a:solidFill>
                  <a:srgbClr val="00FFFF"/>
                </a:solidFill>
              </a:rPr>
              <a:t>equals </a:t>
            </a:r>
            <a:r>
              <a:rPr lang="en-US" sz="2400" b="1" i="1" dirty="0">
                <a:solidFill>
                  <a:srgbClr val="00FFFF"/>
                </a:solidFill>
                <a:latin typeface="Times New Roman" pitchFamily="18" charset="0"/>
                <a:cs typeface="Times New Roman" pitchFamily="18" charset="0"/>
              </a:rPr>
              <a:t>LAC</a:t>
            </a:r>
            <a:r>
              <a:rPr lang="en-US" sz="2400" i="1" dirty="0">
                <a:solidFill>
                  <a:srgbClr val="00FFFF"/>
                </a:solidFill>
              </a:rPr>
              <a:t> </a:t>
            </a:r>
            <a:r>
              <a:rPr lang="en-US" sz="2400" dirty="0">
                <a:solidFill>
                  <a:srgbClr val="00FFFF"/>
                </a:solidFill>
              </a:rPr>
              <a:t>at </a:t>
            </a:r>
            <a:r>
              <a:rPr lang="en-US" sz="2400" b="1" i="1" dirty="0">
                <a:solidFill>
                  <a:srgbClr val="00FFFF"/>
                </a:solidFill>
                <a:latin typeface="Times New Roman" pitchFamily="18" charset="0"/>
                <a:cs typeface="Times New Roman" pitchFamily="18" charset="0"/>
              </a:rPr>
              <a:t>LAC</a:t>
            </a:r>
            <a:r>
              <a:rPr lang="en-US" sz="2400" dirty="0">
                <a:solidFill>
                  <a:srgbClr val="00FFFF"/>
                </a:solidFill>
              </a:rPr>
              <a:t>’s minimum value</a:t>
            </a:r>
          </a:p>
        </p:txBody>
      </p:sp>
    </p:spTree>
    <p:extLst>
      <p:ext uri="{BB962C8B-B14F-4D97-AF65-F5344CB8AC3E}">
        <p14:creationId xmlns:p14="http://schemas.microsoft.com/office/powerpoint/2010/main" val="1450131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771525" y="425450"/>
            <a:ext cx="7620000" cy="838200"/>
          </a:xfrm>
        </p:spPr>
        <p:txBody>
          <a:bodyPr/>
          <a:lstStyle/>
          <a:p>
            <a:pPr algn="ctr"/>
            <a:r>
              <a:rPr lang="en-US" sz="3600" b="1" dirty="0"/>
              <a:t>Summary</a:t>
            </a:r>
          </a:p>
        </p:txBody>
      </p:sp>
      <p:sp>
        <p:nvSpPr>
          <p:cNvPr id="96258" name="Rectangle 3"/>
          <p:cNvSpPr>
            <a:spLocks noGrp="1" noChangeArrowheads="1"/>
          </p:cNvSpPr>
          <p:nvPr>
            <p:ph idx="4294967295"/>
          </p:nvPr>
        </p:nvSpPr>
        <p:spPr>
          <a:xfrm>
            <a:off x="457200" y="1600200"/>
            <a:ext cx="8197850" cy="4525963"/>
          </a:xfrm>
          <a:prstGeom prst="rect">
            <a:avLst/>
          </a:prstGeom>
        </p:spPr>
        <p:txBody>
          <a:bodyPr>
            <a:noAutofit/>
          </a:bodyPr>
          <a:lstStyle/>
          <a:p>
            <a:r>
              <a:rPr lang="en-US" sz="2800" dirty="0">
                <a:solidFill>
                  <a:srgbClr val="00FFFF"/>
                </a:solidFill>
              </a:rPr>
              <a:t>When </a:t>
            </a:r>
            <a:r>
              <a:rPr lang="en-US" sz="2800" b="1" i="1" dirty="0">
                <a:solidFill>
                  <a:srgbClr val="00FFFF"/>
                </a:solidFill>
                <a:latin typeface="Times New Roman" pitchFamily="18" charset="0"/>
                <a:cs typeface="Times New Roman" pitchFamily="18" charset="0"/>
              </a:rPr>
              <a:t>LAC</a:t>
            </a:r>
            <a:r>
              <a:rPr lang="en-US" sz="2800" i="1" dirty="0">
                <a:solidFill>
                  <a:srgbClr val="00FFFF"/>
                </a:solidFill>
              </a:rPr>
              <a:t> </a:t>
            </a:r>
            <a:r>
              <a:rPr lang="en-US" sz="2800" dirty="0">
                <a:solidFill>
                  <a:srgbClr val="00FFFF"/>
                </a:solidFill>
              </a:rPr>
              <a:t>is decreasing, economies of scale are present, and when </a:t>
            </a:r>
            <a:r>
              <a:rPr lang="en-US" sz="2800" b="1" i="1" dirty="0">
                <a:solidFill>
                  <a:srgbClr val="00FFFF"/>
                </a:solidFill>
                <a:latin typeface="Times New Roman" pitchFamily="18" charset="0"/>
                <a:cs typeface="Times New Roman" pitchFamily="18" charset="0"/>
              </a:rPr>
              <a:t>LAC</a:t>
            </a:r>
            <a:r>
              <a:rPr lang="en-US" sz="2800" i="1" dirty="0">
                <a:solidFill>
                  <a:srgbClr val="00FFFF"/>
                </a:solidFill>
              </a:rPr>
              <a:t> </a:t>
            </a:r>
            <a:r>
              <a:rPr lang="en-US" sz="2800" dirty="0">
                <a:solidFill>
                  <a:srgbClr val="00FFFF"/>
                </a:solidFill>
              </a:rPr>
              <a:t>is increasing, diseconomies of scale are present; Economies of scope arise when firms produce joint products or when firms employ common inputs in production</a:t>
            </a:r>
          </a:p>
          <a:p>
            <a:r>
              <a:rPr lang="en-US" sz="2800" dirty="0">
                <a:solidFill>
                  <a:srgbClr val="00FFFF"/>
                </a:solidFill>
              </a:rPr>
              <a:t>Because managers possess the greatest flexibility in choosing inputs in the long run, long-run costs are lower than short-run costs for all output levels except the output level for which the short-run fixed input is at its optimal level</a:t>
            </a:r>
          </a:p>
          <a:p>
            <a:endParaRPr lang="en-US" sz="2800" dirty="0">
              <a:solidFill>
                <a:srgbClr val="00FFFF"/>
              </a:solidFill>
            </a:endParaRPr>
          </a:p>
        </p:txBody>
      </p:sp>
    </p:spTree>
    <p:extLst>
      <p:ext uri="{BB962C8B-B14F-4D97-AF65-F5344CB8AC3E}">
        <p14:creationId xmlns:p14="http://schemas.microsoft.com/office/powerpoint/2010/main" val="153218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762000" y="431800"/>
            <a:ext cx="7620000" cy="838200"/>
          </a:xfrm>
        </p:spPr>
        <p:txBody>
          <a:bodyPr/>
          <a:lstStyle/>
          <a:p>
            <a:pPr algn="ctr"/>
            <a:r>
              <a:rPr lang="en-US" sz="3200" b="1" dirty="0"/>
              <a:t>Total Cost Curves</a:t>
            </a:r>
            <a:endParaRPr lang="en-US" sz="3600" b="1" dirty="0"/>
          </a:p>
        </p:txBody>
      </p:sp>
      <p:pic>
        <p:nvPicPr>
          <p:cNvPr id="45058" name="Picture 12" descr="Fig 8"/>
          <p:cNvPicPr>
            <a:picLocks noChangeAspect="1" noChangeArrowheads="1"/>
          </p:cNvPicPr>
          <p:nvPr/>
        </p:nvPicPr>
        <p:blipFill>
          <a:blip r:embed="rId3"/>
          <a:srcRect/>
          <a:stretch>
            <a:fillRect/>
          </a:stretch>
        </p:blipFill>
        <p:spPr bwMode="auto">
          <a:xfrm>
            <a:off x="2000250" y="1916113"/>
            <a:ext cx="5019675" cy="4322762"/>
          </a:xfrm>
          <a:prstGeom prst="rect">
            <a:avLst/>
          </a:prstGeom>
          <a:noFill/>
          <a:ln w="9525">
            <a:noFill/>
            <a:miter lim="800000"/>
            <a:headEnd/>
            <a:tailEnd/>
          </a:ln>
        </p:spPr>
      </p:pic>
      <p:pic>
        <p:nvPicPr>
          <p:cNvPr id="320525" name="Picture 13" descr="Fig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78075" y="5059363"/>
            <a:ext cx="4543425" cy="146050"/>
          </a:xfrm>
          <a:prstGeom prst="rect">
            <a:avLst/>
          </a:prstGeom>
          <a:noFill/>
          <a:ln w="9525">
            <a:noFill/>
            <a:miter lim="800000"/>
            <a:headEnd/>
            <a:tailEnd/>
          </a:ln>
        </p:spPr>
      </p:pic>
      <p:pic>
        <p:nvPicPr>
          <p:cNvPr id="320529" name="Picture 17" descr="Fig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51163" y="2147888"/>
            <a:ext cx="3679825" cy="3000375"/>
          </a:xfrm>
          <a:prstGeom prst="rect">
            <a:avLst/>
          </a:prstGeom>
          <a:noFill/>
          <a:ln w="9525">
            <a:noFill/>
            <a:miter lim="800000"/>
            <a:headEnd/>
            <a:tailEnd/>
          </a:ln>
        </p:spPr>
      </p:pic>
      <p:pic>
        <p:nvPicPr>
          <p:cNvPr id="320526" name="Picture 14" descr="Fig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24175" y="2185988"/>
            <a:ext cx="3481388" cy="2990850"/>
          </a:xfrm>
          <a:prstGeom prst="rect">
            <a:avLst/>
          </a:prstGeom>
          <a:noFill/>
          <a:ln w="9525">
            <a:noFill/>
            <a:miter lim="800000"/>
            <a:headEnd/>
            <a:tailEnd/>
          </a:ln>
        </p:spPr>
      </p:pic>
      <p:pic>
        <p:nvPicPr>
          <p:cNvPr id="320527" name="Picture 15" descr="Fig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941638" y="2654300"/>
            <a:ext cx="3789362" cy="2986088"/>
          </a:xfrm>
          <a:prstGeom prst="rect">
            <a:avLst/>
          </a:prstGeom>
          <a:noFill/>
          <a:ln w="9525">
            <a:noFill/>
            <a:miter lim="800000"/>
            <a:headEnd/>
            <a:tailEnd/>
          </a:ln>
        </p:spPr>
      </p:pic>
      <p:pic>
        <p:nvPicPr>
          <p:cNvPr id="320528" name="Picture 16" descr="Fig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922588" y="2654300"/>
            <a:ext cx="3467100" cy="3000375"/>
          </a:xfrm>
          <a:prstGeom prst="rect">
            <a:avLst/>
          </a:prstGeom>
          <a:noFill/>
          <a:ln w="9525">
            <a:noFill/>
            <a:miter lim="800000"/>
            <a:headEnd/>
            <a:tailEnd/>
          </a:ln>
        </p:spPr>
      </p:pic>
    </p:spTree>
    <p:extLst>
      <p:ext uri="{BB962C8B-B14F-4D97-AF65-F5344CB8AC3E}">
        <p14:creationId xmlns:p14="http://schemas.microsoft.com/office/powerpoint/2010/main" val="345215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0525"/>
                                        </p:tgtEl>
                                        <p:attrNameLst>
                                          <p:attrName>style.visibility</p:attrName>
                                        </p:attrNameLst>
                                      </p:cBhvr>
                                      <p:to>
                                        <p:strVal val="visible"/>
                                      </p:to>
                                    </p:set>
                                    <p:animEffect transition="in" filter="wipe(left)">
                                      <p:cBhvr>
                                        <p:cTn id="7" dur="500"/>
                                        <p:tgtEl>
                                          <p:spTgt spid="320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0528"/>
                                        </p:tgtEl>
                                        <p:attrNameLst>
                                          <p:attrName>style.visibility</p:attrName>
                                        </p:attrNameLst>
                                      </p:cBhvr>
                                      <p:to>
                                        <p:strVal val="visible"/>
                                      </p:to>
                                    </p:set>
                                    <p:animEffect transition="in" filter="wipe(left)">
                                      <p:cBhvr>
                                        <p:cTn id="12" dur="500"/>
                                        <p:tgtEl>
                                          <p:spTgt spid="3205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0527"/>
                                        </p:tgtEl>
                                        <p:attrNameLst>
                                          <p:attrName>style.visibility</p:attrName>
                                        </p:attrNameLst>
                                      </p:cBhvr>
                                      <p:to>
                                        <p:strVal val="visible"/>
                                      </p:to>
                                    </p:set>
                                    <p:animEffect transition="in" filter="wipe(left)">
                                      <p:cBhvr>
                                        <p:cTn id="17" dur="500"/>
                                        <p:tgtEl>
                                          <p:spTgt spid="3205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0526"/>
                                        </p:tgtEl>
                                        <p:attrNameLst>
                                          <p:attrName>style.visibility</p:attrName>
                                        </p:attrNameLst>
                                      </p:cBhvr>
                                      <p:to>
                                        <p:strVal val="visible"/>
                                      </p:to>
                                    </p:set>
                                    <p:animEffect transition="in" filter="wipe(left)">
                                      <p:cBhvr>
                                        <p:cTn id="22" dur="500"/>
                                        <p:tgtEl>
                                          <p:spTgt spid="3205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0529"/>
                                        </p:tgtEl>
                                        <p:attrNameLst>
                                          <p:attrName>style.visibility</p:attrName>
                                        </p:attrNameLst>
                                      </p:cBhvr>
                                      <p:to>
                                        <p:strVal val="visible"/>
                                      </p:to>
                                    </p:set>
                                    <p:animEffect transition="in" filter="wipe(left)">
                                      <p:cBhvr>
                                        <p:cTn id="27" dur="500"/>
                                        <p:tgtEl>
                                          <p:spTgt spid="320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609600" y="381000"/>
            <a:ext cx="0" cy="579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Line 5"/>
          <p:cNvSpPr>
            <a:spLocks noChangeShapeType="1"/>
          </p:cNvSpPr>
          <p:nvPr/>
        </p:nvSpPr>
        <p:spPr bwMode="auto">
          <a:xfrm>
            <a:off x="609600" y="6172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Freeform 6"/>
          <p:cNvSpPr>
            <a:spLocks/>
          </p:cNvSpPr>
          <p:nvPr/>
        </p:nvSpPr>
        <p:spPr bwMode="auto">
          <a:xfrm>
            <a:off x="609600" y="1739900"/>
            <a:ext cx="6324600" cy="4432300"/>
          </a:xfrm>
          <a:custGeom>
            <a:avLst/>
            <a:gdLst>
              <a:gd name="T0" fmla="*/ 0 w 4128"/>
              <a:gd name="T1" fmla="*/ 2147483647 h 3032"/>
              <a:gd name="T2" fmla="*/ 2028151023 w 4128"/>
              <a:gd name="T3" fmla="*/ 2147483647 h 3032"/>
              <a:gd name="T4" fmla="*/ 2147483647 w 4128"/>
              <a:gd name="T5" fmla="*/ 2147483647 h 3032"/>
              <a:gd name="T6" fmla="*/ 2147483647 w 4128"/>
              <a:gd name="T7" fmla="*/ 427395390 h 3032"/>
              <a:gd name="T8" fmla="*/ 2147483647 w 4128"/>
              <a:gd name="T9" fmla="*/ 222245073 h 3032"/>
              <a:gd name="T10" fmla="*/ 0 60000 65536"/>
              <a:gd name="T11" fmla="*/ 0 60000 65536"/>
              <a:gd name="T12" fmla="*/ 0 60000 65536"/>
              <a:gd name="T13" fmla="*/ 0 60000 65536"/>
              <a:gd name="T14" fmla="*/ 0 60000 65536"/>
              <a:gd name="T15" fmla="*/ 0 w 4128"/>
              <a:gd name="T16" fmla="*/ 0 h 3032"/>
              <a:gd name="T17" fmla="*/ 4128 w 4128"/>
              <a:gd name="T18" fmla="*/ 3032 h 3032"/>
            </a:gdLst>
            <a:ahLst/>
            <a:cxnLst>
              <a:cxn ang="T10">
                <a:pos x="T0" y="T1"/>
              </a:cxn>
              <a:cxn ang="T11">
                <a:pos x="T2" y="T3"/>
              </a:cxn>
              <a:cxn ang="T12">
                <a:pos x="T4" y="T5"/>
              </a:cxn>
              <a:cxn ang="T13">
                <a:pos x="T6" y="T7"/>
              </a:cxn>
              <a:cxn ang="T14">
                <a:pos x="T8" y="T9"/>
              </a:cxn>
            </a:cxnLst>
            <a:rect l="T15" t="T16" r="T17" b="T18"/>
            <a:pathLst>
              <a:path w="4128" h="3032">
                <a:moveTo>
                  <a:pt x="0" y="3032"/>
                </a:moveTo>
                <a:cubicBezTo>
                  <a:pt x="164" y="2672"/>
                  <a:pt x="328" y="2312"/>
                  <a:pt x="864" y="2024"/>
                </a:cubicBezTo>
                <a:cubicBezTo>
                  <a:pt x="1400" y="1736"/>
                  <a:pt x="2696" y="1608"/>
                  <a:pt x="3216" y="1304"/>
                </a:cubicBezTo>
                <a:cubicBezTo>
                  <a:pt x="3736" y="1000"/>
                  <a:pt x="3840" y="400"/>
                  <a:pt x="3984" y="200"/>
                </a:cubicBezTo>
                <a:cubicBezTo>
                  <a:pt x="4128" y="0"/>
                  <a:pt x="4064" y="120"/>
                  <a:pt x="4080" y="104"/>
                </a:cubicBezTo>
              </a:path>
            </a:pathLst>
          </a:cu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9221" name="Line 7"/>
          <p:cNvSpPr>
            <a:spLocks noChangeShapeType="1"/>
          </p:cNvSpPr>
          <p:nvPr/>
        </p:nvSpPr>
        <p:spPr bwMode="auto">
          <a:xfrm>
            <a:off x="609600" y="4572000"/>
            <a:ext cx="6781800" cy="0"/>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Freeform 10"/>
          <p:cNvSpPr>
            <a:spLocks/>
          </p:cNvSpPr>
          <p:nvPr/>
        </p:nvSpPr>
        <p:spPr bwMode="auto">
          <a:xfrm>
            <a:off x="609600" y="76200"/>
            <a:ext cx="5638800" cy="4495800"/>
          </a:xfrm>
          <a:custGeom>
            <a:avLst/>
            <a:gdLst>
              <a:gd name="T0" fmla="*/ 0 w 4128"/>
              <a:gd name="T1" fmla="*/ 2147483647 h 3032"/>
              <a:gd name="T2" fmla="*/ 1612158521 w 4128"/>
              <a:gd name="T3" fmla="*/ 2147483647 h 3032"/>
              <a:gd name="T4" fmla="*/ 2147483647 w 4128"/>
              <a:gd name="T5" fmla="*/ 2147483647 h 3032"/>
              <a:gd name="T6" fmla="*/ 2147483647 w 4128"/>
              <a:gd name="T7" fmla="*/ 439729912 h 3032"/>
              <a:gd name="T8" fmla="*/ 2147483647 w 4128"/>
              <a:gd name="T9" fmla="*/ 228658602 h 3032"/>
              <a:gd name="T10" fmla="*/ 0 60000 65536"/>
              <a:gd name="T11" fmla="*/ 0 60000 65536"/>
              <a:gd name="T12" fmla="*/ 0 60000 65536"/>
              <a:gd name="T13" fmla="*/ 0 60000 65536"/>
              <a:gd name="T14" fmla="*/ 0 60000 65536"/>
              <a:gd name="T15" fmla="*/ 0 w 4128"/>
              <a:gd name="T16" fmla="*/ 0 h 3032"/>
              <a:gd name="T17" fmla="*/ 4128 w 4128"/>
              <a:gd name="T18" fmla="*/ 3032 h 3032"/>
            </a:gdLst>
            <a:ahLst/>
            <a:cxnLst>
              <a:cxn ang="T10">
                <a:pos x="T0" y="T1"/>
              </a:cxn>
              <a:cxn ang="T11">
                <a:pos x="T2" y="T3"/>
              </a:cxn>
              <a:cxn ang="T12">
                <a:pos x="T4" y="T5"/>
              </a:cxn>
              <a:cxn ang="T13">
                <a:pos x="T6" y="T7"/>
              </a:cxn>
              <a:cxn ang="T14">
                <a:pos x="T8" y="T9"/>
              </a:cxn>
            </a:cxnLst>
            <a:rect l="T15" t="T16" r="T17" b="T18"/>
            <a:pathLst>
              <a:path w="4128" h="3032">
                <a:moveTo>
                  <a:pt x="0" y="3032"/>
                </a:moveTo>
                <a:cubicBezTo>
                  <a:pt x="164" y="2672"/>
                  <a:pt x="328" y="2312"/>
                  <a:pt x="864" y="2024"/>
                </a:cubicBezTo>
                <a:cubicBezTo>
                  <a:pt x="1400" y="1736"/>
                  <a:pt x="2696" y="1608"/>
                  <a:pt x="3216" y="1304"/>
                </a:cubicBezTo>
                <a:cubicBezTo>
                  <a:pt x="3736" y="1000"/>
                  <a:pt x="3840" y="400"/>
                  <a:pt x="3984" y="200"/>
                </a:cubicBezTo>
                <a:cubicBezTo>
                  <a:pt x="4128" y="0"/>
                  <a:pt x="4064" y="120"/>
                  <a:pt x="4080" y="104"/>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9223" name="Text Box 11"/>
          <p:cNvSpPr txBox="1">
            <a:spLocks noChangeArrowheads="1"/>
          </p:cNvSpPr>
          <p:nvPr/>
        </p:nvSpPr>
        <p:spPr bwMode="auto">
          <a:xfrm>
            <a:off x="6537325" y="4605338"/>
            <a:ext cx="70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TFC</a:t>
            </a:r>
            <a:endParaRPr lang="en-US" altLang="en-US"/>
          </a:p>
        </p:txBody>
      </p:sp>
      <p:sp>
        <p:nvSpPr>
          <p:cNvPr id="9224" name="Text Box 12"/>
          <p:cNvSpPr txBox="1">
            <a:spLocks noChangeArrowheads="1"/>
          </p:cNvSpPr>
          <p:nvPr/>
        </p:nvSpPr>
        <p:spPr bwMode="auto">
          <a:xfrm>
            <a:off x="6918325" y="186213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TVC</a:t>
            </a:r>
            <a:endParaRPr lang="en-US" altLang="en-US"/>
          </a:p>
        </p:txBody>
      </p:sp>
      <p:sp>
        <p:nvSpPr>
          <p:cNvPr id="9225" name="Text Box 13"/>
          <p:cNvSpPr txBox="1">
            <a:spLocks noChangeArrowheads="1"/>
          </p:cNvSpPr>
          <p:nvPr/>
        </p:nvSpPr>
        <p:spPr bwMode="auto">
          <a:xfrm>
            <a:off x="6308725" y="261938"/>
            <a:ext cx="54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TC</a:t>
            </a:r>
            <a:endParaRPr lang="en-US" altLang="en-US"/>
          </a:p>
        </p:txBody>
      </p:sp>
      <p:sp>
        <p:nvSpPr>
          <p:cNvPr id="9226" name="Text Box 14"/>
          <p:cNvSpPr txBox="1">
            <a:spLocks noChangeArrowheads="1"/>
          </p:cNvSpPr>
          <p:nvPr/>
        </p:nvSpPr>
        <p:spPr bwMode="auto">
          <a:xfrm>
            <a:off x="7070725" y="6205538"/>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a:t>Output</a:t>
            </a:r>
            <a:endParaRPr lang="en-US" altLang="en-US"/>
          </a:p>
        </p:txBody>
      </p:sp>
      <p:sp>
        <p:nvSpPr>
          <p:cNvPr id="9227" name="Text Box 15"/>
          <p:cNvSpPr txBox="1">
            <a:spLocks noChangeArrowheads="1"/>
          </p:cNvSpPr>
          <p:nvPr/>
        </p:nvSpPr>
        <p:spPr bwMode="auto">
          <a:xfrm>
            <a:off x="609600" y="397132"/>
            <a:ext cx="87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DE" altLang="en-US" sz="2800" dirty="0"/>
              <a:t>Cost</a:t>
            </a:r>
            <a:endParaRPr lang="en-US" altLang="en-US" sz="2800" dirty="0"/>
          </a:p>
        </p:txBody>
      </p:sp>
    </p:spTree>
    <p:extLst>
      <p:ext uri="{BB962C8B-B14F-4D97-AF65-F5344CB8AC3E}">
        <p14:creationId xmlns:p14="http://schemas.microsoft.com/office/powerpoint/2010/main" val="332521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4" name="Rectangle 2"/>
          <p:cNvSpPr>
            <a:spLocks noGrp="1" noChangeArrowheads="1"/>
          </p:cNvSpPr>
          <p:nvPr>
            <p:ph type="title"/>
          </p:nvPr>
        </p:nvSpPr>
        <p:spPr>
          <a:xfrm>
            <a:off x="533400" y="306388"/>
            <a:ext cx="7924800" cy="836612"/>
          </a:xfrm>
        </p:spPr>
        <p:txBody>
          <a:bodyPr/>
          <a:lstStyle/>
          <a:p>
            <a:pPr algn="ctr"/>
            <a:r>
              <a:rPr lang="en-US" sz="3200" b="1" dirty="0"/>
              <a:t>Average Costs</a:t>
            </a:r>
          </a:p>
        </p:txBody>
      </p:sp>
      <p:sp>
        <p:nvSpPr>
          <p:cNvPr id="17" name="TextBox 16"/>
          <p:cNvSpPr txBox="1"/>
          <p:nvPr/>
        </p:nvSpPr>
        <p:spPr>
          <a:xfrm>
            <a:off x="647700" y="1500188"/>
            <a:ext cx="5994400" cy="584200"/>
          </a:xfrm>
          <a:prstGeom prst="rect">
            <a:avLst/>
          </a:prstGeom>
          <a:noFill/>
        </p:spPr>
        <p:txBody>
          <a:bodyPr>
            <a:spAutoFit/>
          </a:bodyPr>
          <a:lstStyle/>
          <a:p>
            <a:pPr marL="457200" indent="-457200">
              <a:buFont typeface="Wingdings" pitchFamily="2" charset="2"/>
              <a:buChar char="v"/>
              <a:defRPr/>
            </a:pPr>
            <a:r>
              <a:rPr lang="en-US" sz="3200" dirty="0">
                <a:solidFill>
                  <a:srgbClr val="00FFFF"/>
                </a:solidFill>
                <a:latin typeface="+mn-lt"/>
              </a:rPr>
              <a:t>Average fixed cost </a:t>
            </a:r>
            <a:r>
              <a:rPr lang="en-US" sz="3200" b="1" i="1" dirty="0">
                <a:solidFill>
                  <a:srgbClr val="00FFFF"/>
                </a:solidFill>
              </a:rPr>
              <a:t>(AFC)</a:t>
            </a:r>
          </a:p>
        </p:txBody>
      </p:sp>
      <p:sp>
        <p:nvSpPr>
          <p:cNvPr id="18" name="TextBox 17"/>
          <p:cNvSpPr txBox="1"/>
          <p:nvPr/>
        </p:nvSpPr>
        <p:spPr>
          <a:xfrm>
            <a:off x="647700" y="3157538"/>
            <a:ext cx="5994400" cy="584200"/>
          </a:xfrm>
          <a:prstGeom prst="rect">
            <a:avLst/>
          </a:prstGeom>
          <a:noFill/>
        </p:spPr>
        <p:txBody>
          <a:bodyPr>
            <a:spAutoFit/>
          </a:bodyPr>
          <a:lstStyle/>
          <a:p>
            <a:pPr marL="457200" indent="-457200">
              <a:buFont typeface="Wingdings" pitchFamily="2" charset="2"/>
              <a:buChar char="v"/>
              <a:defRPr/>
            </a:pPr>
            <a:r>
              <a:rPr lang="en-US" sz="3200" dirty="0">
                <a:solidFill>
                  <a:srgbClr val="00FFFF"/>
                </a:solidFill>
                <a:latin typeface="+mn-lt"/>
              </a:rPr>
              <a:t>Average variable cost </a:t>
            </a:r>
            <a:r>
              <a:rPr lang="en-US" sz="3200" b="1" i="1" dirty="0">
                <a:solidFill>
                  <a:srgbClr val="00FFFF"/>
                </a:solidFill>
              </a:rPr>
              <a:t>(AVC)</a:t>
            </a:r>
          </a:p>
        </p:txBody>
      </p:sp>
      <p:sp>
        <p:nvSpPr>
          <p:cNvPr id="19" name="TextBox 18"/>
          <p:cNvSpPr txBox="1"/>
          <p:nvPr/>
        </p:nvSpPr>
        <p:spPr>
          <a:xfrm>
            <a:off x="647700" y="4924425"/>
            <a:ext cx="5994400" cy="584200"/>
          </a:xfrm>
          <a:prstGeom prst="rect">
            <a:avLst/>
          </a:prstGeom>
          <a:noFill/>
        </p:spPr>
        <p:txBody>
          <a:bodyPr>
            <a:spAutoFit/>
          </a:bodyPr>
          <a:lstStyle/>
          <a:p>
            <a:pPr marL="457200" indent="-457200">
              <a:buFont typeface="Wingdings" pitchFamily="2" charset="2"/>
              <a:buChar char="v"/>
              <a:defRPr/>
            </a:pPr>
            <a:r>
              <a:rPr lang="en-US" sz="3200" dirty="0">
                <a:solidFill>
                  <a:srgbClr val="00FFFF"/>
                </a:solidFill>
                <a:latin typeface="+mn-lt"/>
              </a:rPr>
              <a:t>Average total cost </a:t>
            </a:r>
            <a:r>
              <a:rPr lang="en-US" sz="3200" b="1" i="1" dirty="0">
                <a:solidFill>
                  <a:srgbClr val="00FFFF"/>
                </a:solidFill>
              </a:rPr>
              <a:t>(ATC)</a:t>
            </a:r>
          </a:p>
        </p:txBody>
      </p:sp>
      <p:graphicFrame>
        <p:nvGraphicFramePr>
          <p:cNvPr id="20" name="Object 29"/>
          <p:cNvGraphicFramePr>
            <a:graphicFrameLocks noChangeAspect="1"/>
          </p:cNvGraphicFramePr>
          <p:nvPr>
            <p:extLst>
              <p:ext uri="{D42A27DB-BD31-4B8C-83A1-F6EECF244321}">
                <p14:modId xmlns:p14="http://schemas.microsoft.com/office/powerpoint/2010/main" val="4134627544"/>
              </p:ext>
            </p:extLst>
          </p:nvPr>
        </p:nvGraphicFramePr>
        <p:xfrm>
          <a:off x="2286000" y="2109788"/>
          <a:ext cx="2181225" cy="1090612"/>
        </p:xfrm>
        <a:graphic>
          <a:graphicData uri="http://schemas.openxmlformats.org/presentationml/2006/ole">
            <mc:AlternateContent xmlns:mc="http://schemas.openxmlformats.org/markup-compatibility/2006">
              <mc:Choice xmlns:v="urn:schemas-microsoft-com:vml" Requires="v">
                <p:oleObj name="Equation" r:id="rId3" imgW="863280" imgH="431640" progId="Equation.DSMT4">
                  <p:embed/>
                </p:oleObj>
              </mc:Choice>
              <mc:Fallback>
                <p:oleObj name="Equation" r:id="rId3" imgW="8632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109788"/>
                        <a:ext cx="2181225"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4" name="Object 30"/>
          <p:cNvGraphicFramePr>
            <a:graphicFrameLocks noGrp="1" noChangeAspect="1"/>
          </p:cNvGraphicFramePr>
          <p:nvPr>
            <p:ph idx="4294967295"/>
            <p:extLst>
              <p:ext uri="{D42A27DB-BD31-4B8C-83A1-F6EECF244321}">
                <p14:modId xmlns:p14="http://schemas.microsoft.com/office/powerpoint/2010/main" val="1121280124"/>
              </p:ext>
            </p:extLst>
          </p:nvPr>
        </p:nvGraphicFramePr>
        <p:xfrm>
          <a:off x="1600200" y="3763963"/>
          <a:ext cx="2190750" cy="1095375"/>
        </p:xfrm>
        <a:graphic>
          <a:graphicData uri="http://schemas.openxmlformats.org/presentationml/2006/ole">
            <mc:AlternateContent xmlns:mc="http://schemas.openxmlformats.org/markup-compatibility/2006">
              <mc:Choice xmlns:v="urn:schemas-microsoft-com:vml" Requires="v">
                <p:oleObj name="Equation" r:id="rId5" imgW="863280" imgH="431640" progId="Equation.DSMT4">
                  <p:embed/>
                </p:oleObj>
              </mc:Choice>
              <mc:Fallback>
                <p:oleObj name="Equation" r:id="rId5" imgW="863280" imgH="43164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63963"/>
                        <a:ext cx="219075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5" name="Object 31"/>
          <p:cNvGraphicFramePr>
            <a:graphicFrameLocks noChangeAspect="1"/>
          </p:cNvGraphicFramePr>
          <p:nvPr>
            <p:extLst>
              <p:ext uri="{D42A27DB-BD31-4B8C-83A1-F6EECF244321}">
                <p14:modId xmlns:p14="http://schemas.microsoft.com/office/powerpoint/2010/main" val="2268626188"/>
              </p:ext>
            </p:extLst>
          </p:nvPr>
        </p:nvGraphicFramePr>
        <p:xfrm>
          <a:off x="1143000" y="5534025"/>
          <a:ext cx="4349750" cy="1095375"/>
        </p:xfrm>
        <a:graphic>
          <a:graphicData uri="http://schemas.openxmlformats.org/presentationml/2006/ole">
            <mc:AlternateContent xmlns:mc="http://schemas.openxmlformats.org/markup-compatibility/2006">
              <mc:Choice xmlns:v="urn:schemas-microsoft-com:vml" Requires="v">
                <p:oleObj name="Equation" r:id="rId7" imgW="1714320" imgH="431640" progId="Equation.DSMT4">
                  <p:embed/>
                </p:oleObj>
              </mc:Choice>
              <mc:Fallback>
                <p:oleObj name="Equation" r:id="rId7" imgW="171432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534025"/>
                        <a:ext cx="434975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8" name="TextBox 7"/>
              <p:cNvSpPr txBox="1"/>
              <p:nvPr/>
            </p:nvSpPr>
            <p:spPr>
              <a:xfrm>
                <a:off x="5124037" y="3810000"/>
                <a:ext cx="2038763" cy="945836"/>
              </a:xfrm>
              <a:prstGeom prst="rect">
                <a:avLst/>
              </a:prstGeom>
              <a:noFill/>
            </p:spPr>
            <p:txBody>
              <a:bodyPr wrap="none" rtlCol="0">
                <a:spAutoFit/>
              </a:bodyPr>
              <a:lstStyle/>
              <a:p>
                <a:r>
                  <a:rPr lang="de-DE" altLang="en-US" sz="3200" b="1" dirty="0">
                    <a:solidFill>
                      <a:srgbClr val="FFC000"/>
                    </a:solidFill>
                  </a:rPr>
                  <a:t>AVC =  </a:t>
                </a:r>
                <a14:m>
                  <m:oMath xmlns:m="http://schemas.openxmlformats.org/officeDocument/2006/math">
                    <m:f>
                      <m:fPr>
                        <m:ctrlPr>
                          <a:rPr lang="de-DE" altLang="en-US" sz="3200" b="1" i="1" dirty="0" smtClean="0">
                            <a:solidFill>
                              <a:srgbClr val="FFC000"/>
                            </a:solidFill>
                            <a:latin typeface="Cambria Math" panose="02040503050406030204" pitchFamily="18" charset="0"/>
                          </a:rPr>
                        </m:ctrlPr>
                      </m:fPr>
                      <m:num>
                        <m:r>
                          <m:rPr>
                            <m:nor/>
                          </m:rPr>
                          <a:rPr lang="de-DE" altLang="en-US" sz="3200" b="1" dirty="0">
                            <a:solidFill>
                              <a:srgbClr val="FFC000"/>
                            </a:solidFill>
                          </a:rPr>
                          <m:t>g</m:t>
                        </m:r>
                        <m:r>
                          <m:rPr>
                            <m:nor/>
                          </m:rPr>
                          <a:rPr lang="de-DE" altLang="en-US" sz="3200" b="1" dirty="0">
                            <a:solidFill>
                              <a:srgbClr val="FFC000"/>
                            </a:solidFill>
                          </a:rPr>
                          <m:t>(</m:t>
                        </m:r>
                        <m:r>
                          <m:rPr>
                            <m:nor/>
                          </m:rPr>
                          <a:rPr lang="de-DE" altLang="en-US" sz="3200" b="1" dirty="0">
                            <a:solidFill>
                              <a:srgbClr val="FFC000"/>
                            </a:solidFill>
                          </a:rPr>
                          <m:t>Q</m:t>
                        </m:r>
                        <m:r>
                          <m:rPr>
                            <m:nor/>
                          </m:rPr>
                          <a:rPr lang="de-DE" altLang="en-US" sz="3200" b="1" dirty="0">
                            <a:solidFill>
                              <a:srgbClr val="FFC000"/>
                            </a:solidFill>
                          </a:rPr>
                          <m:t>)</m:t>
                        </m:r>
                      </m:num>
                      <m:den>
                        <m:r>
                          <m:rPr>
                            <m:nor/>
                          </m:rPr>
                          <a:rPr lang="de-DE" altLang="en-US" sz="3200" b="1" dirty="0">
                            <a:solidFill>
                              <a:srgbClr val="FFC000"/>
                            </a:solidFill>
                          </a:rPr>
                          <m:t>Q</m:t>
                        </m:r>
                      </m:den>
                    </m:f>
                  </m:oMath>
                </a14:m>
                <a:endParaRPr lang="de-DE" altLang="en-US" sz="3200" b="1" dirty="0">
                  <a:solidFill>
                    <a:srgbClr val="FFC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24037" y="3810000"/>
                <a:ext cx="2038763" cy="945836"/>
              </a:xfrm>
              <a:prstGeom prst="rect">
                <a:avLst/>
              </a:prstGeom>
              <a:blipFill rotWithShape="1">
                <a:blip r:embed="rId10"/>
                <a:stretch>
                  <a:fillRect l="-7784" b="-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84030" y="2133600"/>
                <a:ext cx="1521570" cy="937693"/>
              </a:xfrm>
              <a:prstGeom prst="rect">
                <a:avLst/>
              </a:prstGeom>
              <a:noFill/>
            </p:spPr>
            <p:txBody>
              <a:bodyPr wrap="none" rtlCol="0">
                <a:spAutoFit/>
              </a:bodyPr>
              <a:lstStyle/>
              <a:p>
                <a:r>
                  <a:rPr lang="de-DE" altLang="en-US" sz="3200" b="1" dirty="0">
                    <a:solidFill>
                      <a:srgbClr val="FFC000"/>
                    </a:solidFill>
                  </a:rPr>
                  <a:t>AFC = </a:t>
                </a:r>
                <a14:m>
                  <m:oMath xmlns:m="http://schemas.openxmlformats.org/officeDocument/2006/math">
                    <m:f>
                      <m:fPr>
                        <m:ctrlPr>
                          <a:rPr lang="de-DE" altLang="en-US" sz="3200" b="1" i="1" smtClean="0">
                            <a:solidFill>
                              <a:srgbClr val="FFC000"/>
                            </a:solidFill>
                            <a:latin typeface="Cambria Math" panose="02040503050406030204" pitchFamily="18" charset="0"/>
                          </a:rPr>
                        </m:ctrlPr>
                      </m:fPr>
                      <m:num>
                        <m:r>
                          <m:rPr>
                            <m:nor/>
                          </m:rPr>
                          <a:rPr lang="de-DE" altLang="en-US" sz="3200" b="1" dirty="0">
                            <a:solidFill>
                              <a:srgbClr val="FFC000"/>
                            </a:solidFill>
                          </a:rPr>
                          <m:t>b</m:t>
                        </m:r>
                      </m:num>
                      <m:den>
                        <m:r>
                          <m:rPr>
                            <m:nor/>
                          </m:rPr>
                          <a:rPr lang="de-DE" altLang="en-US" sz="3200" b="1" dirty="0">
                            <a:solidFill>
                              <a:srgbClr val="FFC000"/>
                            </a:solidFill>
                          </a:rPr>
                          <m:t>Q</m:t>
                        </m:r>
                      </m:den>
                    </m:f>
                  </m:oMath>
                </a14:m>
                <a:endParaRPr lang="de-DE" altLang="en-US" sz="3200" b="1" dirty="0">
                  <a:solidFill>
                    <a:srgbClr val="FFC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84030" y="2133600"/>
                <a:ext cx="1521570" cy="937693"/>
              </a:xfrm>
              <a:prstGeom prst="rect">
                <a:avLst/>
              </a:prstGeom>
              <a:blipFill rotWithShape="1">
                <a:blip r:embed="rId11"/>
                <a:stretch>
                  <a:fillRect l="-10000" b="-3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48135" y="5531164"/>
                <a:ext cx="2570960" cy="945836"/>
              </a:xfrm>
              <a:prstGeom prst="rect">
                <a:avLst/>
              </a:prstGeom>
              <a:noFill/>
            </p:spPr>
            <p:txBody>
              <a:bodyPr wrap="none" rtlCol="0">
                <a:spAutoFit/>
              </a:bodyPr>
              <a:lstStyle/>
              <a:p>
                <a:r>
                  <a:rPr lang="de-DE" altLang="en-US" sz="3200" b="1" dirty="0">
                    <a:solidFill>
                      <a:srgbClr val="FFC000"/>
                    </a:solidFill>
                  </a:rPr>
                  <a:t>ATC = </a:t>
                </a:r>
                <a14:m>
                  <m:oMath xmlns:m="http://schemas.openxmlformats.org/officeDocument/2006/math">
                    <m:f>
                      <m:fPr>
                        <m:ctrlPr>
                          <a:rPr lang="de-DE" altLang="en-US" sz="3200" b="1" i="1">
                            <a:solidFill>
                              <a:srgbClr val="FFC000"/>
                            </a:solidFill>
                            <a:latin typeface="Cambria Math" panose="02040503050406030204" pitchFamily="18" charset="0"/>
                          </a:rPr>
                        </m:ctrlPr>
                      </m:fPr>
                      <m:num>
                        <m:r>
                          <m:rPr>
                            <m:nor/>
                          </m:rPr>
                          <a:rPr lang="de-DE" altLang="en-US" sz="3200" b="1" dirty="0">
                            <a:solidFill>
                              <a:srgbClr val="FFC000"/>
                            </a:solidFill>
                          </a:rPr>
                          <m:t>b</m:t>
                        </m:r>
                      </m:num>
                      <m:den>
                        <m:r>
                          <m:rPr>
                            <m:nor/>
                          </m:rPr>
                          <a:rPr lang="de-DE" altLang="en-US" sz="3200" b="1" dirty="0">
                            <a:solidFill>
                              <a:srgbClr val="FFC000"/>
                            </a:solidFill>
                          </a:rPr>
                          <m:t>Q</m:t>
                        </m:r>
                      </m:den>
                    </m:f>
                  </m:oMath>
                </a14:m>
                <a:r>
                  <a:rPr lang="de-DE" altLang="en-US" sz="3200" b="1" dirty="0">
                    <a:solidFill>
                      <a:srgbClr val="FFC000"/>
                    </a:solidFill>
                  </a:rPr>
                  <a:t> + </a:t>
                </a:r>
                <a14:m>
                  <m:oMath xmlns:m="http://schemas.openxmlformats.org/officeDocument/2006/math">
                    <m:f>
                      <m:fPr>
                        <m:ctrlPr>
                          <a:rPr lang="de-DE" altLang="en-US" sz="3200" b="1" i="1" dirty="0">
                            <a:solidFill>
                              <a:srgbClr val="FFC000"/>
                            </a:solidFill>
                            <a:latin typeface="Cambria Math" panose="02040503050406030204" pitchFamily="18" charset="0"/>
                          </a:rPr>
                        </m:ctrlPr>
                      </m:fPr>
                      <m:num>
                        <m:r>
                          <m:rPr>
                            <m:nor/>
                          </m:rPr>
                          <a:rPr lang="de-DE" altLang="en-US" sz="3200" b="1" dirty="0">
                            <a:solidFill>
                              <a:srgbClr val="FFC000"/>
                            </a:solidFill>
                          </a:rPr>
                          <m:t>g</m:t>
                        </m:r>
                        <m:r>
                          <m:rPr>
                            <m:nor/>
                          </m:rPr>
                          <a:rPr lang="de-DE" altLang="en-US" sz="3200" b="1" dirty="0">
                            <a:solidFill>
                              <a:srgbClr val="FFC000"/>
                            </a:solidFill>
                          </a:rPr>
                          <m:t>(</m:t>
                        </m:r>
                        <m:r>
                          <m:rPr>
                            <m:nor/>
                          </m:rPr>
                          <a:rPr lang="de-DE" altLang="en-US" sz="3200" b="1" dirty="0">
                            <a:solidFill>
                              <a:srgbClr val="FFC000"/>
                            </a:solidFill>
                          </a:rPr>
                          <m:t>Q</m:t>
                        </m:r>
                        <m:r>
                          <m:rPr>
                            <m:nor/>
                          </m:rPr>
                          <a:rPr lang="de-DE" altLang="en-US" sz="3200" b="1" dirty="0">
                            <a:solidFill>
                              <a:srgbClr val="FFC000"/>
                            </a:solidFill>
                          </a:rPr>
                          <m:t>)</m:t>
                        </m:r>
                      </m:num>
                      <m:den>
                        <m:r>
                          <m:rPr>
                            <m:nor/>
                          </m:rPr>
                          <a:rPr lang="de-DE" altLang="en-US" sz="3200" b="1" dirty="0">
                            <a:solidFill>
                              <a:srgbClr val="FFC000"/>
                            </a:solidFill>
                          </a:rPr>
                          <m:t>Q</m:t>
                        </m:r>
                      </m:den>
                    </m:f>
                  </m:oMath>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948135" y="5531164"/>
                <a:ext cx="2570960" cy="945836"/>
              </a:xfrm>
              <a:prstGeom prst="rect">
                <a:avLst/>
              </a:prstGeom>
              <a:blipFill rotWithShape="1">
                <a:blip r:embed="rId12"/>
                <a:stretch>
                  <a:fillRect l="-6176" b="-3205"/>
                </a:stretch>
              </a:blipFill>
            </p:spPr>
            <p:txBody>
              <a:bodyPr/>
              <a:lstStyle/>
              <a:p>
                <a:r>
                  <a:rPr lang="en-US">
                    <a:noFill/>
                  </a:rPr>
                  <a:t> </a:t>
                </a:r>
              </a:p>
            </p:txBody>
          </p:sp>
        </mc:Fallback>
      </mc:AlternateContent>
    </p:spTree>
    <p:extLst>
      <p:ext uri="{BB962C8B-B14F-4D97-AF65-F5344CB8AC3E}">
        <p14:creationId xmlns:p14="http://schemas.microsoft.com/office/powerpoint/2010/main" val="247450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74"/>
                                        </p:tgtEl>
                                        <p:attrNameLst>
                                          <p:attrName>style.visibility</p:attrName>
                                        </p:attrNameLst>
                                      </p:cBhvr>
                                      <p:to>
                                        <p:strVal val="visible"/>
                                      </p:to>
                                    </p:set>
                                    <p:animEffect transition="in" filter="wipe(left)">
                                      <p:cBhvr>
                                        <p:cTn id="22" dur="500"/>
                                        <p:tgtEl>
                                          <p:spTgt spid="194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9475"/>
                                        </p:tgtEl>
                                        <p:attrNameLst>
                                          <p:attrName>style.visibility</p:attrName>
                                        </p:attrNameLst>
                                      </p:cBhvr>
                                      <p:to>
                                        <p:strVal val="visible"/>
                                      </p:to>
                                    </p:set>
                                    <p:animEffect transition="in" filter="wipe(left)">
                                      <p:cBhvr>
                                        <p:cTn id="32" dur="500"/>
                                        <p:tgtEl>
                                          <p:spTgt spid="1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8" name="Rectangle 2"/>
          <p:cNvSpPr>
            <a:spLocks noGrp="1" noChangeArrowheads="1"/>
          </p:cNvSpPr>
          <p:nvPr>
            <p:ph type="title"/>
          </p:nvPr>
        </p:nvSpPr>
        <p:spPr/>
        <p:txBody>
          <a:bodyPr/>
          <a:lstStyle/>
          <a:p>
            <a:pPr algn="ctr"/>
            <a:r>
              <a:rPr lang="en-US" sz="3600" b="1" dirty="0"/>
              <a:t>Short Run Marginal Cost</a:t>
            </a:r>
          </a:p>
        </p:txBody>
      </p:sp>
      <p:sp>
        <p:nvSpPr>
          <p:cNvPr id="309251" name="Rectangle 3"/>
          <p:cNvSpPr>
            <a:spLocks noGrp="1" noChangeArrowheads="1"/>
          </p:cNvSpPr>
          <p:nvPr>
            <p:ph idx="4294967295"/>
          </p:nvPr>
        </p:nvSpPr>
        <p:spPr>
          <a:xfrm>
            <a:off x="457200" y="1625600"/>
            <a:ext cx="8229600" cy="4525963"/>
          </a:xfrm>
          <a:prstGeom prst="rect">
            <a:avLst/>
          </a:prstGeom>
        </p:spPr>
        <p:txBody>
          <a:bodyPr/>
          <a:lstStyle/>
          <a:p>
            <a:r>
              <a:rPr lang="en-US" sz="2400" dirty="0">
                <a:solidFill>
                  <a:srgbClr val="00FFFF"/>
                </a:solidFill>
                <a:latin typeface="Arial" panose="020B0604020202020204" pitchFamily="34" charset="0"/>
                <a:cs typeface="Arial" panose="020B0604020202020204" pitchFamily="34" charset="0"/>
              </a:rPr>
              <a:t>Short run marginal cost </a:t>
            </a:r>
            <a:r>
              <a:rPr lang="en-US" sz="2400" i="1" dirty="0">
                <a:solidFill>
                  <a:srgbClr val="00FFFF"/>
                </a:solidFill>
                <a:latin typeface="Arial" panose="020B0604020202020204" pitchFamily="34" charset="0"/>
                <a:cs typeface="Arial" panose="020B0604020202020204" pitchFamily="34" charset="0"/>
              </a:rPr>
              <a:t>(</a:t>
            </a:r>
            <a:r>
              <a:rPr lang="en-US" sz="2400" b="1" i="1" dirty="0">
                <a:solidFill>
                  <a:srgbClr val="00FFFF"/>
                </a:solidFill>
                <a:latin typeface="Arial" panose="020B0604020202020204" pitchFamily="34" charset="0"/>
                <a:cs typeface="Arial" panose="020B0604020202020204" pitchFamily="34" charset="0"/>
              </a:rPr>
              <a:t>SMC</a:t>
            </a:r>
            <a:r>
              <a:rPr lang="en-US" sz="2400" i="1" dirty="0">
                <a:solidFill>
                  <a:srgbClr val="00FFFF"/>
                </a:solidFill>
                <a:latin typeface="Arial" panose="020B0604020202020204" pitchFamily="34" charset="0"/>
                <a:cs typeface="Arial" panose="020B0604020202020204" pitchFamily="34" charset="0"/>
              </a:rPr>
              <a:t>)</a:t>
            </a:r>
            <a:r>
              <a:rPr lang="en-US" sz="2400" dirty="0">
                <a:solidFill>
                  <a:srgbClr val="00FFFF"/>
                </a:solidFill>
                <a:latin typeface="Arial" panose="020B0604020202020204" pitchFamily="34" charset="0"/>
                <a:cs typeface="Arial" panose="020B0604020202020204" pitchFamily="34" charset="0"/>
              </a:rPr>
              <a:t> measures rate of change in total cost </a:t>
            </a:r>
            <a:r>
              <a:rPr lang="en-US" sz="2400" i="1" dirty="0">
                <a:solidFill>
                  <a:srgbClr val="00FFFF"/>
                </a:solidFill>
                <a:latin typeface="Arial" panose="020B0604020202020204" pitchFamily="34" charset="0"/>
                <a:cs typeface="Arial" panose="020B0604020202020204" pitchFamily="34" charset="0"/>
              </a:rPr>
              <a:t>(</a:t>
            </a:r>
            <a:r>
              <a:rPr lang="en-US" sz="2400" b="1" i="1" dirty="0">
                <a:solidFill>
                  <a:srgbClr val="00FFFF"/>
                </a:solidFill>
                <a:latin typeface="Arial" panose="020B0604020202020204" pitchFamily="34" charset="0"/>
                <a:cs typeface="Arial" panose="020B0604020202020204" pitchFamily="34" charset="0"/>
              </a:rPr>
              <a:t>TC</a:t>
            </a:r>
            <a:r>
              <a:rPr lang="en-US" sz="2400" i="1" dirty="0">
                <a:solidFill>
                  <a:srgbClr val="00FFFF"/>
                </a:solidFill>
                <a:latin typeface="Arial" panose="020B0604020202020204" pitchFamily="34" charset="0"/>
                <a:cs typeface="Arial" panose="020B0604020202020204" pitchFamily="34" charset="0"/>
              </a:rPr>
              <a:t>)</a:t>
            </a:r>
            <a:r>
              <a:rPr lang="en-US" sz="2400" dirty="0">
                <a:solidFill>
                  <a:srgbClr val="00FFFF"/>
                </a:solidFill>
                <a:latin typeface="Arial" panose="020B0604020202020204" pitchFamily="34" charset="0"/>
                <a:cs typeface="Arial" panose="020B0604020202020204" pitchFamily="34" charset="0"/>
              </a:rPr>
              <a:t> as output varies</a:t>
            </a:r>
          </a:p>
          <a:p>
            <a:endParaRPr lang="en-US" dirty="0"/>
          </a:p>
        </p:txBody>
      </p:sp>
      <p:graphicFrame>
        <p:nvGraphicFramePr>
          <p:cNvPr id="20487" name="Object 11"/>
          <p:cNvGraphicFramePr>
            <a:graphicFrameLocks noChangeAspect="1"/>
          </p:cNvGraphicFramePr>
          <p:nvPr>
            <p:extLst>
              <p:ext uri="{D42A27DB-BD31-4B8C-83A1-F6EECF244321}">
                <p14:modId xmlns:p14="http://schemas.microsoft.com/office/powerpoint/2010/main" val="647807407"/>
              </p:ext>
            </p:extLst>
          </p:nvPr>
        </p:nvGraphicFramePr>
        <p:xfrm>
          <a:off x="1143000" y="3289300"/>
          <a:ext cx="4078287" cy="1206500"/>
        </p:xfrm>
        <a:graphic>
          <a:graphicData uri="http://schemas.openxmlformats.org/presentationml/2006/ole">
            <mc:AlternateContent xmlns:mc="http://schemas.openxmlformats.org/markup-compatibility/2006">
              <mc:Choice xmlns:v="urn:schemas-microsoft-com:vml" Requires="v">
                <p:oleObj name="Equation" r:id="rId3" imgW="1460160" imgH="431640" progId="Equation.DSMT4">
                  <p:embed/>
                </p:oleObj>
              </mc:Choice>
              <mc:Fallback>
                <p:oleObj name="Equation" r:id="rId3" imgW="146016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89300"/>
                        <a:ext cx="4078287"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715000" y="3441700"/>
                <a:ext cx="2286000" cy="849015"/>
              </a:xfrm>
              <a:prstGeom prst="rect">
                <a:avLst/>
              </a:prstGeom>
              <a:noFill/>
            </p:spPr>
            <p:txBody>
              <a:bodyPr wrap="square" rtlCol="0">
                <a:spAutoFit/>
              </a:bodyPr>
              <a:lstStyle/>
              <a:p>
                <a:r>
                  <a:rPr lang="de-DE" altLang="en-US" sz="2800" b="1" i="1" dirty="0">
                    <a:solidFill>
                      <a:srgbClr val="FFC000"/>
                    </a:solidFill>
                    <a:latin typeface="Cambria Math"/>
                  </a:rPr>
                  <a:t>  SMC  = </a:t>
                </a:r>
                <a14:m>
                  <m:oMath xmlns:m="http://schemas.openxmlformats.org/officeDocument/2006/math">
                    <m:f>
                      <m:fPr>
                        <m:ctrlPr>
                          <a:rPr lang="de-DE" altLang="en-US" sz="2800" b="1" i="1" dirty="0" smtClean="0">
                            <a:solidFill>
                              <a:srgbClr val="FFC000"/>
                            </a:solidFill>
                            <a:latin typeface="Cambria Math" panose="02040503050406030204" pitchFamily="18" charset="0"/>
                          </a:rPr>
                        </m:ctrlPr>
                      </m:fPr>
                      <m:num>
                        <m:r>
                          <a:rPr lang="de-DE" altLang="en-US" sz="2800" b="1" i="1" dirty="0" smtClean="0">
                            <a:solidFill>
                              <a:srgbClr val="FFC000"/>
                            </a:solidFill>
                            <a:latin typeface="Cambria Math"/>
                          </a:rPr>
                          <m:t>𝒅</m:t>
                        </m:r>
                        <m:r>
                          <m:rPr>
                            <m:nor/>
                          </m:rPr>
                          <a:rPr lang="de-DE" altLang="en-US" sz="2800" b="1" i="1" dirty="0">
                            <a:solidFill>
                              <a:srgbClr val="FFC000"/>
                            </a:solidFill>
                          </a:rPr>
                          <m:t>g</m:t>
                        </m:r>
                        <m:r>
                          <m:rPr>
                            <m:nor/>
                          </m:rPr>
                          <a:rPr lang="de-DE" altLang="en-US" sz="2800" b="1" i="1" dirty="0">
                            <a:solidFill>
                              <a:srgbClr val="FFC000"/>
                            </a:solidFill>
                          </a:rPr>
                          <m:t>(</m:t>
                        </m:r>
                        <m:r>
                          <m:rPr>
                            <m:nor/>
                          </m:rPr>
                          <a:rPr lang="de-DE" altLang="en-US" sz="2800" b="1" i="1" dirty="0">
                            <a:solidFill>
                              <a:srgbClr val="FFC000"/>
                            </a:solidFill>
                          </a:rPr>
                          <m:t>Q</m:t>
                        </m:r>
                        <m:r>
                          <m:rPr>
                            <m:nor/>
                          </m:rPr>
                          <a:rPr lang="de-DE" altLang="en-US" sz="2800" b="1" i="1" dirty="0">
                            <a:solidFill>
                              <a:srgbClr val="FFC000"/>
                            </a:solidFill>
                          </a:rPr>
                          <m:t>)</m:t>
                        </m:r>
                      </m:num>
                      <m:den>
                        <m:r>
                          <a:rPr lang="de-DE" altLang="en-US" sz="2800" b="1" i="1" dirty="0" smtClean="0">
                            <a:solidFill>
                              <a:srgbClr val="FFC000"/>
                            </a:solidFill>
                            <a:latin typeface="Cambria Math"/>
                          </a:rPr>
                          <m:t>𝒅</m:t>
                        </m:r>
                        <m:r>
                          <a:rPr lang="en-US" altLang="en-US" sz="2800" b="1" i="1" dirty="0" smtClean="0">
                            <a:solidFill>
                              <a:srgbClr val="FFC000"/>
                            </a:solidFill>
                            <a:latin typeface="Cambria Math"/>
                          </a:rPr>
                          <m:t>𝑸</m:t>
                        </m:r>
                      </m:den>
                    </m:f>
                  </m:oMath>
                </a14:m>
                <a:endParaRPr lang="en-US" sz="28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5715000" y="3441700"/>
                <a:ext cx="2286000" cy="849015"/>
              </a:xfrm>
              <a:prstGeom prst="rect">
                <a:avLst/>
              </a:prstGeom>
              <a:blipFill rotWithShape="1">
                <a:blip r:embed="rId6"/>
                <a:stretch>
                  <a:fillRect b="-2158"/>
                </a:stretch>
              </a:blipFill>
            </p:spPr>
            <p:txBody>
              <a:bodyPr/>
              <a:lstStyle/>
              <a:p>
                <a:r>
                  <a:rPr lang="en-US">
                    <a:noFill/>
                  </a:rPr>
                  <a:t> </a:t>
                </a:r>
              </a:p>
            </p:txBody>
          </p:sp>
        </mc:Fallback>
      </mc:AlternateContent>
    </p:spTree>
    <p:extLst>
      <p:ext uri="{BB962C8B-B14F-4D97-AF65-F5344CB8AC3E}">
        <p14:creationId xmlns:p14="http://schemas.microsoft.com/office/powerpoint/2010/main" val="782348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wipe(left)">
                                      <p:cBhvr>
                                        <p:cTn id="7" dur="500"/>
                                        <p:tgtEl>
                                          <p:spTgt spid="309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wipe(left)">
                                      <p:cBhvr>
                                        <p:cTn id="1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989</TotalTime>
  <Words>2884</Words>
  <Application>Microsoft Office PowerPoint</Application>
  <PresentationFormat>On-screen Show (4:3)</PresentationFormat>
  <Paragraphs>615</Paragraphs>
  <Slides>58</Slides>
  <Notes>50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Arial</vt:lpstr>
      <vt:lpstr>Arial Narrow</vt:lpstr>
      <vt:lpstr>Calibri</vt:lpstr>
      <vt:lpstr>Cambria Math</vt:lpstr>
      <vt:lpstr>Comic Sans MS</vt:lpstr>
      <vt:lpstr>Tahoma</vt:lpstr>
      <vt:lpstr>Times New Roman</vt:lpstr>
      <vt:lpstr>Wingdings</vt:lpstr>
      <vt:lpstr>Horizon</vt:lpstr>
      <vt:lpstr>Equation</vt:lpstr>
      <vt:lpstr>COST THEORY                                                      </vt:lpstr>
      <vt:lpstr>PowerPoint Presentation</vt:lpstr>
      <vt:lpstr>Cost function</vt:lpstr>
      <vt:lpstr>Short Run Production Costs</vt:lpstr>
      <vt:lpstr>Short-Run Total Cost Schedules</vt:lpstr>
      <vt:lpstr>Total Cost Curves</vt:lpstr>
      <vt:lpstr>PowerPoint Presentation</vt:lpstr>
      <vt:lpstr>Average Costs</vt:lpstr>
      <vt:lpstr>Short Run Marginal Cost</vt:lpstr>
      <vt:lpstr>Average &amp; Marginal Cost Schedules</vt:lpstr>
      <vt:lpstr>Average &amp; Marginal Cost Curves</vt:lpstr>
      <vt:lpstr>Short Run Average &amp; Marginal Cost Curves</vt:lpstr>
      <vt:lpstr>Short Run Cost Curve Relations</vt:lpstr>
      <vt:lpstr>Short Run Cost Curve Relations</vt:lpstr>
      <vt:lpstr>PowerPoint Presentation</vt:lpstr>
      <vt:lpstr>Relations Between Short-Run Costs &amp; Production</vt:lpstr>
      <vt:lpstr>Short-Run Production &amp; Cost Relations</vt:lpstr>
      <vt:lpstr>Relations Between Short-Run Costs &amp; Production</vt:lpstr>
      <vt:lpstr>ESTIMATING Short-Run Cost FUNCTION </vt:lpstr>
      <vt:lpstr>PowerPoint Presentation</vt:lpstr>
      <vt:lpstr>PowerPoint Presentation</vt:lpstr>
      <vt:lpstr>PowerPoint Presentation</vt:lpstr>
      <vt:lpstr>PowerPoint Presentation</vt:lpstr>
      <vt:lpstr>PowerPoint Presentation</vt:lpstr>
      <vt:lpstr>PowerPoint Presentation</vt:lpstr>
      <vt:lpstr>Long-Run Costs</vt:lpstr>
      <vt:lpstr>Long-Run Costs</vt:lpstr>
      <vt:lpstr>Long-Run Costs</vt:lpstr>
      <vt:lpstr>Long-Run Costs</vt:lpstr>
      <vt:lpstr>PowerPoint Presentation</vt:lpstr>
      <vt:lpstr>PowerPoint Presentation</vt:lpstr>
      <vt:lpstr>Derivation of a Long-Run Cost Schedule</vt:lpstr>
      <vt:lpstr>PowerPoint Presentation</vt:lpstr>
      <vt:lpstr>Long-Run Total, Average, &amp; Marginal Cost</vt:lpstr>
      <vt:lpstr>Long-Run Average &amp; Marginal   Cost Curves</vt:lpstr>
      <vt:lpstr>PowerPoint Presentation</vt:lpstr>
      <vt:lpstr>Economies of Scale</vt:lpstr>
      <vt:lpstr>Economies &amp; Diseconomies of Scale </vt:lpstr>
      <vt:lpstr>Constant Long-Run Costs</vt:lpstr>
      <vt:lpstr>Constant Long-Run Costs  (Figure 9.11)</vt:lpstr>
      <vt:lpstr>Minimum Efficient Scale (MES)</vt:lpstr>
      <vt:lpstr>Minimum Efficient Scale (MES)</vt:lpstr>
      <vt:lpstr>MES with Various Shapes of LAC</vt:lpstr>
      <vt:lpstr>Economies of Scope</vt:lpstr>
      <vt:lpstr>Purchasing Economies of Scale</vt:lpstr>
      <vt:lpstr>Reasons for economies of scope</vt:lpstr>
      <vt:lpstr>Purchasing Economies of Scale</vt:lpstr>
      <vt:lpstr>Purchasing Economies of Scale</vt:lpstr>
      <vt:lpstr>Learning or Experience Economies</vt:lpstr>
      <vt:lpstr>Learning or Experience Economies</vt:lpstr>
      <vt:lpstr>Relations Between Short-Run &amp; Long-Run Costs</vt:lpstr>
      <vt:lpstr>Long-Run Average Cost as the Planning Horizon</vt:lpstr>
      <vt:lpstr>Long-Run Average Cost as the Planning Horizon</vt:lpstr>
      <vt:lpstr>Restructuring Short-Run Costs</vt:lpstr>
      <vt:lpstr>Restructuring Short-Run Costs</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THEORY</dc:title>
  <dc:creator>user</dc:creator>
  <cp:lastModifiedBy>ASUS</cp:lastModifiedBy>
  <cp:revision>51</cp:revision>
  <dcterms:created xsi:type="dcterms:W3CDTF">2014-02-21T18:34:12Z</dcterms:created>
  <dcterms:modified xsi:type="dcterms:W3CDTF">2021-05-28T04:27:41Z</dcterms:modified>
</cp:coreProperties>
</file>