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032" r:id="rId1"/>
  </p:sldMasterIdLst>
  <p:notesMasterIdLst>
    <p:notesMasterId r:id="rId61"/>
  </p:notesMasterIdLst>
  <p:sldIdLst>
    <p:sldId id="256" r:id="rId2"/>
    <p:sldId id="257" r:id="rId3"/>
    <p:sldId id="294" r:id="rId4"/>
    <p:sldId id="258" r:id="rId5"/>
    <p:sldId id="290" r:id="rId6"/>
    <p:sldId id="295" r:id="rId7"/>
    <p:sldId id="289" r:id="rId8"/>
    <p:sldId id="293" r:id="rId9"/>
    <p:sldId id="284" r:id="rId10"/>
    <p:sldId id="285" r:id="rId11"/>
    <p:sldId id="296" r:id="rId12"/>
    <p:sldId id="297" r:id="rId13"/>
    <p:sldId id="299" r:id="rId14"/>
    <p:sldId id="300" r:id="rId15"/>
    <p:sldId id="302" r:id="rId16"/>
    <p:sldId id="303" r:id="rId17"/>
    <p:sldId id="304" r:id="rId18"/>
    <p:sldId id="270" r:id="rId19"/>
    <p:sldId id="271" r:id="rId20"/>
    <p:sldId id="272" r:id="rId21"/>
    <p:sldId id="306" r:id="rId22"/>
    <p:sldId id="305" r:id="rId23"/>
    <p:sldId id="273" r:id="rId24"/>
    <p:sldId id="307" r:id="rId25"/>
    <p:sldId id="274" r:id="rId26"/>
    <p:sldId id="308" r:id="rId27"/>
    <p:sldId id="309" r:id="rId28"/>
    <p:sldId id="310" r:id="rId29"/>
    <p:sldId id="323" r:id="rId30"/>
    <p:sldId id="324" r:id="rId31"/>
    <p:sldId id="332" r:id="rId32"/>
    <p:sldId id="325" r:id="rId33"/>
    <p:sldId id="311" r:id="rId34"/>
    <p:sldId id="312" r:id="rId35"/>
    <p:sldId id="326" r:id="rId36"/>
    <p:sldId id="327" r:id="rId37"/>
    <p:sldId id="328" r:id="rId38"/>
    <p:sldId id="330" r:id="rId39"/>
    <p:sldId id="352" r:id="rId40"/>
    <p:sldId id="334" r:id="rId41"/>
    <p:sldId id="329" r:id="rId42"/>
    <p:sldId id="314" r:id="rId43"/>
    <p:sldId id="341" r:id="rId44"/>
    <p:sldId id="342" r:id="rId45"/>
    <p:sldId id="344" r:id="rId46"/>
    <p:sldId id="345" r:id="rId47"/>
    <p:sldId id="343" r:id="rId48"/>
    <p:sldId id="336" r:id="rId49"/>
    <p:sldId id="337" r:id="rId50"/>
    <p:sldId id="338" r:id="rId51"/>
    <p:sldId id="346" r:id="rId52"/>
    <p:sldId id="347" r:id="rId53"/>
    <p:sldId id="348" r:id="rId54"/>
    <p:sldId id="349" r:id="rId55"/>
    <p:sldId id="350" r:id="rId56"/>
    <p:sldId id="351" r:id="rId57"/>
    <p:sldId id="353" r:id="rId58"/>
    <p:sldId id="354" r:id="rId59"/>
    <p:sldId id="355" r:id="rId6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660066"/>
    <a:srgbClr val="000066"/>
    <a:srgbClr val="FFFFFF"/>
    <a:srgbClr val="33CC33"/>
    <a:srgbClr val="008000"/>
    <a:srgbClr val="99CCFF"/>
    <a:srgbClr val="0066FF"/>
    <a:srgbClr val="FF00FF"/>
    <a:srgbClr val="FF3399"/>
    <a:srgbClr val="0033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8A107856-5554-42FB-B03E-39F5DBC370BA}" styleName="Medium Style 4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0" d="100"/>
          <a:sy n="60" d="100"/>
        </p:scale>
        <p:origin x="1388" y="3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theme" Target="theme/theme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544BAE7-394B-4038-A291-49143B9F1D41}" type="datetimeFigureOut">
              <a:rPr lang="en-US" smtClean="0"/>
              <a:t>4/30/2020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CAEF8A4-6CEC-49D5-8414-344D03408E96}" type="slidenum">
              <a:rPr lang="en-US" smtClean="0"/>
              <a:t>‹#›</a:t>
            </a:fld>
            <a:endParaRPr lang="en-US"/>
          </a:p>
        </p:txBody>
      </p:sp>
    </p:spTree>
    <p:extLst>
      <p:ext uri="{BB962C8B-B14F-4D97-AF65-F5344CB8AC3E}">
        <p14:creationId xmlns:p14="http://schemas.microsoft.com/office/powerpoint/2010/main" val="318721461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7"/>
          <p:cNvSpPr>
            <a:spLocks noGrp="1" noChangeArrowheads="1"/>
          </p:cNvSpPr>
          <p:nvPr>
            <p:ph type="sldNum" sz="quarter" idx="5"/>
          </p:nvPr>
        </p:nvSpPr>
        <p:spPr>
          <a:noFill/>
        </p:spPr>
        <p:txBody>
          <a:bodyPr/>
          <a:lstStyle/>
          <a:p>
            <a:fld id="{26CC7347-D1B7-4C1F-8803-C4260F69FF0E}" type="slidenum">
              <a:rPr lang="en-US"/>
              <a:pPr/>
              <a:t>4</a:t>
            </a:fld>
            <a:endParaRPr lang="en-US"/>
          </a:p>
        </p:txBody>
      </p:sp>
      <p:sp>
        <p:nvSpPr>
          <p:cNvPr id="33795" name="Rectangle 2"/>
          <p:cNvSpPr>
            <a:spLocks noGrp="1" noRot="1" noChangeAspect="1" noChangeArrowheads="1" noTextEdit="1"/>
          </p:cNvSpPr>
          <p:nvPr>
            <p:ph type="sldImg"/>
          </p:nvPr>
        </p:nvSpPr>
        <p:spPr>
          <a:ln/>
        </p:spPr>
      </p:sp>
      <p:sp>
        <p:nvSpPr>
          <p:cNvPr id="33796" name="Rectangle 3"/>
          <p:cNvSpPr>
            <a:spLocks noGrp="1" noChangeArrowheads="1"/>
          </p:cNvSpPr>
          <p:nvPr>
            <p:ph type="body" idx="1"/>
          </p:nvPr>
        </p:nvSpPr>
        <p:spPr>
          <a:noFill/>
          <a:ln/>
        </p:spPr>
        <p:txBody>
          <a:bodyPr/>
          <a:lstStyle/>
          <a:p>
            <a:pPr eaLnBrk="1" hangingPunct="1"/>
            <a:endParaRPr lang="en-US"/>
          </a:p>
        </p:txBody>
      </p:sp>
    </p:spTree>
    <p:extLst>
      <p:ext uri="{BB962C8B-B14F-4D97-AF65-F5344CB8AC3E}">
        <p14:creationId xmlns:p14="http://schemas.microsoft.com/office/powerpoint/2010/main" val="230456664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7"/>
          <p:cNvSpPr>
            <a:spLocks noGrp="1" noChangeArrowheads="1"/>
          </p:cNvSpPr>
          <p:nvPr>
            <p:ph type="sldNum" sz="quarter" idx="5"/>
          </p:nvPr>
        </p:nvSpPr>
        <p:spPr>
          <a:noFill/>
        </p:spPr>
        <p:txBody>
          <a:bodyPr/>
          <a:lstStyle/>
          <a:p>
            <a:fld id="{5D6676DA-7611-43F4-9583-3B1EA6CACD01}" type="slidenum">
              <a:rPr lang="en-US"/>
              <a:pPr/>
              <a:t>32</a:t>
            </a:fld>
            <a:endParaRPr lang="en-US"/>
          </a:p>
        </p:txBody>
      </p:sp>
      <p:sp>
        <p:nvSpPr>
          <p:cNvPr id="53251" name="Rectangle 2"/>
          <p:cNvSpPr>
            <a:spLocks noGrp="1" noRot="1" noChangeAspect="1" noChangeArrowheads="1" noTextEdit="1"/>
          </p:cNvSpPr>
          <p:nvPr>
            <p:ph type="sldImg"/>
          </p:nvPr>
        </p:nvSpPr>
        <p:spPr>
          <a:ln/>
        </p:spPr>
      </p:sp>
      <p:sp>
        <p:nvSpPr>
          <p:cNvPr id="53252" name="Rectangle 3"/>
          <p:cNvSpPr>
            <a:spLocks noGrp="1" noChangeArrowheads="1"/>
          </p:cNvSpPr>
          <p:nvPr>
            <p:ph type="body" idx="1"/>
          </p:nvPr>
        </p:nvSpPr>
        <p:spPr>
          <a:noFill/>
          <a:ln/>
        </p:spPr>
        <p:txBody>
          <a:bodyPr/>
          <a:lstStyle/>
          <a:p>
            <a:pPr eaLnBrk="1" hangingPunct="1"/>
            <a:endParaRPr lang="en-US"/>
          </a:p>
        </p:txBody>
      </p:sp>
    </p:spTree>
    <p:extLst>
      <p:ext uri="{BB962C8B-B14F-4D97-AF65-F5344CB8AC3E}">
        <p14:creationId xmlns:p14="http://schemas.microsoft.com/office/powerpoint/2010/main" val="52631041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7"/>
          <p:cNvSpPr>
            <a:spLocks noGrp="1" noChangeArrowheads="1"/>
          </p:cNvSpPr>
          <p:nvPr>
            <p:ph type="sldNum" sz="quarter" idx="5"/>
          </p:nvPr>
        </p:nvSpPr>
        <p:spPr>
          <a:noFill/>
        </p:spPr>
        <p:txBody>
          <a:bodyPr/>
          <a:lstStyle/>
          <a:p>
            <a:fld id="{3BCC0D0B-E906-4B7A-8068-C454C6C04D62}" type="slidenum">
              <a:rPr lang="en-US"/>
              <a:pPr/>
              <a:t>40</a:t>
            </a:fld>
            <a:endParaRPr lang="en-US"/>
          </a:p>
        </p:txBody>
      </p:sp>
      <p:sp>
        <p:nvSpPr>
          <p:cNvPr id="55299" name="Rectangle 2"/>
          <p:cNvSpPr>
            <a:spLocks noGrp="1" noRot="1" noChangeAspect="1" noChangeArrowheads="1" noTextEdit="1"/>
          </p:cNvSpPr>
          <p:nvPr>
            <p:ph type="sldImg"/>
          </p:nvPr>
        </p:nvSpPr>
        <p:spPr>
          <a:ln/>
        </p:spPr>
      </p:sp>
      <p:sp>
        <p:nvSpPr>
          <p:cNvPr id="55300" name="Rectangle 3"/>
          <p:cNvSpPr>
            <a:spLocks noGrp="1" noChangeArrowheads="1"/>
          </p:cNvSpPr>
          <p:nvPr>
            <p:ph type="body" idx="1"/>
          </p:nvPr>
        </p:nvSpPr>
        <p:spPr>
          <a:noFill/>
          <a:ln/>
        </p:spPr>
        <p:txBody>
          <a:bodyPr/>
          <a:lstStyle/>
          <a:p>
            <a:pPr eaLnBrk="1" hangingPunct="1"/>
            <a:endParaRPr lang="en-US"/>
          </a:p>
        </p:txBody>
      </p:sp>
    </p:spTree>
    <p:extLst>
      <p:ext uri="{BB962C8B-B14F-4D97-AF65-F5344CB8AC3E}">
        <p14:creationId xmlns:p14="http://schemas.microsoft.com/office/powerpoint/2010/main" val="235204106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7"/>
          <p:cNvSpPr>
            <a:spLocks noGrp="1" noChangeArrowheads="1"/>
          </p:cNvSpPr>
          <p:nvPr>
            <p:ph type="sldNum" sz="quarter" idx="5"/>
          </p:nvPr>
        </p:nvSpPr>
        <p:spPr>
          <a:noFill/>
        </p:spPr>
        <p:txBody>
          <a:bodyPr/>
          <a:lstStyle/>
          <a:p>
            <a:fld id="{DF28F350-AF7B-4263-B686-BCEDB5E00D61}" type="slidenum">
              <a:rPr lang="en-US"/>
              <a:pPr/>
              <a:t>13</a:t>
            </a:fld>
            <a:endParaRPr lang="en-US"/>
          </a:p>
        </p:txBody>
      </p:sp>
      <p:sp>
        <p:nvSpPr>
          <p:cNvPr id="41987" name="Rectangle 2"/>
          <p:cNvSpPr>
            <a:spLocks noGrp="1" noRot="1" noChangeAspect="1" noChangeArrowheads="1" noTextEdit="1"/>
          </p:cNvSpPr>
          <p:nvPr>
            <p:ph type="sldImg"/>
          </p:nvPr>
        </p:nvSpPr>
        <p:spPr>
          <a:ln/>
        </p:spPr>
      </p:sp>
      <p:sp>
        <p:nvSpPr>
          <p:cNvPr id="41988" name="Rectangle 3"/>
          <p:cNvSpPr>
            <a:spLocks noGrp="1" noChangeArrowheads="1"/>
          </p:cNvSpPr>
          <p:nvPr>
            <p:ph type="body" idx="1"/>
          </p:nvPr>
        </p:nvSpPr>
        <p:spPr>
          <a:noFill/>
          <a:ln/>
        </p:spPr>
        <p:txBody>
          <a:bodyPr/>
          <a:lstStyle/>
          <a:p>
            <a:pPr eaLnBrk="1" hangingPunct="1"/>
            <a:endParaRPr lang="en-US"/>
          </a:p>
        </p:txBody>
      </p:sp>
    </p:spTree>
    <p:extLst>
      <p:ext uri="{BB962C8B-B14F-4D97-AF65-F5344CB8AC3E}">
        <p14:creationId xmlns:p14="http://schemas.microsoft.com/office/powerpoint/2010/main" val="44264534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7"/>
          <p:cNvSpPr>
            <a:spLocks noGrp="1" noChangeArrowheads="1"/>
          </p:cNvSpPr>
          <p:nvPr>
            <p:ph type="sldNum" sz="quarter" idx="5"/>
          </p:nvPr>
        </p:nvSpPr>
        <p:spPr>
          <a:noFill/>
        </p:spPr>
        <p:txBody>
          <a:bodyPr/>
          <a:lstStyle/>
          <a:p>
            <a:fld id="{0E189358-6504-43CA-98A7-372F963FABCE}" type="slidenum">
              <a:rPr lang="en-US"/>
              <a:pPr/>
              <a:t>15</a:t>
            </a:fld>
            <a:endParaRPr lang="en-US"/>
          </a:p>
        </p:txBody>
      </p:sp>
      <p:sp>
        <p:nvSpPr>
          <p:cNvPr id="43011" name="Rectangle 2"/>
          <p:cNvSpPr>
            <a:spLocks noGrp="1" noRot="1" noChangeAspect="1" noChangeArrowheads="1" noTextEdit="1"/>
          </p:cNvSpPr>
          <p:nvPr>
            <p:ph type="sldImg"/>
          </p:nvPr>
        </p:nvSpPr>
        <p:spPr>
          <a:ln/>
        </p:spPr>
      </p:sp>
      <p:sp>
        <p:nvSpPr>
          <p:cNvPr id="43012" name="Rectangle 3"/>
          <p:cNvSpPr>
            <a:spLocks noGrp="1" noChangeArrowheads="1"/>
          </p:cNvSpPr>
          <p:nvPr>
            <p:ph type="body" idx="1"/>
          </p:nvPr>
        </p:nvSpPr>
        <p:spPr>
          <a:noFill/>
          <a:ln/>
        </p:spPr>
        <p:txBody>
          <a:bodyPr/>
          <a:lstStyle/>
          <a:p>
            <a:pPr eaLnBrk="1" hangingPunct="1"/>
            <a:endParaRPr lang="en-US"/>
          </a:p>
        </p:txBody>
      </p:sp>
    </p:spTree>
    <p:extLst>
      <p:ext uri="{BB962C8B-B14F-4D97-AF65-F5344CB8AC3E}">
        <p14:creationId xmlns:p14="http://schemas.microsoft.com/office/powerpoint/2010/main" val="138697938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7"/>
          <p:cNvSpPr>
            <a:spLocks noGrp="1" noChangeArrowheads="1"/>
          </p:cNvSpPr>
          <p:nvPr>
            <p:ph type="sldNum" sz="quarter" idx="5"/>
          </p:nvPr>
        </p:nvSpPr>
        <p:spPr>
          <a:noFill/>
        </p:spPr>
        <p:txBody>
          <a:bodyPr/>
          <a:lstStyle/>
          <a:p>
            <a:fld id="{17B49653-5EEB-4979-A5D8-8A6871D1445F}" type="slidenum">
              <a:rPr lang="en-US"/>
              <a:pPr/>
              <a:t>16</a:t>
            </a:fld>
            <a:endParaRPr lang="en-US"/>
          </a:p>
        </p:txBody>
      </p:sp>
      <p:sp>
        <p:nvSpPr>
          <p:cNvPr id="44035" name="Rectangle 2"/>
          <p:cNvSpPr>
            <a:spLocks noGrp="1" noRot="1" noChangeAspect="1" noChangeArrowheads="1" noTextEdit="1"/>
          </p:cNvSpPr>
          <p:nvPr>
            <p:ph type="sldImg"/>
          </p:nvPr>
        </p:nvSpPr>
        <p:spPr>
          <a:ln/>
        </p:spPr>
      </p:sp>
      <p:sp>
        <p:nvSpPr>
          <p:cNvPr id="44036" name="Rectangle 3"/>
          <p:cNvSpPr>
            <a:spLocks noGrp="1" noChangeArrowheads="1"/>
          </p:cNvSpPr>
          <p:nvPr>
            <p:ph type="body" idx="1"/>
          </p:nvPr>
        </p:nvSpPr>
        <p:spPr>
          <a:noFill/>
          <a:ln/>
        </p:spPr>
        <p:txBody>
          <a:bodyPr/>
          <a:lstStyle/>
          <a:p>
            <a:pPr eaLnBrk="1" hangingPunct="1"/>
            <a:endParaRPr lang="en-US"/>
          </a:p>
        </p:txBody>
      </p:sp>
    </p:spTree>
    <p:extLst>
      <p:ext uri="{BB962C8B-B14F-4D97-AF65-F5344CB8AC3E}">
        <p14:creationId xmlns:p14="http://schemas.microsoft.com/office/powerpoint/2010/main" val="167017537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7"/>
          <p:cNvSpPr>
            <a:spLocks noGrp="1" noChangeArrowheads="1"/>
          </p:cNvSpPr>
          <p:nvPr>
            <p:ph type="sldNum" sz="quarter" idx="5"/>
          </p:nvPr>
        </p:nvSpPr>
        <p:spPr>
          <a:noFill/>
        </p:spPr>
        <p:txBody>
          <a:bodyPr/>
          <a:lstStyle/>
          <a:p>
            <a:fld id="{2E8BCFBF-9116-4965-94E8-DC75A08CE0C0}" type="slidenum">
              <a:rPr lang="en-US"/>
              <a:pPr/>
              <a:t>18</a:t>
            </a:fld>
            <a:endParaRPr lang="en-US"/>
          </a:p>
        </p:txBody>
      </p:sp>
      <p:sp>
        <p:nvSpPr>
          <p:cNvPr id="46083" name="Rectangle 2"/>
          <p:cNvSpPr>
            <a:spLocks noGrp="1" noRot="1" noChangeAspect="1" noChangeArrowheads="1" noTextEdit="1"/>
          </p:cNvSpPr>
          <p:nvPr>
            <p:ph type="sldImg"/>
          </p:nvPr>
        </p:nvSpPr>
        <p:spPr>
          <a:ln/>
        </p:spPr>
      </p:sp>
      <p:sp>
        <p:nvSpPr>
          <p:cNvPr id="46084" name="Rectangle 3"/>
          <p:cNvSpPr>
            <a:spLocks noGrp="1" noChangeArrowheads="1"/>
          </p:cNvSpPr>
          <p:nvPr>
            <p:ph type="body" idx="1"/>
          </p:nvPr>
        </p:nvSpPr>
        <p:spPr>
          <a:noFill/>
          <a:ln/>
        </p:spPr>
        <p:txBody>
          <a:bodyPr/>
          <a:lstStyle/>
          <a:p>
            <a:pPr eaLnBrk="1" hangingPunct="1"/>
            <a:endParaRPr lang="en-US"/>
          </a:p>
        </p:txBody>
      </p:sp>
    </p:spTree>
    <p:extLst>
      <p:ext uri="{BB962C8B-B14F-4D97-AF65-F5344CB8AC3E}">
        <p14:creationId xmlns:p14="http://schemas.microsoft.com/office/powerpoint/2010/main" val="172727654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7"/>
          <p:cNvSpPr>
            <a:spLocks noGrp="1" noChangeArrowheads="1"/>
          </p:cNvSpPr>
          <p:nvPr>
            <p:ph type="sldNum" sz="quarter" idx="5"/>
          </p:nvPr>
        </p:nvSpPr>
        <p:spPr>
          <a:noFill/>
        </p:spPr>
        <p:txBody>
          <a:bodyPr/>
          <a:lstStyle/>
          <a:p>
            <a:fld id="{5A44DEB9-B05A-4596-8D88-A86B19381141}" type="slidenum">
              <a:rPr lang="en-US"/>
              <a:pPr/>
              <a:t>19</a:t>
            </a:fld>
            <a:endParaRPr lang="en-US"/>
          </a:p>
        </p:txBody>
      </p:sp>
      <p:sp>
        <p:nvSpPr>
          <p:cNvPr id="47107" name="Rectangle 2"/>
          <p:cNvSpPr>
            <a:spLocks noGrp="1" noRot="1" noChangeAspect="1" noChangeArrowheads="1" noTextEdit="1"/>
          </p:cNvSpPr>
          <p:nvPr>
            <p:ph type="sldImg"/>
          </p:nvPr>
        </p:nvSpPr>
        <p:spPr>
          <a:ln/>
        </p:spPr>
      </p:sp>
      <p:sp>
        <p:nvSpPr>
          <p:cNvPr id="47108" name="Rectangle 3"/>
          <p:cNvSpPr>
            <a:spLocks noGrp="1" noChangeArrowheads="1"/>
          </p:cNvSpPr>
          <p:nvPr>
            <p:ph type="body" idx="1"/>
          </p:nvPr>
        </p:nvSpPr>
        <p:spPr>
          <a:noFill/>
          <a:ln/>
        </p:spPr>
        <p:txBody>
          <a:bodyPr/>
          <a:lstStyle/>
          <a:p>
            <a:pPr eaLnBrk="1" hangingPunct="1"/>
            <a:endParaRPr lang="en-US"/>
          </a:p>
        </p:txBody>
      </p:sp>
    </p:spTree>
    <p:extLst>
      <p:ext uri="{BB962C8B-B14F-4D97-AF65-F5344CB8AC3E}">
        <p14:creationId xmlns:p14="http://schemas.microsoft.com/office/powerpoint/2010/main" val="190229145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7"/>
          <p:cNvSpPr>
            <a:spLocks noGrp="1" noChangeArrowheads="1"/>
          </p:cNvSpPr>
          <p:nvPr>
            <p:ph type="sldNum" sz="quarter" idx="5"/>
          </p:nvPr>
        </p:nvSpPr>
        <p:spPr>
          <a:noFill/>
        </p:spPr>
        <p:txBody>
          <a:bodyPr/>
          <a:lstStyle/>
          <a:p>
            <a:fld id="{4863A1B8-1924-4839-B19B-E527809514C8}" type="slidenum">
              <a:rPr lang="en-US"/>
              <a:pPr/>
              <a:t>20</a:t>
            </a:fld>
            <a:endParaRPr lang="en-US"/>
          </a:p>
        </p:txBody>
      </p:sp>
      <p:sp>
        <p:nvSpPr>
          <p:cNvPr id="48131" name="Rectangle 2"/>
          <p:cNvSpPr>
            <a:spLocks noGrp="1" noRot="1" noChangeAspect="1" noChangeArrowheads="1" noTextEdit="1"/>
          </p:cNvSpPr>
          <p:nvPr>
            <p:ph type="sldImg"/>
          </p:nvPr>
        </p:nvSpPr>
        <p:spPr>
          <a:ln/>
        </p:spPr>
      </p:sp>
      <p:sp>
        <p:nvSpPr>
          <p:cNvPr id="48132" name="Rectangle 3"/>
          <p:cNvSpPr>
            <a:spLocks noGrp="1" noChangeArrowheads="1"/>
          </p:cNvSpPr>
          <p:nvPr>
            <p:ph type="body" idx="1"/>
          </p:nvPr>
        </p:nvSpPr>
        <p:spPr>
          <a:noFill/>
          <a:ln/>
        </p:spPr>
        <p:txBody>
          <a:bodyPr/>
          <a:lstStyle/>
          <a:p>
            <a:pPr eaLnBrk="1" hangingPunct="1"/>
            <a:endParaRPr lang="en-US"/>
          </a:p>
        </p:txBody>
      </p:sp>
    </p:spTree>
    <p:extLst>
      <p:ext uri="{BB962C8B-B14F-4D97-AF65-F5344CB8AC3E}">
        <p14:creationId xmlns:p14="http://schemas.microsoft.com/office/powerpoint/2010/main" val="76073163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7"/>
          <p:cNvSpPr>
            <a:spLocks noGrp="1" noChangeArrowheads="1"/>
          </p:cNvSpPr>
          <p:nvPr>
            <p:ph type="sldNum" sz="quarter" idx="5"/>
          </p:nvPr>
        </p:nvSpPr>
        <p:spPr>
          <a:noFill/>
        </p:spPr>
        <p:txBody>
          <a:bodyPr/>
          <a:lstStyle/>
          <a:p>
            <a:fld id="{C32CC3AE-1959-49BE-AC56-6F89DF1EE058}" type="slidenum">
              <a:rPr lang="en-US"/>
              <a:pPr/>
              <a:t>23</a:t>
            </a:fld>
            <a:endParaRPr lang="en-US"/>
          </a:p>
        </p:txBody>
      </p:sp>
      <p:sp>
        <p:nvSpPr>
          <p:cNvPr id="49155" name="Rectangle 2"/>
          <p:cNvSpPr>
            <a:spLocks noGrp="1" noRot="1" noChangeAspect="1" noChangeArrowheads="1" noTextEdit="1"/>
          </p:cNvSpPr>
          <p:nvPr>
            <p:ph type="sldImg"/>
          </p:nvPr>
        </p:nvSpPr>
        <p:spPr>
          <a:ln/>
        </p:spPr>
      </p:sp>
      <p:sp>
        <p:nvSpPr>
          <p:cNvPr id="49156" name="Rectangle 3"/>
          <p:cNvSpPr>
            <a:spLocks noGrp="1" noChangeArrowheads="1"/>
          </p:cNvSpPr>
          <p:nvPr>
            <p:ph type="body" idx="1"/>
          </p:nvPr>
        </p:nvSpPr>
        <p:spPr>
          <a:noFill/>
          <a:ln/>
        </p:spPr>
        <p:txBody>
          <a:bodyPr/>
          <a:lstStyle/>
          <a:p>
            <a:pPr eaLnBrk="1" hangingPunct="1"/>
            <a:endParaRPr lang="en-US"/>
          </a:p>
        </p:txBody>
      </p:sp>
    </p:spTree>
    <p:extLst>
      <p:ext uri="{BB962C8B-B14F-4D97-AF65-F5344CB8AC3E}">
        <p14:creationId xmlns:p14="http://schemas.microsoft.com/office/powerpoint/2010/main" val="181289517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7"/>
          <p:cNvSpPr>
            <a:spLocks noGrp="1" noChangeArrowheads="1"/>
          </p:cNvSpPr>
          <p:nvPr>
            <p:ph type="sldNum" sz="quarter" idx="5"/>
          </p:nvPr>
        </p:nvSpPr>
        <p:spPr>
          <a:noFill/>
        </p:spPr>
        <p:txBody>
          <a:bodyPr/>
          <a:lstStyle/>
          <a:p>
            <a:fld id="{8BB667C6-E278-4CCA-AC50-700D2D15D5AB}" type="slidenum">
              <a:rPr lang="en-US"/>
              <a:pPr/>
              <a:t>25</a:t>
            </a:fld>
            <a:endParaRPr lang="en-US"/>
          </a:p>
        </p:txBody>
      </p:sp>
      <p:sp>
        <p:nvSpPr>
          <p:cNvPr id="50179" name="Rectangle 2"/>
          <p:cNvSpPr>
            <a:spLocks noGrp="1" noRot="1" noChangeAspect="1" noChangeArrowheads="1" noTextEdit="1"/>
          </p:cNvSpPr>
          <p:nvPr>
            <p:ph type="sldImg"/>
          </p:nvPr>
        </p:nvSpPr>
        <p:spPr>
          <a:ln/>
        </p:spPr>
      </p:sp>
      <p:sp>
        <p:nvSpPr>
          <p:cNvPr id="50180" name="Rectangle 3"/>
          <p:cNvSpPr>
            <a:spLocks noGrp="1" noChangeArrowheads="1"/>
          </p:cNvSpPr>
          <p:nvPr>
            <p:ph type="body" idx="1"/>
          </p:nvPr>
        </p:nvSpPr>
        <p:spPr>
          <a:noFill/>
          <a:ln/>
        </p:spPr>
        <p:txBody>
          <a:bodyPr/>
          <a:lstStyle/>
          <a:p>
            <a:pPr eaLnBrk="1" hangingPunct="1"/>
            <a:endParaRPr lang="en-US"/>
          </a:p>
        </p:txBody>
      </p:sp>
    </p:spTree>
    <p:extLst>
      <p:ext uri="{BB962C8B-B14F-4D97-AF65-F5344CB8AC3E}">
        <p14:creationId xmlns:p14="http://schemas.microsoft.com/office/powerpoint/2010/main" val="339783438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3" name="Group 42"/>
          <p:cNvGrpSpPr/>
          <p:nvPr/>
        </p:nvGrpSpPr>
        <p:grpSpPr>
          <a:xfrm>
            <a:off x="-382404" y="0"/>
            <a:ext cx="9932332" cy="6858000"/>
            <a:chOff x="-382404" y="0"/>
            <a:chExt cx="9932332" cy="6858000"/>
          </a:xfrm>
        </p:grpSpPr>
        <p:grpSp>
          <p:nvGrpSpPr>
            <p:cNvPr id="44" name="Group 44"/>
            <p:cNvGrpSpPr/>
            <p:nvPr/>
          </p:nvGrpSpPr>
          <p:grpSpPr>
            <a:xfrm>
              <a:off x="0" y="0"/>
              <a:ext cx="9144000" cy="6858000"/>
              <a:chOff x="0" y="0"/>
              <a:chExt cx="9144000" cy="6858000"/>
            </a:xfrm>
          </p:grpSpPr>
          <p:grpSp>
            <p:nvGrpSpPr>
              <p:cNvPr id="70" name="Group 4"/>
              <p:cNvGrpSpPr/>
              <p:nvPr/>
            </p:nvGrpSpPr>
            <p:grpSpPr>
              <a:xfrm>
                <a:off x="0" y="0"/>
                <a:ext cx="2514600" cy="6858000"/>
                <a:chOff x="0" y="0"/>
                <a:chExt cx="2514600" cy="6858000"/>
              </a:xfrm>
            </p:grpSpPr>
            <p:sp>
              <p:nvSpPr>
                <p:cNvPr id="115" name="Rectangle 11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6"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7"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1" name="Group 5"/>
              <p:cNvGrpSpPr/>
              <p:nvPr/>
            </p:nvGrpSpPr>
            <p:grpSpPr>
              <a:xfrm>
                <a:off x="422910" y="0"/>
                <a:ext cx="2514600" cy="6858000"/>
                <a:chOff x="0" y="0"/>
                <a:chExt cx="2514600" cy="6858000"/>
              </a:xfrm>
            </p:grpSpPr>
            <p:sp>
              <p:nvSpPr>
                <p:cNvPr id="85" name="Rectangle 8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85"/>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Rectangle 11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3"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1" name="Rectangle 80"/>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5" name="Freeform 44"/>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Freeform 50"/>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2" name="Freeform 51"/>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3" name="Hexagon 52"/>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Hexagon 54"/>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Hexagon 56"/>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Freeform 57"/>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Hexagon 58"/>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Hexagon 60"/>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Hexagon 62"/>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Freeform 67"/>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Freeform 68"/>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Rectangle 45"/>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Rectangle 46"/>
          <p:cNvSpPr/>
          <p:nvPr/>
        </p:nvSpPr>
        <p:spPr>
          <a:xfrm>
            <a:off x="4649096" y="-21511"/>
            <a:ext cx="3505200" cy="2312889"/>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4733365" y="2708476"/>
            <a:ext cx="3313355" cy="1702160"/>
          </a:xfrm>
        </p:spPr>
        <p:txBody>
          <a:bodyPr>
            <a:normAutofit/>
          </a:bodyPr>
          <a:lstStyle>
            <a:lvl1pPr>
              <a:defRPr sz="3600"/>
            </a:lvl1pPr>
          </a:lstStyle>
          <a:p>
            <a:r>
              <a:rPr lang="en-US"/>
              <a:t>Click to edit Master title style</a:t>
            </a:r>
            <a:endParaRPr lang="en-US" dirty="0"/>
          </a:p>
        </p:txBody>
      </p:sp>
      <p:sp>
        <p:nvSpPr>
          <p:cNvPr id="3" name="Subtitle 2"/>
          <p:cNvSpPr>
            <a:spLocks noGrp="1"/>
          </p:cNvSpPr>
          <p:nvPr>
            <p:ph type="subTitle" idx="1"/>
          </p:nvPr>
        </p:nvSpPr>
        <p:spPr>
          <a:xfrm>
            <a:off x="4733365" y="4421080"/>
            <a:ext cx="3309803" cy="1260629"/>
          </a:xfrm>
        </p:spPr>
        <p:txBody>
          <a:bodyPr>
            <a:normAutofit/>
          </a:bodyPr>
          <a:lstStyle>
            <a:lvl1pPr marL="0" indent="0" algn="l">
              <a:buNone/>
              <a:defRPr sz="1800">
                <a:solidFill>
                  <a:srgbClr val="42424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a:xfrm>
            <a:off x="4738744" y="1516828"/>
            <a:ext cx="2133600" cy="750981"/>
          </a:xfrm>
        </p:spPr>
        <p:txBody>
          <a:bodyPr anchor="b"/>
          <a:lstStyle>
            <a:lvl1pPr algn="l">
              <a:defRPr sz="2400"/>
            </a:lvl1pPr>
          </a:lstStyle>
          <a:p>
            <a:fld id="{FBF57793-8B6D-453E-BDED-ABB088BA2584}" type="datetimeFigureOut">
              <a:rPr lang="en-US" smtClean="0"/>
              <a:t>4/30/2020</a:t>
            </a:fld>
            <a:endParaRPr lang="en-US"/>
          </a:p>
        </p:txBody>
      </p:sp>
      <p:sp>
        <p:nvSpPr>
          <p:cNvPr id="50" name="Rectangle 49"/>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Footer Placeholder 4"/>
          <p:cNvSpPr>
            <a:spLocks noGrp="1"/>
          </p:cNvSpPr>
          <p:nvPr>
            <p:ph type="ftr" sz="quarter" idx="11"/>
          </p:nvPr>
        </p:nvSpPr>
        <p:spPr>
          <a:xfrm>
            <a:off x="5303520" y="5719966"/>
            <a:ext cx="2831592" cy="365125"/>
          </a:xfrm>
        </p:spPr>
        <p:txBody>
          <a:bodyPr>
            <a:normAutofit/>
          </a:bodyPr>
          <a:lstStyle>
            <a:lvl1pPr>
              <a:defRPr>
                <a:solidFill>
                  <a:schemeClr val="accent1"/>
                </a:solidFill>
              </a:defRPr>
            </a:lvl1pPr>
          </a:lstStyle>
          <a:p>
            <a:endParaRPr lang="en-US"/>
          </a:p>
        </p:txBody>
      </p:sp>
      <p:sp>
        <p:nvSpPr>
          <p:cNvPr id="6" name="Slide Number Placeholder 5"/>
          <p:cNvSpPr>
            <a:spLocks noGrp="1"/>
          </p:cNvSpPr>
          <p:nvPr>
            <p:ph type="sldNum" sz="quarter" idx="12"/>
          </p:nvPr>
        </p:nvSpPr>
        <p:spPr>
          <a:xfrm>
            <a:off x="4649096" y="5719966"/>
            <a:ext cx="643666" cy="365125"/>
          </a:xfrm>
        </p:spPr>
        <p:txBody>
          <a:bodyPr/>
          <a:lstStyle>
            <a:lvl1pPr>
              <a:defRPr>
                <a:solidFill>
                  <a:schemeClr val="accent1"/>
                </a:solidFill>
              </a:defRPr>
            </a:lvl1pPr>
          </a:lstStyle>
          <a:p>
            <a:fld id="{46EC8472-DC3D-44A5-A628-759854D440CC}" type="slidenum">
              <a:rPr lang="en-US" smtClean="0"/>
              <a:t>‹#›</a:t>
            </a:fld>
            <a:endParaRPr lang="en-US"/>
          </a:p>
        </p:txBody>
      </p:sp>
      <p:sp>
        <p:nvSpPr>
          <p:cNvPr id="89" name="Rectangle 88"/>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BF57793-8B6D-453E-BDED-ABB088BA2584}" type="datetimeFigureOut">
              <a:rPr lang="en-US" smtClean="0"/>
              <a:t>4/30/2020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6EC8472-DC3D-44A5-A628-759854D440CC}"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030147"/>
            <a:ext cx="1484453" cy="4780344"/>
          </a:xfrm>
        </p:spPr>
        <p:txBody>
          <a:bodyPr vert="eaVert" anchor="ctr"/>
          <a:lstStyle/>
          <a:p>
            <a:r>
              <a:rPr lang="en-US"/>
              <a:t>Click to edit Master title style</a:t>
            </a:r>
          </a:p>
        </p:txBody>
      </p:sp>
      <p:sp>
        <p:nvSpPr>
          <p:cNvPr id="3" name="Vertical Text Placeholder 2"/>
          <p:cNvSpPr>
            <a:spLocks noGrp="1"/>
          </p:cNvSpPr>
          <p:nvPr>
            <p:ph type="body" orient="vert" idx="1"/>
          </p:nvPr>
        </p:nvSpPr>
        <p:spPr>
          <a:xfrm>
            <a:off x="1053296" y="1030147"/>
            <a:ext cx="5423704" cy="478034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BF57793-8B6D-453E-BDED-ABB088BA2584}" type="datetimeFigureOut">
              <a:rPr lang="en-US" smtClean="0"/>
              <a:t>4/30/2020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6EC8472-DC3D-44A5-A628-759854D440CC}"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BF57793-8B6D-453E-BDED-ABB088BA2584}" type="datetimeFigureOut">
              <a:rPr lang="en-US" smtClean="0"/>
              <a:t>4/30/2020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6EC8472-DC3D-44A5-A628-759854D440CC}"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58645" y="2900829"/>
            <a:ext cx="6637468" cy="1362075"/>
          </a:xfrm>
        </p:spPr>
        <p:txBody>
          <a:bodyPr anchor="b"/>
          <a:lstStyle>
            <a:lvl1pPr algn="l">
              <a:defRPr sz="4000" b="0" cap="none" baseline="0"/>
            </a:lvl1pPr>
          </a:lstStyle>
          <a:p>
            <a:r>
              <a:rPr lang="en-US"/>
              <a:t>Click to edit Master title style</a:t>
            </a:r>
            <a:endParaRPr lang="en-US" dirty="0"/>
          </a:p>
        </p:txBody>
      </p:sp>
      <p:sp>
        <p:nvSpPr>
          <p:cNvPr id="3" name="Text Placeholder 2"/>
          <p:cNvSpPr>
            <a:spLocks noGrp="1"/>
          </p:cNvSpPr>
          <p:nvPr>
            <p:ph type="body" idx="1"/>
          </p:nvPr>
        </p:nvSpPr>
        <p:spPr>
          <a:xfrm>
            <a:off x="1258645" y="4267200"/>
            <a:ext cx="6637467" cy="1520413"/>
          </a:xfrm>
        </p:spPr>
        <p:txBody>
          <a:bodyPr anchor="t"/>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BF57793-8B6D-453E-BDED-ABB088BA2584}" type="datetimeFigureOut">
              <a:rPr lang="en-US" smtClean="0"/>
              <a:t>4/30/2020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6EC8472-DC3D-44A5-A628-759854D440CC}"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5" name="Date Placeholder 4"/>
          <p:cNvSpPr>
            <a:spLocks noGrp="1"/>
          </p:cNvSpPr>
          <p:nvPr>
            <p:ph type="dt" sz="half" idx="10"/>
          </p:nvPr>
        </p:nvSpPr>
        <p:spPr/>
        <p:txBody>
          <a:bodyPr/>
          <a:lstStyle/>
          <a:p>
            <a:fld id="{FBF57793-8B6D-453E-BDED-ABB088BA2584}" type="datetimeFigureOut">
              <a:rPr lang="en-US" smtClean="0"/>
              <a:t>4/30/2020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6EC8472-DC3D-44A5-A628-759854D440CC}" type="slidenum">
              <a:rPr lang="en-US" smtClean="0"/>
              <a:t>‹#›</a:t>
            </a:fld>
            <a:endParaRPr lang="en-US"/>
          </a:p>
        </p:txBody>
      </p:sp>
      <p:sp>
        <p:nvSpPr>
          <p:cNvPr id="9" name="Content Placeholder 8"/>
          <p:cNvSpPr>
            <a:spLocks noGrp="1"/>
          </p:cNvSpPr>
          <p:nvPr>
            <p:ph sz="quarter" idx="13"/>
          </p:nvPr>
        </p:nvSpPr>
        <p:spPr>
          <a:xfrm>
            <a:off x="1042416" y="2313432"/>
            <a:ext cx="3419856" cy="349300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Content Placeholder 10"/>
          <p:cNvSpPr>
            <a:spLocks noGrp="1"/>
          </p:cNvSpPr>
          <p:nvPr>
            <p:ph sz="quarter" idx="14"/>
          </p:nvPr>
        </p:nvSpPr>
        <p:spPr>
          <a:xfrm>
            <a:off x="4645152" y="2313431"/>
            <a:ext cx="3419856" cy="349300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1412111" y="2316009"/>
            <a:ext cx="3057148"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41721" y="2974694"/>
            <a:ext cx="3419856"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11837" y="2316010"/>
            <a:ext cx="3055717"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152" y="2974694"/>
            <a:ext cx="3419856"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FBF57793-8B6D-453E-BDED-ABB088BA2584}" type="datetimeFigureOut">
              <a:rPr lang="en-US" smtClean="0"/>
              <a:t>4/30/2020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6EC8472-DC3D-44A5-A628-759854D440CC}"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FBF57793-8B6D-453E-BDED-ABB088BA2584}" type="datetimeFigureOut">
              <a:rPr lang="en-US" smtClean="0"/>
              <a:t>4/30/2020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6EC8472-DC3D-44A5-A628-759854D440CC}"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BF57793-8B6D-453E-BDED-ABB088BA2584}" type="datetimeFigureOut">
              <a:rPr lang="en-US" smtClean="0"/>
              <a:t>4/30/2020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6EC8472-DC3D-44A5-A628-759854D440CC}"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grpSp>
        <p:nvGrpSpPr>
          <p:cNvPr id="44" name="Group 43"/>
          <p:cNvGrpSpPr/>
          <p:nvPr/>
        </p:nvGrpSpPr>
        <p:grpSpPr>
          <a:xfrm>
            <a:off x="-382404" y="0"/>
            <a:ext cx="9932332" cy="6858000"/>
            <a:chOff x="-382404" y="0"/>
            <a:chExt cx="9932332" cy="6858000"/>
          </a:xfrm>
        </p:grpSpPr>
        <p:grpSp>
          <p:nvGrpSpPr>
            <p:cNvPr id="45" name="Group 44"/>
            <p:cNvGrpSpPr/>
            <p:nvPr/>
          </p:nvGrpSpPr>
          <p:grpSpPr>
            <a:xfrm>
              <a:off x="0" y="0"/>
              <a:ext cx="9144000" cy="6858000"/>
              <a:chOff x="0" y="0"/>
              <a:chExt cx="9144000" cy="6858000"/>
            </a:xfrm>
          </p:grpSpPr>
          <p:grpSp>
            <p:nvGrpSpPr>
              <p:cNvPr id="72" name="Group 4"/>
              <p:cNvGrpSpPr/>
              <p:nvPr/>
            </p:nvGrpSpPr>
            <p:grpSpPr>
              <a:xfrm>
                <a:off x="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3" name="Group 5"/>
              <p:cNvGrpSpPr/>
              <p:nvPr/>
            </p:nvGrpSpPr>
            <p:grpSpPr>
              <a:xfrm>
                <a:off x="42291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4"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Rectangle 79"/>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7" name="Freeform 46"/>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Freeform 49"/>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Freeform 50"/>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2" name="Hexagon 51"/>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Hexagon 52"/>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Hexagon 54"/>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Freeform 58"/>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Hexagon 62"/>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Hexagon 67"/>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Hexagon 68"/>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Freeform 69"/>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Freeform 70"/>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Rectangle 45"/>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Rectangle 56"/>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FBF57793-8B6D-453E-BDED-ABB088BA2584}" type="datetimeFigureOut">
              <a:rPr lang="en-US" smtClean="0"/>
              <a:t>4/30/2020</a:t>
            </a:fld>
            <a:endParaRPr lang="en-US"/>
          </a:p>
        </p:txBody>
      </p:sp>
      <p:sp>
        <p:nvSpPr>
          <p:cNvPr id="7" name="Slide Number Placeholder 6"/>
          <p:cNvSpPr>
            <a:spLocks noGrp="1"/>
          </p:cNvSpPr>
          <p:nvPr>
            <p:ph type="sldNum" sz="quarter" idx="12"/>
          </p:nvPr>
        </p:nvSpPr>
        <p:spPr/>
        <p:txBody>
          <a:bodyPr/>
          <a:lstStyle/>
          <a:p>
            <a:fld id="{46EC8472-DC3D-44A5-A628-759854D440CC}" type="slidenum">
              <a:rPr lang="en-US" smtClean="0"/>
              <a:t>‹#›</a:t>
            </a:fld>
            <a:endParaRPr lang="en-US"/>
          </a:p>
        </p:txBody>
      </p:sp>
      <p:sp>
        <p:nvSpPr>
          <p:cNvPr id="58" name="Rectangle 57"/>
          <p:cNvSpPr/>
          <p:nvPr/>
        </p:nvSpPr>
        <p:spPr>
          <a:xfrm>
            <a:off x="905571" y="601883"/>
            <a:ext cx="3562257" cy="5648445"/>
          </a:xfrm>
          <a:prstGeom prst="rect">
            <a:avLst/>
          </a:prstGeom>
          <a:solidFill>
            <a:schemeClr val="bg1"/>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1145894" y="856527"/>
            <a:ext cx="3090440" cy="5150734"/>
          </a:xfrm>
        </p:spPr>
        <p:txBody>
          <a:bodyPr/>
          <a:lstStyle>
            <a:lvl1pPr>
              <a:defRPr sz="2400"/>
            </a:lvl1pPr>
            <a:lvl2pPr>
              <a:defRPr sz="2200"/>
            </a:lvl2pPr>
            <a:lvl3pPr>
              <a:defRPr sz="2000"/>
            </a:lvl3pPr>
            <a:lvl4pPr>
              <a:defRPr sz="1800"/>
            </a:lvl4pPr>
            <a:lvl5pPr>
              <a:defRPr sz="16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1" name="Rectangle 60"/>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Footer Placeholder 5"/>
          <p:cNvSpPr>
            <a:spLocks noGrp="1"/>
          </p:cNvSpPr>
          <p:nvPr>
            <p:ph type="ftr" sz="quarter" idx="11"/>
          </p:nvPr>
        </p:nvSpPr>
        <p:spPr>
          <a:xfrm>
            <a:off x="4641448" y="5724835"/>
            <a:ext cx="3493664" cy="365125"/>
          </a:xfrm>
        </p:spPr>
        <p:txBody>
          <a:bodyPr>
            <a:normAutofit/>
          </a:bodyPr>
          <a:lstStyle/>
          <a:p>
            <a:endParaRPr lang="en-US"/>
          </a:p>
        </p:txBody>
      </p:sp>
      <p:sp>
        <p:nvSpPr>
          <p:cNvPr id="2" name="Title 1"/>
          <p:cNvSpPr>
            <a:spLocks noGrp="1"/>
          </p:cNvSpPr>
          <p:nvPr>
            <p:ph type="title"/>
          </p:nvPr>
        </p:nvSpPr>
        <p:spPr>
          <a:xfrm>
            <a:off x="4739833" y="2657434"/>
            <a:ext cx="3304572" cy="1463153"/>
          </a:xfrm>
        </p:spPr>
        <p:txBody>
          <a:bodyPr anchor="b">
            <a:normAutofit/>
          </a:bodyPr>
          <a:lstStyle>
            <a:lvl1pPr algn="l">
              <a:defRPr sz="2800" b="0"/>
            </a:lvl1pPr>
          </a:lstStyle>
          <a:p>
            <a:r>
              <a:rPr lang="en-US"/>
              <a:t>Click to edit Master title style</a:t>
            </a:r>
          </a:p>
        </p:txBody>
      </p:sp>
      <p:sp>
        <p:nvSpPr>
          <p:cNvPr id="4" name="Text Placeholder 3"/>
          <p:cNvSpPr>
            <a:spLocks noGrp="1"/>
          </p:cNvSpPr>
          <p:nvPr>
            <p:ph type="body" sz="half" idx="2"/>
          </p:nvPr>
        </p:nvSpPr>
        <p:spPr>
          <a:xfrm>
            <a:off x="4736592" y="4136994"/>
            <a:ext cx="3298784" cy="1517904"/>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grpSp>
        <p:nvGrpSpPr>
          <p:cNvPr id="44" name="Group 43"/>
          <p:cNvGrpSpPr/>
          <p:nvPr/>
        </p:nvGrpSpPr>
        <p:grpSpPr>
          <a:xfrm>
            <a:off x="-382404" y="0"/>
            <a:ext cx="9932332" cy="6858000"/>
            <a:chOff x="-382404" y="0"/>
            <a:chExt cx="9932332" cy="6858000"/>
          </a:xfrm>
        </p:grpSpPr>
        <p:grpSp>
          <p:nvGrpSpPr>
            <p:cNvPr id="45" name="Group 44"/>
            <p:cNvGrpSpPr/>
            <p:nvPr/>
          </p:nvGrpSpPr>
          <p:grpSpPr>
            <a:xfrm>
              <a:off x="0" y="0"/>
              <a:ext cx="9144000" cy="6858000"/>
              <a:chOff x="0" y="0"/>
              <a:chExt cx="9144000" cy="6858000"/>
            </a:xfrm>
          </p:grpSpPr>
          <p:grpSp>
            <p:nvGrpSpPr>
              <p:cNvPr id="75" name="Group 4"/>
              <p:cNvGrpSpPr/>
              <p:nvPr/>
            </p:nvGrpSpPr>
            <p:grpSpPr>
              <a:xfrm>
                <a:off x="0" y="0"/>
                <a:ext cx="2514600" cy="6858000"/>
                <a:chOff x="0" y="0"/>
                <a:chExt cx="2514600" cy="6858000"/>
              </a:xfrm>
            </p:grpSpPr>
            <p:sp>
              <p:nvSpPr>
                <p:cNvPr id="87" name="Rectangle 8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8"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9"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6" name="Group 5"/>
              <p:cNvGrpSpPr/>
              <p:nvPr/>
            </p:nvGrpSpPr>
            <p:grpSpPr>
              <a:xfrm>
                <a:off x="42291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Rectangle 84"/>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85"/>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7" name="Group 9"/>
              <p:cNvGrpSpPr/>
              <p:nvPr/>
            </p:nvGrpSpPr>
            <p:grpSpPr>
              <a:xfrm rot="10800000">
                <a:off x="662940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8" name="Rectangle 77"/>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Rectangle 79"/>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Freeform 45"/>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7" name="Freeform 46"/>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Freeform 49"/>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Hexagon 50"/>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Hexagon 51"/>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Hexagon 60"/>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Freeform 62"/>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Hexagon 67"/>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Hexagon 68"/>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Hexagon 69"/>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Hexagon 70"/>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2" name="Hexagon 71"/>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3" name="Freeform 72"/>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4" name="Freeform 73"/>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94" name="Rectangle 93"/>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1" name="Rectangle 100"/>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2" name="Rectangle 101"/>
          <p:cNvSpPr/>
          <p:nvPr/>
        </p:nvSpPr>
        <p:spPr>
          <a:xfrm>
            <a:off x="905571" y="601883"/>
            <a:ext cx="3562257" cy="5648445"/>
          </a:xfrm>
          <a:prstGeom prst="rect">
            <a:avLst/>
          </a:prstGeom>
          <a:solidFill>
            <a:srgbClr val="FFFFFF"/>
          </a:solidFill>
          <a:ln w="3175">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Rectangle 104"/>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4734424" y="2660904"/>
            <a:ext cx="3300984" cy="1463040"/>
          </a:xfrm>
        </p:spPr>
        <p:txBody>
          <a:bodyPr anchor="b">
            <a:normAutofit/>
          </a:bodyPr>
          <a:lstStyle>
            <a:lvl1pPr algn="l">
              <a:defRPr sz="2800" b="0"/>
            </a:lvl1pPr>
          </a:lstStyle>
          <a:p>
            <a:r>
              <a:rPr lang="en-US"/>
              <a:t>Click to edit Master title style</a:t>
            </a:r>
          </a:p>
        </p:txBody>
      </p:sp>
      <p:sp>
        <p:nvSpPr>
          <p:cNvPr id="3" name="Picture Placeholder 2"/>
          <p:cNvSpPr>
            <a:spLocks noGrp="1"/>
          </p:cNvSpPr>
          <p:nvPr>
            <p:ph type="pic" idx="1"/>
          </p:nvPr>
        </p:nvSpPr>
        <p:spPr>
          <a:xfrm>
            <a:off x="1005208" y="693795"/>
            <a:ext cx="3359623" cy="5468112"/>
          </a:xfrm>
        </p:spPr>
        <p:txBody>
          <a:bodyPr/>
          <a:lstStyle>
            <a:lvl1pPr marL="0" indent="0">
              <a:buNone/>
              <a:defRPr sz="3200">
                <a:solidFill>
                  <a:schemeClr val="accent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4734630" y="4133088"/>
            <a:ext cx="3300573" cy="1519561"/>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BF57793-8B6D-453E-BDED-ABB088BA2584}" type="datetimeFigureOut">
              <a:rPr lang="en-US" smtClean="0"/>
              <a:t>4/30/2020</a:t>
            </a:fld>
            <a:endParaRPr lang="en-US"/>
          </a:p>
        </p:txBody>
      </p:sp>
      <p:sp>
        <p:nvSpPr>
          <p:cNvPr id="6" name="Footer Placeholder 5"/>
          <p:cNvSpPr>
            <a:spLocks noGrp="1"/>
          </p:cNvSpPr>
          <p:nvPr>
            <p:ph type="ftr" sz="quarter" idx="11"/>
          </p:nvPr>
        </p:nvSpPr>
        <p:spPr>
          <a:xfrm>
            <a:off x="4641448" y="5724835"/>
            <a:ext cx="3493664" cy="365125"/>
          </a:xfrm>
        </p:spPr>
        <p:txBody>
          <a:bodyPr>
            <a:normAutofit/>
          </a:bodyPr>
          <a:lstStyle/>
          <a:p>
            <a:endParaRPr lang="en-US"/>
          </a:p>
        </p:txBody>
      </p:sp>
      <p:sp>
        <p:nvSpPr>
          <p:cNvPr id="7" name="Slide Number Placeholder 6"/>
          <p:cNvSpPr>
            <a:spLocks noGrp="1"/>
          </p:cNvSpPr>
          <p:nvPr>
            <p:ph type="sldNum" sz="quarter" idx="12"/>
          </p:nvPr>
        </p:nvSpPr>
        <p:spPr/>
        <p:txBody>
          <a:bodyPr/>
          <a:lstStyle/>
          <a:p>
            <a:fld id="{46EC8472-DC3D-44A5-A628-759854D440CC}"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42" name="Group 41"/>
          <p:cNvGrpSpPr/>
          <p:nvPr/>
        </p:nvGrpSpPr>
        <p:grpSpPr>
          <a:xfrm>
            <a:off x="-304800" y="0"/>
            <a:ext cx="9932332" cy="6858000"/>
            <a:chOff x="-382404" y="0"/>
            <a:chExt cx="9932332" cy="6858000"/>
          </a:xfrm>
        </p:grpSpPr>
        <p:grpSp>
          <p:nvGrpSpPr>
            <p:cNvPr id="43" name="Group 44"/>
            <p:cNvGrpSpPr/>
            <p:nvPr/>
          </p:nvGrpSpPr>
          <p:grpSpPr>
            <a:xfrm>
              <a:off x="0" y="0"/>
              <a:ext cx="9144000" cy="6858000"/>
              <a:chOff x="0" y="0"/>
              <a:chExt cx="9144000" cy="6858000"/>
            </a:xfrm>
          </p:grpSpPr>
          <p:grpSp>
            <p:nvGrpSpPr>
              <p:cNvPr id="101" name="Group 4"/>
              <p:cNvGrpSpPr/>
              <p:nvPr/>
            </p:nvGrpSpPr>
            <p:grpSpPr>
              <a:xfrm>
                <a:off x="0" y="0"/>
                <a:ext cx="2514600" cy="6858000"/>
                <a:chOff x="0" y="0"/>
                <a:chExt cx="2514600" cy="6858000"/>
              </a:xfrm>
            </p:grpSpPr>
            <p:sp>
              <p:nvSpPr>
                <p:cNvPr id="113" name="Rectangle 112"/>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5"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2" name="Group 5"/>
              <p:cNvGrpSpPr/>
              <p:nvPr/>
            </p:nvGrpSpPr>
            <p:grpSpPr>
              <a:xfrm>
                <a:off x="422910" y="0"/>
                <a:ext cx="2514600" cy="6858000"/>
                <a:chOff x="0" y="0"/>
                <a:chExt cx="2514600" cy="6858000"/>
              </a:xfrm>
            </p:grpSpPr>
            <p:sp>
              <p:nvSpPr>
                <p:cNvPr id="110" name="Rectangle 109"/>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1" name="Rectangle 110"/>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2" name="Rectangle 111"/>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3" name="Group 9"/>
              <p:cNvGrpSpPr/>
              <p:nvPr/>
            </p:nvGrpSpPr>
            <p:grpSpPr>
              <a:xfrm rot="10800000">
                <a:off x="6629400" y="0"/>
                <a:ext cx="2514600" cy="6858000"/>
                <a:chOff x="0" y="0"/>
                <a:chExt cx="2514600" cy="6858000"/>
              </a:xfrm>
            </p:grpSpPr>
            <p:sp>
              <p:nvSpPr>
                <p:cNvPr id="107" name="Rectangle 10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8" name="Rectangle 107"/>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9" name="Rectangle 108"/>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04" name="Rectangle 103"/>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Rectangle 104"/>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6" name="Rectangle 105"/>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4" name="Freeform 43"/>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5" name="Freeform 44"/>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6" name="Freeform 45"/>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7" name="Freeform 46"/>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Hexagon 49"/>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Hexagon 50"/>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Hexagon 51"/>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Hexagon 52"/>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Freeform 54"/>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Hexagon 56"/>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Hexagon 57"/>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Hexagon 58"/>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5" name="Hexagon 94"/>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6" name="Hexagon 95"/>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7" name="Hexagon 96"/>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8" name="Hexagon 97"/>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9" name="Freeform 98"/>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0" name="Freeform 99"/>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66" name="Rectangle 65"/>
          <p:cNvSpPr/>
          <p:nvPr/>
        </p:nvSpPr>
        <p:spPr>
          <a:xfrm>
            <a:off x="457200" y="333487"/>
            <a:ext cx="8229600" cy="6185647"/>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Rectangle 69"/>
          <p:cNvSpPr/>
          <p:nvPr/>
        </p:nvSpPr>
        <p:spPr>
          <a:xfrm>
            <a:off x="4561242" y="-21511"/>
            <a:ext cx="3679116" cy="699244"/>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Rectangle 70"/>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1043490" y="1027664"/>
            <a:ext cx="7024744" cy="1143000"/>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1043492" y="2323652"/>
            <a:ext cx="6777317" cy="350897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997388" y="224492"/>
            <a:ext cx="2133600" cy="365125"/>
          </a:xfrm>
          <a:prstGeom prst="rect">
            <a:avLst/>
          </a:prstGeom>
        </p:spPr>
        <p:txBody>
          <a:bodyPr vert="horz" lIns="91440" tIns="45720" rIns="91440" bIns="45720" rtlCol="0" anchor="ctr"/>
          <a:lstStyle>
            <a:lvl1pPr algn="r">
              <a:defRPr sz="1200">
                <a:solidFill>
                  <a:srgbClr val="FEFEFE"/>
                </a:solidFill>
              </a:defRPr>
            </a:lvl1pPr>
          </a:lstStyle>
          <a:p>
            <a:fld id="{FBF57793-8B6D-453E-BDED-ABB088BA2584}" type="datetimeFigureOut">
              <a:rPr lang="en-US" smtClean="0"/>
              <a:t>4/30/2020</a:t>
            </a:fld>
            <a:endParaRPr lang="en-US"/>
          </a:p>
        </p:txBody>
      </p:sp>
      <p:sp>
        <p:nvSpPr>
          <p:cNvPr id="5" name="Footer Placeholder 4"/>
          <p:cNvSpPr>
            <a:spLocks noGrp="1"/>
          </p:cNvSpPr>
          <p:nvPr>
            <p:ph type="ftr" sz="quarter" idx="3"/>
          </p:nvPr>
        </p:nvSpPr>
        <p:spPr>
          <a:xfrm>
            <a:off x="4641448" y="5852160"/>
            <a:ext cx="3502152" cy="365125"/>
          </a:xfrm>
          <a:prstGeom prst="rect">
            <a:avLst/>
          </a:prstGeom>
        </p:spPr>
        <p:txBody>
          <a:bodyPr vert="horz" lIns="91440" tIns="45720" rIns="91440" bIns="45720" rtlCol="0" anchor="ctr"/>
          <a:lstStyle>
            <a:lvl1pPr algn="r">
              <a:defRPr sz="1200">
                <a:solidFill>
                  <a:schemeClr val="accent1"/>
                </a:solidFill>
              </a:defRPr>
            </a:lvl1pPr>
          </a:lstStyle>
          <a:p>
            <a:endParaRPr lang="en-US"/>
          </a:p>
        </p:txBody>
      </p:sp>
      <p:sp>
        <p:nvSpPr>
          <p:cNvPr id="6" name="Slide Number Placeholder 5"/>
          <p:cNvSpPr>
            <a:spLocks noGrp="1"/>
          </p:cNvSpPr>
          <p:nvPr>
            <p:ph type="sldNum" sz="quarter" idx="4"/>
          </p:nvPr>
        </p:nvSpPr>
        <p:spPr>
          <a:xfrm>
            <a:off x="4649096" y="224491"/>
            <a:ext cx="1332156" cy="365125"/>
          </a:xfrm>
          <a:prstGeom prst="rect">
            <a:avLst/>
          </a:prstGeom>
        </p:spPr>
        <p:txBody>
          <a:bodyPr vert="horz" lIns="91440" tIns="45720" rIns="91440" bIns="45720" rtlCol="0" anchor="ctr"/>
          <a:lstStyle>
            <a:lvl1pPr algn="l">
              <a:defRPr sz="1200">
                <a:solidFill>
                  <a:srgbClr val="FEFEFE"/>
                </a:solidFill>
              </a:defRPr>
            </a:lvl1pPr>
          </a:lstStyle>
          <a:p>
            <a:fld id="{46EC8472-DC3D-44A5-A628-759854D440CC}"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4033" r:id="rId1"/>
    <p:sldLayoutId id="2147484034" r:id="rId2"/>
    <p:sldLayoutId id="2147484035" r:id="rId3"/>
    <p:sldLayoutId id="2147484036" r:id="rId4"/>
    <p:sldLayoutId id="2147484037" r:id="rId5"/>
    <p:sldLayoutId id="2147484038" r:id="rId6"/>
    <p:sldLayoutId id="2147484039" r:id="rId7"/>
    <p:sldLayoutId id="2147484040" r:id="rId8"/>
    <p:sldLayoutId id="2147484041" r:id="rId9"/>
    <p:sldLayoutId id="2147484042" r:id="rId10"/>
    <p:sldLayoutId id="2147484043" r:id="rId11"/>
  </p:sldLayoutIdLst>
  <p:txStyles>
    <p:titleStyle>
      <a:lvl1pPr algn="l" defTabSz="914400" rtl="0" eaLnBrk="1" latinLnBrk="0" hangingPunct="1">
        <a:spcBef>
          <a:spcPct val="0"/>
        </a:spcBef>
        <a:buNone/>
        <a:defRPr sz="40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274320" algn="l" defTabSz="914400" rtl="0" eaLnBrk="1" latinLnBrk="0" hangingPunct="1">
        <a:spcBef>
          <a:spcPct val="20000"/>
        </a:spcBef>
        <a:buClr>
          <a:schemeClr val="accent1"/>
        </a:buClr>
        <a:buSzPct val="76000"/>
        <a:buFont typeface="Wingdings 2" pitchFamily="18" charset="2"/>
        <a:buChar char=""/>
        <a:defRPr sz="2400" kern="1200">
          <a:solidFill>
            <a:schemeClr val="tx2"/>
          </a:solidFill>
          <a:latin typeface="+mn-lt"/>
          <a:ea typeface="+mn-ea"/>
          <a:cs typeface="+mn-cs"/>
        </a:defRPr>
      </a:lvl1pPr>
      <a:lvl2pPr marL="640080" indent="-274320" algn="l" defTabSz="914400" rtl="0" eaLnBrk="1" latinLnBrk="0" hangingPunct="1">
        <a:spcBef>
          <a:spcPct val="20000"/>
        </a:spcBef>
        <a:buClr>
          <a:schemeClr val="accent1"/>
        </a:buClr>
        <a:buSzPct val="76000"/>
        <a:buFont typeface="Wingdings 2" pitchFamily="18" charset="2"/>
        <a:buChar char=""/>
        <a:defRPr sz="2200" kern="1200">
          <a:solidFill>
            <a:schemeClr val="tx2"/>
          </a:solidFill>
          <a:latin typeface="+mn-lt"/>
          <a:ea typeface="+mn-ea"/>
          <a:cs typeface="+mn-cs"/>
        </a:defRPr>
      </a:lvl2pPr>
      <a:lvl3pPr marL="914400" indent="-228600" algn="l" defTabSz="914400" rtl="0" eaLnBrk="1" latinLnBrk="0" hangingPunct="1">
        <a:spcBef>
          <a:spcPct val="20000"/>
        </a:spcBef>
        <a:buClr>
          <a:schemeClr val="accent1"/>
        </a:buClr>
        <a:buSzPct val="76000"/>
        <a:buFont typeface="Wingdings 2" pitchFamily="18" charset="2"/>
        <a:buChar char=""/>
        <a:defRPr sz="2000" kern="1200">
          <a:solidFill>
            <a:schemeClr val="tx2"/>
          </a:solidFill>
          <a:latin typeface="+mn-lt"/>
          <a:ea typeface="+mn-ea"/>
          <a:cs typeface="+mn-cs"/>
        </a:defRPr>
      </a:lvl3pPr>
      <a:lvl4pPr marL="1124712" indent="-228600" algn="l" defTabSz="914400" rtl="0" eaLnBrk="1" latinLnBrk="0" hangingPunct="1">
        <a:spcBef>
          <a:spcPct val="20000"/>
        </a:spcBef>
        <a:buClr>
          <a:schemeClr val="accent1"/>
        </a:buClr>
        <a:buSzPct val="76000"/>
        <a:buFont typeface="Wingdings 2" pitchFamily="18" charset="2"/>
        <a:buChar char=""/>
        <a:defRPr sz="1800" kern="1200">
          <a:solidFill>
            <a:schemeClr val="tx2"/>
          </a:solidFill>
          <a:latin typeface="+mn-lt"/>
          <a:ea typeface="+mn-ea"/>
          <a:cs typeface="+mn-cs"/>
        </a:defRPr>
      </a:lvl4pPr>
      <a:lvl5pPr marL="1325880" indent="-228600" algn="l" defTabSz="914400" rtl="0" eaLnBrk="1" latinLnBrk="0" hangingPunct="1">
        <a:spcBef>
          <a:spcPct val="20000"/>
        </a:spcBef>
        <a:buClr>
          <a:schemeClr val="accent1"/>
        </a:buClr>
        <a:buSzPct val="76000"/>
        <a:buFont typeface="Wingdings 2" pitchFamily="18" charset="2"/>
        <a:buChar char=""/>
        <a:defRPr sz="1600" kern="1200" baseline="0">
          <a:solidFill>
            <a:schemeClr val="tx2"/>
          </a:solidFill>
          <a:latin typeface="+mn-lt"/>
          <a:ea typeface="+mn-ea"/>
          <a:cs typeface="+mn-cs"/>
        </a:defRPr>
      </a:lvl5pPr>
      <a:lvl6pPr marL="1517904"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6pPr>
      <a:lvl7pPr marL="1719072"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7pPr>
      <a:lvl8pPr marL="1920240"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8pPr>
      <a:lvl9pPr marL="2121408"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3" Type="http://schemas.openxmlformats.org/officeDocument/2006/relationships/image" Target="../media/image3.wmf"/><Relationship Id="rId2" Type="http://schemas.openxmlformats.org/officeDocument/2006/relationships/notesSlide" Target="../notesSlides/notesSlide6.xml"/><Relationship Id="rId1" Type="http://schemas.openxmlformats.org/officeDocument/2006/relationships/slideLayout" Target="../slideLayouts/slideLayout7.xml"/><Relationship Id="rId4" Type="http://schemas.openxmlformats.org/officeDocument/2006/relationships/image" Target="../media/image4.wmf"/></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7.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7.png"/><Relationship Id="rId1" Type="http://schemas.openxmlformats.org/officeDocument/2006/relationships/slideLayout" Target="../slideLayouts/slideLayout7.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2.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7.xml"/></Relationships>
</file>

<file path=ppt/slides/_rels/slide53.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7.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5.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7.xml"/></Relationships>
</file>

<file path=ppt/slides/_rels/slide56.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7.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733365" y="2438400"/>
            <a:ext cx="3313355" cy="2133600"/>
          </a:xfrm>
        </p:spPr>
        <p:txBody>
          <a:bodyPr>
            <a:noAutofit/>
          </a:bodyPr>
          <a:lstStyle/>
          <a:p>
            <a:r>
              <a:rPr lang="en-US" sz="4400" b="1" dirty="0">
                <a:solidFill>
                  <a:srgbClr val="0070C0"/>
                </a:solidFill>
              </a:rPr>
              <a:t>Theory Of Consumer Behavior</a:t>
            </a:r>
            <a:endParaRPr lang="en-US" sz="4400" dirty="0">
              <a:solidFill>
                <a:srgbClr val="0070C0"/>
              </a:solidFill>
            </a:endParaRPr>
          </a:p>
        </p:txBody>
      </p:sp>
      <p:sp>
        <p:nvSpPr>
          <p:cNvPr id="3" name="Subtitle 2"/>
          <p:cNvSpPr>
            <a:spLocks noGrp="1"/>
          </p:cNvSpPr>
          <p:nvPr>
            <p:ph type="subTitle" idx="1"/>
          </p:nvPr>
        </p:nvSpPr>
        <p:spPr>
          <a:xfrm>
            <a:off x="4800600" y="5334000"/>
            <a:ext cx="3309803" cy="651029"/>
          </a:xfrm>
        </p:spPr>
        <p:txBody>
          <a:bodyPr>
            <a:normAutofit/>
          </a:bodyPr>
          <a:lstStyle/>
          <a:p>
            <a:pPr algn="r"/>
            <a:r>
              <a:rPr lang="en-US" sz="3200" b="1" dirty="0" err="1">
                <a:solidFill>
                  <a:srgbClr val="660066"/>
                </a:solidFill>
                <a:latin typeface="Script MT Bold" pitchFamily="66" charset="0"/>
              </a:rPr>
              <a:t>Zulkarnain</a:t>
            </a:r>
            <a:r>
              <a:rPr lang="en-US" sz="3200" b="1" dirty="0">
                <a:solidFill>
                  <a:srgbClr val="660066"/>
                </a:solidFill>
                <a:latin typeface="Script MT Bold" pitchFamily="66" charset="0"/>
              </a:rPr>
              <a:t> </a:t>
            </a:r>
            <a:r>
              <a:rPr lang="en-US" sz="3200" b="1" dirty="0" err="1">
                <a:solidFill>
                  <a:srgbClr val="660066"/>
                </a:solidFill>
                <a:latin typeface="Script MT Bold" pitchFamily="66" charset="0"/>
              </a:rPr>
              <a:t>Lubis</a:t>
            </a:r>
            <a:endParaRPr lang="en-US" sz="3200" b="1" dirty="0">
              <a:solidFill>
                <a:srgbClr val="660066"/>
              </a:solidFill>
              <a:latin typeface="Script MT Bold" pitchFamily="66" charset="0"/>
            </a:endParaRPr>
          </a:p>
        </p:txBody>
      </p:sp>
    </p:spTree>
    <p:extLst>
      <p:ext uri="{BB962C8B-B14F-4D97-AF65-F5344CB8AC3E}">
        <p14:creationId xmlns:p14="http://schemas.microsoft.com/office/powerpoint/2010/main" val="53828805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43490" y="762000"/>
            <a:ext cx="7024744" cy="572536"/>
          </a:xfrm>
        </p:spPr>
        <p:txBody>
          <a:bodyPr>
            <a:noAutofit/>
          </a:bodyPr>
          <a:lstStyle/>
          <a:p>
            <a:pPr lvl="2" algn="ctr" rtl="0">
              <a:spcBef>
                <a:spcPct val="0"/>
              </a:spcBef>
            </a:pPr>
            <a:r>
              <a:rPr lang="en-US" sz="3200" dirty="0"/>
              <a:t>Properties of consumer preferences</a:t>
            </a:r>
            <a:endParaRPr lang="en-US" sz="2400" dirty="0"/>
          </a:p>
        </p:txBody>
      </p:sp>
      <p:sp>
        <p:nvSpPr>
          <p:cNvPr id="3" name="Content Placeholder 2"/>
          <p:cNvSpPr>
            <a:spLocks noGrp="1"/>
          </p:cNvSpPr>
          <p:nvPr>
            <p:ph idx="1"/>
          </p:nvPr>
        </p:nvSpPr>
        <p:spPr>
          <a:xfrm>
            <a:off x="762000" y="1447800"/>
            <a:ext cx="7696200" cy="4384829"/>
          </a:xfrm>
        </p:spPr>
        <p:txBody>
          <a:bodyPr>
            <a:normAutofit fontScale="92500" lnSpcReduction="10000"/>
          </a:bodyPr>
          <a:lstStyle/>
          <a:p>
            <a:r>
              <a:rPr lang="en-US" dirty="0"/>
              <a:t>Customers could be able to rank (or to order) various combinations of goods and services according to the level of satisfactions associated with each combination</a:t>
            </a:r>
          </a:p>
          <a:p>
            <a:r>
              <a:rPr lang="en-US" dirty="0"/>
              <a:t>The combinations of specific quantities of goods or services are called  </a:t>
            </a:r>
            <a:r>
              <a:rPr lang="en-US" dirty="0">
                <a:solidFill>
                  <a:srgbClr val="A50021"/>
                </a:solidFill>
              </a:rPr>
              <a:t>consumption bundle</a:t>
            </a:r>
            <a:endParaRPr lang="en-US" dirty="0"/>
          </a:p>
          <a:p>
            <a:r>
              <a:rPr lang="en-US" dirty="0"/>
              <a:t>There are several Important assumptions must be made about how people rank bundles of goods (consumer preferences):</a:t>
            </a:r>
          </a:p>
          <a:p>
            <a:pPr lvl="1"/>
            <a:r>
              <a:rPr lang="en-US" dirty="0"/>
              <a:t>Complete preference ordering (completeness)</a:t>
            </a:r>
          </a:p>
          <a:p>
            <a:pPr lvl="1"/>
            <a:r>
              <a:rPr lang="en-US" dirty="0"/>
              <a:t>Transitive preference ordering (transitivity)</a:t>
            </a:r>
          </a:p>
          <a:p>
            <a:pPr lvl="1"/>
            <a:r>
              <a:rPr lang="en-US" dirty="0"/>
              <a:t>More is preferred to less (non satiation)</a:t>
            </a:r>
          </a:p>
          <a:p>
            <a:pPr lvl="1"/>
            <a:r>
              <a:rPr lang="en-US" dirty="0"/>
              <a:t>Convexity </a:t>
            </a:r>
          </a:p>
        </p:txBody>
      </p:sp>
    </p:spTree>
    <p:extLst>
      <p:ext uri="{BB962C8B-B14F-4D97-AF65-F5344CB8AC3E}">
        <p14:creationId xmlns:p14="http://schemas.microsoft.com/office/powerpoint/2010/main" val="480327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685800" y="609600"/>
            <a:ext cx="3246402" cy="523220"/>
          </a:xfrm>
          <a:prstGeom prst="rect">
            <a:avLst/>
          </a:prstGeom>
          <a:noFill/>
        </p:spPr>
        <p:txBody>
          <a:bodyPr wrap="none" rtlCol="0">
            <a:spAutoFit/>
          </a:bodyPr>
          <a:lstStyle/>
          <a:p>
            <a:pPr marL="457200" indent="-457200">
              <a:buFont typeface="Wingdings" pitchFamily="2" charset="2"/>
              <a:buChar char="q"/>
            </a:pPr>
            <a:r>
              <a:rPr lang="en-US" sz="2800" b="1" dirty="0">
                <a:solidFill>
                  <a:srgbClr val="FF0000"/>
                </a:solidFill>
              </a:rPr>
              <a:t>Completeness </a:t>
            </a:r>
          </a:p>
        </p:txBody>
      </p:sp>
      <p:sp>
        <p:nvSpPr>
          <p:cNvPr id="5" name="TextBox 4"/>
          <p:cNvSpPr txBox="1"/>
          <p:nvPr/>
        </p:nvSpPr>
        <p:spPr>
          <a:xfrm>
            <a:off x="990600" y="1219200"/>
            <a:ext cx="7239000" cy="3046988"/>
          </a:xfrm>
          <a:prstGeom prst="rect">
            <a:avLst/>
          </a:prstGeom>
          <a:noFill/>
        </p:spPr>
        <p:txBody>
          <a:bodyPr wrap="square" rtlCol="0">
            <a:spAutoFit/>
          </a:bodyPr>
          <a:lstStyle/>
          <a:p>
            <a:pPr marL="342900" indent="-342900">
              <a:buFont typeface="Arial" pitchFamily="34" charset="0"/>
              <a:buChar char="•"/>
            </a:pPr>
            <a:r>
              <a:rPr lang="en-US" sz="2400" dirty="0"/>
              <a:t>If there were only two goods consumed, e.g. Rice (B) and Textiles (T) </a:t>
            </a:r>
          </a:p>
          <a:p>
            <a:pPr marL="342900" indent="-342900">
              <a:buFont typeface="Arial" pitchFamily="34" charset="0"/>
              <a:buChar char="•"/>
            </a:pPr>
            <a:r>
              <a:rPr lang="en-US" sz="2400" dirty="0"/>
              <a:t>A consumer can decide whether B is preferably of T, T is preferred than B, or he or she is indifferent between B and T</a:t>
            </a:r>
          </a:p>
          <a:p>
            <a:pPr marL="342900" indent="-342900">
              <a:buFont typeface="Arial" pitchFamily="34" charset="0"/>
              <a:buChar char="•"/>
            </a:pPr>
            <a:r>
              <a:rPr lang="en-US" sz="2400" dirty="0"/>
              <a:t>The consumer’s preferences are complete if the consumer can do this for every possible pair of consumption bundles</a:t>
            </a:r>
          </a:p>
        </p:txBody>
      </p:sp>
      <p:sp>
        <p:nvSpPr>
          <p:cNvPr id="8" name="TextBox 7"/>
          <p:cNvSpPr txBox="1"/>
          <p:nvPr/>
        </p:nvSpPr>
        <p:spPr>
          <a:xfrm>
            <a:off x="762000" y="4404058"/>
            <a:ext cx="2406428" cy="523220"/>
          </a:xfrm>
          <a:prstGeom prst="rect">
            <a:avLst/>
          </a:prstGeom>
          <a:noFill/>
        </p:spPr>
        <p:txBody>
          <a:bodyPr wrap="none" rtlCol="0">
            <a:spAutoFit/>
          </a:bodyPr>
          <a:lstStyle/>
          <a:p>
            <a:pPr marL="457200" indent="-457200">
              <a:buFont typeface="Wingdings" pitchFamily="2" charset="2"/>
              <a:buChar char="q"/>
            </a:pPr>
            <a:r>
              <a:rPr lang="en-US" sz="2800" b="1" dirty="0">
                <a:solidFill>
                  <a:srgbClr val="FF0000"/>
                </a:solidFill>
              </a:rPr>
              <a:t>Transitivity</a:t>
            </a:r>
          </a:p>
        </p:txBody>
      </p:sp>
      <p:sp>
        <p:nvSpPr>
          <p:cNvPr id="9" name="TextBox 8"/>
          <p:cNvSpPr txBox="1"/>
          <p:nvPr/>
        </p:nvSpPr>
        <p:spPr>
          <a:xfrm>
            <a:off x="990600" y="5124271"/>
            <a:ext cx="7010400" cy="1200329"/>
          </a:xfrm>
          <a:prstGeom prst="rect">
            <a:avLst/>
          </a:prstGeom>
          <a:noFill/>
        </p:spPr>
        <p:txBody>
          <a:bodyPr wrap="square" rtlCol="0">
            <a:spAutoFit/>
          </a:bodyPr>
          <a:lstStyle/>
          <a:p>
            <a:pPr marL="342900" indent="-342900">
              <a:buFont typeface="Arial" pitchFamily="34" charset="0"/>
              <a:buChar char="•"/>
            </a:pPr>
            <a:r>
              <a:rPr lang="en-US" sz="2400" dirty="0"/>
              <a:t>If the product X&gt; Y, Y&gt; Z, then X&gt; Z. If X = Y, Y = Z, X = Z </a:t>
            </a:r>
          </a:p>
          <a:p>
            <a:pPr marL="342900" indent="-342900">
              <a:buFont typeface="Arial" pitchFamily="34" charset="0"/>
              <a:buChar char="•"/>
            </a:pPr>
            <a:r>
              <a:rPr lang="en-US" sz="2400" dirty="0"/>
              <a:t>The fact is not necessarily so</a:t>
            </a:r>
          </a:p>
        </p:txBody>
      </p:sp>
    </p:spTree>
    <p:extLst>
      <p:ext uri="{BB962C8B-B14F-4D97-AF65-F5344CB8AC3E}">
        <p14:creationId xmlns:p14="http://schemas.microsoft.com/office/powerpoint/2010/main" val="318999659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609600" y="762000"/>
            <a:ext cx="3429000" cy="523220"/>
          </a:xfrm>
          <a:prstGeom prst="rect">
            <a:avLst/>
          </a:prstGeom>
          <a:noFill/>
        </p:spPr>
        <p:txBody>
          <a:bodyPr wrap="square" rtlCol="0">
            <a:spAutoFit/>
          </a:bodyPr>
          <a:lstStyle/>
          <a:p>
            <a:pPr marL="457200" indent="-457200">
              <a:buFont typeface="Wingdings" pitchFamily="2" charset="2"/>
              <a:buChar char="q"/>
            </a:pPr>
            <a:r>
              <a:rPr lang="en-US" sz="2800" b="1" dirty="0">
                <a:solidFill>
                  <a:srgbClr val="FF0000"/>
                </a:solidFill>
              </a:rPr>
              <a:t>Non Satiation</a:t>
            </a:r>
          </a:p>
        </p:txBody>
      </p:sp>
      <p:sp>
        <p:nvSpPr>
          <p:cNvPr id="6" name="TextBox 5"/>
          <p:cNvSpPr txBox="1"/>
          <p:nvPr/>
        </p:nvSpPr>
        <p:spPr>
          <a:xfrm>
            <a:off x="1066800" y="1447801"/>
            <a:ext cx="6934200" cy="1200329"/>
          </a:xfrm>
          <a:prstGeom prst="rect">
            <a:avLst/>
          </a:prstGeom>
          <a:noFill/>
        </p:spPr>
        <p:txBody>
          <a:bodyPr wrap="square" rtlCol="0">
            <a:spAutoFit/>
          </a:bodyPr>
          <a:lstStyle/>
          <a:p>
            <a:pPr marL="342900" indent="-342900">
              <a:buFont typeface="Arial" pitchFamily="34" charset="0"/>
              <a:buChar char="•"/>
            </a:pPr>
            <a:r>
              <a:rPr lang="en-US" sz="2400" dirty="0"/>
              <a:t>Consumers always prefer to have more of a good rather than less of the good</a:t>
            </a:r>
          </a:p>
          <a:p>
            <a:pPr marL="342900" indent="-342900">
              <a:buFont typeface="Arial" pitchFamily="34" charset="0"/>
              <a:buChar char="•"/>
            </a:pPr>
            <a:r>
              <a:rPr lang="en-US" sz="2400" dirty="0"/>
              <a:t>The fact is also not necessarily so </a:t>
            </a:r>
          </a:p>
        </p:txBody>
      </p:sp>
      <p:sp>
        <p:nvSpPr>
          <p:cNvPr id="7" name="TextBox 6"/>
          <p:cNvSpPr txBox="1"/>
          <p:nvPr/>
        </p:nvSpPr>
        <p:spPr>
          <a:xfrm>
            <a:off x="609600" y="2984090"/>
            <a:ext cx="2504212" cy="523220"/>
          </a:xfrm>
          <a:prstGeom prst="rect">
            <a:avLst/>
          </a:prstGeom>
          <a:noFill/>
        </p:spPr>
        <p:txBody>
          <a:bodyPr wrap="none" rtlCol="0">
            <a:spAutoFit/>
          </a:bodyPr>
          <a:lstStyle/>
          <a:p>
            <a:pPr lvl="1" indent="-457200">
              <a:buFont typeface="Wingdings" pitchFamily="2" charset="2"/>
              <a:buChar char="q"/>
            </a:pPr>
            <a:r>
              <a:rPr lang="en-US" sz="2800" b="1" dirty="0">
                <a:solidFill>
                  <a:srgbClr val="FF0000"/>
                </a:solidFill>
              </a:rPr>
              <a:t>Convexity </a:t>
            </a:r>
          </a:p>
        </p:txBody>
      </p:sp>
      <p:sp>
        <p:nvSpPr>
          <p:cNvPr id="8" name="TextBox 7"/>
          <p:cNvSpPr txBox="1"/>
          <p:nvPr/>
        </p:nvSpPr>
        <p:spPr>
          <a:xfrm>
            <a:off x="1066800" y="3733800"/>
            <a:ext cx="6934200" cy="1938992"/>
          </a:xfrm>
          <a:prstGeom prst="rect">
            <a:avLst/>
          </a:prstGeom>
          <a:noFill/>
        </p:spPr>
        <p:txBody>
          <a:bodyPr wrap="square" rtlCol="0">
            <a:spAutoFit/>
          </a:bodyPr>
          <a:lstStyle/>
          <a:p>
            <a:pPr marL="285750" indent="-285750">
              <a:buFont typeface="Arial" pitchFamily="34" charset="0"/>
              <a:buChar char="•"/>
            </a:pPr>
            <a:r>
              <a:rPr lang="en-US" sz="2400" dirty="0"/>
              <a:t>Consuming a combination of two products is better than 1 product </a:t>
            </a:r>
          </a:p>
          <a:p>
            <a:pPr marL="285750" indent="-285750">
              <a:buFont typeface="Arial" pitchFamily="34" charset="0"/>
              <a:buChar char="•"/>
            </a:pPr>
            <a:r>
              <a:rPr lang="en-US" sz="2400" dirty="0"/>
              <a:t>X and Y are two products consumed, it is better to choose a part of the X and a part of Y  rather than all X or all Y.</a:t>
            </a:r>
          </a:p>
        </p:txBody>
      </p:sp>
    </p:spTree>
    <p:extLst>
      <p:ext uri="{BB962C8B-B14F-4D97-AF65-F5344CB8AC3E}">
        <p14:creationId xmlns:p14="http://schemas.microsoft.com/office/powerpoint/2010/main" val="47776383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43" name="Text Box 16"/>
          <p:cNvSpPr txBox="1">
            <a:spLocks noChangeArrowheads="1"/>
          </p:cNvSpPr>
          <p:nvPr/>
        </p:nvSpPr>
        <p:spPr bwMode="auto">
          <a:xfrm>
            <a:off x="4636271" y="792540"/>
            <a:ext cx="3898129" cy="1938992"/>
          </a:xfrm>
          <a:prstGeom prst="rect">
            <a:avLst/>
          </a:prstGeom>
          <a:noFill/>
          <a:ln w="38100">
            <a:solidFill>
              <a:srgbClr val="003366"/>
            </a:solidFill>
            <a:miter lim="800000"/>
            <a:headEnd/>
            <a:tailEnd/>
          </a:ln>
        </p:spPr>
        <p:txBody>
          <a:bodyPr wrap="square">
            <a:spAutoFit/>
          </a:bodyPr>
          <a:lstStyle/>
          <a:p>
            <a:r>
              <a:rPr lang="en-US" sz="2400" b="1" dirty="0">
                <a:solidFill>
                  <a:srgbClr val="FF0000"/>
                </a:solidFill>
              </a:rPr>
              <a:t>Indifference curve as a curve of the utility function:</a:t>
            </a:r>
          </a:p>
          <a:p>
            <a:r>
              <a:rPr lang="en-US" sz="2400" b="1" baseline="0" dirty="0">
                <a:solidFill>
                  <a:srgbClr val="FF0000"/>
                </a:solidFill>
              </a:rPr>
              <a:t>representative with the typical assumed shape</a:t>
            </a:r>
          </a:p>
        </p:txBody>
      </p:sp>
      <p:sp>
        <p:nvSpPr>
          <p:cNvPr id="14339" name="Line 6"/>
          <p:cNvSpPr>
            <a:spLocks noChangeShapeType="1"/>
          </p:cNvSpPr>
          <p:nvPr/>
        </p:nvSpPr>
        <p:spPr bwMode="auto">
          <a:xfrm flipV="1">
            <a:off x="2136831" y="5562624"/>
            <a:ext cx="5158041" cy="11264"/>
          </a:xfrm>
          <a:prstGeom prst="line">
            <a:avLst/>
          </a:prstGeom>
          <a:noFill/>
          <a:ln w="57150">
            <a:solidFill>
              <a:srgbClr val="FF0000"/>
            </a:solidFill>
            <a:round/>
            <a:headEnd/>
            <a:tailEnd/>
          </a:ln>
        </p:spPr>
        <p:txBody>
          <a:bodyPr/>
          <a:lstStyle/>
          <a:p>
            <a:endParaRPr lang="en-US"/>
          </a:p>
        </p:txBody>
      </p:sp>
      <p:sp>
        <p:nvSpPr>
          <p:cNvPr id="14351" name="Line 24"/>
          <p:cNvSpPr>
            <a:spLocks noChangeShapeType="1"/>
          </p:cNvSpPr>
          <p:nvPr/>
        </p:nvSpPr>
        <p:spPr bwMode="auto">
          <a:xfrm>
            <a:off x="2128996" y="4270897"/>
            <a:ext cx="1683541" cy="0"/>
          </a:xfrm>
          <a:prstGeom prst="line">
            <a:avLst/>
          </a:prstGeom>
          <a:noFill/>
          <a:ln w="9525">
            <a:solidFill>
              <a:schemeClr val="tx1"/>
            </a:solidFill>
            <a:round/>
            <a:headEnd/>
            <a:tailEnd/>
          </a:ln>
        </p:spPr>
        <p:txBody>
          <a:bodyPr/>
          <a:lstStyle/>
          <a:p>
            <a:endParaRPr lang="en-US"/>
          </a:p>
        </p:txBody>
      </p:sp>
      <p:sp>
        <p:nvSpPr>
          <p:cNvPr id="14352" name="Line 25"/>
          <p:cNvSpPr>
            <a:spLocks noChangeShapeType="1"/>
          </p:cNvSpPr>
          <p:nvPr/>
        </p:nvSpPr>
        <p:spPr bwMode="auto">
          <a:xfrm>
            <a:off x="3784538" y="2204689"/>
            <a:ext cx="27999" cy="3363567"/>
          </a:xfrm>
          <a:prstGeom prst="line">
            <a:avLst/>
          </a:prstGeom>
          <a:noFill/>
          <a:ln w="9525">
            <a:solidFill>
              <a:schemeClr val="tx1"/>
            </a:solidFill>
            <a:round/>
            <a:headEnd/>
            <a:tailEnd/>
          </a:ln>
        </p:spPr>
        <p:txBody>
          <a:bodyPr/>
          <a:lstStyle/>
          <a:p>
            <a:endParaRPr lang="en-US"/>
          </a:p>
        </p:txBody>
      </p:sp>
      <p:sp>
        <p:nvSpPr>
          <p:cNvPr id="14338" name="Line 5"/>
          <p:cNvSpPr>
            <a:spLocks noChangeShapeType="1"/>
          </p:cNvSpPr>
          <p:nvPr/>
        </p:nvSpPr>
        <p:spPr bwMode="auto">
          <a:xfrm flipH="1">
            <a:off x="2136831" y="1328781"/>
            <a:ext cx="5742" cy="4253302"/>
          </a:xfrm>
          <a:prstGeom prst="line">
            <a:avLst/>
          </a:prstGeom>
          <a:noFill/>
          <a:ln w="57150">
            <a:solidFill>
              <a:srgbClr val="FF0000"/>
            </a:solidFill>
            <a:round/>
            <a:headEnd/>
            <a:tailEnd/>
          </a:ln>
        </p:spPr>
        <p:txBody>
          <a:bodyPr/>
          <a:lstStyle/>
          <a:p>
            <a:endParaRPr lang="en-US"/>
          </a:p>
        </p:txBody>
      </p:sp>
      <p:sp>
        <p:nvSpPr>
          <p:cNvPr id="14340" name="Arc 12"/>
          <p:cNvSpPr>
            <a:spLocks/>
          </p:cNvSpPr>
          <p:nvPr/>
        </p:nvSpPr>
        <p:spPr bwMode="auto">
          <a:xfrm rot="10800000">
            <a:off x="2351751" y="1813687"/>
            <a:ext cx="4876296" cy="3501075"/>
          </a:xfrm>
          <a:custGeom>
            <a:avLst/>
            <a:gdLst>
              <a:gd name="T0" fmla="*/ 0 w 21600"/>
              <a:gd name="T1" fmla="*/ 0 h 21600"/>
              <a:gd name="T2" fmla="*/ 5562600 w 21600"/>
              <a:gd name="T3" fmla="*/ 4648200 h 21600"/>
              <a:gd name="T4" fmla="*/ 0 w 21600"/>
              <a:gd name="T5" fmla="*/ 4648200 h 21600"/>
              <a:gd name="T6" fmla="*/ 0 60000 65536"/>
              <a:gd name="T7" fmla="*/ 0 60000 65536"/>
              <a:gd name="T8" fmla="*/ 0 60000 65536"/>
              <a:gd name="T9" fmla="*/ 0 w 21600"/>
              <a:gd name="T10" fmla="*/ 0 h 21600"/>
              <a:gd name="T11" fmla="*/ 21600 w 21600"/>
              <a:gd name="T12" fmla="*/ 21600 h 21600"/>
            </a:gdLst>
            <a:ahLst/>
            <a:cxnLst>
              <a:cxn ang="T6">
                <a:pos x="T0" y="T1"/>
              </a:cxn>
              <a:cxn ang="T7">
                <a:pos x="T2" y="T3"/>
              </a:cxn>
              <a:cxn ang="T8">
                <a:pos x="T4" y="T5"/>
              </a:cxn>
            </a:cxnLst>
            <a:rect l="T9" t="T10" r="T11" b="T12"/>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28575">
            <a:solidFill>
              <a:srgbClr val="FFFF00"/>
            </a:solidFill>
            <a:round/>
            <a:headEnd/>
            <a:tailEnd/>
          </a:ln>
        </p:spPr>
        <p:txBody>
          <a:bodyPr wrap="none" anchor="ctr"/>
          <a:lstStyle/>
          <a:p>
            <a:endParaRPr lang="en-US"/>
          </a:p>
        </p:txBody>
      </p:sp>
      <p:sp>
        <p:nvSpPr>
          <p:cNvPr id="14341" name="Arc 14"/>
          <p:cNvSpPr>
            <a:spLocks/>
          </p:cNvSpPr>
          <p:nvPr/>
        </p:nvSpPr>
        <p:spPr bwMode="auto">
          <a:xfrm rot="10674402">
            <a:off x="3010955" y="1411924"/>
            <a:ext cx="4339124" cy="3444877"/>
          </a:xfrm>
          <a:custGeom>
            <a:avLst/>
            <a:gdLst>
              <a:gd name="T0" fmla="*/ 135583 w 21576"/>
              <a:gd name="T1" fmla="*/ 0 h 21592"/>
              <a:gd name="T2" fmla="*/ 4949825 w 21576"/>
              <a:gd name="T3" fmla="*/ 4357109 h 21592"/>
              <a:gd name="T4" fmla="*/ 0 w 21576"/>
              <a:gd name="T5" fmla="*/ 4573588 h 21592"/>
              <a:gd name="T6" fmla="*/ 0 60000 65536"/>
              <a:gd name="T7" fmla="*/ 0 60000 65536"/>
              <a:gd name="T8" fmla="*/ 0 60000 65536"/>
              <a:gd name="T9" fmla="*/ 0 w 21576"/>
              <a:gd name="T10" fmla="*/ 0 h 21592"/>
              <a:gd name="T11" fmla="*/ 21576 w 21576"/>
              <a:gd name="T12" fmla="*/ 21592 h 21592"/>
            </a:gdLst>
            <a:ahLst/>
            <a:cxnLst>
              <a:cxn ang="T6">
                <a:pos x="T0" y="T1"/>
              </a:cxn>
              <a:cxn ang="T7">
                <a:pos x="T2" y="T3"/>
              </a:cxn>
              <a:cxn ang="T8">
                <a:pos x="T4" y="T5"/>
              </a:cxn>
            </a:cxnLst>
            <a:rect l="T9" t="T10" r="T11" b="T12"/>
            <a:pathLst>
              <a:path w="21576" h="21592" fill="none" extrusionOk="0">
                <a:moveTo>
                  <a:pt x="590" y="0"/>
                </a:moveTo>
                <a:cubicBezTo>
                  <a:pt x="11890" y="309"/>
                  <a:pt x="21040" y="9278"/>
                  <a:pt x="21575" y="20570"/>
                </a:cubicBezTo>
              </a:path>
              <a:path w="21576" h="21592" stroke="0" extrusionOk="0">
                <a:moveTo>
                  <a:pt x="590" y="0"/>
                </a:moveTo>
                <a:cubicBezTo>
                  <a:pt x="11890" y="309"/>
                  <a:pt x="21040" y="9278"/>
                  <a:pt x="21575" y="20570"/>
                </a:cubicBezTo>
                <a:lnTo>
                  <a:pt x="0" y="21592"/>
                </a:lnTo>
                <a:close/>
              </a:path>
            </a:pathLst>
          </a:custGeom>
          <a:noFill/>
          <a:ln w="28575">
            <a:solidFill>
              <a:srgbClr val="FFFF00"/>
            </a:solidFill>
            <a:round/>
            <a:headEnd/>
            <a:tailEnd/>
          </a:ln>
        </p:spPr>
        <p:txBody>
          <a:bodyPr wrap="none" anchor="ctr"/>
          <a:lstStyle/>
          <a:p>
            <a:endParaRPr lang="en-US"/>
          </a:p>
        </p:txBody>
      </p:sp>
      <p:sp>
        <p:nvSpPr>
          <p:cNvPr id="14342" name="Arc 15"/>
          <p:cNvSpPr>
            <a:spLocks/>
          </p:cNvSpPr>
          <p:nvPr/>
        </p:nvSpPr>
        <p:spPr bwMode="auto">
          <a:xfrm rot="10482458">
            <a:off x="3684508" y="1132125"/>
            <a:ext cx="3799169" cy="3275084"/>
          </a:xfrm>
          <a:custGeom>
            <a:avLst/>
            <a:gdLst>
              <a:gd name="T0" fmla="*/ 118712 w 21576"/>
              <a:gd name="T1" fmla="*/ 0 h 21592"/>
              <a:gd name="T2" fmla="*/ 4333875 w 21576"/>
              <a:gd name="T3" fmla="*/ 4142354 h 21592"/>
              <a:gd name="T4" fmla="*/ 0 w 21576"/>
              <a:gd name="T5" fmla="*/ 4348163 h 21592"/>
              <a:gd name="T6" fmla="*/ 0 60000 65536"/>
              <a:gd name="T7" fmla="*/ 0 60000 65536"/>
              <a:gd name="T8" fmla="*/ 0 60000 65536"/>
              <a:gd name="T9" fmla="*/ 0 w 21576"/>
              <a:gd name="T10" fmla="*/ 0 h 21592"/>
              <a:gd name="T11" fmla="*/ 21576 w 21576"/>
              <a:gd name="T12" fmla="*/ 21592 h 21592"/>
            </a:gdLst>
            <a:ahLst/>
            <a:cxnLst>
              <a:cxn ang="T6">
                <a:pos x="T0" y="T1"/>
              </a:cxn>
              <a:cxn ang="T7">
                <a:pos x="T2" y="T3"/>
              </a:cxn>
              <a:cxn ang="T8">
                <a:pos x="T4" y="T5"/>
              </a:cxn>
            </a:cxnLst>
            <a:rect l="T9" t="T10" r="T11" b="T12"/>
            <a:pathLst>
              <a:path w="21576" h="21592" fill="none" extrusionOk="0">
                <a:moveTo>
                  <a:pt x="590" y="0"/>
                </a:moveTo>
                <a:cubicBezTo>
                  <a:pt x="11890" y="309"/>
                  <a:pt x="21040" y="9278"/>
                  <a:pt x="21575" y="20570"/>
                </a:cubicBezTo>
              </a:path>
              <a:path w="21576" h="21592" stroke="0" extrusionOk="0">
                <a:moveTo>
                  <a:pt x="590" y="0"/>
                </a:moveTo>
                <a:cubicBezTo>
                  <a:pt x="11890" y="309"/>
                  <a:pt x="21040" y="9278"/>
                  <a:pt x="21575" y="20570"/>
                </a:cubicBezTo>
                <a:lnTo>
                  <a:pt x="0" y="21592"/>
                </a:lnTo>
                <a:close/>
              </a:path>
            </a:pathLst>
          </a:custGeom>
          <a:noFill/>
          <a:ln w="28575">
            <a:solidFill>
              <a:srgbClr val="FFFF00"/>
            </a:solidFill>
            <a:round/>
            <a:headEnd/>
            <a:tailEnd/>
          </a:ln>
        </p:spPr>
        <p:txBody>
          <a:bodyPr wrap="none" anchor="ctr"/>
          <a:lstStyle/>
          <a:p>
            <a:endParaRPr lang="en-US"/>
          </a:p>
        </p:txBody>
      </p:sp>
      <p:sp>
        <p:nvSpPr>
          <p:cNvPr id="14344" name="Text Box 17"/>
          <p:cNvSpPr txBox="1">
            <a:spLocks noChangeArrowheads="1"/>
          </p:cNvSpPr>
          <p:nvPr/>
        </p:nvSpPr>
        <p:spPr bwMode="auto">
          <a:xfrm>
            <a:off x="7338946" y="5051703"/>
            <a:ext cx="402183" cy="276212"/>
          </a:xfrm>
          <a:prstGeom prst="rect">
            <a:avLst/>
          </a:prstGeom>
          <a:noFill/>
          <a:ln w="9525">
            <a:noFill/>
            <a:miter lim="800000"/>
            <a:headEnd/>
            <a:tailEnd/>
          </a:ln>
        </p:spPr>
        <p:txBody>
          <a:bodyPr wrap="none">
            <a:spAutoFit/>
          </a:bodyPr>
          <a:lstStyle/>
          <a:p>
            <a:r>
              <a:rPr lang="en-US" baseline="0"/>
              <a:t>U1</a:t>
            </a:r>
          </a:p>
        </p:txBody>
      </p:sp>
      <p:sp>
        <p:nvSpPr>
          <p:cNvPr id="14345" name="Text Box 18"/>
          <p:cNvSpPr txBox="1">
            <a:spLocks noChangeArrowheads="1"/>
          </p:cNvSpPr>
          <p:nvPr/>
        </p:nvSpPr>
        <p:spPr bwMode="auto">
          <a:xfrm>
            <a:off x="7472543" y="4535151"/>
            <a:ext cx="402183" cy="276212"/>
          </a:xfrm>
          <a:prstGeom prst="rect">
            <a:avLst/>
          </a:prstGeom>
          <a:noFill/>
          <a:ln w="9525">
            <a:noFill/>
            <a:miter lim="800000"/>
            <a:headEnd/>
            <a:tailEnd/>
          </a:ln>
        </p:spPr>
        <p:txBody>
          <a:bodyPr wrap="none">
            <a:spAutoFit/>
          </a:bodyPr>
          <a:lstStyle/>
          <a:p>
            <a:r>
              <a:rPr lang="en-US" baseline="0"/>
              <a:t>U2</a:t>
            </a:r>
          </a:p>
        </p:txBody>
      </p:sp>
      <p:sp>
        <p:nvSpPr>
          <p:cNvPr id="14346" name="Text Box 19"/>
          <p:cNvSpPr txBox="1">
            <a:spLocks noChangeArrowheads="1"/>
          </p:cNvSpPr>
          <p:nvPr/>
        </p:nvSpPr>
        <p:spPr bwMode="auto">
          <a:xfrm>
            <a:off x="7686855" y="3994685"/>
            <a:ext cx="402183" cy="276212"/>
          </a:xfrm>
          <a:prstGeom prst="rect">
            <a:avLst/>
          </a:prstGeom>
          <a:noFill/>
          <a:ln w="9525">
            <a:noFill/>
            <a:miter lim="800000"/>
            <a:headEnd/>
            <a:tailEnd/>
          </a:ln>
        </p:spPr>
        <p:txBody>
          <a:bodyPr wrap="none">
            <a:spAutoFit/>
          </a:bodyPr>
          <a:lstStyle/>
          <a:p>
            <a:r>
              <a:rPr lang="en-US" baseline="0"/>
              <a:t>U3</a:t>
            </a:r>
          </a:p>
        </p:txBody>
      </p:sp>
      <p:sp>
        <p:nvSpPr>
          <p:cNvPr id="14347" name="Text Box 20"/>
          <p:cNvSpPr txBox="1">
            <a:spLocks noChangeArrowheads="1"/>
          </p:cNvSpPr>
          <p:nvPr/>
        </p:nvSpPr>
        <p:spPr bwMode="auto">
          <a:xfrm>
            <a:off x="6650117" y="5731919"/>
            <a:ext cx="1522436" cy="461665"/>
          </a:xfrm>
          <a:prstGeom prst="rect">
            <a:avLst/>
          </a:prstGeom>
          <a:noFill/>
          <a:ln w="9525">
            <a:noFill/>
            <a:miter lim="800000"/>
            <a:headEnd/>
            <a:tailEnd/>
          </a:ln>
        </p:spPr>
        <p:txBody>
          <a:bodyPr wrap="none">
            <a:spAutoFit/>
          </a:bodyPr>
          <a:lstStyle/>
          <a:p>
            <a:r>
              <a:rPr lang="en-US" sz="2400" b="1" baseline="0" dirty="0"/>
              <a:t>Product 1</a:t>
            </a:r>
          </a:p>
        </p:txBody>
      </p:sp>
      <p:sp>
        <p:nvSpPr>
          <p:cNvPr id="14348" name="Text Box 21"/>
          <p:cNvSpPr txBox="1">
            <a:spLocks noChangeArrowheads="1"/>
          </p:cNvSpPr>
          <p:nvPr/>
        </p:nvSpPr>
        <p:spPr bwMode="auto">
          <a:xfrm>
            <a:off x="990600" y="914400"/>
            <a:ext cx="1522436" cy="461665"/>
          </a:xfrm>
          <a:prstGeom prst="rect">
            <a:avLst/>
          </a:prstGeom>
          <a:noFill/>
          <a:ln w="9525">
            <a:noFill/>
            <a:miter lim="800000"/>
            <a:headEnd/>
            <a:tailEnd/>
          </a:ln>
        </p:spPr>
        <p:txBody>
          <a:bodyPr wrap="none">
            <a:spAutoFit/>
          </a:bodyPr>
          <a:lstStyle/>
          <a:p>
            <a:r>
              <a:rPr lang="en-US" sz="2400" b="1" baseline="0" dirty="0"/>
              <a:t>Product 2</a:t>
            </a:r>
          </a:p>
        </p:txBody>
      </p:sp>
      <p:sp>
        <p:nvSpPr>
          <p:cNvPr id="14353" name="Text Box 26"/>
          <p:cNvSpPr txBox="1">
            <a:spLocks noChangeArrowheads="1"/>
          </p:cNvSpPr>
          <p:nvPr/>
        </p:nvSpPr>
        <p:spPr bwMode="auto">
          <a:xfrm>
            <a:off x="2791875" y="2950130"/>
            <a:ext cx="347909" cy="391002"/>
          </a:xfrm>
          <a:prstGeom prst="rect">
            <a:avLst/>
          </a:prstGeom>
          <a:noFill/>
          <a:ln w="9525">
            <a:noFill/>
            <a:miter lim="800000"/>
            <a:headEnd/>
            <a:tailEnd/>
          </a:ln>
        </p:spPr>
        <p:txBody>
          <a:bodyPr wrap="none">
            <a:spAutoFit/>
          </a:bodyPr>
          <a:lstStyle/>
          <a:p>
            <a:r>
              <a:rPr lang="en-US" sz="2800" baseline="0" dirty="0"/>
              <a:t>A</a:t>
            </a:r>
          </a:p>
        </p:txBody>
      </p:sp>
      <p:sp>
        <p:nvSpPr>
          <p:cNvPr id="14354" name="Text Box 27"/>
          <p:cNvSpPr txBox="1">
            <a:spLocks noChangeArrowheads="1"/>
          </p:cNvSpPr>
          <p:nvPr/>
        </p:nvSpPr>
        <p:spPr bwMode="auto">
          <a:xfrm>
            <a:off x="3869249" y="3798332"/>
            <a:ext cx="345126" cy="391002"/>
          </a:xfrm>
          <a:prstGeom prst="rect">
            <a:avLst/>
          </a:prstGeom>
          <a:noFill/>
          <a:ln w="9525">
            <a:noFill/>
            <a:miter lim="800000"/>
            <a:headEnd/>
            <a:tailEnd/>
          </a:ln>
        </p:spPr>
        <p:txBody>
          <a:bodyPr wrap="none">
            <a:spAutoFit/>
          </a:bodyPr>
          <a:lstStyle/>
          <a:p>
            <a:r>
              <a:rPr lang="en-US" sz="2800" baseline="0" dirty="0"/>
              <a:t>B</a:t>
            </a:r>
          </a:p>
        </p:txBody>
      </p:sp>
      <p:sp>
        <p:nvSpPr>
          <p:cNvPr id="14355" name="Text Box 28"/>
          <p:cNvSpPr txBox="1">
            <a:spLocks noChangeArrowheads="1"/>
          </p:cNvSpPr>
          <p:nvPr/>
        </p:nvSpPr>
        <p:spPr bwMode="auto">
          <a:xfrm>
            <a:off x="3784539" y="3036332"/>
            <a:ext cx="349302" cy="391002"/>
          </a:xfrm>
          <a:prstGeom prst="rect">
            <a:avLst/>
          </a:prstGeom>
          <a:noFill/>
          <a:ln w="9525">
            <a:noFill/>
            <a:miter lim="800000"/>
            <a:headEnd/>
            <a:tailEnd/>
          </a:ln>
        </p:spPr>
        <p:txBody>
          <a:bodyPr wrap="none">
            <a:spAutoFit/>
          </a:bodyPr>
          <a:lstStyle/>
          <a:p>
            <a:r>
              <a:rPr lang="en-US" sz="2800" baseline="0" dirty="0"/>
              <a:t>C</a:t>
            </a:r>
          </a:p>
        </p:txBody>
      </p:sp>
      <p:sp>
        <p:nvSpPr>
          <p:cNvPr id="14356" name="Text Box 29"/>
          <p:cNvSpPr txBox="1">
            <a:spLocks noChangeArrowheads="1"/>
          </p:cNvSpPr>
          <p:nvPr/>
        </p:nvSpPr>
        <p:spPr bwMode="auto">
          <a:xfrm>
            <a:off x="3769778" y="1813687"/>
            <a:ext cx="372959" cy="391002"/>
          </a:xfrm>
          <a:prstGeom prst="rect">
            <a:avLst/>
          </a:prstGeom>
          <a:noFill/>
          <a:ln w="9525">
            <a:noFill/>
            <a:miter lim="800000"/>
            <a:headEnd/>
            <a:tailEnd/>
          </a:ln>
        </p:spPr>
        <p:txBody>
          <a:bodyPr wrap="none">
            <a:spAutoFit/>
          </a:bodyPr>
          <a:lstStyle/>
          <a:p>
            <a:r>
              <a:rPr lang="en-US" sz="2800" baseline="0" dirty="0"/>
              <a:t>D</a:t>
            </a:r>
          </a:p>
        </p:txBody>
      </p:sp>
      <p:sp>
        <p:nvSpPr>
          <p:cNvPr id="14357" name="Line 30"/>
          <p:cNvSpPr>
            <a:spLocks noChangeShapeType="1"/>
          </p:cNvSpPr>
          <p:nvPr/>
        </p:nvSpPr>
        <p:spPr bwMode="auto">
          <a:xfrm flipH="1">
            <a:off x="2142574" y="2215450"/>
            <a:ext cx="1603166" cy="0"/>
          </a:xfrm>
          <a:prstGeom prst="line">
            <a:avLst/>
          </a:prstGeom>
          <a:noFill/>
          <a:ln w="9525">
            <a:solidFill>
              <a:schemeClr val="tx1"/>
            </a:solidFill>
            <a:round/>
            <a:headEnd/>
            <a:tailEnd/>
          </a:ln>
        </p:spPr>
        <p:txBody>
          <a:bodyPr/>
          <a:lstStyle/>
          <a:p>
            <a:endParaRPr lang="en-US"/>
          </a:p>
        </p:txBody>
      </p:sp>
      <p:sp>
        <p:nvSpPr>
          <p:cNvPr id="14358" name="Text Box 31"/>
          <p:cNvSpPr txBox="1">
            <a:spLocks noChangeArrowheads="1"/>
          </p:cNvSpPr>
          <p:nvPr/>
        </p:nvSpPr>
        <p:spPr bwMode="auto">
          <a:xfrm>
            <a:off x="2729844" y="5752250"/>
            <a:ext cx="388267" cy="276212"/>
          </a:xfrm>
          <a:prstGeom prst="rect">
            <a:avLst/>
          </a:prstGeom>
          <a:noFill/>
          <a:ln w="9525">
            <a:noFill/>
            <a:miter lim="800000"/>
            <a:headEnd/>
            <a:tailEnd/>
          </a:ln>
        </p:spPr>
        <p:txBody>
          <a:bodyPr wrap="none">
            <a:spAutoFit/>
          </a:bodyPr>
          <a:lstStyle/>
          <a:p>
            <a:r>
              <a:rPr lang="en-US" baseline="0" dirty="0"/>
              <a:t>X1</a:t>
            </a:r>
          </a:p>
        </p:txBody>
      </p:sp>
      <p:sp>
        <p:nvSpPr>
          <p:cNvPr id="14359" name="Text Box 32"/>
          <p:cNvSpPr txBox="1">
            <a:spLocks noChangeArrowheads="1"/>
          </p:cNvSpPr>
          <p:nvPr/>
        </p:nvSpPr>
        <p:spPr bwMode="auto">
          <a:xfrm>
            <a:off x="3512991" y="5731919"/>
            <a:ext cx="588497" cy="369332"/>
          </a:xfrm>
          <a:prstGeom prst="rect">
            <a:avLst/>
          </a:prstGeom>
          <a:noFill/>
          <a:ln w="9525">
            <a:noFill/>
            <a:miter lim="800000"/>
            <a:headEnd/>
            <a:tailEnd/>
          </a:ln>
        </p:spPr>
        <p:txBody>
          <a:bodyPr wrap="square">
            <a:spAutoFit/>
          </a:bodyPr>
          <a:lstStyle/>
          <a:p>
            <a:r>
              <a:rPr lang="en-US" baseline="0" dirty="0"/>
              <a:t>X2</a:t>
            </a:r>
          </a:p>
        </p:txBody>
      </p:sp>
      <p:sp>
        <p:nvSpPr>
          <p:cNvPr id="14360" name="Text Box 33"/>
          <p:cNvSpPr txBox="1">
            <a:spLocks noChangeArrowheads="1"/>
          </p:cNvSpPr>
          <p:nvPr/>
        </p:nvSpPr>
        <p:spPr bwMode="auto">
          <a:xfrm>
            <a:off x="1608185" y="3305949"/>
            <a:ext cx="386875" cy="276212"/>
          </a:xfrm>
          <a:prstGeom prst="rect">
            <a:avLst/>
          </a:prstGeom>
          <a:noFill/>
          <a:ln w="9525">
            <a:noFill/>
            <a:miter lim="800000"/>
            <a:headEnd/>
            <a:tailEnd/>
          </a:ln>
        </p:spPr>
        <p:txBody>
          <a:bodyPr wrap="none">
            <a:spAutoFit/>
          </a:bodyPr>
          <a:lstStyle/>
          <a:p>
            <a:r>
              <a:rPr lang="en-US" baseline="0" dirty="0"/>
              <a:t>Y1</a:t>
            </a:r>
          </a:p>
        </p:txBody>
      </p:sp>
      <p:sp>
        <p:nvSpPr>
          <p:cNvPr id="14361" name="Text Box 34"/>
          <p:cNvSpPr txBox="1">
            <a:spLocks noChangeArrowheads="1"/>
          </p:cNvSpPr>
          <p:nvPr/>
        </p:nvSpPr>
        <p:spPr bwMode="auto">
          <a:xfrm>
            <a:off x="1608185" y="2100661"/>
            <a:ext cx="422280" cy="369332"/>
          </a:xfrm>
          <a:prstGeom prst="rect">
            <a:avLst/>
          </a:prstGeom>
          <a:noFill/>
          <a:ln w="9525">
            <a:noFill/>
            <a:miter lim="800000"/>
            <a:headEnd/>
            <a:tailEnd/>
          </a:ln>
        </p:spPr>
        <p:txBody>
          <a:bodyPr wrap="none">
            <a:spAutoFit/>
          </a:bodyPr>
          <a:lstStyle/>
          <a:p>
            <a:r>
              <a:rPr lang="en-US" baseline="0" dirty="0"/>
              <a:t>Y3</a:t>
            </a:r>
          </a:p>
        </p:txBody>
      </p:sp>
      <p:sp>
        <p:nvSpPr>
          <p:cNvPr id="14362" name="Line 35"/>
          <p:cNvSpPr>
            <a:spLocks noChangeShapeType="1"/>
          </p:cNvSpPr>
          <p:nvPr/>
        </p:nvSpPr>
        <p:spPr bwMode="auto">
          <a:xfrm flipH="1">
            <a:off x="2142574" y="3417332"/>
            <a:ext cx="1603166" cy="0"/>
          </a:xfrm>
          <a:prstGeom prst="line">
            <a:avLst/>
          </a:prstGeom>
          <a:noFill/>
          <a:ln w="9525">
            <a:solidFill>
              <a:schemeClr val="tx1"/>
            </a:solidFill>
            <a:round/>
            <a:headEnd/>
            <a:tailEnd/>
          </a:ln>
        </p:spPr>
        <p:txBody>
          <a:bodyPr/>
          <a:lstStyle/>
          <a:p>
            <a:endParaRPr lang="en-US"/>
          </a:p>
        </p:txBody>
      </p:sp>
      <p:sp>
        <p:nvSpPr>
          <p:cNvPr id="14363" name="Text Box 36"/>
          <p:cNvSpPr txBox="1">
            <a:spLocks noChangeArrowheads="1"/>
          </p:cNvSpPr>
          <p:nvPr/>
        </p:nvSpPr>
        <p:spPr bwMode="auto">
          <a:xfrm>
            <a:off x="1608185" y="4109474"/>
            <a:ext cx="422280" cy="369332"/>
          </a:xfrm>
          <a:prstGeom prst="rect">
            <a:avLst/>
          </a:prstGeom>
          <a:noFill/>
          <a:ln w="9525">
            <a:noFill/>
            <a:miter lim="800000"/>
            <a:headEnd/>
            <a:tailEnd/>
          </a:ln>
        </p:spPr>
        <p:txBody>
          <a:bodyPr wrap="none">
            <a:spAutoFit/>
          </a:bodyPr>
          <a:lstStyle/>
          <a:p>
            <a:r>
              <a:rPr lang="en-US" baseline="0" dirty="0"/>
              <a:t>Y2</a:t>
            </a:r>
          </a:p>
        </p:txBody>
      </p:sp>
      <p:sp>
        <p:nvSpPr>
          <p:cNvPr id="31" name="Line 25"/>
          <p:cNvSpPr>
            <a:spLocks noChangeShapeType="1"/>
          </p:cNvSpPr>
          <p:nvPr/>
        </p:nvSpPr>
        <p:spPr bwMode="auto">
          <a:xfrm>
            <a:off x="2362200" y="2209800"/>
            <a:ext cx="27999" cy="3363567"/>
          </a:xfrm>
          <a:prstGeom prst="line">
            <a:avLst/>
          </a:prstGeom>
          <a:noFill/>
          <a:ln w="9525">
            <a:solidFill>
              <a:schemeClr val="tx1"/>
            </a:solidFill>
            <a:round/>
            <a:headEnd/>
            <a:tailEnd/>
          </a:ln>
        </p:spPr>
        <p:txBody>
          <a:bodyPr/>
          <a:lstStyle/>
          <a:p>
            <a:endParaRPr lang="en-US"/>
          </a:p>
        </p:txBody>
      </p:sp>
      <p:sp>
        <p:nvSpPr>
          <p:cNvPr id="32" name="Line 23"/>
          <p:cNvSpPr>
            <a:spLocks noChangeShapeType="1"/>
          </p:cNvSpPr>
          <p:nvPr/>
        </p:nvSpPr>
        <p:spPr bwMode="auto">
          <a:xfrm>
            <a:off x="2590800" y="2950130"/>
            <a:ext cx="0" cy="2590806"/>
          </a:xfrm>
          <a:prstGeom prst="line">
            <a:avLst/>
          </a:prstGeom>
          <a:noFill/>
          <a:ln w="9525">
            <a:solidFill>
              <a:schemeClr val="tx1"/>
            </a:solidFill>
            <a:round/>
            <a:headEnd/>
            <a:tailEnd/>
          </a:ln>
        </p:spPr>
        <p:txBody>
          <a:bodyPr/>
          <a:lstStyle/>
          <a:p>
            <a:endParaRPr lang="en-US"/>
          </a:p>
        </p:txBody>
      </p:sp>
      <p:sp>
        <p:nvSpPr>
          <p:cNvPr id="33" name="Line 35"/>
          <p:cNvSpPr>
            <a:spLocks noChangeShapeType="1"/>
          </p:cNvSpPr>
          <p:nvPr/>
        </p:nvSpPr>
        <p:spPr bwMode="auto">
          <a:xfrm flipH="1">
            <a:off x="2101622" y="2950130"/>
            <a:ext cx="489177" cy="7544"/>
          </a:xfrm>
          <a:prstGeom prst="line">
            <a:avLst/>
          </a:prstGeom>
          <a:noFill/>
          <a:ln w="9525">
            <a:solidFill>
              <a:schemeClr val="tx1"/>
            </a:solidFill>
            <a:round/>
            <a:headEnd/>
            <a:tailEnd/>
          </a:ln>
        </p:spPr>
        <p:txBody>
          <a:bodyPr/>
          <a:lstStyle/>
          <a:p>
            <a:endParaRPr lang="en-US"/>
          </a:p>
        </p:txBody>
      </p:sp>
      <p:sp>
        <p:nvSpPr>
          <p:cNvPr id="35" name="Line 35"/>
          <p:cNvSpPr>
            <a:spLocks noChangeShapeType="1"/>
          </p:cNvSpPr>
          <p:nvPr/>
        </p:nvSpPr>
        <p:spPr bwMode="auto">
          <a:xfrm flipH="1">
            <a:off x="2128996" y="3699130"/>
            <a:ext cx="995204" cy="0"/>
          </a:xfrm>
          <a:prstGeom prst="line">
            <a:avLst/>
          </a:prstGeom>
          <a:noFill/>
          <a:ln w="9525">
            <a:solidFill>
              <a:schemeClr val="tx1"/>
            </a:solidFill>
            <a:round/>
            <a:headEnd/>
            <a:tailEnd/>
          </a:ln>
        </p:spPr>
        <p:txBody>
          <a:bodyPr/>
          <a:lstStyle/>
          <a:p>
            <a:endParaRPr lang="en-US"/>
          </a:p>
        </p:txBody>
      </p:sp>
      <p:sp>
        <p:nvSpPr>
          <p:cNvPr id="37" name="Line 24"/>
          <p:cNvSpPr>
            <a:spLocks noChangeShapeType="1"/>
          </p:cNvSpPr>
          <p:nvPr/>
        </p:nvSpPr>
        <p:spPr bwMode="auto">
          <a:xfrm>
            <a:off x="2142574" y="5051703"/>
            <a:ext cx="3267626" cy="0"/>
          </a:xfrm>
          <a:prstGeom prst="line">
            <a:avLst/>
          </a:prstGeom>
          <a:noFill/>
          <a:ln w="9525">
            <a:solidFill>
              <a:schemeClr val="tx1"/>
            </a:solidFill>
            <a:round/>
            <a:headEnd/>
            <a:tailEnd/>
          </a:ln>
        </p:spPr>
        <p:txBody>
          <a:bodyPr/>
          <a:lstStyle/>
          <a:p>
            <a:endParaRPr lang="en-US"/>
          </a:p>
        </p:txBody>
      </p:sp>
      <p:sp>
        <p:nvSpPr>
          <p:cNvPr id="38" name="Line 25"/>
          <p:cNvSpPr>
            <a:spLocks noChangeShapeType="1"/>
          </p:cNvSpPr>
          <p:nvPr/>
        </p:nvSpPr>
        <p:spPr bwMode="auto">
          <a:xfrm>
            <a:off x="2895600" y="3417332"/>
            <a:ext cx="27999" cy="2156035"/>
          </a:xfrm>
          <a:prstGeom prst="line">
            <a:avLst/>
          </a:prstGeom>
          <a:noFill/>
          <a:ln w="9525">
            <a:solidFill>
              <a:schemeClr val="tx1"/>
            </a:solidFill>
            <a:round/>
            <a:headEnd/>
            <a:tailEnd/>
          </a:ln>
        </p:spPr>
        <p:txBody>
          <a:bodyPr/>
          <a:lstStyle/>
          <a:p>
            <a:endParaRPr lang="en-US"/>
          </a:p>
        </p:txBody>
      </p:sp>
      <p:sp>
        <p:nvSpPr>
          <p:cNvPr id="39" name="Line 23"/>
          <p:cNvSpPr>
            <a:spLocks noChangeShapeType="1"/>
          </p:cNvSpPr>
          <p:nvPr/>
        </p:nvSpPr>
        <p:spPr bwMode="auto">
          <a:xfrm>
            <a:off x="3118111" y="3699130"/>
            <a:ext cx="6089" cy="1841806"/>
          </a:xfrm>
          <a:prstGeom prst="line">
            <a:avLst/>
          </a:prstGeom>
          <a:noFill/>
          <a:ln w="9525">
            <a:solidFill>
              <a:schemeClr val="tx1"/>
            </a:solidFill>
            <a:round/>
            <a:headEnd/>
            <a:tailEnd/>
          </a:ln>
        </p:spPr>
        <p:txBody>
          <a:bodyPr/>
          <a:lstStyle/>
          <a:p>
            <a:endParaRPr lang="en-US"/>
          </a:p>
        </p:txBody>
      </p:sp>
      <p:sp>
        <p:nvSpPr>
          <p:cNvPr id="40" name="Line 25"/>
          <p:cNvSpPr>
            <a:spLocks noChangeShapeType="1"/>
          </p:cNvSpPr>
          <p:nvPr/>
        </p:nvSpPr>
        <p:spPr bwMode="auto">
          <a:xfrm>
            <a:off x="5438199" y="5051703"/>
            <a:ext cx="0" cy="530380"/>
          </a:xfrm>
          <a:prstGeom prst="line">
            <a:avLst/>
          </a:prstGeom>
          <a:noFill/>
          <a:ln w="9525">
            <a:solidFill>
              <a:schemeClr val="tx1"/>
            </a:solidFill>
            <a:round/>
            <a:headEnd/>
            <a:tailEnd/>
          </a:ln>
        </p:spPr>
        <p:txBody>
          <a:bodyPr/>
          <a:lstStyle/>
          <a:p>
            <a:endParaRPr lang="en-US"/>
          </a:p>
        </p:txBody>
      </p:sp>
      <p:sp>
        <p:nvSpPr>
          <p:cNvPr id="41" name="Line 23"/>
          <p:cNvSpPr>
            <a:spLocks noChangeShapeType="1"/>
          </p:cNvSpPr>
          <p:nvPr/>
        </p:nvSpPr>
        <p:spPr bwMode="auto">
          <a:xfrm>
            <a:off x="5638800" y="5105400"/>
            <a:ext cx="0" cy="457200"/>
          </a:xfrm>
          <a:prstGeom prst="line">
            <a:avLst/>
          </a:prstGeom>
          <a:noFill/>
          <a:ln w="9525">
            <a:solidFill>
              <a:schemeClr val="tx1"/>
            </a:solidFill>
            <a:round/>
            <a:headEnd/>
            <a:tailEnd/>
          </a:ln>
        </p:spPr>
        <p:txBody>
          <a:bodyPr/>
          <a:lstStyle/>
          <a:p>
            <a:endParaRPr lang="en-US"/>
          </a:p>
        </p:txBody>
      </p:sp>
      <p:sp>
        <p:nvSpPr>
          <p:cNvPr id="42" name="Line 24"/>
          <p:cNvSpPr>
            <a:spLocks noChangeShapeType="1"/>
          </p:cNvSpPr>
          <p:nvPr/>
        </p:nvSpPr>
        <p:spPr bwMode="auto">
          <a:xfrm>
            <a:off x="2142574" y="5105400"/>
            <a:ext cx="3496226" cy="0"/>
          </a:xfrm>
          <a:prstGeom prst="line">
            <a:avLst/>
          </a:prstGeom>
          <a:noFill/>
          <a:ln w="9525">
            <a:solidFill>
              <a:schemeClr val="tx1"/>
            </a:solidFill>
            <a:round/>
            <a:headEnd/>
            <a:tailEnd/>
          </a:ln>
        </p:spPr>
        <p:txBody>
          <a:bodyPr/>
          <a:lstStyle/>
          <a:p>
            <a:endParaRPr lang="en-US"/>
          </a:p>
        </p:txBody>
      </p:sp>
      <p:sp>
        <p:nvSpPr>
          <p:cNvPr id="43" name="Text Box 34"/>
          <p:cNvSpPr txBox="1">
            <a:spLocks noChangeArrowheads="1"/>
          </p:cNvSpPr>
          <p:nvPr/>
        </p:nvSpPr>
        <p:spPr bwMode="auto">
          <a:xfrm>
            <a:off x="1447800" y="2743200"/>
            <a:ext cx="533400" cy="369332"/>
          </a:xfrm>
          <a:prstGeom prst="rect">
            <a:avLst/>
          </a:prstGeom>
          <a:noFill/>
          <a:ln w="9525">
            <a:noFill/>
            <a:miter lim="800000"/>
            <a:headEnd/>
            <a:tailEnd/>
          </a:ln>
        </p:spPr>
        <p:txBody>
          <a:bodyPr wrap="square">
            <a:spAutoFit/>
          </a:bodyPr>
          <a:lstStyle/>
          <a:p>
            <a:r>
              <a:rPr lang="en-US" baseline="0" dirty="0"/>
              <a:t>Y3</a:t>
            </a:r>
            <a:r>
              <a:rPr lang="en-US" baseline="30000" dirty="0"/>
              <a:t>0</a:t>
            </a:r>
            <a:endParaRPr lang="en-US" baseline="0" dirty="0"/>
          </a:p>
        </p:txBody>
      </p:sp>
      <p:sp>
        <p:nvSpPr>
          <p:cNvPr id="44" name="Text Box 33"/>
          <p:cNvSpPr txBox="1">
            <a:spLocks noChangeArrowheads="1"/>
          </p:cNvSpPr>
          <p:nvPr/>
        </p:nvSpPr>
        <p:spPr bwMode="auto">
          <a:xfrm>
            <a:off x="1524000" y="3581400"/>
            <a:ext cx="534121" cy="369332"/>
          </a:xfrm>
          <a:prstGeom prst="rect">
            <a:avLst/>
          </a:prstGeom>
          <a:noFill/>
          <a:ln w="9525">
            <a:noFill/>
            <a:miter lim="800000"/>
            <a:headEnd/>
            <a:tailEnd/>
          </a:ln>
        </p:spPr>
        <p:txBody>
          <a:bodyPr wrap="none">
            <a:spAutoFit/>
          </a:bodyPr>
          <a:lstStyle/>
          <a:p>
            <a:r>
              <a:rPr lang="en-US" baseline="0" dirty="0"/>
              <a:t>Y1</a:t>
            </a:r>
            <a:r>
              <a:rPr lang="en-US" baseline="30000" dirty="0"/>
              <a:t>0</a:t>
            </a:r>
            <a:endParaRPr lang="en-US" baseline="0" dirty="0"/>
          </a:p>
        </p:txBody>
      </p:sp>
      <p:sp>
        <p:nvSpPr>
          <p:cNvPr id="45" name="Text Box 33"/>
          <p:cNvSpPr txBox="1">
            <a:spLocks noChangeArrowheads="1"/>
          </p:cNvSpPr>
          <p:nvPr/>
        </p:nvSpPr>
        <p:spPr bwMode="auto">
          <a:xfrm>
            <a:off x="1676400" y="4800600"/>
            <a:ext cx="449162" cy="369332"/>
          </a:xfrm>
          <a:prstGeom prst="rect">
            <a:avLst/>
          </a:prstGeom>
          <a:noFill/>
          <a:ln w="9525">
            <a:noFill/>
            <a:miter lim="800000"/>
            <a:headEnd/>
            <a:tailEnd/>
          </a:ln>
        </p:spPr>
        <p:txBody>
          <a:bodyPr wrap="none">
            <a:spAutoFit/>
          </a:bodyPr>
          <a:lstStyle/>
          <a:p>
            <a:r>
              <a:rPr lang="en-US" baseline="0" dirty="0"/>
              <a:t>Y4</a:t>
            </a:r>
          </a:p>
        </p:txBody>
      </p:sp>
      <p:sp>
        <p:nvSpPr>
          <p:cNvPr id="46" name="Text Box 33"/>
          <p:cNvSpPr txBox="1">
            <a:spLocks noChangeArrowheads="1"/>
          </p:cNvSpPr>
          <p:nvPr/>
        </p:nvSpPr>
        <p:spPr bwMode="auto">
          <a:xfrm>
            <a:off x="1524000" y="4953000"/>
            <a:ext cx="534121" cy="369332"/>
          </a:xfrm>
          <a:prstGeom prst="rect">
            <a:avLst/>
          </a:prstGeom>
          <a:noFill/>
          <a:ln w="9525">
            <a:noFill/>
            <a:miter lim="800000"/>
            <a:headEnd/>
            <a:tailEnd/>
          </a:ln>
        </p:spPr>
        <p:txBody>
          <a:bodyPr wrap="none">
            <a:spAutoFit/>
          </a:bodyPr>
          <a:lstStyle/>
          <a:p>
            <a:r>
              <a:rPr lang="en-US" baseline="0" dirty="0"/>
              <a:t>Y4</a:t>
            </a:r>
            <a:r>
              <a:rPr lang="en-US" baseline="30000" dirty="0"/>
              <a:t>0</a:t>
            </a:r>
            <a:endParaRPr lang="en-US" baseline="0" dirty="0"/>
          </a:p>
        </p:txBody>
      </p:sp>
      <p:sp>
        <p:nvSpPr>
          <p:cNvPr id="48" name="Text Box 31"/>
          <p:cNvSpPr txBox="1">
            <a:spLocks noChangeArrowheads="1"/>
          </p:cNvSpPr>
          <p:nvPr/>
        </p:nvSpPr>
        <p:spPr bwMode="auto">
          <a:xfrm>
            <a:off x="2057400" y="5562600"/>
            <a:ext cx="453970" cy="369332"/>
          </a:xfrm>
          <a:prstGeom prst="rect">
            <a:avLst/>
          </a:prstGeom>
          <a:noFill/>
          <a:ln w="9525">
            <a:noFill/>
            <a:miter lim="800000"/>
            <a:headEnd/>
            <a:tailEnd/>
          </a:ln>
        </p:spPr>
        <p:txBody>
          <a:bodyPr wrap="none">
            <a:spAutoFit/>
          </a:bodyPr>
          <a:lstStyle/>
          <a:p>
            <a:r>
              <a:rPr lang="en-US" baseline="0" dirty="0"/>
              <a:t>X3</a:t>
            </a:r>
          </a:p>
        </p:txBody>
      </p:sp>
      <p:sp>
        <p:nvSpPr>
          <p:cNvPr id="49" name="Text Box 31"/>
          <p:cNvSpPr txBox="1">
            <a:spLocks noChangeArrowheads="1"/>
          </p:cNvSpPr>
          <p:nvPr/>
        </p:nvSpPr>
        <p:spPr bwMode="auto">
          <a:xfrm>
            <a:off x="5517277" y="5644474"/>
            <a:ext cx="538930" cy="369332"/>
          </a:xfrm>
          <a:prstGeom prst="rect">
            <a:avLst/>
          </a:prstGeom>
          <a:noFill/>
          <a:ln w="9525">
            <a:noFill/>
            <a:miter lim="800000"/>
            <a:headEnd/>
            <a:tailEnd/>
          </a:ln>
        </p:spPr>
        <p:txBody>
          <a:bodyPr wrap="none">
            <a:spAutoFit/>
          </a:bodyPr>
          <a:lstStyle/>
          <a:p>
            <a:r>
              <a:rPr lang="en-US" baseline="0" dirty="0"/>
              <a:t>X4</a:t>
            </a:r>
            <a:r>
              <a:rPr lang="en-US" baseline="30000" dirty="0"/>
              <a:t>0</a:t>
            </a:r>
            <a:endParaRPr lang="en-US" baseline="0" dirty="0"/>
          </a:p>
        </p:txBody>
      </p:sp>
      <p:sp>
        <p:nvSpPr>
          <p:cNvPr id="50" name="Text Box 31"/>
          <p:cNvSpPr txBox="1">
            <a:spLocks noChangeArrowheads="1"/>
          </p:cNvSpPr>
          <p:nvPr/>
        </p:nvSpPr>
        <p:spPr bwMode="auto">
          <a:xfrm>
            <a:off x="5157222" y="5628438"/>
            <a:ext cx="453970" cy="369332"/>
          </a:xfrm>
          <a:prstGeom prst="rect">
            <a:avLst/>
          </a:prstGeom>
          <a:noFill/>
          <a:ln w="9525">
            <a:noFill/>
            <a:miter lim="800000"/>
            <a:headEnd/>
            <a:tailEnd/>
          </a:ln>
        </p:spPr>
        <p:txBody>
          <a:bodyPr wrap="none">
            <a:spAutoFit/>
          </a:bodyPr>
          <a:lstStyle/>
          <a:p>
            <a:r>
              <a:rPr lang="en-US" baseline="0" dirty="0"/>
              <a:t>X4</a:t>
            </a:r>
          </a:p>
        </p:txBody>
      </p:sp>
      <p:sp>
        <p:nvSpPr>
          <p:cNvPr id="51" name="Text Box 31"/>
          <p:cNvSpPr txBox="1">
            <a:spLocks noChangeArrowheads="1"/>
          </p:cNvSpPr>
          <p:nvPr/>
        </p:nvSpPr>
        <p:spPr bwMode="auto">
          <a:xfrm>
            <a:off x="2362200" y="5562600"/>
            <a:ext cx="538930" cy="369332"/>
          </a:xfrm>
          <a:prstGeom prst="rect">
            <a:avLst/>
          </a:prstGeom>
          <a:noFill/>
          <a:ln w="9525">
            <a:noFill/>
            <a:miter lim="800000"/>
            <a:headEnd/>
            <a:tailEnd/>
          </a:ln>
        </p:spPr>
        <p:txBody>
          <a:bodyPr wrap="none">
            <a:spAutoFit/>
          </a:bodyPr>
          <a:lstStyle/>
          <a:p>
            <a:r>
              <a:rPr lang="en-US" baseline="0" dirty="0"/>
              <a:t>X3</a:t>
            </a:r>
            <a:r>
              <a:rPr lang="en-US" baseline="30000" dirty="0"/>
              <a:t>0</a:t>
            </a:r>
            <a:endParaRPr lang="en-US" baseline="0" dirty="0"/>
          </a:p>
        </p:txBody>
      </p:sp>
      <p:sp>
        <p:nvSpPr>
          <p:cNvPr id="52" name="Text Box 31"/>
          <p:cNvSpPr txBox="1">
            <a:spLocks noChangeArrowheads="1"/>
          </p:cNvSpPr>
          <p:nvPr/>
        </p:nvSpPr>
        <p:spPr bwMode="auto">
          <a:xfrm>
            <a:off x="2966270" y="5650468"/>
            <a:ext cx="538930" cy="369332"/>
          </a:xfrm>
          <a:prstGeom prst="rect">
            <a:avLst/>
          </a:prstGeom>
          <a:noFill/>
          <a:ln w="9525">
            <a:noFill/>
            <a:miter lim="800000"/>
            <a:headEnd/>
            <a:tailEnd/>
          </a:ln>
        </p:spPr>
        <p:txBody>
          <a:bodyPr wrap="none">
            <a:spAutoFit/>
          </a:bodyPr>
          <a:lstStyle/>
          <a:p>
            <a:r>
              <a:rPr lang="en-US" baseline="0" dirty="0"/>
              <a:t>X1</a:t>
            </a:r>
            <a:r>
              <a:rPr lang="en-US" baseline="30000" dirty="0"/>
              <a:t>0</a:t>
            </a:r>
            <a:endParaRPr lang="en-US" baseline="0" dirty="0"/>
          </a:p>
        </p:txBody>
      </p:sp>
    </p:spTree>
    <p:extLst>
      <p:ext uri="{BB962C8B-B14F-4D97-AF65-F5344CB8AC3E}">
        <p14:creationId xmlns:p14="http://schemas.microsoft.com/office/powerpoint/2010/main" val="3023221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990600" y="685800"/>
            <a:ext cx="7467600" cy="5632311"/>
          </a:xfrm>
          <a:prstGeom prst="rect">
            <a:avLst/>
          </a:prstGeom>
          <a:noFill/>
        </p:spPr>
        <p:txBody>
          <a:bodyPr wrap="square" rtlCol="0">
            <a:spAutoFit/>
          </a:bodyPr>
          <a:lstStyle/>
          <a:p>
            <a:r>
              <a:rPr lang="en-US" sz="2400" dirty="0"/>
              <a:t>All combinations  of product 1 and 2 along indifference curve U1 yield the consumer the same level of utility i.e. A (X1, Y1) and B(X2, Y2)</a:t>
            </a:r>
          </a:p>
          <a:p>
            <a:r>
              <a:rPr lang="en-US" sz="2400" dirty="0"/>
              <a:t>Point C(X2, Y1) represent a higher level of utility than A or B, because  X2 &gt; X1 (for A) and  Y1 &gt; Y2 (for B)</a:t>
            </a:r>
          </a:p>
          <a:p>
            <a:r>
              <a:rPr lang="en-US" sz="2400" dirty="0">
                <a:solidFill>
                  <a:srgbClr val="FF0000"/>
                </a:solidFill>
              </a:rPr>
              <a:t>Downward sloping: </a:t>
            </a:r>
            <a:r>
              <a:rPr lang="en-US" sz="2400" dirty="0"/>
              <a:t>since the consumer obtains utility from both goods, when X more added, Y must be taken away in order to maintain the same level of utility (from A to B)</a:t>
            </a:r>
          </a:p>
          <a:p>
            <a:r>
              <a:rPr lang="en-US" sz="2400" dirty="0">
                <a:solidFill>
                  <a:srgbClr val="FF0000"/>
                </a:solidFill>
              </a:rPr>
              <a:t>Convex: </a:t>
            </a:r>
            <a:r>
              <a:rPr lang="en-US" sz="2400" dirty="0"/>
              <a:t>a diminishing </a:t>
            </a:r>
            <a:r>
              <a:rPr lang="en-US" sz="2400" dirty="0">
                <a:solidFill>
                  <a:srgbClr val="660066"/>
                </a:solidFill>
              </a:rPr>
              <a:t>marginal rate of substitution</a:t>
            </a:r>
            <a:r>
              <a:rPr lang="en-US" sz="2400" dirty="0"/>
              <a:t>, to which we now turn</a:t>
            </a:r>
          </a:p>
          <a:p>
            <a:r>
              <a:rPr lang="en-US" sz="2400" dirty="0"/>
              <a:t>For the same change in X (X3 to X3</a:t>
            </a:r>
            <a:r>
              <a:rPr lang="en-US" sz="2400" baseline="30000" dirty="0"/>
              <a:t>0</a:t>
            </a:r>
            <a:r>
              <a:rPr lang="en-US" sz="2400" dirty="0"/>
              <a:t>, X1to X1</a:t>
            </a:r>
            <a:r>
              <a:rPr lang="en-US" sz="2400" baseline="30000" dirty="0"/>
              <a:t>0</a:t>
            </a:r>
            <a:r>
              <a:rPr lang="en-US" sz="2400" dirty="0"/>
              <a:t>, and X4 to X4</a:t>
            </a:r>
            <a:r>
              <a:rPr lang="en-US" sz="2400" baseline="30000" dirty="0"/>
              <a:t>0</a:t>
            </a:r>
            <a:r>
              <a:rPr lang="en-US" sz="2400" dirty="0"/>
              <a:t>),</a:t>
            </a:r>
          </a:p>
          <a:p>
            <a:pPr algn="ctr"/>
            <a:r>
              <a:rPr lang="en-US" sz="2400" b="1" dirty="0">
                <a:solidFill>
                  <a:srgbClr val="660066"/>
                </a:solidFill>
              </a:rPr>
              <a:t>∆Y3 &gt; ∆Y1 &gt; ∆Y4</a:t>
            </a:r>
            <a:endParaRPr lang="en-US" sz="2400" dirty="0"/>
          </a:p>
        </p:txBody>
      </p:sp>
    </p:spTree>
    <p:extLst>
      <p:ext uri="{BB962C8B-B14F-4D97-AF65-F5344CB8AC3E}">
        <p14:creationId xmlns:p14="http://schemas.microsoft.com/office/powerpoint/2010/main" val="275416267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2963" name="Group 195"/>
          <p:cNvGraphicFramePr>
            <a:graphicFrameLocks noGrp="1"/>
          </p:cNvGraphicFramePr>
          <p:nvPr>
            <p:extLst>
              <p:ext uri="{D42A27DB-BD31-4B8C-83A1-F6EECF244321}">
                <p14:modId xmlns:p14="http://schemas.microsoft.com/office/powerpoint/2010/main" val="4199244308"/>
              </p:ext>
            </p:extLst>
          </p:nvPr>
        </p:nvGraphicFramePr>
        <p:xfrm>
          <a:off x="762000" y="2236757"/>
          <a:ext cx="7619999" cy="3402043"/>
        </p:xfrm>
        <a:graphic>
          <a:graphicData uri="http://schemas.openxmlformats.org/drawingml/2006/table">
            <a:tbl>
              <a:tblPr/>
              <a:tblGrid>
                <a:gridCol w="1098378">
                  <a:extLst>
                    <a:ext uri="{9D8B030D-6E8A-4147-A177-3AD203B41FA5}">
                      <a16:colId xmlns:a16="http://schemas.microsoft.com/office/drawing/2014/main" val="20000"/>
                    </a:ext>
                  </a:extLst>
                </a:gridCol>
                <a:gridCol w="823784">
                  <a:extLst>
                    <a:ext uri="{9D8B030D-6E8A-4147-A177-3AD203B41FA5}">
                      <a16:colId xmlns:a16="http://schemas.microsoft.com/office/drawing/2014/main" val="20001"/>
                    </a:ext>
                  </a:extLst>
                </a:gridCol>
                <a:gridCol w="823784">
                  <a:extLst>
                    <a:ext uri="{9D8B030D-6E8A-4147-A177-3AD203B41FA5}">
                      <a16:colId xmlns:a16="http://schemas.microsoft.com/office/drawing/2014/main" val="20002"/>
                    </a:ext>
                  </a:extLst>
                </a:gridCol>
                <a:gridCol w="1064054">
                  <a:extLst>
                    <a:ext uri="{9D8B030D-6E8A-4147-A177-3AD203B41FA5}">
                      <a16:colId xmlns:a16="http://schemas.microsoft.com/office/drawing/2014/main" val="20003"/>
                    </a:ext>
                  </a:extLst>
                </a:gridCol>
                <a:gridCol w="1088571">
                  <a:extLst>
                    <a:ext uri="{9D8B030D-6E8A-4147-A177-3AD203B41FA5}">
                      <a16:colId xmlns:a16="http://schemas.microsoft.com/office/drawing/2014/main" val="20004"/>
                    </a:ext>
                  </a:extLst>
                </a:gridCol>
                <a:gridCol w="855306">
                  <a:extLst>
                    <a:ext uri="{9D8B030D-6E8A-4147-A177-3AD203B41FA5}">
                      <a16:colId xmlns:a16="http://schemas.microsoft.com/office/drawing/2014/main" val="20005"/>
                    </a:ext>
                  </a:extLst>
                </a:gridCol>
                <a:gridCol w="855306">
                  <a:extLst>
                    <a:ext uri="{9D8B030D-6E8A-4147-A177-3AD203B41FA5}">
                      <a16:colId xmlns:a16="http://schemas.microsoft.com/office/drawing/2014/main" val="20006"/>
                    </a:ext>
                  </a:extLst>
                </a:gridCol>
                <a:gridCol w="1010816">
                  <a:extLst>
                    <a:ext uri="{9D8B030D-6E8A-4147-A177-3AD203B41FA5}">
                      <a16:colId xmlns:a16="http://schemas.microsoft.com/office/drawing/2014/main" val="20007"/>
                    </a:ext>
                  </a:extLst>
                </a:gridCol>
              </a:tblGrid>
              <a:tr h="1089350">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en-US" sz="2400" b="0" i="0" u="none" strike="noStrike" cap="none" normalizeH="0" baseline="0" dirty="0">
                          <a:ln>
                            <a:noFill/>
                          </a:ln>
                          <a:solidFill>
                            <a:schemeClr val="tx1"/>
                          </a:solidFill>
                          <a:effectLst>
                            <a:outerShdw blurRad="38100" dist="38100" dir="2700000" algn="tl">
                              <a:srgbClr val="000000"/>
                            </a:outerShdw>
                          </a:effectLst>
                          <a:latin typeface="Tahoma" pitchFamily="34" charset="0"/>
                        </a:rPr>
                        <a:t>Combination</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en-US" sz="2400" b="0" i="0" u="none" strike="noStrike" cap="none" normalizeH="0" baseline="0" dirty="0">
                          <a:ln>
                            <a:noFill/>
                          </a:ln>
                          <a:solidFill>
                            <a:schemeClr val="tx1"/>
                          </a:solidFill>
                          <a:effectLst>
                            <a:outerShdw blurRad="38100" dist="38100" dir="2700000" algn="tl">
                              <a:srgbClr val="000000"/>
                            </a:outerShdw>
                          </a:effectLst>
                          <a:latin typeface="Tahoma" pitchFamily="34" charset="0"/>
                        </a:rPr>
                        <a:t>X</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en-US" sz="2400" b="0" i="0" u="none" strike="noStrike" cap="none" normalizeH="0" baseline="0" dirty="0">
                          <a:ln>
                            <a:noFill/>
                          </a:ln>
                          <a:solidFill>
                            <a:schemeClr val="tx1"/>
                          </a:solidFill>
                          <a:effectLst>
                            <a:outerShdw blurRad="38100" dist="38100" dir="2700000" algn="tl">
                              <a:srgbClr val="000000"/>
                            </a:outerShdw>
                          </a:effectLst>
                          <a:latin typeface="Tahoma" pitchFamily="34" charset="0"/>
                        </a:rPr>
                        <a:t>Y</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en-US" sz="2400" b="0" i="0" u="none" strike="noStrike" cap="none" normalizeH="0" baseline="0" dirty="0">
                          <a:ln>
                            <a:noFill/>
                          </a:ln>
                          <a:solidFill>
                            <a:schemeClr val="tx1"/>
                          </a:solidFill>
                          <a:effectLst>
                            <a:outerShdw blurRad="38100" dist="38100" dir="2700000" algn="tl">
                              <a:srgbClr val="000000"/>
                            </a:outerShdw>
                          </a:effectLst>
                          <a:latin typeface="Tahoma" pitchFamily="34" charset="0"/>
                        </a:rPr>
                        <a:t>Utility level</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defRPr/>
                      </a:pPr>
                      <a:r>
                        <a:rPr kumimoji="0" lang="en-US" sz="2400" b="0" i="0" u="none" strike="noStrike" cap="none" normalizeH="0" baseline="0" dirty="0">
                          <a:ln>
                            <a:noFill/>
                          </a:ln>
                          <a:solidFill>
                            <a:schemeClr val="tx1"/>
                          </a:solidFill>
                          <a:effectLst>
                            <a:outerShdw blurRad="38100" dist="38100" dir="2700000" algn="tl">
                              <a:srgbClr val="000000"/>
                            </a:outerShdw>
                          </a:effectLst>
                          <a:latin typeface="Tahoma" pitchFamily="34" charset="0"/>
                        </a:rPr>
                        <a:t>Combination</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en-US" sz="2400" b="0" i="0" u="none" strike="noStrike" cap="none" normalizeH="0" baseline="0" dirty="0">
                          <a:ln>
                            <a:noFill/>
                          </a:ln>
                          <a:solidFill>
                            <a:schemeClr val="tx1"/>
                          </a:solidFill>
                          <a:effectLst>
                            <a:outerShdw blurRad="38100" dist="38100" dir="2700000" algn="tl">
                              <a:srgbClr val="000000"/>
                            </a:outerShdw>
                          </a:effectLst>
                          <a:latin typeface="Tahoma" pitchFamily="34" charset="0"/>
                        </a:rPr>
                        <a:t>X</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en-US" sz="2400" b="0" i="0" u="none" strike="noStrike" cap="none" normalizeH="0" baseline="0" dirty="0">
                          <a:ln>
                            <a:noFill/>
                          </a:ln>
                          <a:solidFill>
                            <a:schemeClr val="tx1"/>
                          </a:solidFill>
                          <a:effectLst>
                            <a:outerShdw blurRad="38100" dist="38100" dir="2700000" algn="tl">
                              <a:srgbClr val="000000"/>
                            </a:outerShdw>
                          </a:effectLst>
                          <a:latin typeface="Tahoma" pitchFamily="34" charset="0"/>
                        </a:rPr>
                        <a:t>Y</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defRPr/>
                      </a:pPr>
                      <a:r>
                        <a:rPr kumimoji="0" lang="en-US" sz="2400" b="0" i="0" u="none" strike="noStrike" cap="none" normalizeH="0" baseline="0" dirty="0">
                          <a:ln>
                            <a:noFill/>
                          </a:ln>
                          <a:solidFill>
                            <a:schemeClr val="tx1"/>
                          </a:solidFill>
                          <a:effectLst>
                            <a:outerShdw blurRad="38100" dist="38100" dir="2700000" algn="tl">
                              <a:srgbClr val="000000"/>
                            </a:outerShdw>
                          </a:effectLst>
                          <a:latin typeface="Tahoma" pitchFamily="34" charset="0"/>
                        </a:rPr>
                        <a:t>Utility level</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769783">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en-US" sz="2400" b="0" i="0" u="none" strike="noStrike" cap="none" normalizeH="0" baseline="0" dirty="0">
                          <a:ln>
                            <a:noFill/>
                          </a:ln>
                          <a:solidFill>
                            <a:schemeClr val="tx1"/>
                          </a:solidFill>
                          <a:effectLst>
                            <a:outerShdw blurRad="38100" dist="38100" dir="2700000" algn="tl">
                              <a:srgbClr val="000000"/>
                            </a:outerShdw>
                          </a:effectLst>
                          <a:latin typeface="Tahoma" pitchFamily="34" charset="0"/>
                        </a:rPr>
                        <a:t>A</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en-US" sz="2400" b="0" i="0" u="none" strike="noStrike" cap="none" normalizeH="0" baseline="0" dirty="0">
                          <a:ln>
                            <a:noFill/>
                          </a:ln>
                          <a:solidFill>
                            <a:schemeClr val="tx1"/>
                          </a:solidFill>
                          <a:effectLst>
                            <a:outerShdw blurRad="38100" dist="38100" dir="2700000" algn="tl">
                              <a:srgbClr val="000000"/>
                            </a:outerShdw>
                          </a:effectLst>
                          <a:latin typeface="Tahoma" pitchFamily="34" charset="0"/>
                        </a:rPr>
                        <a:t>1</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en-US" sz="2400" b="0" i="0" u="none" strike="noStrike" cap="none" normalizeH="0" baseline="0">
                          <a:ln>
                            <a:noFill/>
                          </a:ln>
                          <a:solidFill>
                            <a:schemeClr val="tx1"/>
                          </a:solidFill>
                          <a:effectLst>
                            <a:outerShdw blurRad="38100" dist="38100" dir="2700000" algn="tl">
                              <a:srgbClr val="000000"/>
                            </a:outerShdw>
                          </a:effectLst>
                          <a:latin typeface="Tahoma" pitchFamily="34" charset="0"/>
                        </a:rPr>
                        <a:t>100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en-US" sz="2400" b="0" i="0" u="none" strike="noStrike" cap="none" normalizeH="0" baseline="0" dirty="0">
                          <a:ln>
                            <a:noFill/>
                          </a:ln>
                          <a:solidFill>
                            <a:schemeClr val="tx1"/>
                          </a:solidFill>
                          <a:effectLst>
                            <a:outerShdw blurRad="38100" dist="38100" dir="2700000" algn="tl">
                              <a:srgbClr val="000000"/>
                            </a:outerShdw>
                          </a:effectLst>
                          <a:latin typeface="Tahoma" pitchFamily="34" charset="0"/>
                        </a:rPr>
                        <a:t>100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en-US" sz="2400" b="0" i="0" u="none" strike="noStrike" cap="none" normalizeH="0" baseline="0" dirty="0">
                          <a:ln>
                            <a:noFill/>
                          </a:ln>
                          <a:solidFill>
                            <a:schemeClr val="tx1"/>
                          </a:solidFill>
                          <a:effectLst>
                            <a:outerShdw blurRad="38100" dist="38100" dir="2700000" algn="tl">
                              <a:srgbClr val="000000"/>
                            </a:outerShdw>
                          </a:effectLst>
                          <a:latin typeface="Tahoma" pitchFamily="34" charset="0"/>
                        </a:rPr>
                        <a:t>D</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en-US" sz="2400" b="0" i="0" u="none" strike="noStrike" cap="none" normalizeH="0" baseline="0">
                          <a:ln>
                            <a:noFill/>
                          </a:ln>
                          <a:solidFill>
                            <a:schemeClr val="tx1"/>
                          </a:solidFill>
                          <a:effectLst>
                            <a:outerShdw blurRad="38100" dist="38100" dir="2700000" algn="tl">
                              <a:srgbClr val="000000"/>
                            </a:outerShdw>
                          </a:effectLst>
                          <a:latin typeface="Tahoma" pitchFamily="34" charset="0"/>
                        </a:rPr>
                        <a:t>50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en-US" sz="2400" b="0" i="0" u="none" strike="noStrike" cap="none" normalizeH="0" baseline="0">
                          <a:ln>
                            <a:noFill/>
                          </a:ln>
                          <a:solidFill>
                            <a:schemeClr val="tx1"/>
                          </a:solidFill>
                          <a:effectLst>
                            <a:outerShdw blurRad="38100" dist="38100" dir="2700000" algn="tl">
                              <a:srgbClr val="000000"/>
                            </a:outerShdw>
                          </a:effectLst>
                          <a:latin typeface="Tahoma" pitchFamily="34" charset="0"/>
                        </a:rPr>
                        <a:t>4</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en-US" sz="2400" b="0" i="0" u="none" strike="noStrike" cap="none" normalizeH="0" baseline="0" dirty="0">
                          <a:ln>
                            <a:noFill/>
                          </a:ln>
                          <a:solidFill>
                            <a:schemeClr val="tx1"/>
                          </a:solidFill>
                          <a:effectLst>
                            <a:outerShdw blurRad="38100" dist="38100" dir="2700000" algn="tl">
                              <a:srgbClr val="000000"/>
                            </a:outerShdw>
                          </a:effectLst>
                          <a:latin typeface="Tahoma" pitchFamily="34" charset="0"/>
                        </a:rPr>
                        <a:t>100</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879753">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en-US" sz="2400" b="0" i="0" u="none" strike="noStrike" cap="none" normalizeH="0" baseline="0" dirty="0">
                          <a:ln>
                            <a:noFill/>
                          </a:ln>
                          <a:solidFill>
                            <a:schemeClr val="tx1"/>
                          </a:solidFill>
                          <a:effectLst>
                            <a:outerShdw blurRad="38100" dist="38100" dir="2700000" algn="tl">
                              <a:srgbClr val="000000"/>
                            </a:outerShdw>
                          </a:effectLst>
                          <a:latin typeface="Tahoma" pitchFamily="34" charset="0"/>
                        </a:rPr>
                        <a:t>B</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en-US" sz="2400" b="0" i="0" u="none" strike="noStrike" cap="none" normalizeH="0" baseline="0">
                          <a:ln>
                            <a:noFill/>
                          </a:ln>
                          <a:solidFill>
                            <a:schemeClr val="tx1"/>
                          </a:solidFill>
                          <a:effectLst>
                            <a:outerShdw blurRad="38100" dist="38100" dir="2700000" algn="tl">
                              <a:srgbClr val="000000"/>
                            </a:outerShdw>
                          </a:effectLst>
                          <a:latin typeface="Tahoma" pitchFamily="34" charset="0"/>
                        </a:rPr>
                        <a:t>10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en-US" sz="2400" b="0" i="0" u="none" strike="noStrike" cap="none" normalizeH="0" baseline="0">
                          <a:ln>
                            <a:noFill/>
                          </a:ln>
                          <a:solidFill>
                            <a:schemeClr val="tx1"/>
                          </a:solidFill>
                          <a:effectLst>
                            <a:outerShdw blurRad="38100" dist="38100" dir="2700000" algn="tl">
                              <a:srgbClr val="000000"/>
                            </a:outerShdw>
                          </a:effectLst>
                          <a:latin typeface="Tahoma" pitchFamily="34" charset="0"/>
                        </a:rPr>
                        <a:t>20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en-US" sz="2400" b="0" i="0" u="none" strike="noStrike" cap="none" normalizeH="0" baseline="0">
                          <a:ln>
                            <a:noFill/>
                          </a:ln>
                          <a:solidFill>
                            <a:schemeClr val="tx1"/>
                          </a:solidFill>
                          <a:effectLst>
                            <a:outerShdw blurRad="38100" dist="38100" dir="2700000" algn="tl">
                              <a:srgbClr val="000000"/>
                            </a:outerShdw>
                          </a:effectLst>
                          <a:latin typeface="Tahoma" pitchFamily="34" charset="0"/>
                        </a:rPr>
                        <a:t>100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en-US" sz="2400" b="0" i="0" u="none" strike="noStrike" cap="none" normalizeH="0" baseline="0">
                          <a:ln>
                            <a:noFill/>
                          </a:ln>
                          <a:solidFill>
                            <a:schemeClr val="tx1"/>
                          </a:solidFill>
                          <a:effectLst>
                            <a:outerShdw blurRad="38100" dist="38100" dir="2700000" algn="tl">
                              <a:srgbClr val="000000"/>
                            </a:outerShdw>
                          </a:effectLst>
                          <a:latin typeface="Tahoma" pitchFamily="34" charset="0"/>
                        </a:rPr>
                        <a:t>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en-US" sz="2400" b="0" i="0" u="none" strike="noStrike" cap="none" normalizeH="0" baseline="0">
                          <a:ln>
                            <a:noFill/>
                          </a:ln>
                          <a:solidFill>
                            <a:schemeClr val="tx1"/>
                          </a:solidFill>
                          <a:effectLst>
                            <a:outerShdw blurRad="38100" dist="38100" dir="2700000" algn="tl">
                              <a:srgbClr val="000000"/>
                            </a:outerShdw>
                          </a:effectLst>
                          <a:latin typeface="Tahoma" pitchFamily="34" charset="0"/>
                        </a:rPr>
                        <a:t>80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en-US" sz="2400" b="0" i="0" u="none" strike="noStrike" cap="none" normalizeH="0" baseline="0">
                          <a:ln>
                            <a:noFill/>
                          </a:ln>
                          <a:solidFill>
                            <a:schemeClr val="tx1"/>
                          </a:solidFill>
                          <a:effectLst>
                            <a:outerShdw blurRad="38100" dist="38100" dir="2700000" algn="tl">
                              <a:srgbClr val="000000"/>
                            </a:outerShdw>
                          </a:effectLst>
                          <a:latin typeface="Tahoma" pitchFamily="34" charset="0"/>
                        </a:rPr>
                        <a:t>2.5</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en-US" sz="2400" b="0" i="0" u="none" strike="noStrike" cap="none" normalizeH="0" baseline="0">
                          <a:ln>
                            <a:noFill/>
                          </a:ln>
                          <a:solidFill>
                            <a:schemeClr val="tx1"/>
                          </a:solidFill>
                          <a:effectLst>
                            <a:outerShdw blurRad="38100" dist="38100" dir="2700000" algn="tl">
                              <a:srgbClr val="000000"/>
                            </a:outerShdw>
                          </a:effectLst>
                          <a:latin typeface="Tahoma" pitchFamily="34" charset="0"/>
                        </a:rPr>
                        <a:t>100</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663157">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en-US" sz="2400" b="0" i="0" u="none" strike="noStrike" cap="none" normalizeH="0" baseline="0" dirty="0">
                          <a:ln>
                            <a:noFill/>
                          </a:ln>
                          <a:solidFill>
                            <a:schemeClr val="tx1"/>
                          </a:solidFill>
                          <a:effectLst>
                            <a:outerShdw blurRad="38100" dist="38100" dir="2700000" algn="tl">
                              <a:srgbClr val="000000"/>
                            </a:outerShdw>
                          </a:effectLst>
                          <a:latin typeface="Tahoma" pitchFamily="34" charset="0"/>
                        </a:rPr>
                        <a:t>C</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en-US" sz="2400" b="0" i="0" u="none" strike="noStrike" cap="none" normalizeH="0" baseline="0" dirty="0">
                          <a:ln>
                            <a:noFill/>
                          </a:ln>
                          <a:solidFill>
                            <a:schemeClr val="tx1"/>
                          </a:solidFill>
                          <a:effectLst>
                            <a:outerShdw blurRad="38100" dist="38100" dir="2700000" algn="tl">
                              <a:srgbClr val="000000"/>
                            </a:outerShdw>
                          </a:effectLst>
                          <a:latin typeface="Tahoma" pitchFamily="34" charset="0"/>
                        </a:rPr>
                        <a:t>25</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en-US" sz="2400" b="0" i="0" u="none" strike="noStrike" cap="none" normalizeH="0" baseline="0" dirty="0">
                          <a:ln>
                            <a:noFill/>
                          </a:ln>
                          <a:solidFill>
                            <a:schemeClr val="tx1"/>
                          </a:solidFill>
                          <a:effectLst>
                            <a:outerShdw blurRad="38100" dist="38100" dir="2700000" algn="tl">
                              <a:srgbClr val="000000"/>
                            </a:outerShdw>
                          </a:effectLst>
                          <a:latin typeface="Tahoma" pitchFamily="34" charset="0"/>
                        </a:rPr>
                        <a:t>8</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en-US" sz="2400" b="0" i="0" u="none" strike="noStrike" cap="none" normalizeH="0" baseline="0" dirty="0">
                          <a:ln>
                            <a:noFill/>
                          </a:ln>
                          <a:solidFill>
                            <a:schemeClr val="tx1"/>
                          </a:solidFill>
                          <a:effectLst>
                            <a:outerShdw blurRad="38100" dist="38100" dir="2700000" algn="tl">
                              <a:srgbClr val="000000"/>
                            </a:outerShdw>
                          </a:effectLst>
                          <a:latin typeface="Tahoma" pitchFamily="34" charset="0"/>
                        </a:rPr>
                        <a:t>100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en-US" sz="2400" b="0" i="0" u="none" strike="noStrike" cap="none" normalizeH="0" baseline="0" dirty="0">
                          <a:ln>
                            <a:noFill/>
                          </a:ln>
                          <a:solidFill>
                            <a:schemeClr val="tx1"/>
                          </a:solidFill>
                          <a:effectLst>
                            <a:outerShdw blurRad="38100" dist="38100" dir="2700000" algn="tl">
                              <a:srgbClr val="000000"/>
                            </a:outerShdw>
                          </a:effectLst>
                          <a:latin typeface="Tahoma" pitchFamily="34" charset="0"/>
                        </a:rPr>
                        <a:t>F</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en-US" sz="2400" b="0" i="0" u="none" strike="noStrike" cap="none" normalizeH="0" baseline="0" dirty="0">
                          <a:ln>
                            <a:noFill/>
                          </a:ln>
                          <a:solidFill>
                            <a:schemeClr val="tx1"/>
                          </a:solidFill>
                          <a:effectLst>
                            <a:outerShdw blurRad="38100" dist="38100" dir="2700000" algn="tl">
                              <a:srgbClr val="000000"/>
                            </a:outerShdw>
                          </a:effectLst>
                          <a:latin typeface="Tahoma" pitchFamily="34" charset="0"/>
                        </a:rPr>
                        <a:t>100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en-US" sz="2400" b="0" i="0" u="none" strike="noStrike" cap="none" normalizeH="0" baseline="0" dirty="0">
                          <a:ln>
                            <a:noFill/>
                          </a:ln>
                          <a:solidFill>
                            <a:schemeClr val="tx1"/>
                          </a:solidFill>
                          <a:effectLst>
                            <a:outerShdw blurRad="38100" dist="38100" dir="2700000" algn="tl">
                              <a:srgbClr val="000000"/>
                            </a:outerShdw>
                          </a:effectLst>
                          <a:latin typeface="Tahoma" pitchFamily="34" charset="0"/>
                        </a:rPr>
                        <a:t>1</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en-US" sz="2400" b="0" i="0" u="none" strike="noStrike" cap="none" normalizeH="0" baseline="0" dirty="0">
                          <a:ln>
                            <a:noFill/>
                          </a:ln>
                          <a:solidFill>
                            <a:schemeClr val="tx1"/>
                          </a:solidFill>
                          <a:effectLst>
                            <a:outerShdw blurRad="38100" dist="38100" dir="2700000" algn="tl">
                              <a:srgbClr val="000000"/>
                            </a:outerShdw>
                          </a:effectLst>
                          <a:latin typeface="Tahoma" pitchFamily="34" charset="0"/>
                        </a:rPr>
                        <a:t>100</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bl>
          </a:graphicData>
        </a:graphic>
      </p:graphicFrame>
      <p:sp>
        <p:nvSpPr>
          <p:cNvPr id="2" name="TextBox 1"/>
          <p:cNvSpPr txBox="1"/>
          <p:nvPr/>
        </p:nvSpPr>
        <p:spPr>
          <a:xfrm>
            <a:off x="609600" y="762000"/>
            <a:ext cx="7924800" cy="830997"/>
          </a:xfrm>
          <a:prstGeom prst="rect">
            <a:avLst/>
          </a:prstGeom>
          <a:noFill/>
        </p:spPr>
        <p:txBody>
          <a:bodyPr wrap="square" rtlCol="0">
            <a:spAutoFit/>
          </a:bodyPr>
          <a:lstStyle/>
          <a:p>
            <a:pPr algn="ctr"/>
            <a:r>
              <a:rPr lang="en-US" sz="2400" b="1" dirty="0">
                <a:solidFill>
                  <a:srgbClr val="660066"/>
                </a:solidFill>
              </a:rPr>
              <a:t>The combinations of  consuming X and Y yield the level of utility, U = 100</a:t>
            </a:r>
          </a:p>
        </p:txBody>
      </p:sp>
    </p:spTree>
    <p:extLst>
      <p:ext uri="{BB962C8B-B14F-4D97-AF65-F5344CB8AC3E}">
        <p14:creationId xmlns:p14="http://schemas.microsoft.com/office/powerpoint/2010/main" val="357340906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386" name="Picture 27"/>
          <p:cNvPicPr>
            <a:picLocks noChangeAspect="1" noChangeArrowheads="1"/>
          </p:cNvPicPr>
          <p:nvPr/>
        </p:nvPicPr>
        <p:blipFill>
          <a:blip r:embed="rId3"/>
          <a:srcRect/>
          <a:stretch>
            <a:fillRect/>
          </a:stretch>
        </p:blipFill>
        <p:spPr bwMode="auto">
          <a:xfrm>
            <a:off x="838200" y="2133600"/>
            <a:ext cx="7391400" cy="4191000"/>
          </a:xfrm>
          <a:prstGeom prst="rect">
            <a:avLst/>
          </a:prstGeom>
          <a:solidFill>
            <a:srgbClr val="FF0000"/>
          </a:solidFill>
          <a:ln w="9525">
            <a:noFill/>
            <a:miter lim="800000"/>
            <a:headEnd/>
            <a:tailEnd/>
          </a:ln>
        </p:spPr>
      </p:pic>
      <p:sp>
        <p:nvSpPr>
          <p:cNvPr id="2" name="TextBox 1"/>
          <p:cNvSpPr txBox="1"/>
          <p:nvPr/>
        </p:nvSpPr>
        <p:spPr>
          <a:xfrm>
            <a:off x="685800" y="609600"/>
            <a:ext cx="7772400" cy="1200329"/>
          </a:xfrm>
          <a:prstGeom prst="rect">
            <a:avLst/>
          </a:prstGeom>
          <a:noFill/>
        </p:spPr>
        <p:txBody>
          <a:bodyPr wrap="square" rtlCol="0">
            <a:spAutoFit/>
          </a:bodyPr>
          <a:lstStyle/>
          <a:p>
            <a:pPr marL="342900" indent="-342900">
              <a:buFont typeface="Arial" pitchFamily="34" charset="0"/>
              <a:buChar char="•"/>
            </a:pPr>
            <a:r>
              <a:rPr lang="en-US" sz="2400" b="1" i="1" dirty="0"/>
              <a:t>Indifference Curve representing the relation between the consumption of X and Y and the level of utility </a:t>
            </a:r>
          </a:p>
        </p:txBody>
      </p:sp>
      <p:sp>
        <p:nvSpPr>
          <p:cNvPr id="3" name="TextBox 2"/>
          <p:cNvSpPr txBox="1"/>
          <p:nvPr/>
        </p:nvSpPr>
        <p:spPr>
          <a:xfrm>
            <a:off x="2667000" y="3124200"/>
            <a:ext cx="987771" cy="369332"/>
          </a:xfrm>
          <a:prstGeom prst="rect">
            <a:avLst/>
          </a:prstGeom>
          <a:noFill/>
        </p:spPr>
        <p:txBody>
          <a:bodyPr wrap="none" rtlCol="0">
            <a:spAutoFit/>
          </a:bodyPr>
          <a:lstStyle/>
          <a:p>
            <a:r>
              <a:rPr lang="en-US" dirty="0"/>
              <a:t>U = 100</a:t>
            </a:r>
          </a:p>
        </p:txBody>
      </p:sp>
    </p:spTree>
    <p:extLst>
      <p:ext uri="{BB962C8B-B14F-4D97-AF65-F5344CB8AC3E}">
        <p14:creationId xmlns:p14="http://schemas.microsoft.com/office/powerpoint/2010/main" val="296620877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43490" y="762000"/>
            <a:ext cx="7024744" cy="533400"/>
          </a:xfrm>
        </p:spPr>
        <p:txBody>
          <a:bodyPr>
            <a:normAutofit fontScale="90000"/>
          </a:bodyPr>
          <a:lstStyle/>
          <a:p>
            <a:pPr algn="ctr"/>
            <a:r>
              <a:rPr lang="en-US" b="1" dirty="0">
                <a:solidFill>
                  <a:srgbClr val="660066"/>
                </a:solidFill>
              </a:rPr>
              <a:t>Marginal Utility Function (MU)</a:t>
            </a:r>
            <a:endParaRPr lang="en-US" dirty="0"/>
          </a:p>
        </p:txBody>
      </p:sp>
      <p:sp>
        <p:nvSpPr>
          <p:cNvPr id="3" name="Content Placeholder 2"/>
          <p:cNvSpPr>
            <a:spLocks noGrp="1"/>
          </p:cNvSpPr>
          <p:nvPr>
            <p:ph idx="1"/>
          </p:nvPr>
        </p:nvSpPr>
        <p:spPr>
          <a:xfrm>
            <a:off x="685800" y="1371600"/>
            <a:ext cx="7772400" cy="4876800"/>
          </a:xfrm>
        </p:spPr>
        <p:txBody>
          <a:bodyPr>
            <a:normAutofit fontScale="92500"/>
          </a:bodyPr>
          <a:lstStyle/>
          <a:p>
            <a:r>
              <a:rPr lang="en-US" b="1" dirty="0">
                <a:solidFill>
                  <a:srgbClr val="FF0000"/>
                </a:solidFill>
              </a:rPr>
              <a:t>The marginal utility function: </a:t>
            </a:r>
            <a:r>
              <a:rPr lang="en-US" dirty="0">
                <a:solidFill>
                  <a:schemeClr val="tx1"/>
                </a:solidFill>
              </a:rPr>
              <a:t>t</a:t>
            </a:r>
            <a:r>
              <a:rPr lang="en-US" dirty="0"/>
              <a:t>he addition to total utility that is attributable to the addition of one unit of a good to the current rate of consumption, holding constant the amounts of all other goods consumed</a:t>
            </a:r>
          </a:p>
          <a:p>
            <a:r>
              <a:rPr lang="en-US" dirty="0"/>
              <a:t>If U</a:t>
            </a:r>
            <a:r>
              <a:rPr lang="en-US" baseline="-25000" dirty="0"/>
              <a:t>X</a:t>
            </a:r>
            <a:r>
              <a:rPr lang="en-US" dirty="0"/>
              <a:t> : utility function,  </a:t>
            </a:r>
            <a:r>
              <a:rPr lang="en-US" b="1" dirty="0">
                <a:solidFill>
                  <a:srgbClr val="FF0000"/>
                </a:solidFill>
              </a:rPr>
              <a:t>the marginal utility function </a:t>
            </a:r>
            <a:r>
              <a:rPr lang="en-US" dirty="0"/>
              <a:t>(MU</a:t>
            </a:r>
            <a:r>
              <a:rPr lang="en-US" baseline="-25000" dirty="0"/>
              <a:t>X</a:t>
            </a:r>
            <a:r>
              <a:rPr lang="en-US" dirty="0"/>
              <a:t>) would be : </a:t>
            </a:r>
          </a:p>
          <a:p>
            <a:pPr marL="68580" indent="0">
              <a:buNone/>
            </a:pPr>
            <a:endParaRPr lang="en-US" dirty="0"/>
          </a:p>
          <a:p>
            <a:pPr marL="68580" indent="0" algn="ctr">
              <a:buNone/>
            </a:pPr>
            <a:r>
              <a:rPr lang="en-US" sz="2800" b="1" dirty="0">
                <a:solidFill>
                  <a:srgbClr val="660066"/>
                </a:solidFill>
              </a:rPr>
              <a:t>MU</a:t>
            </a:r>
            <a:r>
              <a:rPr lang="en-US" sz="2800" b="1" baseline="-25000" dirty="0">
                <a:solidFill>
                  <a:srgbClr val="660066"/>
                </a:solidFill>
              </a:rPr>
              <a:t>X</a:t>
            </a:r>
            <a:r>
              <a:rPr lang="en-US" sz="2800" b="1" dirty="0">
                <a:solidFill>
                  <a:srgbClr val="660066"/>
                </a:solidFill>
              </a:rPr>
              <a:t> = </a:t>
            </a:r>
            <a:r>
              <a:rPr lang="el-GR" sz="2800" b="1" dirty="0">
                <a:solidFill>
                  <a:srgbClr val="660066"/>
                </a:solidFill>
              </a:rPr>
              <a:t>Δ</a:t>
            </a:r>
            <a:r>
              <a:rPr lang="en-US" sz="2800" b="1" dirty="0">
                <a:solidFill>
                  <a:srgbClr val="660066"/>
                </a:solidFill>
              </a:rPr>
              <a:t>U</a:t>
            </a:r>
            <a:r>
              <a:rPr lang="en-US" sz="2800" b="1" baseline="-25000" dirty="0">
                <a:solidFill>
                  <a:srgbClr val="660066"/>
                </a:solidFill>
              </a:rPr>
              <a:t>X</a:t>
            </a:r>
            <a:r>
              <a:rPr lang="en-US" sz="2800" b="1" dirty="0">
                <a:solidFill>
                  <a:srgbClr val="660066"/>
                </a:solidFill>
              </a:rPr>
              <a:t>/</a:t>
            </a:r>
            <a:r>
              <a:rPr lang="el-GR" sz="2800" b="1" dirty="0">
                <a:solidFill>
                  <a:srgbClr val="660066"/>
                </a:solidFill>
              </a:rPr>
              <a:t>Δ</a:t>
            </a:r>
            <a:r>
              <a:rPr lang="en-US" sz="2800" b="1" dirty="0">
                <a:solidFill>
                  <a:srgbClr val="660066"/>
                </a:solidFill>
              </a:rPr>
              <a:t>X</a:t>
            </a:r>
          </a:p>
          <a:p>
            <a:pPr marL="68580" indent="0">
              <a:buNone/>
            </a:pPr>
            <a:r>
              <a:rPr lang="en-US" dirty="0"/>
              <a:t>In the concept of managerial economics, in the short run , as the consumption of a good increases, the marginal utility from additional unit of the good diminished (it is said as </a:t>
            </a:r>
            <a:r>
              <a:rPr lang="en-US" b="1" dirty="0">
                <a:solidFill>
                  <a:srgbClr val="FF0000"/>
                </a:solidFill>
              </a:rPr>
              <a:t>the principle of diminishing marginal utility</a:t>
            </a:r>
            <a:r>
              <a:rPr lang="en-US" dirty="0"/>
              <a:t>)</a:t>
            </a:r>
            <a:endParaRPr lang="el-GR" dirty="0"/>
          </a:p>
        </p:txBody>
      </p:sp>
    </p:spTree>
    <p:extLst>
      <p:ext uri="{BB962C8B-B14F-4D97-AF65-F5344CB8AC3E}">
        <p14:creationId xmlns:p14="http://schemas.microsoft.com/office/powerpoint/2010/main" val="180239484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0179" name="Group 243"/>
          <p:cNvGraphicFramePr>
            <a:graphicFrameLocks noGrp="1"/>
          </p:cNvGraphicFramePr>
          <p:nvPr>
            <p:extLst>
              <p:ext uri="{D42A27DB-BD31-4B8C-83A1-F6EECF244321}">
                <p14:modId xmlns:p14="http://schemas.microsoft.com/office/powerpoint/2010/main" val="3037571218"/>
              </p:ext>
            </p:extLst>
          </p:nvPr>
        </p:nvGraphicFramePr>
        <p:xfrm>
          <a:off x="380999" y="304800"/>
          <a:ext cx="8305801" cy="6248398"/>
        </p:xfrm>
        <a:graphic>
          <a:graphicData uri="http://schemas.openxmlformats.org/drawingml/2006/table">
            <a:tbl>
              <a:tblPr/>
              <a:tblGrid>
                <a:gridCol w="904366">
                  <a:extLst>
                    <a:ext uri="{9D8B030D-6E8A-4147-A177-3AD203B41FA5}">
                      <a16:colId xmlns:a16="http://schemas.microsoft.com/office/drawing/2014/main" val="20000"/>
                    </a:ext>
                  </a:extLst>
                </a:gridCol>
                <a:gridCol w="1645489">
                  <a:extLst>
                    <a:ext uri="{9D8B030D-6E8A-4147-A177-3AD203B41FA5}">
                      <a16:colId xmlns:a16="http://schemas.microsoft.com/office/drawing/2014/main" val="20001"/>
                    </a:ext>
                  </a:extLst>
                </a:gridCol>
                <a:gridCol w="2055229">
                  <a:extLst>
                    <a:ext uri="{9D8B030D-6E8A-4147-A177-3AD203B41FA5}">
                      <a16:colId xmlns:a16="http://schemas.microsoft.com/office/drawing/2014/main" val="20002"/>
                    </a:ext>
                  </a:extLst>
                </a:gridCol>
                <a:gridCol w="739490">
                  <a:extLst>
                    <a:ext uri="{9D8B030D-6E8A-4147-A177-3AD203B41FA5}">
                      <a16:colId xmlns:a16="http://schemas.microsoft.com/office/drawing/2014/main" val="20003"/>
                    </a:ext>
                  </a:extLst>
                </a:gridCol>
                <a:gridCol w="905999">
                  <a:extLst>
                    <a:ext uri="{9D8B030D-6E8A-4147-A177-3AD203B41FA5}">
                      <a16:colId xmlns:a16="http://schemas.microsoft.com/office/drawing/2014/main" val="20004"/>
                    </a:ext>
                  </a:extLst>
                </a:gridCol>
                <a:gridCol w="2055228">
                  <a:extLst>
                    <a:ext uri="{9D8B030D-6E8A-4147-A177-3AD203B41FA5}">
                      <a16:colId xmlns:a16="http://schemas.microsoft.com/office/drawing/2014/main" val="20005"/>
                    </a:ext>
                  </a:extLst>
                </a:gridCol>
              </a:tblGrid>
              <a:tr h="637830">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en-US" sz="2000" b="1" i="0" u="none" strike="noStrike" cap="none" normalizeH="0" baseline="0" dirty="0">
                          <a:ln>
                            <a:noFill/>
                          </a:ln>
                          <a:solidFill>
                            <a:schemeClr val="accent2">
                              <a:lumMod val="60000"/>
                              <a:lumOff val="40000"/>
                            </a:schemeClr>
                          </a:solidFill>
                          <a:effectLst>
                            <a:outerShdw blurRad="38100" dist="38100" dir="2700000" algn="tl">
                              <a:srgbClr val="000000"/>
                            </a:outerShdw>
                          </a:effectLst>
                          <a:latin typeface="Tahoma" pitchFamily="34" charset="0"/>
                        </a:rPr>
                        <a:t>No</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0066"/>
                    </a:solid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en-US" sz="2000" b="1" i="0" u="none" strike="noStrike" cap="none" normalizeH="0" baseline="0" dirty="0">
                          <a:ln>
                            <a:noFill/>
                          </a:ln>
                          <a:solidFill>
                            <a:schemeClr val="accent2">
                              <a:lumMod val="60000"/>
                              <a:lumOff val="40000"/>
                            </a:schemeClr>
                          </a:solidFill>
                          <a:effectLst>
                            <a:outerShdw blurRad="38100" dist="38100" dir="2700000" algn="tl">
                              <a:srgbClr val="000000"/>
                            </a:outerShdw>
                          </a:effectLst>
                          <a:latin typeface="Tahoma" pitchFamily="34" charset="0"/>
                        </a:rPr>
                        <a:t>Good X</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0066"/>
                    </a:solid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en-US" sz="2000" b="1" i="0" u="none" strike="noStrike" cap="none" normalizeH="0" baseline="0" dirty="0">
                          <a:ln>
                            <a:noFill/>
                          </a:ln>
                          <a:solidFill>
                            <a:schemeClr val="accent2">
                              <a:lumMod val="60000"/>
                              <a:lumOff val="40000"/>
                            </a:schemeClr>
                          </a:solidFill>
                          <a:effectLst>
                            <a:outerShdw blurRad="38100" dist="38100" dir="2700000" algn="tl">
                              <a:srgbClr val="000000"/>
                            </a:outerShdw>
                          </a:effectLst>
                          <a:latin typeface="Tahoma" pitchFamily="34" charset="0"/>
                        </a:rPr>
                        <a:t>Utility (U)</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0066"/>
                    </a:solid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el-GR" sz="2000" b="1" i="0" u="none" strike="noStrike" cap="none" normalizeH="0" baseline="0">
                          <a:ln>
                            <a:noFill/>
                          </a:ln>
                          <a:solidFill>
                            <a:schemeClr val="accent2">
                              <a:lumMod val="60000"/>
                              <a:lumOff val="40000"/>
                            </a:schemeClr>
                          </a:solidFill>
                          <a:effectLst>
                            <a:outerShdw blurRad="38100" dist="38100" dir="2700000" algn="tl">
                              <a:srgbClr val="000000"/>
                            </a:outerShdw>
                          </a:effectLst>
                          <a:latin typeface="Tahoma" pitchFamily="34" charset="0"/>
                        </a:rPr>
                        <a:t>Δ</a:t>
                      </a:r>
                      <a:r>
                        <a:rPr kumimoji="0" lang="en-US" sz="2000" b="1" i="0" u="none" strike="noStrike" cap="none" normalizeH="0" baseline="0">
                          <a:ln>
                            <a:noFill/>
                          </a:ln>
                          <a:solidFill>
                            <a:schemeClr val="accent2">
                              <a:lumMod val="60000"/>
                              <a:lumOff val="40000"/>
                            </a:schemeClr>
                          </a:solidFill>
                          <a:effectLst>
                            <a:outerShdw blurRad="38100" dist="38100" dir="2700000" algn="tl">
                              <a:srgbClr val="000000"/>
                            </a:outerShdw>
                          </a:effectLst>
                          <a:latin typeface="Tahoma" pitchFamily="34" charset="0"/>
                        </a:rPr>
                        <a:t>X</a:t>
                      </a:r>
                      <a:endParaRPr kumimoji="0" lang="el-GR" sz="2000" b="1" i="0" u="none" strike="noStrike" cap="none" normalizeH="0" baseline="0">
                        <a:ln>
                          <a:noFill/>
                        </a:ln>
                        <a:solidFill>
                          <a:schemeClr val="accent2">
                            <a:lumMod val="60000"/>
                            <a:lumOff val="40000"/>
                          </a:schemeClr>
                        </a:solidFill>
                        <a:effectLst>
                          <a:outerShdw blurRad="38100" dist="38100" dir="2700000" algn="tl">
                            <a:srgbClr val="000000"/>
                          </a:outerShdw>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0066"/>
                    </a:solid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el-GR" sz="2000" b="1" i="0" u="none" strike="noStrike" cap="none" normalizeH="0" baseline="0" dirty="0">
                          <a:ln>
                            <a:noFill/>
                          </a:ln>
                          <a:solidFill>
                            <a:schemeClr val="accent2">
                              <a:lumMod val="60000"/>
                              <a:lumOff val="40000"/>
                            </a:schemeClr>
                          </a:solidFill>
                          <a:effectLst>
                            <a:outerShdw blurRad="38100" dist="38100" dir="2700000" algn="tl">
                              <a:srgbClr val="000000"/>
                            </a:outerShdw>
                          </a:effectLst>
                          <a:latin typeface="Tahoma" pitchFamily="34" charset="0"/>
                        </a:rPr>
                        <a:t>Δ</a:t>
                      </a:r>
                      <a:r>
                        <a:rPr kumimoji="0" lang="en-US" sz="2000" b="1" i="0" u="none" strike="noStrike" cap="none" normalizeH="0" baseline="0" dirty="0">
                          <a:ln>
                            <a:noFill/>
                          </a:ln>
                          <a:solidFill>
                            <a:schemeClr val="accent2">
                              <a:lumMod val="60000"/>
                              <a:lumOff val="40000"/>
                            </a:schemeClr>
                          </a:solidFill>
                          <a:effectLst>
                            <a:outerShdw blurRad="38100" dist="38100" dir="2700000" algn="tl">
                              <a:srgbClr val="000000"/>
                            </a:outerShdw>
                          </a:effectLst>
                          <a:latin typeface="Tahoma" pitchFamily="34" charset="0"/>
                        </a:rPr>
                        <a:t>U</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0066"/>
                    </a:solid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en-US" sz="2000" b="1" i="0" u="none" strike="noStrike" cap="none" normalizeH="0" baseline="0" dirty="0">
                          <a:ln>
                            <a:noFill/>
                          </a:ln>
                          <a:solidFill>
                            <a:schemeClr val="accent2">
                              <a:lumMod val="60000"/>
                              <a:lumOff val="40000"/>
                            </a:schemeClr>
                          </a:solidFill>
                          <a:effectLst>
                            <a:outerShdw blurRad="38100" dist="38100" dir="2700000" algn="tl">
                              <a:srgbClr val="000000"/>
                            </a:outerShdw>
                          </a:effectLst>
                          <a:latin typeface="Tahoma" pitchFamily="34" charset="0"/>
                        </a:rPr>
                        <a:t>MU = </a:t>
                      </a:r>
                      <a:r>
                        <a:rPr kumimoji="0" lang="el-GR" sz="2000" b="1" i="0" u="none" strike="noStrike" cap="none" normalizeH="0" baseline="0" dirty="0">
                          <a:ln>
                            <a:noFill/>
                          </a:ln>
                          <a:solidFill>
                            <a:schemeClr val="accent2">
                              <a:lumMod val="60000"/>
                              <a:lumOff val="40000"/>
                            </a:schemeClr>
                          </a:solidFill>
                          <a:effectLst>
                            <a:outerShdw blurRad="38100" dist="38100" dir="2700000" algn="tl">
                              <a:srgbClr val="000000"/>
                            </a:outerShdw>
                          </a:effectLst>
                          <a:latin typeface="Tahoma" pitchFamily="34" charset="0"/>
                        </a:rPr>
                        <a:t>Δ</a:t>
                      </a:r>
                      <a:r>
                        <a:rPr kumimoji="0" lang="en-US" sz="2000" b="1" i="0" u="none" strike="noStrike" cap="none" normalizeH="0" baseline="0" dirty="0">
                          <a:ln>
                            <a:noFill/>
                          </a:ln>
                          <a:solidFill>
                            <a:schemeClr val="accent2">
                              <a:lumMod val="60000"/>
                              <a:lumOff val="40000"/>
                            </a:schemeClr>
                          </a:solidFill>
                          <a:effectLst>
                            <a:outerShdw blurRad="38100" dist="38100" dir="2700000" algn="tl">
                              <a:srgbClr val="000000"/>
                            </a:outerShdw>
                          </a:effectLst>
                          <a:latin typeface="Tahoma" pitchFamily="34" charset="0"/>
                        </a:rPr>
                        <a:t>U/</a:t>
                      </a:r>
                      <a:r>
                        <a:rPr kumimoji="0" lang="el-GR" sz="2000" b="1" i="0" u="none" strike="noStrike" cap="none" normalizeH="0" baseline="0" dirty="0">
                          <a:ln>
                            <a:noFill/>
                          </a:ln>
                          <a:solidFill>
                            <a:schemeClr val="accent2">
                              <a:lumMod val="60000"/>
                              <a:lumOff val="40000"/>
                            </a:schemeClr>
                          </a:solidFill>
                          <a:effectLst>
                            <a:outerShdw blurRad="38100" dist="38100" dir="2700000" algn="tl">
                              <a:srgbClr val="000000"/>
                            </a:outerShdw>
                          </a:effectLst>
                          <a:latin typeface="Tahoma" pitchFamily="34" charset="0"/>
                        </a:rPr>
                        <a:t>Δ</a:t>
                      </a:r>
                      <a:r>
                        <a:rPr kumimoji="0" lang="en-US" sz="2000" b="1" i="0" u="none" strike="noStrike" cap="none" normalizeH="0" baseline="0" dirty="0">
                          <a:ln>
                            <a:noFill/>
                          </a:ln>
                          <a:solidFill>
                            <a:schemeClr val="accent2">
                              <a:lumMod val="60000"/>
                              <a:lumOff val="40000"/>
                            </a:schemeClr>
                          </a:solidFill>
                          <a:effectLst>
                            <a:outerShdw blurRad="38100" dist="38100" dir="2700000" algn="tl">
                              <a:srgbClr val="000000"/>
                            </a:outerShdw>
                          </a:effectLst>
                          <a:latin typeface="Tahoma" pitchFamily="34" charset="0"/>
                        </a:rPr>
                        <a:t>X</a:t>
                      </a:r>
                      <a:endParaRPr kumimoji="0" lang="el-GR" sz="2000" b="1" i="0" u="none" strike="noStrike" cap="none" normalizeH="0" baseline="0" dirty="0">
                        <a:ln>
                          <a:noFill/>
                        </a:ln>
                        <a:solidFill>
                          <a:schemeClr val="accent2">
                            <a:lumMod val="60000"/>
                            <a:lumOff val="40000"/>
                          </a:schemeClr>
                        </a:solidFill>
                        <a:effectLst>
                          <a:outerShdw blurRad="38100" dist="38100" dir="2700000" algn="tl">
                            <a:srgbClr val="000000"/>
                          </a:outerShdw>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0066"/>
                    </a:solidFill>
                  </a:tcPr>
                </a:tc>
                <a:extLst>
                  <a:ext uri="{0D108BD9-81ED-4DB2-BD59-A6C34878D82A}">
                    <a16:rowId xmlns:a16="http://schemas.microsoft.com/office/drawing/2014/main" val="10000"/>
                  </a:ext>
                </a:extLst>
              </a:tr>
              <a:tr h="432991">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en-US" sz="2000" b="1" i="0" u="none" strike="noStrike" cap="none" normalizeH="0" baseline="0" dirty="0">
                          <a:ln>
                            <a:noFill/>
                          </a:ln>
                          <a:solidFill>
                            <a:schemeClr val="accent2">
                              <a:lumMod val="60000"/>
                              <a:lumOff val="40000"/>
                            </a:schemeClr>
                          </a:solidFill>
                          <a:effectLst>
                            <a:outerShdw blurRad="38100" dist="38100" dir="2700000" algn="tl">
                              <a:srgbClr val="000000"/>
                            </a:outerShdw>
                          </a:effectLst>
                          <a:latin typeface="Tahoma" pitchFamily="34" charset="0"/>
                        </a:rPr>
                        <a:t>1</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0066"/>
                    </a:solid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en-US" sz="2000" b="1" i="0" u="none" strike="noStrike" cap="none" normalizeH="0" baseline="0">
                          <a:ln>
                            <a:noFill/>
                          </a:ln>
                          <a:solidFill>
                            <a:schemeClr val="accent2">
                              <a:lumMod val="60000"/>
                              <a:lumOff val="40000"/>
                            </a:schemeClr>
                          </a:solidFill>
                          <a:effectLst>
                            <a:outerShdw blurRad="38100" dist="38100" dir="2700000" algn="tl">
                              <a:srgbClr val="000000"/>
                            </a:outerShdw>
                          </a:effectLst>
                          <a:latin typeface="Tahoma" pitchFamily="34" charset="0"/>
                        </a:rPr>
                        <a:t>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0066"/>
                    </a:solid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en-US" sz="2000" b="1" i="0" u="none" strike="noStrike" cap="none" normalizeH="0" baseline="0" dirty="0">
                          <a:ln>
                            <a:noFill/>
                          </a:ln>
                          <a:solidFill>
                            <a:schemeClr val="accent2">
                              <a:lumMod val="60000"/>
                              <a:lumOff val="40000"/>
                            </a:schemeClr>
                          </a:solidFill>
                          <a:effectLst>
                            <a:outerShdw blurRad="38100" dist="38100" dir="2700000" algn="tl">
                              <a:srgbClr val="000000"/>
                            </a:outerShdw>
                          </a:effectLst>
                          <a:latin typeface="Tahoma" pitchFamily="34" charset="0"/>
                        </a:rPr>
                        <a:t>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0066"/>
                    </a:solid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en-US" sz="2000" b="1" i="0" u="none" strike="noStrike" cap="none" normalizeH="0" baseline="0">
                          <a:ln>
                            <a:noFill/>
                          </a:ln>
                          <a:solidFill>
                            <a:schemeClr val="accent2">
                              <a:lumMod val="60000"/>
                              <a:lumOff val="40000"/>
                            </a:schemeClr>
                          </a:solidFill>
                          <a:effectLst>
                            <a:outerShdw blurRad="38100" dist="38100" dir="2700000" algn="tl">
                              <a:srgbClr val="000000"/>
                            </a:outerShdw>
                          </a:effectLst>
                          <a:latin typeface="Tahoma" pitchFamily="34" charset="0"/>
                        </a:rPr>
                        <a: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0066"/>
                    </a:solid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en-US" sz="2000" b="1" i="0" u="none" strike="noStrike" cap="none" normalizeH="0" baseline="0">
                          <a:ln>
                            <a:noFill/>
                          </a:ln>
                          <a:solidFill>
                            <a:schemeClr val="accent2">
                              <a:lumMod val="60000"/>
                              <a:lumOff val="40000"/>
                            </a:schemeClr>
                          </a:solidFill>
                          <a:effectLst>
                            <a:outerShdw blurRad="38100" dist="38100" dir="2700000" algn="tl">
                              <a:srgbClr val="000000"/>
                            </a:outerShdw>
                          </a:effectLst>
                          <a:latin typeface="Tahoma" pitchFamily="34" charset="0"/>
                        </a:rPr>
                        <a: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0066"/>
                    </a:solid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en-US" sz="2000" b="1" i="0" u="none" strike="noStrike" cap="none" normalizeH="0" baseline="0" dirty="0">
                          <a:ln>
                            <a:noFill/>
                          </a:ln>
                          <a:solidFill>
                            <a:schemeClr val="accent2">
                              <a:lumMod val="60000"/>
                              <a:lumOff val="40000"/>
                            </a:schemeClr>
                          </a:solidFill>
                          <a:effectLst>
                            <a:outerShdw blurRad="38100" dist="38100" dir="2700000" algn="tl">
                              <a:srgbClr val="000000"/>
                            </a:outerShdw>
                          </a:effectLst>
                          <a:latin typeface="Tahoma" pitchFamily="34" charset="0"/>
                        </a:rPr>
                        <a: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0066"/>
                    </a:solidFill>
                  </a:tcPr>
                </a:tc>
                <a:extLst>
                  <a:ext uri="{0D108BD9-81ED-4DB2-BD59-A6C34878D82A}">
                    <a16:rowId xmlns:a16="http://schemas.microsoft.com/office/drawing/2014/main" val="10001"/>
                  </a:ext>
                </a:extLst>
              </a:tr>
              <a:tr h="431326">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en-US" sz="2000" b="1" i="0" u="none" strike="noStrike" cap="none" normalizeH="0" baseline="0" dirty="0">
                          <a:ln>
                            <a:noFill/>
                          </a:ln>
                          <a:solidFill>
                            <a:schemeClr val="accent2">
                              <a:lumMod val="60000"/>
                              <a:lumOff val="40000"/>
                            </a:schemeClr>
                          </a:solidFill>
                          <a:effectLst>
                            <a:outerShdw blurRad="38100" dist="38100" dir="2700000" algn="tl">
                              <a:srgbClr val="000000"/>
                            </a:outerShdw>
                          </a:effectLst>
                          <a:latin typeface="Tahoma" pitchFamily="34" charset="0"/>
                        </a:rPr>
                        <a:t>2</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0066"/>
                    </a:solid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en-US" sz="2000" b="1" i="0" u="none" strike="noStrike" cap="none" normalizeH="0" baseline="0">
                          <a:ln>
                            <a:noFill/>
                          </a:ln>
                          <a:solidFill>
                            <a:schemeClr val="accent2">
                              <a:lumMod val="60000"/>
                              <a:lumOff val="40000"/>
                            </a:schemeClr>
                          </a:solidFill>
                          <a:effectLst>
                            <a:outerShdw blurRad="38100" dist="38100" dir="2700000" algn="tl">
                              <a:srgbClr val="000000"/>
                            </a:outerShdw>
                          </a:effectLst>
                          <a:latin typeface="Tahoma" pitchFamily="34" charset="0"/>
                        </a:rPr>
                        <a:t>1</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0066"/>
                    </a:solid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en-US" sz="2000" b="1" i="0" u="none" strike="noStrike" cap="none" normalizeH="0" baseline="0">
                          <a:ln>
                            <a:noFill/>
                          </a:ln>
                          <a:solidFill>
                            <a:schemeClr val="accent2">
                              <a:lumMod val="60000"/>
                              <a:lumOff val="40000"/>
                            </a:schemeClr>
                          </a:solidFill>
                          <a:effectLst>
                            <a:outerShdw blurRad="38100" dist="38100" dir="2700000" algn="tl">
                              <a:srgbClr val="000000"/>
                            </a:outerShdw>
                          </a:effectLst>
                          <a:latin typeface="Tahoma" pitchFamily="34" charset="0"/>
                        </a:rPr>
                        <a:t>26</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0066"/>
                    </a:solid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en-US" sz="2000" b="1" i="0" u="none" strike="noStrike" cap="none" normalizeH="0" baseline="0">
                          <a:ln>
                            <a:noFill/>
                          </a:ln>
                          <a:solidFill>
                            <a:schemeClr val="accent2">
                              <a:lumMod val="60000"/>
                              <a:lumOff val="40000"/>
                            </a:schemeClr>
                          </a:solidFill>
                          <a:effectLst>
                            <a:outerShdw blurRad="38100" dist="38100" dir="2700000" algn="tl">
                              <a:srgbClr val="000000"/>
                            </a:outerShdw>
                          </a:effectLst>
                          <a:latin typeface="Tahoma" pitchFamily="34" charset="0"/>
                        </a:rPr>
                        <a:t>1</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0066"/>
                    </a:solid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en-US" sz="2000" b="1" i="0" u="none" strike="noStrike" cap="none" normalizeH="0" baseline="0" dirty="0">
                          <a:ln>
                            <a:noFill/>
                          </a:ln>
                          <a:solidFill>
                            <a:schemeClr val="accent2">
                              <a:lumMod val="60000"/>
                              <a:lumOff val="40000"/>
                            </a:schemeClr>
                          </a:solidFill>
                          <a:effectLst>
                            <a:outerShdw blurRad="38100" dist="38100" dir="2700000" algn="tl">
                              <a:srgbClr val="000000"/>
                            </a:outerShdw>
                          </a:effectLst>
                          <a:latin typeface="Tahoma" pitchFamily="34" charset="0"/>
                        </a:rPr>
                        <a:t>26</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0066"/>
                    </a:solid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en-US" sz="2000" b="1" i="0" u="none" strike="noStrike" cap="none" normalizeH="0" baseline="0">
                          <a:ln>
                            <a:noFill/>
                          </a:ln>
                          <a:solidFill>
                            <a:schemeClr val="accent2">
                              <a:lumMod val="60000"/>
                              <a:lumOff val="40000"/>
                            </a:schemeClr>
                          </a:solidFill>
                          <a:effectLst>
                            <a:outerShdw blurRad="38100" dist="38100" dir="2700000" algn="tl">
                              <a:srgbClr val="000000"/>
                            </a:outerShdw>
                          </a:effectLst>
                          <a:latin typeface="Tahoma" pitchFamily="34" charset="0"/>
                        </a:rPr>
                        <a:t>26</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0066"/>
                    </a:solidFill>
                  </a:tcPr>
                </a:tc>
                <a:extLst>
                  <a:ext uri="{0D108BD9-81ED-4DB2-BD59-A6C34878D82A}">
                    <a16:rowId xmlns:a16="http://schemas.microsoft.com/office/drawing/2014/main" val="10002"/>
                  </a:ext>
                </a:extLst>
              </a:tr>
              <a:tr h="432991">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en-US" sz="2000" b="1" i="0" u="none" strike="noStrike" cap="none" normalizeH="0" baseline="0" dirty="0">
                          <a:ln>
                            <a:noFill/>
                          </a:ln>
                          <a:solidFill>
                            <a:schemeClr val="accent2">
                              <a:lumMod val="60000"/>
                              <a:lumOff val="40000"/>
                            </a:schemeClr>
                          </a:solidFill>
                          <a:effectLst>
                            <a:outerShdw blurRad="38100" dist="38100" dir="2700000" algn="tl">
                              <a:srgbClr val="000000"/>
                            </a:outerShdw>
                          </a:effectLst>
                          <a:latin typeface="Tahoma" pitchFamily="34" charset="0"/>
                        </a:rPr>
                        <a:t>3</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0066"/>
                    </a:solid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en-US" sz="2000" b="1" i="0" u="none" strike="noStrike" cap="none" normalizeH="0" baseline="0">
                          <a:ln>
                            <a:noFill/>
                          </a:ln>
                          <a:solidFill>
                            <a:schemeClr val="accent2">
                              <a:lumMod val="60000"/>
                              <a:lumOff val="40000"/>
                            </a:schemeClr>
                          </a:solidFill>
                          <a:effectLst>
                            <a:outerShdw blurRad="38100" dist="38100" dir="2700000" algn="tl">
                              <a:srgbClr val="000000"/>
                            </a:outerShdw>
                          </a:effectLst>
                          <a:latin typeface="Tahoma" pitchFamily="34" charset="0"/>
                        </a:rPr>
                        <a:t>3</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0066"/>
                    </a:solid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en-US" sz="2000" b="1" i="0" u="none" strike="noStrike" cap="none" normalizeH="0" baseline="0">
                          <a:ln>
                            <a:noFill/>
                          </a:ln>
                          <a:solidFill>
                            <a:schemeClr val="accent2">
                              <a:lumMod val="60000"/>
                              <a:lumOff val="40000"/>
                            </a:schemeClr>
                          </a:solidFill>
                          <a:effectLst>
                            <a:outerShdw blurRad="38100" dist="38100" dir="2700000" algn="tl">
                              <a:srgbClr val="000000"/>
                            </a:outerShdw>
                          </a:effectLst>
                          <a:latin typeface="Tahoma" pitchFamily="34" charset="0"/>
                        </a:rPr>
                        <a:t>66</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0066"/>
                    </a:solid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en-US" sz="2000" b="1" i="0" u="none" strike="noStrike" cap="none" normalizeH="0" baseline="0">
                          <a:ln>
                            <a:noFill/>
                          </a:ln>
                          <a:solidFill>
                            <a:schemeClr val="accent2">
                              <a:lumMod val="60000"/>
                              <a:lumOff val="40000"/>
                            </a:schemeClr>
                          </a:solidFill>
                          <a:effectLst>
                            <a:outerShdw blurRad="38100" dist="38100" dir="2700000" algn="tl">
                              <a:srgbClr val="000000"/>
                            </a:outerShdw>
                          </a:effectLst>
                          <a:latin typeface="Tahoma" pitchFamily="34" charset="0"/>
                        </a:rPr>
                        <a:t>2</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0066"/>
                    </a:solid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en-US" sz="2000" b="1" i="0" u="none" strike="noStrike" cap="none" normalizeH="0" baseline="0">
                          <a:ln>
                            <a:noFill/>
                          </a:ln>
                          <a:solidFill>
                            <a:schemeClr val="accent2">
                              <a:lumMod val="60000"/>
                              <a:lumOff val="40000"/>
                            </a:schemeClr>
                          </a:solidFill>
                          <a:effectLst>
                            <a:outerShdw blurRad="38100" dist="38100" dir="2700000" algn="tl">
                              <a:srgbClr val="000000"/>
                            </a:outerShdw>
                          </a:effectLst>
                          <a:latin typeface="Tahoma" pitchFamily="34" charset="0"/>
                        </a:rPr>
                        <a:t>40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0066"/>
                    </a:solid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en-US" sz="2000" b="1" i="0" u="none" strike="noStrike" cap="none" normalizeH="0" baseline="0">
                          <a:ln>
                            <a:noFill/>
                          </a:ln>
                          <a:solidFill>
                            <a:schemeClr val="accent2">
                              <a:lumMod val="60000"/>
                              <a:lumOff val="40000"/>
                            </a:schemeClr>
                          </a:solidFill>
                          <a:effectLst>
                            <a:outerShdw blurRad="38100" dist="38100" dir="2700000" algn="tl">
                              <a:srgbClr val="000000"/>
                            </a:outerShdw>
                          </a:effectLst>
                          <a:latin typeface="Tahoma" pitchFamily="34" charset="0"/>
                        </a:rPr>
                        <a:t>20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0066"/>
                    </a:solidFill>
                  </a:tcPr>
                </a:tc>
                <a:extLst>
                  <a:ext uri="{0D108BD9-81ED-4DB2-BD59-A6C34878D82A}">
                    <a16:rowId xmlns:a16="http://schemas.microsoft.com/office/drawing/2014/main" val="10003"/>
                  </a:ext>
                </a:extLst>
              </a:tr>
              <a:tr h="431326">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en-US" sz="2000" b="1" i="0" u="none" strike="noStrike" cap="none" normalizeH="0" baseline="0" dirty="0">
                          <a:ln>
                            <a:noFill/>
                          </a:ln>
                          <a:solidFill>
                            <a:schemeClr val="accent2">
                              <a:lumMod val="60000"/>
                              <a:lumOff val="40000"/>
                            </a:schemeClr>
                          </a:solidFill>
                          <a:effectLst>
                            <a:outerShdw blurRad="38100" dist="38100" dir="2700000" algn="tl">
                              <a:srgbClr val="000000"/>
                            </a:outerShdw>
                          </a:effectLst>
                          <a:latin typeface="Tahoma" pitchFamily="34" charset="0"/>
                        </a:rPr>
                        <a:t>4</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0066"/>
                    </a:solid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en-US" sz="2000" b="1" i="0" u="none" strike="noStrike" cap="none" normalizeH="0" baseline="0">
                          <a:ln>
                            <a:noFill/>
                          </a:ln>
                          <a:solidFill>
                            <a:schemeClr val="accent2">
                              <a:lumMod val="60000"/>
                              <a:lumOff val="40000"/>
                            </a:schemeClr>
                          </a:solidFill>
                          <a:effectLst>
                            <a:outerShdw blurRad="38100" dist="38100" dir="2700000" algn="tl">
                              <a:srgbClr val="000000"/>
                            </a:outerShdw>
                          </a:effectLst>
                          <a:latin typeface="Tahoma" pitchFamily="34" charset="0"/>
                        </a:rPr>
                        <a:t>4</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0066"/>
                    </a:solid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en-US" sz="2000" b="1" i="0" u="none" strike="noStrike" cap="none" normalizeH="0" baseline="0">
                          <a:ln>
                            <a:noFill/>
                          </a:ln>
                          <a:solidFill>
                            <a:schemeClr val="accent2">
                              <a:lumMod val="60000"/>
                              <a:lumOff val="40000"/>
                            </a:schemeClr>
                          </a:solidFill>
                          <a:effectLst>
                            <a:outerShdw blurRad="38100" dist="38100" dir="2700000" algn="tl">
                              <a:srgbClr val="000000"/>
                            </a:outerShdw>
                          </a:effectLst>
                          <a:latin typeface="Tahoma" pitchFamily="34" charset="0"/>
                        </a:rPr>
                        <a:t>74</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0066"/>
                    </a:solid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en-US" sz="2000" b="1" i="0" u="none" strike="noStrike" cap="none" normalizeH="0" baseline="0">
                          <a:ln>
                            <a:noFill/>
                          </a:ln>
                          <a:solidFill>
                            <a:schemeClr val="accent2">
                              <a:lumMod val="60000"/>
                              <a:lumOff val="40000"/>
                            </a:schemeClr>
                          </a:solidFill>
                          <a:effectLst>
                            <a:outerShdw blurRad="38100" dist="38100" dir="2700000" algn="tl">
                              <a:srgbClr val="000000"/>
                            </a:outerShdw>
                          </a:effectLst>
                          <a:latin typeface="Tahoma" pitchFamily="34" charset="0"/>
                        </a:rPr>
                        <a:t>1</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0066"/>
                    </a:solid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en-US" sz="2000" b="1" i="0" u="none" strike="noStrike" cap="none" normalizeH="0" baseline="0">
                          <a:ln>
                            <a:noFill/>
                          </a:ln>
                          <a:solidFill>
                            <a:schemeClr val="accent2">
                              <a:lumMod val="60000"/>
                              <a:lumOff val="40000"/>
                            </a:schemeClr>
                          </a:solidFill>
                          <a:effectLst>
                            <a:outerShdw blurRad="38100" dist="38100" dir="2700000" algn="tl">
                              <a:srgbClr val="000000"/>
                            </a:outerShdw>
                          </a:effectLst>
                          <a:latin typeface="Tahoma" pitchFamily="34" charset="0"/>
                        </a:rPr>
                        <a:t>14</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0066"/>
                    </a:solid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en-US" sz="2000" b="1" i="0" u="none" strike="noStrike" cap="none" normalizeH="0" baseline="0">
                          <a:ln>
                            <a:noFill/>
                          </a:ln>
                          <a:solidFill>
                            <a:schemeClr val="accent2">
                              <a:lumMod val="60000"/>
                              <a:lumOff val="40000"/>
                            </a:schemeClr>
                          </a:solidFill>
                          <a:effectLst>
                            <a:outerShdw blurRad="38100" dist="38100" dir="2700000" algn="tl">
                              <a:srgbClr val="000000"/>
                            </a:outerShdw>
                          </a:effectLst>
                          <a:latin typeface="Tahoma" pitchFamily="34" charset="0"/>
                        </a:rPr>
                        <a:t>14</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0066"/>
                    </a:solidFill>
                  </a:tcPr>
                </a:tc>
                <a:extLst>
                  <a:ext uri="{0D108BD9-81ED-4DB2-BD59-A6C34878D82A}">
                    <a16:rowId xmlns:a16="http://schemas.microsoft.com/office/drawing/2014/main" val="10004"/>
                  </a:ext>
                </a:extLst>
              </a:tr>
              <a:tr h="429661">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en-US" sz="2000" b="1" i="0" u="none" strike="noStrike" cap="none" normalizeH="0" baseline="0" dirty="0">
                          <a:ln>
                            <a:noFill/>
                          </a:ln>
                          <a:solidFill>
                            <a:schemeClr val="accent2">
                              <a:lumMod val="60000"/>
                              <a:lumOff val="40000"/>
                            </a:schemeClr>
                          </a:solidFill>
                          <a:effectLst>
                            <a:outerShdw blurRad="38100" dist="38100" dir="2700000" algn="tl">
                              <a:srgbClr val="000000"/>
                            </a:outerShdw>
                          </a:effectLst>
                          <a:latin typeface="Tahoma" pitchFamily="34" charset="0"/>
                        </a:rPr>
                        <a:t>5</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0066"/>
                    </a:solid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en-US" sz="2000" b="1" i="0" u="none" strike="noStrike" cap="none" normalizeH="0" baseline="0">
                          <a:ln>
                            <a:noFill/>
                          </a:ln>
                          <a:solidFill>
                            <a:schemeClr val="accent2">
                              <a:lumMod val="60000"/>
                              <a:lumOff val="40000"/>
                            </a:schemeClr>
                          </a:solidFill>
                          <a:effectLst>
                            <a:outerShdw blurRad="38100" dist="38100" dir="2700000" algn="tl">
                              <a:srgbClr val="000000"/>
                            </a:outerShdw>
                          </a:effectLst>
                          <a:latin typeface="Tahoma" pitchFamily="34" charset="0"/>
                        </a:rPr>
                        <a:t>7</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0066"/>
                    </a:solid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en-US" sz="2000" b="1" i="0" u="none" strike="noStrike" cap="none" normalizeH="0" baseline="0">
                          <a:ln>
                            <a:noFill/>
                          </a:ln>
                          <a:solidFill>
                            <a:schemeClr val="accent2">
                              <a:lumMod val="60000"/>
                              <a:lumOff val="40000"/>
                            </a:schemeClr>
                          </a:solidFill>
                          <a:effectLst>
                            <a:outerShdw blurRad="38100" dist="38100" dir="2700000" algn="tl">
                              <a:srgbClr val="000000"/>
                            </a:outerShdw>
                          </a:effectLst>
                          <a:latin typeface="Tahoma" pitchFamily="34" charset="0"/>
                        </a:rPr>
                        <a:t>98</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0066"/>
                    </a:solid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en-US" sz="2000" b="1" i="0" u="none" strike="noStrike" cap="none" normalizeH="0" baseline="0">
                          <a:ln>
                            <a:noFill/>
                          </a:ln>
                          <a:solidFill>
                            <a:schemeClr val="accent2">
                              <a:lumMod val="60000"/>
                              <a:lumOff val="40000"/>
                            </a:schemeClr>
                          </a:solidFill>
                          <a:effectLst>
                            <a:outerShdw blurRad="38100" dist="38100" dir="2700000" algn="tl">
                              <a:srgbClr val="000000"/>
                            </a:outerShdw>
                          </a:effectLst>
                          <a:latin typeface="Tahoma" pitchFamily="34" charset="0"/>
                        </a:rPr>
                        <a:t>3</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0066"/>
                    </a:solid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en-US" sz="2000" b="1" i="0" u="none" strike="noStrike" cap="none" normalizeH="0" baseline="0">
                          <a:ln>
                            <a:noFill/>
                          </a:ln>
                          <a:solidFill>
                            <a:schemeClr val="accent2">
                              <a:lumMod val="60000"/>
                              <a:lumOff val="40000"/>
                            </a:schemeClr>
                          </a:solidFill>
                          <a:effectLst>
                            <a:outerShdw blurRad="38100" dist="38100" dir="2700000" algn="tl">
                              <a:srgbClr val="000000"/>
                            </a:outerShdw>
                          </a:effectLst>
                          <a:latin typeface="Tahoma" pitchFamily="34" charset="0"/>
                        </a:rPr>
                        <a:t>24</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0066"/>
                    </a:solid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en-US" sz="2000" b="1" i="0" u="none" strike="noStrike" cap="none" normalizeH="0" baseline="0">
                          <a:ln>
                            <a:noFill/>
                          </a:ln>
                          <a:solidFill>
                            <a:schemeClr val="accent2">
                              <a:lumMod val="60000"/>
                              <a:lumOff val="40000"/>
                            </a:schemeClr>
                          </a:solidFill>
                          <a:effectLst>
                            <a:outerShdw blurRad="38100" dist="38100" dir="2700000" algn="tl">
                              <a:srgbClr val="000000"/>
                            </a:outerShdw>
                          </a:effectLst>
                          <a:latin typeface="Tahoma" pitchFamily="34" charset="0"/>
                        </a:rPr>
                        <a:t>8</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0066"/>
                    </a:solidFill>
                  </a:tcPr>
                </a:tc>
                <a:extLst>
                  <a:ext uri="{0D108BD9-81ED-4DB2-BD59-A6C34878D82A}">
                    <a16:rowId xmlns:a16="http://schemas.microsoft.com/office/drawing/2014/main" val="10005"/>
                  </a:ext>
                </a:extLst>
              </a:tr>
              <a:tr h="431326">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en-US" sz="2000" b="1" i="0" u="none" strike="noStrike" cap="none" normalizeH="0" baseline="0" dirty="0">
                          <a:ln>
                            <a:noFill/>
                          </a:ln>
                          <a:solidFill>
                            <a:schemeClr val="accent2">
                              <a:lumMod val="60000"/>
                              <a:lumOff val="40000"/>
                            </a:schemeClr>
                          </a:solidFill>
                          <a:effectLst>
                            <a:outerShdw blurRad="38100" dist="38100" dir="2700000" algn="tl">
                              <a:srgbClr val="000000"/>
                            </a:outerShdw>
                          </a:effectLst>
                          <a:latin typeface="Tahoma" pitchFamily="34" charset="0"/>
                        </a:rPr>
                        <a:t>6</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0066"/>
                    </a:solid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en-US" sz="2000" b="1" i="0" u="none" strike="noStrike" cap="none" normalizeH="0" baseline="0">
                          <a:ln>
                            <a:noFill/>
                          </a:ln>
                          <a:solidFill>
                            <a:schemeClr val="accent2">
                              <a:lumMod val="60000"/>
                              <a:lumOff val="40000"/>
                            </a:schemeClr>
                          </a:solidFill>
                          <a:effectLst>
                            <a:outerShdw blurRad="38100" dist="38100" dir="2700000" algn="tl">
                              <a:srgbClr val="000000"/>
                            </a:outerShdw>
                          </a:effectLst>
                          <a:latin typeface="Tahoma" pitchFamily="34" charset="0"/>
                        </a:rPr>
                        <a:t>10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0066"/>
                    </a:solid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en-US" sz="2000" b="1" i="0" u="none" strike="noStrike" cap="none" normalizeH="0" baseline="0">
                          <a:ln>
                            <a:noFill/>
                          </a:ln>
                          <a:solidFill>
                            <a:schemeClr val="accent2">
                              <a:lumMod val="60000"/>
                              <a:lumOff val="40000"/>
                            </a:schemeClr>
                          </a:solidFill>
                          <a:effectLst>
                            <a:outerShdw blurRad="38100" dist="38100" dir="2700000" algn="tl">
                              <a:srgbClr val="000000"/>
                            </a:outerShdw>
                          </a:effectLst>
                          <a:latin typeface="Tahoma" pitchFamily="34" charset="0"/>
                        </a:rPr>
                        <a:t>113</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0066"/>
                    </a:solid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en-US" sz="2000" b="1" i="0" u="none" strike="noStrike" cap="none" normalizeH="0" baseline="0">
                          <a:ln>
                            <a:noFill/>
                          </a:ln>
                          <a:solidFill>
                            <a:schemeClr val="accent2">
                              <a:lumMod val="60000"/>
                              <a:lumOff val="40000"/>
                            </a:schemeClr>
                          </a:solidFill>
                          <a:effectLst>
                            <a:outerShdw blurRad="38100" dist="38100" dir="2700000" algn="tl">
                              <a:srgbClr val="000000"/>
                            </a:outerShdw>
                          </a:effectLst>
                          <a:latin typeface="Tahoma" pitchFamily="34" charset="0"/>
                        </a:rPr>
                        <a:t>3</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0066"/>
                    </a:solid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en-US" sz="2000" b="1" i="0" u="none" strike="noStrike" cap="none" normalizeH="0" baseline="0">
                          <a:ln>
                            <a:noFill/>
                          </a:ln>
                          <a:solidFill>
                            <a:schemeClr val="accent2">
                              <a:lumMod val="60000"/>
                              <a:lumOff val="40000"/>
                            </a:schemeClr>
                          </a:solidFill>
                          <a:effectLst>
                            <a:outerShdw blurRad="38100" dist="38100" dir="2700000" algn="tl">
                              <a:srgbClr val="000000"/>
                            </a:outerShdw>
                          </a:effectLst>
                          <a:latin typeface="Tahoma" pitchFamily="34" charset="0"/>
                        </a:rPr>
                        <a:t>15</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0066"/>
                    </a:solid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en-US" sz="2000" b="1" i="0" u="none" strike="noStrike" cap="none" normalizeH="0" baseline="0">
                          <a:ln>
                            <a:noFill/>
                          </a:ln>
                          <a:solidFill>
                            <a:schemeClr val="accent2">
                              <a:lumMod val="60000"/>
                              <a:lumOff val="40000"/>
                            </a:schemeClr>
                          </a:solidFill>
                          <a:effectLst>
                            <a:outerShdw blurRad="38100" dist="38100" dir="2700000" algn="tl">
                              <a:srgbClr val="000000"/>
                            </a:outerShdw>
                          </a:effectLst>
                          <a:latin typeface="Tahoma" pitchFamily="34" charset="0"/>
                        </a:rPr>
                        <a:t>5</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0066"/>
                    </a:solidFill>
                  </a:tcPr>
                </a:tc>
                <a:extLst>
                  <a:ext uri="{0D108BD9-81ED-4DB2-BD59-A6C34878D82A}">
                    <a16:rowId xmlns:a16="http://schemas.microsoft.com/office/drawing/2014/main" val="10006"/>
                  </a:ext>
                </a:extLst>
              </a:tr>
              <a:tr h="431326">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en-US" sz="2000" b="1" i="0" u="none" strike="noStrike" cap="none" normalizeH="0" baseline="0" dirty="0">
                          <a:ln>
                            <a:noFill/>
                          </a:ln>
                          <a:solidFill>
                            <a:schemeClr val="accent2">
                              <a:lumMod val="60000"/>
                              <a:lumOff val="40000"/>
                            </a:schemeClr>
                          </a:solidFill>
                          <a:effectLst>
                            <a:outerShdw blurRad="38100" dist="38100" dir="2700000" algn="tl">
                              <a:srgbClr val="000000"/>
                            </a:outerShdw>
                          </a:effectLst>
                          <a:latin typeface="Tahoma" pitchFamily="34" charset="0"/>
                        </a:rPr>
                        <a:t>7</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0066"/>
                    </a:solid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en-US" sz="2000" b="1" i="0" u="none" strike="noStrike" cap="none" normalizeH="0" baseline="0">
                          <a:ln>
                            <a:noFill/>
                          </a:ln>
                          <a:solidFill>
                            <a:schemeClr val="accent2">
                              <a:lumMod val="60000"/>
                              <a:lumOff val="40000"/>
                            </a:schemeClr>
                          </a:solidFill>
                          <a:effectLst>
                            <a:outerShdw blurRad="38100" dist="38100" dir="2700000" algn="tl">
                              <a:srgbClr val="000000"/>
                            </a:outerShdw>
                          </a:effectLst>
                          <a:latin typeface="Tahoma" pitchFamily="34" charset="0"/>
                        </a:rPr>
                        <a:t>12</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0066"/>
                    </a:solid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en-US" sz="2000" b="1" i="0" u="none" strike="noStrike" cap="none" normalizeH="0" baseline="0">
                          <a:ln>
                            <a:noFill/>
                          </a:ln>
                          <a:solidFill>
                            <a:schemeClr val="accent2">
                              <a:lumMod val="60000"/>
                              <a:lumOff val="40000"/>
                            </a:schemeClr>
                          </a:solidFill>
                          <a:effectLst>
                            <a:outerShdw blurRad="38100" dist="38100" dir="2700000" algn="tl">
                              <a:srgbClr val="000000"/>
                            </a:outerShdw>
                          </a:effectLst>
                          <a:latin typeface="Tahoma" pitchFamily="34" charset="0"/>
                        </a:rPr>
                        <a:t>119</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0066"/>
                    </a:solid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en-US" sz="2000" b="1" i="0" u="none" strike="noStrike" cap="none" normalizeH="0" baseline="0">
                          <a:ln>
                            <a:noFill/>
                          </a:ln>
                          <a:solidFill>
                            <a:schemeClr val="accent2">
                              <a:lumMod val="60000"/>
                              <a:lumOff val="40000"/>
                            </a:schemeClr>
                          </a:solidFill>
                          <a:effectLst>
                            <a:outerShdw blurRad="38100" dist="38100" dir="2700000" algn="tl">
                              <a:srgbClr val="000000"/>
                            </a:outerShdw>
                          </a:effectLst>
                          <a:latin typeface="Tahoma" pitchFamily="34" charset="0"/>
                        </a:rPr>
                        <a:t>2</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0066"/>
                    </a:solid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en-US" sz="2000" b="1" i="0" u="none" strike="noStrike" cap="none" normalizeH="0" baseline="0">
                          <a:ln>
                            <a:noFill/>
                          </a:ln>
                          <a:solidFill>
                            <a:schemeClr val="accent2">
                              <a:lumMod val="60000"/>
                              <a:lumOff val="40000"/>
                            </a:schemeClr>
                          </a:solidFill>
                          <a:effectLst>
                            <a:outerShdw blurRad="38100" dist="38100" dir="2700000" algn="tl">
                              <a:srgbClr val="000000"/>
                            </a:outerShdw>
                          </a:effectLst>
                          <a:latin typeface="Tahoma" pitchFamily="34" charset="0"/>
                        </a:rPr>
                        <a:t>6</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0066"/>
                    </a:solid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en-US" sz="2000" b="1" i="0" u="none" strike="noStrike" cap="none" normalizeH="0" baseline="0">
                          <a:ln>
                            <a:noFill/>
                          </a:ln>
                          <a:solidFill>
                            <a:schemeClr val="accent2">
                              <a:lumMod val="60000"/>
                              <a:lumOff val="40000"/>
                            </a:schemeClr>
                          </a:solidFill>
                          <a:effectLst>
                            <a:outerShdw blurRad="38100" dist="38100" dir="2700000" algn="tl">
                              <a:srgbClr val="000000"/>
                            </a:outerShdw>
                          </a:effectLst>
                          <a:latin typeface="Tahoma" pitchFamily="34" charset="0"/>
                        </a:rPr>
                        <a:t>3</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0066"/>
                    </a:solidFill>
                  </a:tcPr>
                </a:tc>
                <a:extLst>
                  <a:ext uri="{0D108BD9-81ED-4DB2-BD59-A6C34878D82A}">
                    <a16:rowId xmlns:a16="http://schemas.microsoft.com/office/drawing/2014/main" val="10007"/>
                  </a:ext>
                </a:extLst>
              </a:tr>
              <a:tr h="431326">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en-US" sz="2000" b="1" i="0" u="none" strike="noStrike" cap="none" normalizeH="0" baseline="0" dirty="0">
                          <a:ln>
                            <a:noFill/>
                          </a:ln>
                          <a:solidFill>
                            <a:schemeClr val="accent2">
                              <a:lumMod val="60000"/>
                              <a:lumOff val="40000"/>
                            </a:schemeClr>
                          </a:solidFill>
                          <a:effectLst>
                            <a:outerShdw blurRad="38100" dist="38100" dir="2700000" algn="tl">
                              <a:srgbClr val="000000"/>
                            </a:outerShdw>
                          </a:effectLst>
                          <a:latin typeface="Tahoma" pitchFamily="34" charset="0"/>
                        </a:rPr>
                        <a:t>8</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0066"/>
                    </a:solid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en-US" sz="2000" b="1" i="0" u="none" strike="noStrike" cap="none" normalizeH="0" baseline="0">
                          <a:ln>
                            <a:noFill/>
                          </a:ln>
                          <a:solidFill>
                            <a:schemeClr val="accent2">
                              <a:lumMod val="60000"/>
                              <a:lumOff val="40000"/>
                            </a:schemeClr>
                          </a:solidFill>
                          <a:effectLst>
                            <a:outerShdw blurRad="38100" dist="38100" dir="2700000" algn="tl">
                              <a:srgbClr val="000000"/>
                            </a:outerShdw>
                          </a:effectLst>
                          <a:latin typeface="Tahoma" pitchFamily="34" charset="0"/>
                        </a:rPr>
                        <a:t>13</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0066"/>
                    </a:solid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en-US" sz="2000" b="1" i="0" u="none" strike="noStrike" cap="none" normalizeH="0" baseline="0">
                          <a:ln>
                            <a:noFill/>
                          </a:ln>
                          <a:solidFill>
                            <a:schemeClr val="accent2">
                              <a:lumMod val="60000"/>
                              <a:lumOff val="40000"/>
                            </a:schemeClr>
                          </a:solidFill>
                          <a:effectLst>
                            <a:outerShdw blurRad="38100" dist="38100" dir="2700000" algn="tl">
                              <a:srgbClr val="000000"/>
                            </a:outerShdw>
                          </a:effectLst>
                          <a:latin typeface="Tahoma" pitchFamily="34" charset="0"/>
                        </a:rPr>
                        <a:t>120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0066"/>
                    </a:solid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en-US" sz="2000" b="1" i="0" u="none" strike="noStrike" cap="none" normalizeH="0" baseline="0">
                          <a:ln>
                            <a:noFill/>
                          </a:ln>
                          <a:solidFill>
                            <a:schemeClr val="accent2">
                              <a:lumMod val="60000"/>
                              <a:lumOff val="40000"/>
                            </a:schemeClr>
                          </a:solidFill>
                          <a:effectLst>
                            <a:outerShdw blurRad="38100" dist="38100" dir="2700000" algn="tl">
                              <a:srgbClr val="000000"/>
                            </a:outerShdw>
                          </a:effectLst>
                          <a:latin typeface="Tahoma" pitchFamily="34" charset="0"/>
                        </a:rPr>
                        <a:t>1</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0066"/>
                    </a:solid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en-US" sz="2000" b="1" i="0" u="none" strike="noStrike" cap="none" normalizeH="0" baseline="0">
                          <a:ln>
                            <a:noFill/>
                          </a:ln>
                          <a:solidFill>
                            <a:schemeClr val="accent2">
                              <a:lumMod val="60000"/>
                              <a:lumOff val="40000"/>
                            </a:schemeClr>
                          </a:solidFill>
                          <a:effectLst>
                            <a:outerShdw blurRad="38100" dist="38100" dir="2700000" algn="tl">
                              <a:srgbClr val="000000"/>
                            </a:outerShdw>
                          </a:effectLst>
                          <a:latin typeface="Tahoma" pitchFamily="34" charset="0"/>
                        </a:rPr>
                        <a:t>1</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0066"/>
                    </a:solid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en-US" sz="2000" b="1" i="0" u="none" strike="noStrike" cap="none" normalizeH="0" baseline="0">
                          <a:ln>
                            <a:noFill/>
                          </a:ln>
                          <a:solidFill>
                            <a:schemeClr val="accent2">
                              <a:lumMod val="60000"/>
                              <a:lumOff val="40000"/>
                            </a:schemeClr>
                          </a:solidFill>
                          <a:effectLst>
                            <a:outerShdw blurRad="38100" dist="38100" dir="2700000" algn="tl">
                              <a:srgbClr val="000000"/>
                            </a:outerShdw>
                          </a:effectLst>
                          <a:latin typeface="Tahoma" pitchFamily="34" charset="0"/>
                        </a:rPr>
                        <a:t>1</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0066"/>
                    </a:solidFill>
                  </a:tcPr>
                </a:tc>
                <a:extLst>
                  <a:ext uri="{0D108BD9-81ED-4DB2-BD59-A6C34878D82A}">
                    <a16:rowId xmlns:a16="http://schemas.microsoft.com/office/drawing/2014/main" val="10008"/>
                  </a:ext>
                </a:extLst>
              </a:tr>
              <a:tr h="432991">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en-US" sz="2000" b="1" i="0" u="none" strike="noStrike" cap="none" normalizeH="0" baseline="0" dirty="0">
                          <a:ln>
                            <a:noFill/>
                          </a:ln>
                          <a:solidFill>
                            <a:schemeClr val="accent2">
                              <a:lumMod val="60000"/>
                              <a:lumOff val="40000"/>
                            </a:schemeClr>
                          </a:solidFill>
                          <a:effectLst>
                            <a:outerShdw blurRad="38100" dist="38100" dir="2700000" algn="tl">
                              <a:srgbClr val="000000"/>
                            </a:outerShdw>
                          </a:effectLst>
                          <a:latin typeface="Tahoma" pitchFamily="34" charset="0"/>
                        </a:rPr>
                        <a:t>9</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0066"/>
                    </a:solid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en-US" sz="2000" b="1" i="0" u="none" strike="noStrike" cap="none" normalizeH="0" baseline="0">
                          <a:ln>
                            <a:noFill/>
                          </a:ln>
                          <a:solidFill>
                            <a:schemeClr val="accent2">
                              <a:lumMod val="60000"/>
                              <a:lumOff val="40000"/>
                            </a:schemeClr>
                          </a:solidFill>
                          <a:effectLst>
                            <a:outerShdw blurRad="38100" dist="38100" dir="2700000" algn="tl">
                              <a:srgbClr val="000000"/>
                            </a:outerShdw>
                          </a:effectLst>
                          <a:latin typeface="Tahoma" pitchFamily="34" charset="0"/>
                        </a:rPr>
                        <a:t>14</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0066"/>
                    </a:solid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en-US" sz="2000" b="1" i="0" u="none" strike="noStrike" cap="none" normalizeH="0" baseline="0">
                          <a:ln>
                            <a:noFill/>
                          </a:ln>
                          <a:solidFill>
                            <a:schemeClr val="accent2">
                              <a:lumMod val="60000"/>
                              <a:lumOff val="40000"/>
                            </a:schemeClr>
                          </a:solidFill>
                          <a:effectLst>
                            <a:outerShdw blurRad="38100" dist="38100" dir="2700000" algn="tl">
                              <a:srgbClr val="000000"/>
                            </a:outerShdw>
                          </a:effectLst>
                          <a:latin typeface="Tahoma" pitchFamily="34" charset="0"/>
                        </a:rPr>
                        <a:t>120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0066"/>
                    </a:solid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en-US" sz="2000" b="1" i="0" u="none" strike="noStrike" cap="none" normalizeH="0" baseline="0">
                          <a:ln>
                            <a:noFill/>
                          </a:ln>
                          <a:solidFill>
                            <a:schemeClr val="accent2">
                              <a:lumMod val="60000"/>
                              <a:lumOff val="40000"/>
                            </a:schemeClr>
                          </a:solidFill>
                          <a:effectLst>
                            <a:outerShdw blurRad="38100" dist="38100" dir="2700000" algn="tl">
                              <a:srgbClr val="000000"/>
                            </a:outerShdw>
                          </a:effectLst>
                          <a:latin typeface="Tahoma" pitchFamily="34" charset="0"/>
                        </a:rPr>
                        <a:t>1</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0066"/>
                    </a:solid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en-US" sz="2000" b="1" i="0" u="none" strike="noStrike" cap="none" normalizeH="0" baseline="0">
                          <a:ln>
                            <a:noFill/>
                          </a:ln>
                          <a:solidFill>
                            <a:schemeClr val="accent2">
                              <a:lumMod val="60000"/>
                              <a:lumOff val="40000"/>
                            </a:schemeClr>
                          </a:solidFill>
                          <a:effectLst>
                            <a:outerShdw blurRad="38100" dist="38100" dir="2700000" algn="tl">
                              <a:srgbClr val="000000"/>
                            </a:outerShdw>
                          </a:effectLst>
                          <a:latin typeface="Tahoma" pitchFamily="34" charset="0"/>
                        </a:rPr>
                        <a:t>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0066"/>
                    </a:solid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en-US" sz="2000" b="1" i="0" u="none" strike="noStrike" cap="none" normalizeH="0" baseline="0">
                          <a:ln>
                            <a:noFill/>
                          </a:ln>
                          <a:solidFill>
                            <a:schemeClr val="accent2">
                              <a:lumMod val="60000"/>
                              <a:lumOff val="40000"/>
                            </a:schemeClr>
                          </a:solidFill>
                          <a:effectLst>
                            <a:outerShdw blurRad="38100" dist="38100" dir="2700000" algn="tl">
                              <a:srgbClr val="000000"/>
                            </a:outerShdw>
                          </a:effectLst>
                          <a:latin typeface="Tahoma" pitchFamily="34" charset="0"/>
                        </a:rPr>
                        <a:t>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0066"/>
                    </a:solidFill>
                  </a:tcPr>
                </a:tc>
                <a:extLst>
                  <a:ext uri="{0D108BD9-81ED-4DB2-BD59-A6C34878D82A}">
                    <a16:rowId xmlns:a16="http://schemas.microsoft.com/office/drawing/2014/main" val="10009"/>
                  </a:ext>
                </a:extLst>
              </a:tr>
              <a:tr h="432991">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en-US" sz="2000" b="1" i="0" u="none" strike="noStrike" cap="none" normalizeH="0" baseline="0" dirty="0">
                          <a:ln>
                            <a:noFill/>
                          </a:ln>
                          <a:solidFill>
                            <a:schemeClr val="accent2">
                              <a:lumMod val="60000"/>
                              <a:lumOff val="40000"/>
                            </a:schemeClr>
                          </a:solidFill>
                          <a:effectLst>
                            <a:outerShdw blurRad="38100" dist="38100" dir="2700000" algn="tl">
                              <a:srgbClr val="000000"/>
                            </a:outerShdw>
                          </a:effectLst>
                          <a:latin typeface="Tahoma" pitchFamily="34" charset="0"/>
                        </a:rPr>
                        <a:t>10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0066"/>
                    </a:solid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en-US" sz="2000" b="1" i="0" u="none" strike="noStrike" cap="none" normalizeH="0" baseline="0">
                          <a:ln>
                            <a:noFill/>
                          </a:ln>
                          <a:solidFill>
                            <a:schemeClr val="accent2">
                              <a:lumMod val="60000"/>
                              <a:lumOff val="40000"/>
                            </a:schemeClr>
                          </a:solidFill>
                          <a:effectLst>
                            <a:outerShdw blurRad="38100" dist="38100" dir="2700000" algn="tl">
                              <a:srgbClr val="000000"/>
                            </a:outerShdw>
                          </a:effectLst>
                          <a:latin typeface="Tahoma" pitchFamily="34" charset="0"/>
                        </a:rPr>
                        <a:t>16</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0066"/>
                    </a:solid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en-US" sz="2000" b="1" i="0" u="none" strike="noStrike" cap="none" normalizeH="0" baseline="0">
                          <a:ln>
                            <a:noFill/>
                          </a:ln>
                          <a:solidFill>
                            <a:schemeClr val="accent2">
                              <a:lumMod val="60000"/>
                              <a:lumOff val="40000"/>
                            </a:schemeClr>
                          </a:solidFill>
                          <a:effectLst>
                            <a:outerShdw blurRad="38100" dist="38100" dir="2700000" algn="tl">
                              <a:srgbClr val="000000"/>
                            </a:outerShdw>
                          </a:effectLst>
                          <a:latin typeface="Tahoma" pitchFamily="34" charset="0"/>
                        </a:rPr>
                        <a:t>118</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0066"/>
                    </a:solid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en-US" sz="2000" b="1" i="0" u="none" strike="noStrike" cap="none" normalizeH="0" baseline="0">
                          <a:ln>
                            <a:noFill/>
                          </a:ln>
                          <a:solidFill>
                            <a:schemeClr val="accent2">
                              <a:lumMod val="60000"/>
                              <a:lumOff val="40000"/>
                            </a:schemeClr>
                          </a:solidFill>
                          <a:effectLst>
                            <a:outerShdw blurRad="38100" dist="38100" dir="2700000" algn="tl">
                              <a:srgbClr val="000000"/>
                            </a:outerShdw>
                          </a:effectLst>
                          <a:latin typeface="Tahoma" pitchFamily="34" charset="0"/>
                        </a:rPr>
                        <a:t>2</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0066"/>
                    </a:solid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en-US" sz="2000" b="1" i="0" u="none" strike="noStrike" cap="none" normalizeH="0" baseline="0">
                          <a:ln>
                            <a:noFill/>
                          </a:ln>
                          <a:solidFill>
                            <a:schemeClr val="accent2">
                              <a:lumMod val="60000"/>
                              <a:lumOff val="40000"/>
                            </a:schemeClr>
                          </a:solidFill>
                          <a:effectLst>
                            <a:outerShdw blurRad="38100" dist="38100" dir="2700000" algn="tl">
                              <a:srgbClr val="000000"/>
                            </a:outerShdw>
                          </a:effectLst>
                          <a:latin typeface="Tahoma" pitchFamily="34" charset="0"/>
                        </a:rPr>
                        <a:t>-2</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0066"/>
                    </a:solid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en-US" sz="2000" b="1" i="0" u="none" strike="noStrike" cap="none" normalizeH="0" baseline="0">
                          <a:ln>
                            <a:noFill/>
                          </a:ln>
                          <a:solidFill>
                            <a:schemeClr val="accent2">
                              <a:lumMod val="60000"/>
                              <a:lumOff val="40000"/>
                            </a:schemeClr>
                          </a:solidFill>
                          <a:effectLst>
                            <a:outerShdw blurRad="38100" dist="38100" dir="2700000" algn="tl">
                              <a:srgbClr val="000000"/>
                            </a:outerShdw>
                          </a:effectLst>
                          <a:latin typeface="Tahoma" pitchFamily="34" charset="0"/>
                        </a:rPr>
                        <a:t>-1</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0066"/>
                    </a:solidFill>
                  </a:tcPr>
                </a:tc>
                <a:extLst>
                  <a:ext uri="{0D108BD9-81ED-4DB2-BD59-A6C34878D82A}">
                    <a16:rowId xmlns:a16="http://schemas.microsoft.com/office/drawing/2014/main" val="10010"/>
                  </a:ext>
                </a:extLst>
              </a:tr>
              <a:tr h="429661">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en-US" sz="2000" b="1" i="0" u="none" strike="noStrike" cap="none" normalizeH="0" baseline="0" dirty="0">
                          <a:ln>
                            <a:noFill/>
                          </a:ln>
                          <a:solidFill>
                            <a:schemeClr val="accent2">
                              <a:lumMod val="60000"/>
                              <a:lumOff val="40000"/>
                            </a:schemeClr>
                          </a:solidFill>
                          <a:effectLst>
                            <a:outerShdw blurRad="38100" dist="38100" dir="2700000" algn="tl">
                              <a:srgbClr val="000000"/>
                            </a:outerShdw>
                          </a:effectLst>
                          <a:latin typeface="Tahoma" pitchFamily="34" charset="0"/>
                        </a:rPr>
                        <a:t>11</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0066"/>
                    </a:solid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en-US" sz="2000" b="1" i="0" u="none" strike="noStrike" cap="none" normalizeH="0" baseline="0">
                          <a:ln>
                            <a:noFill/>
                          </a:ln>
                          <a:solidFill>
                            <a:schemeClr val="accent2">
                              <a:lumMod val="60000"/>
                              <a:lumOff val="40000"/>
                            </a:schemeClr>
                          </a:solidFill>
                          <a:effectLst>
                            <a:outerShdw blurRad="38100" dist="38100" dir="2700000" algn="tl">
                              <a:srgbClr val="000000"/>
                            </a:outerShdw>
                          </a:effectLst>
                          <a:latin typeface="Tahoma" pitchFamily="34" charset="0"/>
                        </a:rPr>
                        <a:t>19</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0066"/>
                    </a:solid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en-US" sz="2000" b="1" i="0" u="none" strike="noStrike" cap="none" normalizeH="0" baseline="0">
                          <a:ln>
                            <a:noFill/>
                          </a:ln>
                          <a:solidFill>
                            <a:schemeClr val="accent2">
                              <a:lumMod val="60000"/>
                              <a:lumOff val="40000"/>
                            </a:schemeClr>
                          </a:solidFill>
                          <a:effectLst>
                            <a:outerShdw blurRad="38100" dist="38100" dir="2700000" algn="tl">
                              <a:srgbClr val="000000"/>
                            </a:outerShdw>
                          </a:effectLst>
                          <a:latin typeface="Tahoma" pitchFamily="34" charset="0"/>
                        </a:rPr>
                        <a:t>110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0066"/>
                    </a:solid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en-US" sz="2000" b="1" i="0" u="none" strike="noStrike" cap="none" normalizeH="0" baseline="0">
                          <a:ln>
                            <a:noFill/>
                          </a:ln>
                          <a:solidFill>
                            <a:schemeClr val="accent2">
                              <a:lumMod val="60000"/>
                              <a:lumOff val="40000"/>
                            </a:schemeClr>
                          </a:solidFill>
                          <a:effectLst>
                            <a:outerShdw blurRad="38100" dist="38100" dir="2700000" algn="tl">
                              <a:srgbClr val="000000"/>
                            </a:outerShdw>
                          </a:effectLst>
                          <a:latin typeface="Tahoma" pitchFamily="34" charset="0"/>
                        </a:rPr>
                        <a:t>3</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0066"/>
                    </a:solid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en-US" sz="2000" b="1" i="0" u="none" strike="noStrike" cap="none" normalizeH="0" baseline="0">
                          <a:ln>
                            <a:noFill/>
                          </a:ln>
                          <a:solidFill>
                            <a:schemeClr val="accent2">
                              <a:lumMod val="60000"/>
                              <a:lumOff val="40000"/>
                            </a:schemeClr>
                          </a:solidFill>
                          <a:effectLst>
                            <a:outerShdw blurRad="38100" dist="38100" dir="2700000" algn="tl">
                              <a:srgbClr val="000000"/>
                            </a:outerShdw>
                          </a:effectLst>
                          <a:latin typeface="Tahoma" pitchFamily="34" charset="0"/>
                        </a:rPr>
                        <a:t>-8</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0066"/>
                    </a:solid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en-US" sz="2000" b="1" i="0" u="none" strike="noStrike" cap="none" normalizeH="0" baseline="0">
                          <a:ln>
                            <a:noFill/>
                          </a:ln>
                          <a:solidFill>
                            <a:schemeClr val="accent2">
                              <a:lumMod val="60000"/>
                              <a:lumOff val="40000"/>
                            </a:schemeClr>
                          </a:solidFill>
                          <a:effectLst>
                            <a:outerShdw blurRad="38100" dist="38100" dir="2700000" algn="tl">
                              <a:srgbClr val="000000"/>
                            </a:outerShdw>
                          </a:effectLst>
                          <a:latin typeface="Tahoma" pitchFamily="34" charset="0"/>
                        </a:rPr>
                        <a:t>-2.67</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0066"/>
                    </a:solidFill>
                  </a:tcPr>
                </a:tc>
                <a:extLst>
                  <a:ext uri="{0D108BD9-81ED-4DB2-BD59-A6C34878D82A}">
                    <a16:rowId xmlns:a16="http://schemas.microsoft.com/office/drawing/2014/main" val="10011"/>
                  </a:ext>
                </a:extLst>
              </a:tr>
              <a:tr h="431326">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en-US" sz="2000" b="1" i="0" u="none" strike="noStrike" cap="none" normalizeH="0" baseline="0" dirty="0">
                          <a:ln>
                            <a:noFill/>
                          </a:ln>
                          <a:solidFill>
                            <a:schemeClr val="accent2">
                              <a:lumMod val="60000"/>
                              <a:lumOff val="40000"/>
                            </a:schemeClr>
                          </a:solidFill>
                          <a:effectLst>
                            <a:outerShdw blurRad="38100" dist="38100" dir="2700000" algn="tl">
                              <a:srgbClr val="000000"/>
                            </a:outerShdw>
                          </a:effectLst>
                          <a:latin typeface="Tahoma" pitchFamily="34" charset="0"/>
                        </a:rPr>
                        <a:t>12</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0066"/>
                    </a:solid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en-US" sz="2000" b="1" i="0" u="none" strike="noStrike" cap="none" normalizeH="0" baseline="0">
                          <a:ln>
                            <a:noFill/>
                          </a:ln>
                          <a:solidFill>
                            <a:schemeClr val="accent2">
                              <a:lumMod val="60000"/>
                              <a:lumOff val="40000"/>
                            </a:schemeClr>
                          </a:solidFill>
                          <a:effectLst>
                            <a:outerShdw blurRad="38100" dist="38100" dir="2700000" algn="tl">
                              <a:srgbClr val="000000"/>
                            </a:outerShdw>
                          </a:effectLst>
                          <a:latin typeface="Tahoma" pitchFamily="34" charset="0"/>
                        </a:rPr>
                        <a:t>20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0066"/>
                    </a:solid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en-US" sz="2000" b="1" i="0" u="none" strike="noStrike" cap="none" normalizeH="0" baseline="0">
                          <a:ln>
                            <a:noFill/>
                          </a:ln>
                          <a:solidFill>
                            <a:schemeClr val="accent2">
                              <a:lumMod val="60000"/>
                              <a:lumOff val="40000"/>
                            </a:schemeClr>
                          </a:solidFill>
                          <a:effectLst>
                            <a:outerShdw blurRad="38100" dist="38100" dir="2700000" algn="tl">
                              <a:srgbClr val="000000"/>
                            </a:outerShdw>
                          </a:effectLst>
                          <a:latin typeface="Tahoma" pitchFamily="34" charset="0"/>
                        </a:rPr>
                        <a:t>106</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0066"/>
                    </a:solid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en-US" sz="2000" b="1" i="0" u="none" strike="noStrike" cap="none" normalizeH="0" baseline="0">
                          <a:ln>
                            <a:noFill/>
                          </a:ln>
                          <a:solidFill>
                            <a:schemeClr val="accent2">
                              <a:lumMod val="60000"/>
                              <a:lumOff val="40000"/>
                            </a:schemeClr>
                          </a:solidFill>
                          <a:effectLst>
                            <a:outerShdw blurRad="38100" dist="38100" dir="2700000" algn="tl">
                              <a:srgbClr val="000000"/>
                            </a:outerShdw>
                          </a:effectLst>
                          <a:latin typeface="Tahoma" pitchFamily="34" charset="0"/>
                        </a:rPr>
                        <a:t>1</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0066"/>
                    </a:solid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en-US" sz="2000" b="1" i="0" u="none" strike="noStrike" cap="none" normalizeH="0" baseline="0">
                          <a:ln>
                            <a:noFill/>
                          </a:ln>
                          <a:solidFill>
                            <a:schemeClr val="accent2">
                              <a:lumMod val="60000"/>
                              <a:lumOff val="40000"/>
                            </a:schemeClr>
                          </a:solidFill>
                          <a:effectLst>
                            <a:outerShdw blurRad="38100" dist="38100" dir="2700000" algn="tl">
                              <a:srgbClr val="000000"/>
                            </a:outerShdw>
                          </a:effectLst>
                          <a:latin typeface="Tahoma" pitchFamily="34" charset="0"/>
                        </a:rPr>
                        <a:t>-4</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0066"/>
                    </a:solid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en-US" sz="2000" b="1" i="0" u="none" strike="noStrike" cap="none" normalizeH="0" baseline="0">
                          <a:ln>
                            <a:noFill/>
                          </a:ln>
                          <a:solidFill>
                            <a:schemeClr val="accent2">
                              <a:lumMod val="60000"/>
                              <a:lumOff val="40000"/>
                            </a:schemeClr>
                          </a:solidFill>
                          <a:effectLst>
                            <a:outerShdw blurRad="38100" dist="38100" dir="2700000" algn="tl">
                              <a:srgbClr val="000000"/>
                            </a:outerShdw>
                          </a:effectLst>
                          <a:latin typeface="Tahoma" pitchFamily="34" charset="0"/>
                        </a:rPr>
                        <a:t>-4</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0066"/>
                    </a:solidFill>
                  </a:tcPr>
                </a:tc>
                <a:extLst>
                  <a:ext uri="{0D108BD9-81ED-4DB2-BD59-A6C34878D82A}">
                    <a16:rowId xmlns:a16="http://schemas.microsoft.com/office/drawing/2014/main" val="10012"/>
                  </a:ext>
                </a:extLst>
              </a:tr>
              <a:tr h="431326">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en-US" sz="2000" b="1" i="0" u="none" strike="noStrike" cap="none" normalizeH="0" baseline="0" dirty="0">
                          <a:ln>
                            <a:noFill/>
                          </a:ln>
                          <a:solidFill>
                            <a:schemeClr val="accent2">
                              <a:lumMod val="60000"/>
                              <a:lumOff val="40000"/>
                            </a:schemeClr>
                          </a:solidFill>
                          <a:effectLst>
                            <a:outerShdw blurRad="38100" dist="38100" dir="2700000" algn="tl">
                              <a:srgbClr val="000000"/>
                            </a:outerShdw>
                          </a:effectLst>
                          <a:latin typeface="Tahoma" pitchFamily="34" charset="0"/>
                        </a:rPr>
                        <a:t>13</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0066"/>
                    </a:solid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en-US" sz="2000" b="1" i="0" u="none" strike="noStrike" cap="none" normalizeH="0" baseline="0" dirty="0">
                          <a:ln>
                            <a:noFill/>
                          </a:ln>
                          <a:solidFill>
                            <a:schemeClr val="accent2">
                              <a:lumMod val="60000"/>
                              <a:lumOff val="40000"/>
                            </a:schemeClr>
                          </a:solidFill>
                          <a:effectLst>
                            <a:outerShdw blurRad="38100" dist="38100" dir="2700000" algn="tl">
                              <a:srgbClr val="000000"/>
                            </a:outerShdw>
                          </a:effectLst>
                          <a:latin typeface="Tahoma" pitchFamily="34" charset="0"/>
                        </a:rPr>
                        <a:t>21</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0066"/>
                    </a:solid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en-US" sz="2000" b="1" i="0" u="none" strike="noStrike" cap="none" normalizeH="0" baseline="0" dirty="0">
                          <a:ln>
                            <a:noFill/>
                          </a:ln>
                          <a:solidFill>
                            <a:schemeClr val="accent2">
                              <a:lumMod val="60000"/>
                              <a:lumOff val="40000"/>
                            </a:schemeClr>
                          </a:solidFill>
                          <a:effectLst>
                            <a:outerShdw blurRad="38100" dist="38100" dir="2700000" algn="tl">
                              <a:srgbClr val="000000"/>
                            </a:outerShdw>
                          </a:effectLst>
                          <a:latin typeface="Tahoma" pitchFamily="34" charset="0"/>
                        </a:rPr>
                        <a:t>100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0066"/>
                    </a:solid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en-US" sz="2000" b="1" i="0" u="none" strike="noStrike" cap="none" normalizeH="0" baseline="0" dirty="0">
                          <a:ln>
                            <a:noFill/>
                          </a:ln>
                          <a:solidFill>
                            <a:schemeClr val="accent2">
                              <a:lumMod val="60000"/>
                              <a:lumOff val="40000"/>
                            </a:schemeClr>
                          </a:solidFill>
                          <a:effectLst>
                            <a:outerShdw blurRad="38100" dist="38100" dir="2700000" algn="tl">
                              <a:srgbClr val="000000"/>
                            </a:outerShdw>
                          </a:effectLst>
                          <a:latin typeface="Tahoma" pitchFamily="34" charset="0"/>
                        </a:rPr>
                        <a:t>1</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0066"/>
                    </a:solid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en-US" sz="2000" b="1" i="0" u="none" strike="noStrike" cap="none" normalizeH="0" baseline="0" dirty="0">
                          <a:ln>
                            <a:noFill/>
                          </a:ln>
                          <a:solidFill>
                            <a:schemeClr val="accent2">
                              <a:lumMod val="60000"/>
                              <a:lumOff val="40000"/>
                            </a:schemeClr>
                          </a:solidFill>
                          <a:effectLst>
                            <a:outerShdw blurRad="38100" dist="38100" dir="2700000" algn="tl">
                              <a:srgbClr val="000000"/>
                            </a:outerShdw>
                          </a:effectLst>
                          <a:latin typeface="Tahoma" pitchFamily="34" charset="0"/>
                        </a:rPr>
                        <a:t>-6</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0066"/>
                    </a:solid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en-US" sz="2000" b="1" i="0" u="none" strike="noStrike" cap="none" normalizeH="0" baseline="0" dirty="0">
                          <a:ln>
                            <a:noFill/>
                          </a:ln>
                          <a:solidFill>
                            <a:schemeClr val="accent2">
                              <a:lumMod val="60000"/>
                              <a:lumOff val="40000"/>
                            </a:schemeClr>
                          </a:solidFill>
                          <a:effectLst>
                            <a:outerShdw blurRad="38100" dist="38100" dir="2700000" algn="tl">
                              <a:srgbClr val="000000"/>
                            </a:outerShdw>
                          </a:effectLst>
                          <a:latin typeface="Tahoma" pitchFamily="34" charset="0"/>
                        </a:rPr>
                        <a:t>-6</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0066"/>
                    </a:solidFill>
                  </a:tcPr>
                </a:tc>
                <a:extLst>
                  <a:ext uri="{0D108BD9-81ED-4DB2-BD59-A6C34878D82A}">
                    <a16:rowId xmlns:a16="http://schemas.microsoft.com/office/drawing/2014/main" val="10013"/>
                  </a:ext>
                </a:extLst>
              </a:tr>
            </a:tbl>
          </a:graphicData>
        </a:graphic>
      </p:graphicFrame>
    </p:spTree>
    <p:extLst>
      <p:ext uri="{BB962C8B-B14F-4D97-AF65-F5344CB8AC3E}">
        <p14:creationId xmlns:p14="http://schemas.microsoft.com/office/powerpoint/2010/main" val="188522145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533400" y="381000"/>
            <a:ext cx="8077200" cy="4513262"/>
            <a:chOff x="457200" y="896938"/>
            <a:chExt cx="8229600" cy="4513262"/>
          </a:xfrm>
        </p:grpSpPr>
        <p:pic>
          <p:nvPicPr>
            <p:cNvPr id="19458" name="Picture 4"/>
            <p:cNvPicPr>
              <a:picLocks noChangeAspect="1" noChangeArrowheads="1"/>
            </p:cNvPicPr>
            <p:nvPr/>
          </p:nvPicPr>
          <p:blipFill>
            <a:blip r:embed="rId3"/>
            <a:srcRect/>
            <a:stretch>
              <a:fillRect/>
            </a:stretch>
          </p:blipFill>
          <p:spPr bwMode="auto">
            <a:xfrm>
              <a:off x="457200" y="896938"/>
              <a:ext cx="4038600" cy="4513262"/>
            </a:xfrm>
            <a:prstGeom prst="rect">
              <a:avLst/>
            </a:prstGeom>
            <a:noFill/>
            <a:ln w="28575">
              <a:solidFill>
                <a:srgbClr val="000066"/>
              </a:solidFill>
              <a:miter lim="800000"/>
              <a:headEnd/>
              <a:tailEnd/>
            </a:ln>
          </p:spPr>
        </p:pic>
        <p:pic>
          <p:nvPicPr>
            <p:cNvPr id="19459" name="Picture 5"/>
            <p:cNvPicPr>
              <a:picLocks noChangeAspect="1" noChangeArrowheads="1"/>
            </p:cNvPicPr>
            <p:nvPr/>
          </p:nvPicPr>
          <p:blipFill>
            <a:blip r:embed="rId4"/>
            <a:srcRect/>
            <a:stretch>
              <a:fillRect/>
            </a:stretch>
          </p:blipFill>
          <p:spPr bwMode="auto">
            <a:xfrm>
              <a:off x="4495800" y="896938"/>
              <a:ext cx="4191000" cy="4513262"/>
            </a:xfrm>
            <a:prstGeom prst="rect">
              <a:avLst/>
            </a:prstGeom>
            <a:noFill/>
            <a:ln w="28575">
              <a:solidFill>
                <a:srgbClr val="000066"/>
              </a:solidFill>
              <a:miter lim="800000"/>
              <a:headEnd/>
              <a:tailEnd/>
            </a:ln>
          </p:spPr>
        </p:pic>
      </p:grpSp>
      <p:sp>
        <p:nvSpPr>
          <p:cNvPr id="19460" name="Text Box 6"/>
          <p:cNvSpPr txBox="1">
            <a:spLocks noChangeArrowheads="1"/>
          </p:cNvSpPr>
          <p:nvPr/>
        </p:nvSpPr>
        <p:spPr bwMode="auto">
          <a:xfrm>
            <a:off x="838200" y="5218093"/>
            <a:ext cx="7315200" cy="954107"/>
          </a:xfrm>
          <a:prstGeom prst="rect">
            <a:avLst/>
          </a:prstGeom>
          <a:noFill/>
          <a:ln w="9525">
            <a:noFill/>
            <a:miter lim="800000"/>
            <a:headEnd/>
            <a:tailEnd/>
          </a:ln>
        </p:spPr>
        <p:txBody>
          <a:bodyPr wrap="square">
            <a:spAutoFit/>
          </a:bodyPr>
          <a:lstStyle/>
          <a:p>
            <a:pPr algn="ctr"/>
            <a:r>
              <a:rPr lang="en-US" sz="2800" b="1" dirty="0">
                <a:solidFill>
                  <a:srgbClr val="660066"/>
                </a:solidFill>
              </a:rPr>
              <a:t>Utility Function (U) and Marginal Utility  (MU) at various </a:t>
            </a:r>
            <a:r>
              <a:rPr lang="en-US" sz="2800" b="1" dirty="0" err="1">
                <a:solidFill>
                  <a:srgbClr val="660066"/>
                </a:solidFill>
              </a:rPr>
              <a:t>consumtions</a:t>
            </a:r>
            <a:r>
              <a:rPr lang="en-US" sz="2800" b="1" dirty="0">
                <a:solidFill>
                  <a:srgbClr val="660066"/>
                </a:solidFill>
              </a:rPr>
              <a:t> of X</a:t>
            </a:r>
            <a:endParaRPr lang="en-US" sz="2800" b="1" baseline="0" dirty="0">
              <a:solidFill>
                <a:srgbClr val="660066"/>
              </a:solidFill>
            </a:endParaRPr>
          </a:p>
        </p:txBody>
      </p:sp>
      <p:sp>
        <p:nvSpPr>
          <p:cNvPr id="3" name="TextBox 2"/>
          <p:cNvSpPr txBox="1"/>
          <p:nvPr/>
        </p:nvSpPr>
        <p:spPr>
          <a:xfrm>
            <a:off x="3276600" y="1828800"/>
            <a:ext cx="381836" cy="461665"/>
          </a:xfrm>
          <a:prstGeom prst="rect">
            <a:avLst/>
          </a:prstGeom>
          <a:noFill/>
        </p:spPr>
        <p:txBody>
          <a:bodyPr wrap="none" rtlCol="0">
            <a:spAutoFit/>
          </a:bodyPr>
          <a:lstStyle/>
          <a:p>
            <a:r>
              <a:rPr lang="en-US" sz="2400" b="1" dirty="0">
                <a:solidFill>
                  <a:srgbClr val="FF0000"/>
                </a:solidFill>
              </a:rPr>
              <a:t>U</a:t>
            </a:r>
          </a:p>
        </p:txBody>
      </p:sp>
      <p:sp>
        <p:nvSpPr>
          <p:cNvPr id="4" name="TextBox 3"/>
          <p:cNvSpPr txBox="1"/>
          <p:nvPr/>
        </p:nvSpPr>
        <p:spPr>
          <a:xfrm>
            <a:off x="7086600" y="3048000"/>
            <a:ext cx="659155" cy="461665"/>
          </a:xfrm>
          <a:prstGeom prst="rect">
            <a:avLst/>
          </a:prstGeom>
          <a:noFill/>
        </p:spPr>
        <p:txBody>
          <a:bodyPr wrap="none" rtlCol="0">
            <a:spAutoFit/>
          </a:bodyPr>
          <a:lstStyle/>
          <a:p>
            <a:r>
              <a:rPr lang="en-US" sz="2400" b="1" dirty="0">
                <a:solidFill>
                  <a:srgbClr val="FF00FF"/>
                </a:solidFill>
              </a:rPr>
              <a:t>MU</a:t>
            </a:r>
          </a:p>
        </p:txBody>
      </p:sp>
    </p:spTree>
    <p:extLst>
      <p:ext uri="{BB962C8B-B14F-4D97-AF65-F5344CB8AC3E}">
        <p14:creationId xmlns:p14="http://schemas.microsoft.com/office/powerpoint/2010/main" val="211268648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609600" y="990600"/>
            <a:ext cx="8001000" cy="3970318"/>
          </a:xfrm>
          <a:prstGeom prst="rect">
            <a:avLst/>
          </a:prstGeom>
        </p:spPr>
        <p:txBody>
          <a:bodyPr wrap="square">
            <a:spAutoFit/>
          </a:bodyPr>
          <a:lstStyle/>
          <a:p>
            <a:pPr marL="457200" lvl="0" indent="-457200">
              <a:buFont typeface="Arial" pitchFamily="34" charset="0"/>
              <a:buChar char="•"/>
            </a:pPr>
            <a:r>
              <a:rPr lang="en-US" sz="2800" dirty="0"/>
              <a:t>Consumer preferences and utility.</a:t>
            </a:r>
          </a:p>
          <a:p>
            <a:pPr marL="457200" lvl="0" indent="-457200">
              <a:buFont typeface="Arial" pitchFamily="34" charset="0"/>
              <a:buChar char="•"/>
            </a:pPr>
            <a:r>
              <a:rPr lang="en-US" sz="2800" dirty="0"/>
              <a:t>Indifference curves, </a:t>
            </a:r>
          </a:p>
          <a:p>
            <a:pPr marL="457200" lvl="0" indent="-457200">
              <a:buFont typeface="Arial" pitchFamily="34" charset="0"/>
              <a:buChar char="•"/>
            </a:pPr>
            <a:r>
              <a:rPr lang="en-US" sz="2800" dirty="0"/>
              <a:t>Marginal rate of substitution,</a:t>
            </a:r>
          </a:p>
          <a:p>
            <a:pPr marL="457200" lvl="0" indent="-457200">
              <a:buFont typeface="Arial" pitchFamily="34" charset="0"/>
              <a:buChar char="•"/>
            </a:pPr>
            <a:r>
              <a:rPr lang="en-US" sz="2800" dirty="0"/>
              <a:t>Indifference map, </a:t>
            </a:r>
          </a:p>
          <a:p>
            <a:pPr marL="457200" lvl="0" indent="-457200">
              <a:buFont typeface="Arial" pitchFamily="34" charset="0"/>
              <a:buChar char="•"/>
            </a:pPr>
            <a:r>
              <a:rPr lang="en-US" sz="2800" dirty="0"/>
              <a:t>The consumer’s budget constraint.</a:t>
            </a:r>
          </a:p>
          <a:p>
            <a:pPr marL="457200" lvl="0" indent="-457200">
              <a:buFont typeface="Arial" pitchFamily="34" charset="0"/>
              <a:buChar char="•"/>
            </a:pPr>
            <a:r>
              <a:rPr lang="en-US" sz="2800" dirty="0"/>
              <a:t>Utility maximization</a:t>
            </a:r>
          </a:p>
          <a:p>
            <a:pPr marL="457200" lvl="0" indent="-457200">
              <a:buFont typeface="Arial" pitchFamily="34" charset="0"/>
              <a:buChar char="•"/>
            </a:pPr>
            <a:r>
              <a:rPr lang="en-US" sz="2800" dirty="0"/>
              <a:t>Individual consumer and market demand</a:t>
            </a:r>
          </a:p>
          <a:p>
            <a:pPr marL="457200" lvl="0" indent="-457200">
              <a:buFont typeface="Arial" pitchFamily="34" charset="0"/>
              <a:buChar char="•"/>
            </a:pPr>
            <a:r>
              <a:rPr lang="en-US" sz="2800" dirty="0"/>
              <a:t>Substitution and income effects: </a:t>
            </a:r>
          </a:p>
          <a:p>
            <a:pPr marL="457200" lvl="0" indent="-457200">
              <a:buFont typeface="Arial" pitchFamily="34" charset="0"/>
              <a:buChar char="•"/>
            </a:pPr>
            <a:r>
              <a:rPr lang="en-US" sz="2800" dirty="0"/>
              <a:t>why demand slopes downward.</a:t>
            </a:r>
          </a:p>
        </p:txBody>
      </p:sp>
    </p:spTree>
    <p:extLst>
      <p:ext uri="{BB962C8B-B14F-4D97-AF65-F5344CB8AC3E}">
        <p14:creationId xmlns:p14="http://schemas.microsoft.com/office/powerpoint/2010/main" val="283554895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7" name="Rectangle 5"/>
          <p:cNvSpPr>
            <a:spLocks noGrp="1" noChangeArrowheads="1"/>
          </p:cNvSpPr>
          <p:nvPr>
            <p:ph idx="1"/>
          </p:nvPr>
        </p:nvSpPr>
        <p:spPr>
          <a:xfrm>
            <a:off x="609600" y="1295400"/>
            <a:ext cx="8001000" cy="5157252"/>
          </a:xfrm>
        </p:spPr>
        <p:txBody>
          <a:bodyPr/>
          <a:lstStyle/>
          <a:p>
            <a:pPr eaLnBrk="1" hangingPunct="1">
              <a:defRPr/>
            </a:pPr>
            <a:r>
              <a:rPr lang="en-US" b="1" dirty="0">
                <a:solidFill>
                  <a:srgbClr val="FF0000"/>
                </a:solidFill>
              </a:rPr>
              <a:t>Marginal rate of substitution (MRS) : </a:t>
            </a:r>
            <a:r>
              <a:rPr lang="en-US" dirty="0"/>
              <a:t>A measure of the number of given up per unit X added so as to maintain a constant level of utility</a:t>
            </a:r>
          </a:p>
        </p:txBody>
      </p:sp>
      <p:sp>
        <p:nvSpPr>
          <p:cNvPr id="2" name="Title 1"/>
          <p:cNvSpPr>
            <a:spLocks noGrp="1"/>
          </p:cNvSpPr>
          <p:nvPr>
            <p:ph type="title"/>
          </p:nvPr>
        </p:nvSpPr>
        <p:spPr>
          <a:xfrm>
            <a:off x="1043490" y="457200"/>
            <a:ext cx="7024744" cy="685800"/>
          </a:xfrm>
        </p:spPr>
        <p:txBody>
          <a:bodyPr>
            <a:normAutofit/>
          </a:bodyPr>
          <a:lstStyle/>
          <a:p>
            <a:r>
              <a:rPr lang="en-US" sz="3200" b="1" dirty="0">
                <a:solidFill>
                  <a:srgbClr val="660066"/>
                </a:solidFill>
              </a:rPr>
              <a:t>Marginal Rate of Substitution (MRS)</a:t>
            </a:r>
          </a:p>
        </p:txBody>
      </p:sp>
      <p:sp>
        <p:nvSpPr>
          <p:cNvPr id="5" name="Line 6"/>
          <p:cNvSpPr>
            <a:spLocks noChangeShapeType="1"/>
          </p:cNvSpPr>
          <p:nvPr/>
        </p:nvSpPr>
        <p:spPr bwMode="auto">
          <a:xfrm flipV="1">
            <a:off x="2851349" y="5802640"/>
            <a:ext cx="3285684" cy="6245"/>
          </a:xfrm>
          <a:prstGeom prst="line">
            <a:avLst/>
          </a:prstGeom>
          <a:noFill/>
          <a:ln w="57150">
            <a:solidFill>
              <a:srgbClr val="FF0000"/>
            </a:solidFill>
            <a:round/>
            <a:headEnd/>
            <a:tailEnd/>
          </a:ln>
        </p:spPr>
        <p:txBody>
          <a:bodyPr/>
          <a:lstStyle/>
          <a:p>
            <a:endParaRPr lang="en-US"/>
          </a:p>
        </p:txBody>
      </p:sp>
      <p:sp>
        <p:nvSpPr>
          <p:cNvPr id="7" name="Line 5"/>
          <p:cNvSpPr>
            <a:spLocks noChangeShapeType="1"/>
          </p:cNvSpPr>
          <p:nvPr/>
        </p:nvSpPr>
        <p:spPr bwMode="auto">
          <a:xfrm flipH="1">
            <a:off x="2851349" y="3455431"/>
            <a:ext cx="3658" cy="2357996"/>
          </a:xfrm>
          <a:prstGeom prst="line">
            <a:avLst/>
          </a:prstGeom>
          <a:noFill/>
          <a:ln w="57150">
            <a:solidFill>
              <a:srgbClr val="FF0000"/>
            </a:solidFill>
            <a:round/>
            <a:headEnd/>
            <a:tailEnd/>
          </a:ln>
        </p:spPr>
        <p:txBody>
          <a:bodyPr/>
          <a:lstStyle/>
          <a:p>
            <a:endParaRPr lang="en-US"/>
          </a:p>
        </p:txBody>
      </p:sp>
      <p:sp>
        <p:nvSpPr>
          <p:cNvPr id="8" name="Arc 14"/>
          <p:cNvSpPr>
            <a:spLocks/>
          </p:cNvSpPr>
          <p:nvPr/>
        </p:nvSpPr>
        <p:spPr bwMode="auto">
          <a:xfrm rot="10674402">
            <a:off x="3312434" y="3398814"/>
            <a:ext cx="2857890" cy="2014272"/>
          </a:xfrm>
          <a:custGeom>
            <a:avLst/>
            <a:gdLst>
              <a:gd name="T0" fmla="*/ 135583 w 21576"/>
              <a:gd name="T1" fmla="*/ 0 h 21592"/>
              <a:gd name="T2" fmla="*/ 4949825 w 21576"/>
              <a:gd name="T3" fmla="*/ 4357109 h 21592"/>
              <a:gd name="T4" fmla="*/ 0 w 21576"/>
              <a:gd name="T5" fmla="*/ 4573588 h 21592"/>
              <a:gd name="T6" fmla="*/ 0 60000 65536"/>
              <a:gd name="T7" fmla="*/ 0 60000 65536"/>
              <a:gd name="T8" fmla="*/ 0 60000 65536"/>
              <a:gd name="T9" fmla="*/ 0 w 21576"/>
              <a:gd name="T10" fmla="*/ 0 h 21592"/>
              <a:gd name="T11" fmla="*/ 21576 w 21576"/>
              <a:gd name="T12" fmla="*/ 21592 h 21592"/>
            </a:gdLst>
            <a:ahLst/>
            <a:cxnLst>
              <a:cxn ang="T6">
                <a:pos x="T0" y="T1"/>
              </a:cxn>
              <a:cxn ang="T7">
                <a:pos x="T2" y="T3"/>
              </a:cxn>
              <a:cxn ang="T8">
                <a:pos x="T4" y="T5"/>
              </a:cxn>
            </a:cxnLst>
            <a:rect l="T9" t="T10" r="T11" b="T12"/>
            <a:pathLst>
              <a:path w="21576" h="21592" fill="none" extrusionOk="0">
                <a:moveTo>
                  <a:pt x="590" y="0"/>
                </a:moveTo>
                <a:cubicBezTo>
                  <a:pt x="11890" y="309"/>
                  <a:pt x="21040" y="9278"/>
                  <a:pt x="21575" y="20570"/>
                </a:cubicBezTo>
              </a:path>
              <a:path w="21576" h="21592" stroke="0" extrusionOk="0">
                <a:moveTo>
                  <a:pt x="590" y="0"/>
                </a:moveTo>
                <a:cubicBezTo>
                  <a:pt x="11890" y="309"/>
                  <a:pt x="21040" y="9278"/>
                  <a:pt x="21575" y="20570"/>
                </a:cubicBezTo>
                <a:lnTo>
                  <a:pt x="0" y="21592"/>
                </a:lnTo>
                <a:close/>
              </a:path>
            </a:pathLst>
          </a:custGeom>
          <a:noFill/>
          <a:ln w="38100">
            <a:solidFill>
              <a:srgbClr val="660066"/>
            </a:solidFill>
            <a:round/>
            <a:headEnd/>
            <a:tailEnd/>
          </a:ln>
        </p:spPr>
        <p:txBody>
          <a:bodyPr wrap="none" anchor="ctr"/>
          <a:lstStyle/>
          <a:p>
            <a:endParaRPr lang="en-US"/>
          </a:p>
        </p:txBody>
      </p:sp>
      <p:sp>
        <p:nvSpPr>
          <p:cNvPr id="10" name="Text Box 32"/>
          <p:cNvSpPr txBox="1">
            <a:spLocks noChangeArrowheads="1"/>
          </p:cNvSpPr>
          <p:nvPr/>
        </p:nvSpPr>
        <p:spPr bwMode="auto">
          <a:xfrm>
            <a:off x="3637321" y="5896495"/>
            <a:ext cx="486127" cy="369332"/>
          </a:xfrm>
          <a:prstGeom prst="rect">
            <a:avLst/>
          </a:prstGeom>
          <a:noFill/>
          <a:ln w="9525">
            <a:noFill/>
            <a:miter lim="800000"/>
            <a:headEnd/>
            <a:tailEnd/>
          </a:ln>
        </p:spPr>
        <p:txBody>
          <a:bodyPr wrap="square">
            <a:spAutoFit/>
          </a:bodyPr>
          <a:lstStyle/>
          <a:p>
            <a:r>
              <a:rPr lang="en-US" baseline="0" dirty="0"/>
              <a:t>X1</a:t>
            </a:r>
          </a:p>
        </p:txBody>
      </p:sp>
      <p:sp>
        <p:nvSpPr>
          <p:cNvPr id="11" name="Text Box 33"/>
          <p:cNvSpPr txBox="1">
            <a:spLocks noChangeArrowheads="1"/>
          </p:cNvSpPr>
          <p:nvPr/>
        </p:nvSpPr>
        <p:spPr bwMode="auto">
          <a:xfrm>
            <a:off x="2330251" y="4495800"/>
            <a:ext cx="565349" cy="369332"/>
          </a:xfrm>
          <a:prstGeom prst="rect">
            <a:avLst/>
          </a:prstGeom>
          <a:noFill/>
          <a:ln w="9525">
            <a:noFill/>
            <a:miter lim="800000"/>
            <a:headEnd/>
            <a:tailEnd/>
          </a:ln>
        </p:spPr>
        <p:txBody>
          <a:bodyPr wrap="square">
            <a:spAutoFit/>
          </a:bodyPr>
          <a:lstStyle/>
          <a:p>
            <a:r>
              <a:rPr lang="en-US" baseline="0" dirty="0"/>
              <a:t>Y1</a:t>
            </a:r>
          </a:p>
        </p:txBody>
      </p:sp>
      <p:sp>
        <p:nvSpPr>
          <p:cNvPr id="12" name="Line 35"/>
          <p:cNvSpPr>
            <a:spLocks noChangeShapeType="1"/>
          </p:cNvSpPr>
          <p:nvPr/>
        </p:nvSpPr>
        <p:spPr bwMode="auto">
          <a:xfrm flipH="1">
            <a:off x="2855007" y="4613307"/>
            <a:ext cx="1021221" cy="0"/>
          </a:xfrm>
          <a:prstGeom prst="line">
            <a:avLst/>
          </a:prstGeom>
          <a:noFill/>
          <a:ln w="9525">
            <a:solidFill>
              <a:srgbClr val="FF0000"/>
            </a:solidFill>
            <a:round/>
            <a:headEnd/>
            <a:tailEnd/>
          </a:ln>
        </p:spPr>
        <p:txBody>
          <a:bodyPr/>
          <a:lstStyle/>
          <a:p>
            <a:endParaRPr lang="en-US"/>
          </a:p>
        </p:txBody>
      </p:sp>
      <p:sp>
        <p:nvSpPr>
          <p:cNvPr id="14" name="Line 5"/>
          <p:cNvSpPr>
            <a:spLocks noChangeShapeType="1"/>
          </p:cNvSpPr>
          <p:nvPr/>
        </p:nvSpPr>
        <p:spPr bwMode="auto">
          <a:xfrm flipH="1">
            <a:off x="3882541" y="4628122"/>
            <a:ext cx="18401" cy="1158874"/>
          </a:xfrm>
          <a:prstGeom prst="line">
            <a:avLst/>
          </a:prstGeom>
          <a:noFill/>
          <a:ln w="19050">
            <a:solidFill>
              <a:srgbClr val="FF0000"/>
            </a:solidFill>
            <a:round/>
            <a:headEnd/>
            <a:tailEnd/>
          </a:ln>
        </p:spPr>
        <p:txBody>
          <a:bodyPr/>
          <a:lstStyle/>
          <a:p>
            <a:endParaRPr lang="en-US"/>
          </a:p>
        </p:txBody>
      </p:sp>
      <p:cxnSp>
        <p:nvCxnSpPr>
          <p:cNvPr id="13" name="Straight Connector 12"/>
          <p:cNvCxnSpPr/>
          <p:nvPr/>
        </p:nvCxnSpPr>
        <p:spPr>
          <a:xfrm>
            <a:off x="3048000" y="3810000"/>
            <a:ext cx="1836893" cy="1824596"/>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17" name="Line 35"/>
          <p:cNvSpPr>
            <a:spLocks noChangeShapeType="1"/>
          </p:cNvSpPr>
          <p:nvPr/>
        </p:nvSpPr>
        <p:spPr bwMode="auto">
          <a:xfrm flipH="1">
            <a:off x="2859162" y="4906608"/>
            <a:ext cx="1484237" cy="0"/>
          </a:xfrm>
          <a:prstGeom prst="line">
            <a:avLst/>
          </a:prstGeom>
          <a:noFill/>
          <a:ln w="9525">
            <a:solidFill>
              <a:srgbClr val="FF0000"/>
            </a:solidFill>
            <a:round/>
            <a:headEnd/>
            <a:tailEnd/>
          </a:ln>
        </p:spPr>
        <p:txBody>
          <a:bodyPr/>
          <a:lstStyle/>
          <a:p>
            <a:endParaRPr lang="en-US"/>
          </a:p>
        </p:txBody>
      </p:sp>
      <p:sp>
        <p:nvSpPr>
          <p:cNvPr id="18" name="Line 5"/>
          <p:cNvSpPr>
            <a:spLocks noChangeShapeType="1"/>
          </p:cNvSpPr>
          <p:nvPr/>
        </p:nvSpPr>
        <p:spPr bwMode="auto">
          <a:xfrm flipH="1">
            <a:off x="4334197" y="4937126"/>
            <a:ext cx="9201" cy="876301"/>
          </a:xfrm>
          <a:prstGeom prst="line">
            <a:avLst/>
          </a:prstGeom>
          <a:noFill/>
          <a:ln w="19050">
            <a:solidFill>
              <a:srgbClr val="FF0000"/>
            </a:solidFill>
            <a:round/>
            <a:headEnd/>
            <a:tailEnd/>
          </a:ln>
        </p:spPr>
        <p:txBody>
          <a:bodyPr/>
          <a:lstStyle/>
          <a:p>
            <a:endParaRPr lang="en-US"/>
          </a:p>
        </p:txBody>
      </p:sp>
      <p:cxnSp>
        <p:nvCxnSpPr>
          <p:cNvPr id="19" name="Straight Connector 18"/>
          <p:cNvCxnSpPr/>
          <p:nvPr/>
        </p:nvCxnSpPr>
        <p:spPr>
          <a:xfrm>
            <a:off x="3276600" y="4722298"/>
            <a:ext cx="2654183" cy="777694"/>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23" name="TextBox 22"/>
          <p:cNvSpPr txBox="1"/>
          <p:nvPr/>
        </p:nvSpPr>
        <p:spPr>
          <a:xfrm>
            <a:off x="4181335" y="4724400"/>
            <a:ext cx="324128" cy="369332"/>
          </a:xfrm>
          <a:prstGeom prst="rect">
            <a:avLst/>
          </a:prstGeom>
          <a:noFill/>
        </p:spPr>
        <p:txBody>
          <a:bodyPr wrap="none" rtlCol="0">
            <a:spAutoFit/>
          </a:bodyPr>
          <a:lstStyle/>
          <a:p>
            <a:r>
              <a:rPr lang="en-US" dirty="0"/>
              <a:t>●</a:t>
            </a:r>
          </a:p>
        </p:txBody>
      </p:sp>
      <p:sp>
        <p:nvSpPr>
          <p:cNvPr id="26" name="TextBox 25"/>
          <p:cNvSpPr txBox="1"/>
          <p:nvPr/>
        </p:nvSpPr>
        <p:spPr>
          <a:xfrm>
            <a:off x="3733800" y="4419600"/>
            <a:ext cx="324128" cy="369332"/>
          </a:xfrm>
          <a:prstGeom prst="rect">
            <a:avLst/>
          </a:prstGeom>
          <a:noFill/>
        </p:spPr>
        <p:txBody>
          <a:bodyPr wrap="none" rtlCol="0">
            <a:spAutoFit/>
          </a:bodyPr>
          <a:lstStyle/>
          <a:p>
            <a:r>
              <a:rPr lang="en-US" dirty="0"/>
              <a:t>●</a:t>
            </a:r>
          </a:p>
        </p:txBody>
      </p:sp>
      <p:sp>
        <p:nvSpPr>
          <p:cNvPr id="29" name="Line 35"/>
          <p:cNvSpPr>
            <a:spLocks noChangeShapeType="1"/>
          </p:cNvSpPr>
          <p:nvPr/>
        </p:nvSpPr>
        <p:spPr bwMode="auto">
          <a:xfrm flipH="1">
            <a:off x="3163962" y="5410200"/>
            <a:ext cx="1941437" cy="0"/>
          </a:xfrm>
          <a:prstGeom prst="line">
            <a:avLst/>
          </a:prstGeom>
          <a:noFill/>
          <a:ln w="9525">
            <a:solidFill>
              <a:schemeClr val="tx1"/>
            </a:solidFill>
            <a:round/>
            <a:headEnd/>
            <a:tailEnd/>
          </a:ln>
        </p:spPr>
        <p:txBody>
          <a:bodyPr/>
          <a:lstStyle/>
          <a:p>
            <a:endParaRPr lang="en-US"/>
          </a:p>
        </p:txBody>
      </p:sp>
      <p:sp>
        <p:nvSpPr>
          <p:cNvPr id="27" name="Arc 26"/>
          <p:cNvSpPr/>
          <p:nvPr/>
        </p:nvSpPr>
        <p:spPr>
          <a:xfrm>
            <a:off x="4418795" y="5207559"/>
            <a:ext cx="75396" cy="45719"/>
          </a:xfrm>
          <a:prstGeom prst="arc">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28" name="Arc 27"/>
          <p:cNvSpPr/>
          <p:nvPr/>
        </p:nvSpPr>
        <p:spPr>
          <a:xfrm>
            <a:off x="4334197" y="5093732"/>
            <a:ext cx="84598" cy="316468"/>
          </a:xfrm>
          <a:prstGeom prst="arc">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34" name="Arc 33"/>
          <p:cNvSpPr/>
          <p:nvPr/>
        </p:nvSpPr>
        <p:spPr>
          <a:xfrm rot="2673291" flipH="1" flipV="1">
            <a:off x="4280906" y="5038699"/>
            <a:ext cx="487682" cy="483632"/>
          </a:xfrm>
          <a:prstGeom prst="arc">
            <a:avLst/>
          </a:prstGeom>
          <a:ln w="28575">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38" name="Arc 37"/>
          <p:cNvSpPr/>
          <p:nvPr/>
        </p:nvSpPr>
        <p:spPr>
          <a:xfrm rot="2673291" flipH="1" flipV="1">
            <a:off x="4823069" y="5176205"/>
            <a:ext cx="356139" cy="295441"/>
          </a:xfrm>
          <a:prstGeom prst="arc">
            <a:avLst/>
          </a:prstGeom>
          <a:ln w="28575">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39" name="Text Box 32"/>
          <p:cNvSpPr txBox="1">
            <a:spLocks noChangeArrowheads="1"/>
          </p:cNvSpPr>
          <p:nvPr/>
        </p:nvSpPr>
        <p:spPr bwMode="auto">
          <a:xfrm>
            <a:off x="4162073" y="5867400"/>
            <a:ext cx="608537" cy="369332"/>
          </a:xfrm>
          <a:prstGeom prst="rect">
            <a:avLst/>
          </a:prstGeom>
          <a:noFill/>
          <a:ln w="9525">
            <a:noFill/>
            <a:miter lim="800000"/>
            <a:headEnd/>
            <a:tailEnd/>
          </a:ln>
        </p:spPr>
        <p:txBody>
          <a:bodyPr wrap="square">
            <a:spAutoFit/>
          </a:bodyPr>
          <a:lstStyle/>
          <a:p>
            <a:r>
              <a:rPr lang="en-US" baseline="0" dirty="0"/>
              <a:t>X1</a:t>
            </a:r>
            <a:r>
              <a:rPr lang="en-US" baseline="30000" dirty="0"/>
              <a:t>0</a:t>
            </a:r>
            <a:endParaRPr lang="en-US" baseline="0" dirty="0"/>
          </a:p>
        </p:txBody>
      </p:sp>
      <p:sp>
        <p:nvSpPr>
          <p:cNvPr id="40" name="Text Box 33"/>
          <p:cNvSpPr txBox="1">
            <a:spLocks noChangeArrowheads="1"/>
          </p:cNvSpPr>
          <p:nvPr/>
        </p:nvSpPr>
        <p:spPr bwMode="auto">
          <a:xfrm>
            <a:off x="2330251" y="4812268"/>
            <a:ext cx="565349" cy="369332"/>
          </a:xfrm>
          <a:prstGeom prst="rect">
            <a:avLst/>
          </a:prstGeom>
          <a:noFill/>
          <a:ln w="9525">
            <a:noFill/>
            <a:miter lim="800000"/>
            <a:headEnd/>
            <a:tailEnd/>
          </a:ln>
        </p:spPr>
        <p:txBody>
          <a:bodyPr wrap="square">
            <a:spAutoFit/>
          </a:bodyPr>
          <a:lstStyle/>
          <a:p>
            <a:r>
              <a:rPr lang="en-US" baseline="0" dirty="0"/>
              <a:t>Y1</a:t>
            </a:r>
            <a:r>
              <a:rPr lang="en-US" baseline="30000" dirty="0"/>
              <a:t>0</a:t>
            </a:r>
            <a:endParaRPr lang="en-US" baseline="0" dirty="0"/>
          </a:p>
        </p:txBody>
      </p:sp>
      <p:sp>
        <p:nvSpPr>
          <p:cNvPr id="35" name="TextBox 34"/>
          <p:cNvSpPr txBox="1"/>
          <p:nvPr/>
        </p:nvSpPr>
        <p:spPr>
          <a:xfrm>
            <a:off x="3810000" y="4191000"/>
            <a:ext cx="356188" cy="369332"/>
          </a:xfrm>
          <a:prstGeom prst="rect">
            <a:avLst/>
          </a:prstGeom>
          <a:noFill/>
        </p:spPr>
        <p:txBody>
          <a:bodyPr wrap="none" rtlCol="0">
            <a:spAutoFit/>
          </a:bodyPr>
          <a:lstStyle/>
          <a:p>
            <a:r>
              <a:rPr lang="en-US" dirty="0"/>
              <a:t>A</a:t>
            </a:r>
          </a:p>
        </p:txBody>
      </p:sp>
      <p:sp>
        <p:nvSpPr>
          <p:cNvPr id="42" name="TextBox 41"/>
          <p:cNvSpPr txBox="1"/>
          <p:nvPr/>
        </p:nvSpPr>
        <p:spPr>
          <a:xfrm>
            <a:off x="4292012" y="4583668"/>
            <a:ext cx="317716" cy="369332"/>
          </a:xfrm>
          <a:prstGeom prst="rect">
            <a:avLst/>
          </a:prstGeom>
          <a:noFill/>
        </p:spPr>
        <p:txBody>
          <a:bodyPr wrap="none" rtlCol="0">
            <a:spAutoFit/>
          </a:bodyPr>
          <a:lstStyle/>
          <a:p>
            <a:r>
              <a:rPr lang="en-US" dirty="0"/>
              <a:t>B</a:t>
            </a:r>
          </a:p>
        </p:txBody>
      </p:sp>
      <p:sp>
        <p:nvSpPr>
          <p:cNvPr id="43" name="TextBox 42"/>
          <p:cNvSpPr txBox="1"/>
          <p:nvPr/>
        </p:nvSpPr>
        <p:spPr>
          <a:xfrm>
            <a:off x="6553200" y="2538948"/>
            <a:ext cx="1981200" cy="3785652"/>
          </a:xfrm>
          <a:prstGeom prst="rect">
            <a:avLst/>
          </a:prstGeom>
          <a:noFill/>
          <a:ln w="28575">
            <a:solidFill>
              <a:schemeClr val="tx1"/>
            </a:solidFill>
          </a:ln>
        </p:spPr>
        <p:txBody>
          <a:bodyPr wrap="square" rtlCol="0">
            <a:spAutoFit/>
          </a:bodyPr>
          <a:lstStyle/>
          <a:p>
            <a:r>
              <a:rPr lang="en-US" sz="2000" b="1" dirty="0"/>
              <a:t>X increase 1 unit from X1 to X1</a:t>
            </a:r>
            <a:r>
              <a:rPr lang="en-US" sz="2000" b="1" baseline="30000" dirty="0"/>
              <a:t>0</a:t>
            </a:r>
            <a:r>
              <a:rPr lang="en-US" sz="2000" b="1" dirty="0"/>
              <a:t>, in order to hold the same utility, Y should decrease from Y1 to Y1</a:t>
            </a:r>
            <a:r>
              <a:rPr lang="en-US" sz="2000" b="1" baseline="30000" dirty="0"/>
              <a:t>0</a:t>
            </a:r>
            <a:r>
              <a:rPr lang="en-US" sz="2000" b="1" dirty="0"/>
              <a:t>, the combinations change from A to B</a:t>
            </a:r>
          </a:p>
        </p:txBody>
      </p:sp>
      <p:sp>
        <p:nvSpPr>
          <p:cNvPr id="46" name="Text Box 32"/>
          <p:cNvSpPr txBox="1">
            <a:spLocks noChangeArrowheads="1"/>
          </p:cNvSpPr>
          <p:nvPr/>
        </p:nvSpPr>
        <p:spPr bwMode="auto">
          <a:xfrm>
            <a:off x="4886511" y="5879068"/>
            <a:ext cx="486127" cy="369332"/>
          </a:xfrm>
          <a:prstGeom prst="rect">
            <a:avLst/>
          </a:prstGeom>
          <a:noFill/>
          <a:ln w="9525">
            <a:noFill/>
            <a:miter lim="800000"/>
            <a:headEnd/>
            <a:tailEnd/>
          </a:ln>
        </p:spPr>
        <p:txBody>
          <a:bodyPr wrap="square">
            <a:spAutoFit/>
          </a:bodyPr>
          <a:lstStyle/>
          <a:p>
            <a:r>
              <a:rPr lang="en-US" baseline="0" dirty="0"/>
              <a:t>X2</a:t>
            </a:r>
          </a:p>
        </p:txBody>
      </p:sp>
      <p:sp>
        <p:nvSpPr>
          <p:cNvPr id="47" name="Line 5"/>
          <p:cNvSpPr>
            <a:spLocks noChangeShapeType="1"/>
          </p:cNvSpPr>
          <p:nvPr/>
        </p:nvSpPr>
        <p:spPr bwMode="auto">
          <a:xfrm flipH="1">
            <a:off x="5131730" y="5230417"/>
            <a:ext cx="18401" cy="539151"/>
          </a:xfrm>
          <a:prstGeom prst="line">
            <a:avLst/>
          </a:prstGeom>
          <a:noFill/>
          <a:ln w="19050">
            <a:solidFill>
              <a:srgbClr val="FF0000"/>
            </a:solidFill>
            <a:round/>
            <a:headEnd/>
            <a:tailEnd/>
          </a:ln>
        </p:spPr>
        <p:txBody>
          <a:bodyPr/>
          <a:lstStyle/>
          <a:p>
            <a:endParaRPr lang="en-US"/>
          </a:p>
        </p:txBody>
      </p:sp>
      <p:sp>
        <p:nvSpPr>
          <p:cNvPr id="48" name="Line 5"/>
          <p:cNvSpPr>
            <a:spLocks noChangeShapeType="1"/>
          </p:cNvSpPr>
          <p:nvPr/>
        </p:nvSpPr>
        <p:spPr bwMode="auto">
          <a:xfrm flipH="1">
            <a:off x="5583386" y="5323925"/>
            <a:ext cx="9201" cy="472075"/>
          </a:xfrm>
          <a:prstGeom prst="line">
            <a:avLst/>
          </a:prstGeom>
          <a:noFill/>
          <a:ln w="19050">
            <a:solidFill>
              <a:srgbClr val="FF0000"/>
            </a:solidFill>
            <a:round/>
            <a:headEnd/>
            <a:tailEnd/>
          </a:ln>
        </p:spPr>
        <p:txBody>
          <a:bodyPr/>
          <a:lstStyle/>
          <a:p>
            <a:endParaRPr lang="en-US"/>
          </a:p>
        </p:txBody>
      </p:sp>
      <p:sp>
        <p:nvSpPr>
          <p:cNvPr id="49" name="Text Box 32"/>
          <p:cNvSpPr txBox="1">
            <a:spLocks noChangeArrowheads="1"/>
          </p:cNvSpPr>
          <p:nvPr/>
        </p:nvSpPr>
        <p:spPr bwMode="auto">
          <a:xfrm>
            <a:off x="5411263" y="5849973"/>
            <a:ext cx="608537" cy="369332"/>
          </a:xfrm>
          <a:prstGeom prst="rect">
            <a:avLst/>
          </a:prstGeom>
          <a:noFill/>
          <a:ln w="9525">
            <a:noFill/>
            <a:miter lim="800000"/>
            <a:headEnd/>
            <a:tailEnd/>
          </a:ln>
        </p:spPr>
        <p:txBody>
          <a:bodyPr wrap="square">
            <a:spAutoFit/>
          </a:bodyPr>
          <a:lstStyle/>
          <a:p>
            <a:r>
              <a:rPr lang="en-US" baseline="0" dirty="0"/>
              <a:t>X2</a:t>
            </a:r>
            <a:r>
              <a:rPr lang="en-US" baseline="30000" dirty="0"/>
              <a:t>0</a:t>
            </a:r>
            <a:endParaRPr lang="en-US" baseline="0" dirty="0"/>
          </a:p>
        </p:txBody>
      </p:sp>
      <p:sp>
        <p:nvSpPr>
          <p:cNvPr id="54" name="TextBox 53"/>
          <p:cNvSpPr txBox="1"/>
          <p:nvPr/>
        </p:nvSpPr>
        <p:spPr>
          <a:xfrm>
            <a:off x="5009872" y="5029200"/>
            <a:ext cx="324128" cy="369332"/>
          </a:xfrm>
          <a:prstGeom prst="rect">
            <a:avLst/>
          </a:prstGeom>
          <a:noFill/>
        </p:spPr>
        <p:txBody>
          <a:bodyPr wrap="none" rtlCol="0">
            <a:spAutoFit/>
          </a:bodyPr>
          <a:lstStyle/>
          <a:p>
            <a:r>
              <a:rPr lang="en-US" dirty="0"/>
              <a:t>●</a:t>
            </a:r>
          </a:p>
        </p:txBody>
      </p:sp>
      <p:sp>
        <p:nvSpPr>
          <p:cNvPr id="55" name="TextBox 54"/>
          <p:cNvSpPr txBox="1"/>
          <p:nvPr/>
        </p:nvSpPr>
        <p:spPr>
          <a:xfrm>
            <a:off x="5410200" y="5105400"/>
            <a:ext cx="324128" cy="369332"/>
          </a:xfrm>
          <a:prstGeom prst="rect">
            <a:avLst/>
          </a:prstGeom>
          <a:noFill/>
        </p:spPr>
        <p:txBody>
          <a:bodyPr wrap="none" rtlCol="0">
            <a:spAutoFit/>
          </a:bodyPr>
          <a:lstStyle/>
          <a:p>
            <a:r>
              <a:rPr lang="en-US" dirty="0"/>
              <a:t>●</a:t>
            </a:r>
          </a:p>
        </p:txBody>
      </p:sp>
      <p:sp>
        <p:nvSpPr>
          <p:cNvPr id="56" name="Line 35"/>
          <p:cNvSpPr>
            <a:spLocks noChangeShapeType="1"/>
          </p:cNvSpPr>
          <p:nvPr/>
        </p:nvSpPr>
        <p:spPr bwMode="auto">
          <a:xfrm flipH="1" flipV="1">
            <a:off x="2859161" y="5230418"/>
            <a:ext cx="2282675" cy="27382"/>
          </a:xfrm>
          <a:prstGeom prst="line">
            <a:avLst/>
          </a:prstGeom>
          <a:noFill/>
          <a:ln w="9525">
            <a:solidFill>
              <a:srgbClr val="FF0000"/>
            </a:solidFill>
            <a:round/>
            <a:headEnd/>
            <a:tailEnd/>
          </a:ln>
        </p:spPr>
        <p:txBody>
          <a:bodyPr/>
          <a:lstStyle/>
          <a:p>
            <a:endParaRPr lang="en-US"/>
          </a:p>
        </p:txBody>
      </p:sp>
      <p:sp>
        <p:nvSpPr>
          <p:cNvPr id="57" name="Line 35"/>
          <p:cNvSpPr>
            <a:spLocks noChangeShapeType="1"/>
          </p:cNvSpPr>
          <p:nvPr/>
        </p:nvSpPr>
        <p:spPr bwMode="auto">
          <a:xfrm flipH="1" flipV="1">
            <a:off x="2851349" y="5306618"/>
            <a:ext cx="2707926" cy="27382"/>
          </a:xfrm>
          <a:prstGeom prst="line">
            <a:avLst/>
          </a:prstGeom>
          <a:noFill/>
          <a:ln w="9525">
            <a:solidFill>
              <a:srgbClr val="FF0000"/>
            </a:solidFill>
            <a:round/>
            <a:headEnd/>
            <a:tailEnd/>
          </a:ln>
        </p:spPr>
        <p:txBody>
          <a:bodyPr/>
          <a:lstStyle/>
          <a:p>
            <a:endParaRPr lang="en-US"/>
          </a:p>
        </p:txBody>
      </p:sp>
      <p:sp>
        <p:nvSpPr>
          <p:cNvPr id="58" name="TextBox 57"/>
          <p:cNvSpPr txBox="1"/>
          <p:nvPr/>
        </p:nvSpPr>
        <p:spPr>
          <a:xfrm>
            <a:off x="5092484" y="4964668"/>
            <a:ext cx="372218" cy="369332"/>
          </a:xfrm>
          <a:prstGeom prst="rect">
            <a:avLst/>
          </a:prstGeom>
          <a:noFill/>
        </p:spPr>
        <p:txBody>
          <a:bodyPr wrap="none" rtlCol="0">
            <a:spAutoFit/>
          </a:bodyPr>
          <a:lstStyle/>
          <a:p>
            <a:r>
              <a:rPr lang="en-US" dirty="0"/>
              <a:t>C</a:t>
            </a:r>
          </a:p>
        </p:txBody>
      </p:sp>
      <p:sp>
        <p:nvSpPr>
          <p:cNvPr id="52" name="TextBox 51"/>
          <p:cNvSpPr txBox="1"/>
          <p:nvPr/>
        </p:nvSpPr>
        <p:spPr>
          <a:xfrm>
            <a:off x="565349" y="2590800"/>
            <a:ext cx="1796851" cy="3785652"/>
          </a:xfrm>
          <a:prstGeom prst="rect">
            <a:avLst/>
          </a:prstGeom>
          <a:noFill/>
          <a:ln w="28575">
            <a:solidFill>
              <a:schemeClr val="tx1"/>
            </a:solidFill>
          </a:ln>
        </p:spPr>
        <p:txBody>
          <a:bodyPr wrap="square" rtlCol="0">
            <a:spAutoFit/>
          </a:bodyPr>
          <a:lstStyle/>
          <a:p>
            <a:r>
              <a:rPr lang="en-US" sz="2000" b="1" dirty="0"/>
              <a:t>The slope at A is bigger than that in C, indicating the MRS  decreases as the consumer moves down an indifference curve</a:t>
            </a:r>
          </a:p>
        </p:txBody>
      </p:sp>
      <p:sp>
        <p:nvSpPr>
          <p:cNvPr id="59" name="TextBox 58"/>
          <p:cNvSpPr txBox="1"/>
          <p:nvPr/>
        </p:nvSpPr>
        <p:spPr>
          <a:xfrm>
            <a:off x="3276600" y="2590800"/>
            <a:ext cx="3015890" cy="523220"/>
          </a:xfrm>
          <a:prstGeom prst="rect">
            <a:avLst/>
          </a:prstGeom>
          <a:noFill/>
          <a:ln w="28575">
            <a:solidFill>
              <a:srgbClr val="660066"/>
            </a:solidFill>
          </a:ln>
        </p:spPr>
        <p:txBody>
          <a:bodyPr wrap="none" rtlCol="0">
            <a:spAutoFit/>
          </a:bodyPr>
          <a:lstStyle/>
          <a:p>
            <a:pPr marL="68580" algn="ctr">
              <a:defRPr/>
            </a:pPr>
            <a:r>
              <a:rPr lang="en-US" sz="2800" b="1" dirty="0">
                <a:solidFill>
                  <a:srgbClr val="660066"/>
                </a:solidFill>
              </a:rPr>
              <a:t>MRS</a:t>
            </a:r>
            <a:r>
              <a:rPr lang="en-US" sz="2800" b="1" baseline="-25000" dirty="0">
                <a:solidFill>
                  <a:srgbClr val="660066"/>
                </a:solidFill>
              </a:rPr>
              <a:t>XY</a:t>
            </a:r>
            <a:r>
              <a:rPr lang="en-US" sz="2800" b="1" dirty="0">
                <a:solidFill>
                  <a:srgbClr val="660066"/>
                </a:solidFill>
              </a:rPr>
              <a:t> = -</a:t>
            </a:r>
            <a:r>
              <a:rPr lang="el-GR" sz="2800" b="1" dirty="0">
                <a:solidFill>
                  <a:srgbClr val="660066"/>
                </a:solidFill>
              </a:rPr>
              <a:t>Δ</a:t>
            </a:r>
            <a:r>
              <a:rPr lang="en-US" sz="2800" b="1" dirty="0">
                <a:solidFill>
                  <a:srgbClr val="660066"/>
                </a:solidFill>
              </a:rPr>
              <a:t>Y/</a:t>
            </a:r>
            <a:r>
              <a:rPr lang="el-GR" sz="2800" b="1" dirty="0">
                <a:solidFill>
                  <a:srgbClr val="660066"/>
                </a:solidFill>
              </a:rPr>
              <a:t>Δ</a:t>
            </a:r>
            <a:r>
              <a:rPr lang="en-US" sz="2800" b="1" dirty="0">
                <a:solidFill>
                  <a:srgbClr val="660066"/>
                </a:solidFill>
              </a:rPr>
              <a:t>X</a:t>
            </a:r>
          </a:p>
        </p:txBody>
      </p:sp>
    </p:spTree>
    <p:extLst>
      <p:ext uri="{BB962C8B-B14F-4D97-AF65-F5344CB8AC3E}">
        <p14:creationId xmlns:p14="http://schemas.microsoft.com/office/powerpoint/2010/main" val="234550480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43492" y="1143000"/>
            <a:ext cx="7109908" cy="4689629"/>
          </a:xfrm>
        </p:spPr>
        <p:txBody>
          <a:bodyPr>
            <a:normAutofit fontScale="92500" lnSpcReduction="20000"/>
          </a:bodyPr>
          <a:lstStyle/>
          <a:p>
            <a:r>
              <a:rPr lang="en-US" b="1" dirty="0">
                <a:solidFill>
                  <a:srgbClr val="660066"/>
                </a:solidFill>
              </a:rPr>
              <a:t>Indifference curves are negatively sloped and convex</a:t>
            </a:r>
          </a:p>
          <a:p>
            <a:r>
              <a:rPr lang="en-US" b="1" dirty="0">
                <a:solidFill>
                  <a:srgbClr val="660066"/>
                </a:solidFill>
              </a:rPr>
              <a:t>Moving along an indifference curve, when the consumption of one good is increased, consumption of the other good is necessarily reduced by the amount required to maintain a constant level of utility</a:t>
            </a:r>
          </a:p>
          <a:p>
            <a:r>
              <a:rPr lang="en-US" b="1" dirty="0">
                <a:solidFill>
                  <a:srgbClr val="660066"/>
                </a:solidFill>
              </a:rPr>
              <a:t>For a unit increase (decrease) in X, the MRS measures the decrease (increase) in Y needed to keep utility constant</a:t>
            </a:r>
          </a:p>
          <a:p>
            <a:r>
              <a:rPr lang="en-US" b="1" dirty="0">
                <a:solidFill>
                  <a:srgbClr val="660066"/>
                </a:solidFill>
              </a:rPr>
              <a:t>For very small  changes in X, the MRS is the negative of the slope of the indifference curve at a point</a:t>
            </a:r>
          </a:p>
          <a:p>
            <a:r>
              <a:rPr lang="en-US" b="1" dirty="0">
                <a:solidFill>
                  <a:srgbClr val="660066"/>
                </a:solidFill>
              </a:rPr>
              <a:t>The MRS decreases as the consumer moves down an indifference curve </a:t>
            </a:r>
          </a:p>
        </p:txBody>
      </p:sp>
    </p:spTree>
    <p:extLst>
      <p:ext uri="{BB962C8B-B14F-4D97-AF65-F5344CB8AC3E}">
        <p14:creationId xmlns:p14="http://schemas.microsoft.com/office/powerpoint/2010/main" val="377626441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685800" y="685800"/>
            <a:ext cx="7848600" cy="3733800"/>
          </a:xfrm>
        </p:spPr>
        <p:txBody>
          <a:bodyPr>
            <a:noAutofit/>
          </a:bodyPr>
          <a:lstStyle/>
          <a:p>
            <a:pPr>
              <a:defRPr/>
            </a:pPr>
            <a:r>
              <a:rPr lang="en-US" b="1" dirty="0"/>
              <a:t>The change in total utility (∆U) = the results when both X and Y change by small amounts is related to the marginal utilities of X and Y;</a:t>
            </a:r>
          </a:p>
          <a:p>
            <a:pPr marL="68580" indent="0" algn="ctr">
              <a:buNone/>
              <a:defRPr/>
            </a:pPr>
            <a:r>
              <a:rPr lang="en-US" b="1" dirty="0">
                <a:solidFill>
                  <a:srgbClr val="660066"/>
                </a:solidFill>
              </a:rPr>
              <a:t>∆U = </a:t>
            </a:r>
            <a:r>
              <a:rPr lang="el-GR" b="1" dirty="0">
                <a:solidFill>
                  <a:srgbClr val="660066"/>
                </a:solidFill>
              </a:rPr>
              <a:t>Δ</a:t>
            </a:r>
            <a:r>
              <a:rPr lang="en-US" b="1" dirty="0">
                <a:solidFill>
                  <a:srgbClr val="660066"/>
                </a:solidFill>
              </a:rPr>
              <a:t>X MU</a:t>
            </a:r>
            <a:r>
              <a:rPr lang="en-US" b="1" baseline="-25000" dirty="0">
                <a:solidFill>
                  <a:srgbClr val="660066"/>
                </a:solidFill>
              </a:rPr>
              <a:t>X</a:t>
            </a:r>
            <a:r>
              <a:rPr lang="en-US" b="1" dirty="0">
                <a:solidFill>
                  <a:srgbClr val="660066"/>
                </a:solidFill>
              </a:rPr>
              <a:t> + </a:t>
            </a:r>
            <a:r>
              <a:rPr lang="el-GR" b="1" dirty="0">
                <a:solidFill>
                  <a:srgbClr val="660066"/>
                </a:solidFill>
              </a:rPr>
              <a:t>Δ</a:t>
            </a:r>
            <a:r>
              <a:rPr lang="en-US" b="1" dirty="0">
                <a:solidFill>
                  <a:srgbClr val="660066"/>
                </a:solidFill>
              </a:rPr>
              <a:t>Y MU</a:t>
            </a:r>
            <a:r>
              <a:rPr lang="en-US" b="1" baseline="-25000" dirty="0">
                <a:solidFill>
                  <a:srgbClr val="660066"/>
                </a:solidFill>
              </a:rPr>
              <a:t>Y</a:t>
            </a:r>
            <a:r>
              <a:rPr lang="en-US" b="1" dirty="0">
                <a:solidFill>
                  <a:srgbClr val="660066"/>
                </a:solidFill>
              </a:rPr>
              <a:t> </a:t>
            </a:r>
            <a:endParaRPr lang="el-GR" b="1" dirty="0">
              <a:solidFill>
                <a:srgbClr val="660066"/>
              </a:solidFill>
            </a:endParaRPr>
          </a:p>
          <a:p>
            <a:pPr marL="68580" indent="0">
              <a:buNone/>
              <a:defRPr/>
            </a:pPr>
            <a:endParaRPr lang="en-US" b="1" dirty="0"/>
          </a:p>
          <a:p>
            <a:pPr>
              <a:defRPr/>
            </a:pPr>
            <a:r>
              <a:rPr lang="en-US" b="1" dirty="0"/>
              <a:t>Since the level of utility is held constant, ∆U = 0 and</a:t>
            </a:r>
          </a:p>
          <a:p>
            <a:pPr marL="68580" indent="0" algn="ctr">
              <a:buNone/>
              <a:defRPr/>
            </a:pPr>
            <a:r>
              <a:rPr lang="el-GR" b="1" dirty="0">
                <a:solidFill>
                  <a:srgbClr val="660066"/>
                </a:solidFill>
              </a:rPr>
              <a:t>Δ</a:t>
            </a:r>
            <a:r>
              <a:rPr lang="en-US" b="1" dirty="0">
                <a:solidFill>
                  <a:srgbClr val="660066"/>
                </a:solidFill>
              </a:rPr>
              <a:t>X MU</a:t>
            </a:r>
            <a:r>
              <a:rPr lang="en-US" b="1" baseline="-25000" dirty="0">
                <a:solidFill>
                  <a:srgbClr val="660066"/>
                </a:solidFill>
              </a:rPr>
              <a:t>X</a:t>
            </a:r>
            <a:r>
              <a:rPr lang="en-US" b="1" dirty="0">
                <a:solidFill>
                  <a:srgbClr val="660066"/>
                </a:solidFill>
              </a:rPr>
              <a:t> + </a:t>
            </a:r>
            <a:r>
              <a:rPr lang="el-GR" b="1" dirty="0">
                <a:solidFill>
                  <a:srgbClr val="660066"/>
                </a:solidFill>
              </a:rPr>
              <a:t>Δ</a:t>
            </a:r>
            <a:r>
              <a:rPr lang="en-US" b="1" dirty="0">
                <a:solidFill>
                  <a:srgbClr val="660066"/>
                </a:solidFill>
              </a:rPr>
              <a:t>Y MU</a:t>
            </a:r>
            <a:r>
              <a:rPr lang="en-US" b="1" baseline="-25000" dirty="0">
                <a:solidFill>
                  <a:srgbClr val="660066"/>
                </a:solidFill>
              </a:rPr>
              <a:t>Y</a:t>
            </a:r>
            <a:r>
              <a:rPr lang="en-US" b="1" dirty="0">
                <a:solidFill>
                  <a:srgbClr val="660066"/>
                </a:solidFill>
              </a:rPr>
              <a:t> = 0</a:t>
            </a:r>
          </a:p>
          <a:p>
            <a:pPr marL="68580" indent="0">
              <a:buNone/>
              <a:defRPr/>
            </a:pPr>
            <a:r>
              <a:rPr lang="en-US" b="1" dirty="0"/>
              <a:t>or </a:t>
            </a:r>
          </a:p>
          <a:p>
            <a:pPr marL="68580" indent="0">
              <a:buNone/>
            </a:pPr>
            <a:endParaRPr lang="en-US" b="1" dirty="0"/>
          </a:p>
          <a:p>
            <a:pPr marL="68580" indent="0">
              <a:buNone/>
            </a:pPr>
            <a:endParaRPr lang="en-US" b="1" dirty="0"/>
          </a:p>
        </p:txBody>
      </p:sp>
      <p:grpSp>
        <p:nvGrpSpPr>
          <p:cNvPr id="8" name="Group 7"/>
          <p:cNvGrpSpPr/>
          <p:nvPr/>
        </p:nvGrpSpPr>
        <p:grpSpPr>
          <a:xfrm>
            <a:off x="667718" y="4754618"/>
            <a:ext cx="7790482" cy="541770"/>
            <a:chOff x="1220629" y="4248650"/>
            <a:chExt cx="6563177" cy="541770"/>
          </a:xfrm>
        </p:grpSpPr>
        <p:sp>
          <p:nvSpPr>
            <p:cNvPr id="4" name="Right Arrow 3"/>
            <p:cNvSpPr/>
            <p:nvPr/>
          </p:nvSpPr>
          <p:spPr>
            <a:xfrm>
              <a:off x="4124661" y="4267200"/>
              <a:ext cx="478926"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800"/>
            </a:p>
          </p:txBody>
        </p:sp>
        <p:sp>
          <p:nvSpPr>
            <p:cNvPr id="6" name="TextBox 5"/>
            <p:cNvSpPr txBox="1"/>
            <p:nvPr/>
          </p:nvSpPr>
          <p:spPr>
            <a:xfrm>
              <a:off x="4426906" y="4248650"/>
              <a:ext cx="3356900" cy="523220"/>
            </a:xfrm>
            <a:prstGeom prst="rect">
              <a:avLst/>
            </a:prstGeom>
            <a:noFill/>
          </p:spPr>
          <p:txBody>
            <a:bodyPr wrap="none" rtlCol="0">
              <a:spAutoFit/>
            </a:bodyPr>
            <a:lstStyle/>
            <a:p>
              <a:pPr marL="68580" indent="0" algn="ctr">
                <a:buNone/>
                <a:defRPr/>
              </a:pPr>
              <a:r>
                <a:rPr lang="en-US" sz="2800" b="1" dirty="0">
                  <a:solidFill>
                    <a:srgbClr val="660066"/>
                  </a:solidFill>
                </a:rPr>
                <a:t>-</a:t>
              </a:r>
              <a:r>
                <a:rPr lang="el-GR" sz="2800" b="1" dirty="0">
                  <a:solidFill>
                    <a:srgbClr val="660066"/>
                  </a:solidFill>
                </a:rPr>
                <a:t>Δ</a:t>
              </a:r>
              <a:r>
                <a:rPr lang="en-US" sz="2800" b="1" dirty="0">
                  <a:solidFill>
                    <a:srgbClr val="660066"/>
                  </a:solidFill>
                </a:rPr>
                <a:t>Y/</a:t>
              </a:r>
              <a:r>
                <a:rPr lang="el-GR" sz="2800" b="1" dirty="0">
                  <a:solidFill>
                    <a:srgbClr val="660066"/>
                  </a:solidFill>
                </a:rPr>
                <a:t> Δ</a:t>
              </a:r>
              <a:r>
                <a:rPr lang="en-US" sz="2800" b="1" dirty="0">
                  <a:solidFill>
                    <a:srgbClr val="660066"/>
                  </a:solidFill>
                </a:rPr>
                <a:t>X = MU</a:t>
              </a:r>
              <a:r>
                <a:rPr lang="en-US" sz="2800" b="1" baseline="-25000" dirty="0">
                  <a:solidFill>
                    <a:srgbClr val="660066"/>
                  </a:solidFill>
                </a:rPr>
                <a:t>X </a:t>
              </a:r>
              <a:r>
                <a:rPr lang="en-US" sz="2800" b="1" dirty="0">
                  <a:solidFill>
                    <a:srgbClr val="660066"/>
                  </a:solidFill>
                </a:rPr>
                <a:t>/MU</a:t>
              </a:r>
              <a:r>
                <a:rPr lang="en-US" sz="2800" b="1" baseline="-25000" dirty="0">
                  <a:solidFill>
                    <a:srgbClr val="660066"/>
                  </a:solidFill>
                </a:rPr>
                <a:t>Y</a:t>
              </a:r>
              <a:r>
                <a:rPr lang="en-US" sz="2800" b="1" dirty="0">
                  <a:solidFill>
                    <a:srgbClr val="660066"/>
                  </a:solidFill>
                </a:rPr>
                <a:t> </a:t>
              </a:r>
              <a:endParaRPr lang="el-GR" sz="2800" b="1" dirty="0">
                <a:solidFill>
                  <a:srgbClr val="660066"/>
                </a:solidFill>
              </a:endParaRPr>
            </a:p>
          </p:txBody>
        </p:sp>
        <p:sp>
          <p:nvSpPr>
            <p:cNvPr id="7" name="TextBox 6"/>
            <p:cNvSpPr txBox="1"/>
            <p:nvPr/>
          </p:nvSpPr>
          <p:spPr>
            <a:xfrm>
              <a:off x="1220629" y="4267200"/>
              <a:ext cx="2948645" cy="523220"/>
            </a:xfrm>
            <a:prstGeom prst="rect">
              <a:avLst/>
            </a:prstGeom>
            <a:noFill/>
          </p:spPr>
          <p:txBody>
            <a:bodyPr wrap="none" rtlCol="0">
              <a:spAutoFit/>
            </a:bodyPr>
            <a:lstStyle/>
            <a:p>
              <a:pPr algn="ctr"/>
              <a:r>
                <a:rPr lang="el-GR" sz="2800" b="1" dirty="0">
                  <a:solidFill>
                    <a:srgbClr val="660066"/>
                  </a:solidFill>
                </a:rPr>
                <a:t>Δ</a:t>
              </a:r>
              <a:r>
                <a:rPr lang="en-US" sz="2800" b="1" dirty="0">
                  <a:solidFill>
                    <a:srgbClr val="660066"/>
                  </a:solidFill>
                </a:rPr>
                <a:t>X MU</a:t>
              </a:r>
              <a:r>
                <a:rPr lang="en-US" sz="2800" b="1" baseline="-25000" dirty="0">
                  <a:solidFill>
                    <a:srgbClr val="660066"/>
                  </a:solidFill>
                </a:rPr>
                <a:t>X</a:t>
              </a:r>
              <a:r>
                <a:rPr lang="en-US" sz="2800" b="1" dirty="0">
                  <a:solidFill>
                    <a:srgbClr val="660066"/>
                  </a:solidFill>
                </a:rPr>
                <a:t> = -</a:t>
              </a:r>
              <a:r>
                <a:rPr lang="el-GR" sz="2800" b="1" dirty="0">
                  <a:solidFill>
                    <a:srgbClr val="660066"/>
                  </a:solidFill>
                </a:rPr>
                <a:t>Δ</a:t>
              </a:r>
              <a:r>
                <a:rPr lang="en-US" sz="2800" b="1" dirty="0">
                  <a:solidFill>
                    <a:srgbClr val="660066"/>
                  </a:solidFill>
                </a:rPr>
                <a:t>Y MU</a:t>
              </a:r>
              <a:r>
                <a:rPr lang="en-US" sz="2800" b="1" baseline="-25000" dirty="0">
                  <a:solidFill>
                    <a:srgbClr val="660066"/>
                  </a:solidFill>
                </a:rPr>
                <a:t>Y</a:t>
              </a:r>
              <a:endParaRPr lang="en-US" sz="2800" dirty="0"/>
            </a:p>
          </p:txBody>
        </p:sp>
      </p:grpSp>
      <p:grpSp>
        <p:nvGrpSpPr>
          <p:cNvPr id="15" name="Group 14"/>
          <p:cNvGrpSpPr/>
          <p:nvPr/>
        </p:nvGrpSpPr>
        <p:grpSpPr>
          <a:xfrm>
            <a:off x="990600" y="5562600"/>
            <a:ext cx="7239000" cy="560832"/>
            <a:chOff x="609600" y="5562600"/>
            <a:chExt cx="7239000" cy="560832"/>
          </a:xfrm>
        </p:grpSpPr>
        <p:sp>
          <p:nvSpPr>
            <p:cNvPr id="11" name="TextBox 10"/>
            <p:cNvSpPr txBox="1"/>
            <p:nvPr/>
          </p:nvSpPr>
          <p:spPr>
            <a:xfrm>
              <a:off x="609600" y="5562600"/>
              <a:ext cx="3015890" cy="523220"/>
            </a:xfrm>
            <a:prstGeom prst="rect">
              <a:avLst/>
            </a:prstGeom>
            <a:noFill/>
          </p:spPr>
          <p:txBody>
            <a:bodyPr wrap="none" rtlCol="0">
              <a:spAutoFit/>
            </a:bodyPr>
            <a:lstStyle/>
            <a:p>
              <a:pPr marL="68580" algn="ctr">
                <a:defRPr/>
              </a:pPr>
              <a:r>
                <a:rPr lang="en-US" sz="2800" b="1" dirty="0">
                  <a:solidFill>
                    <a:srgbClr val="660066"/>
                  </a:solidFill>
                </a:rPr>
                <a:t>MRS</a:t>
              </a:r>
              <a:r>
                <a:rPr lang="en-US" sz="2800" b="1" baseline="-25000" dirty="0">
                  <a:solidFill>
                    <a:srgbClr val="660066"/>
                  </a:solidFill>
                </a:rPr>
                <a:t>XY</a:t>
              </a:r>
              <a:r>
                <a:rPr lang="en-US" sz="2800" b="1" dirty="0">
                  <a:solidFill>
                    <a:srgbClr val="660066"/>
                  </a:solidFill>
                </a:rPr>
                <a:t> = -</a:t>
              </a:r>
              <a:r>
                <a:rPr lang="el-GR" sz="2800" b="1" dirty="0">
                  <a:solidFill>
                    <a:srgbClr val="660066"/>
                  </a:solidFill>
                </a:rPr>
                <a:t>Δ</a:t>
              </a:r>
              <a:r>
                <a:rPr lang="en-US" sz="2800" b="1" dirty="0">
                  <a:solidFill>
                    <a:srgbClr val="660066"/>
                  </a:solidFill>
                </a:rPr>
                <a:t>Y/</a:t>
              </a:r>
              <a:r>
                <a:rPr lang="el-GR" sz="2800" b="1" dirty="0">
                  <a:solidFill>
                    <a:srgbClr val="660066"/>
                  </a:solidFill>
                </a:rPr>
                <a:t>Δ</a:t>
              </a:r>
              <a:r>
                <a:rPr lang="en-US" sz="2800" b="1" dirty="0">
                  <a:solidFill>
                    <a:srgbClr val="660066"/>
                  </a:solidFill>
                </a:rPr>
                <a:t>X</a:t>
              </a:r>
            </a:p>
          </p:txBody>
        </p:sp>
        <p:sp>
          <p:nvSpPr>
            <p:cNvPr id="13" name="Right Arrow 12"/>
            <p:cNvSpPr/>
            <p:nvPr/>
          </p:nvSpPr>
          <p:spPr>
            <a:xfrm>
              <a:off x="3774916" y="5562600"/>
              <a:ext cx="568484" cy="5608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800"/>
            </a:p>
          </p:txBody>
        </p:sp>
        <p:sp>
          <p:nvSpPr>
            <p:cNvPr id="14" name="TextBox 13"/>
            <p:cNvSpPr txBox="1"/>
            <p:nvPr/>
          </p:nvSpPr>
          <p:spPr>
            <a:xfrm>
              <a:off x="4395090" y="5562600"/>
              <a:ext cx="3453510" cy="523220"/>
            </a:xfrm>
            <a:prstGeom prst="rect">
              <a:avLst/>
            </a:prstGeom>
            <a:noFill/>
            <a:ln w="28575">
              <a:solidFill>
                <a:srgbClr val="660066"/>
              </a:solidFill>
            </a:ln>
          </p:spPr>
          <p:txBody>
            <a:bodyPr wrap="none" rtlCol="0">
              <a:spAutoFit/>
            </a:bodyPr>
            <a:lstStyle/>
            <a:p>
              <a:pPr marL="68580" algn="ctr">
                <a:defRPr/>
              </a:pPr>
              <a:r>
                <a:rPr lang="en-US" sz="2800" b="1" dirty="0">
                  <a:solidFill>
                    <a:srgbClr val="660066"/>
                  </a:solidFill>
                </a:rPr>
                <a:t>MRS</a:t>
              </a:r>
              <a:r>
                <a:rPr lang="en-US" sz="2800" b="1" baseline="-25000" dirty="0">
                  <a:solidFill>
                    <a:srgbClr val="660066"/>
                  </a:solidFill>
                </a:rPr>
                <a:t>XY</a:t>
              </a:r>
              <a:r>
                <a:rPr lang="en-US" sz="2800" b="1" dirty="0">
                  <a:solidFill>
                    <a:srgbClr val="660066"/>
                  </a:solidFill>
                </a:rPr>
                <a:t> = MU</a:t>
              </a:r>
              <a:r>
                <a:rPr lang="en-US" sz="2800" b="1" baseline="-25000" dirty="0">
                  <a:solidFill>
                    <a:srgbClr val="660066"/>
                  </a:solidFill>
                </a:rPr>
                <a:t>X </a:t>
              </a:r>
              <a:r>
                <a:rPr lang="en-US" sz="2800" b="1" dirty="0">
                  <a:solidFill>
                    <a:srgbClr val="660066"/>
                  </a:solidFill>
                </a:rPr>
                <a:t>/MU</a:t>
              </a:r>
              <a:r>
                <a:rPr lang="en-US" sz="2800" b="1" baseline="-25000" dirty="0">
                  <a:solidFill>
                    <a:srgbClr val="660066"/>
                  </a:solidFill>
                </a:rPr>
                <a:t>Y</a:t>
              </a:r>
              <a:r>
                <a:rPr lang="en-US" sz="2800" b="1" dirty="0">
                  <a:solidFill>
                    <a:srgbClr val="660066"/>
                  </a:solidFill>
                </a:rPr>
                <a:t> </a:t>
              </a:r>
            </a:p>
          </p:txBody>
        </p:sp>
      </p:grpSp>
    </p:spTree>
    <p:extLst>
      <p:ext uri="{BB962C8B-B14F-4D97-AF65-F5344CB8AC3E}">
        <p14:creationId xmlns:p14="http://schemas.microsoft.com/office/powerpoint/2010/main" val="334106776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2" name="Rectangle 4"/>
          <p:cNvSpPr>
            <a:spLocks noGrp="1" noChangeArrowheads="1"/>
          </p:cNvSpPr>
          <p:nvPr>
            <p:ph type="title"/>
          </p:nvPr>
        </p:nvSpPr>
        <p:spPr>
          <a:xfrm>
            <a:off x="533400" y="533400"/>
            <a:ext cx="7848600" cy="698500"/>
          </a:xfrm>
          <a:noFill/>
        </p:spPr>
        <p:txBody>
          <a:bodyPr>
            <a:normAutofit fontScale="90000"/>
          </a:bodyPr>
          <a:lstStyle/>
          <a:p>
            <a:pPr algn="ctr" eaLnBrk="1" hangingPunct="1">
              <a:defRPr/>
            </a:pPr>
            <a:r>
              <a:rPr lang="en-US" sz="4000" b="1" dirty="0">
                <a:solidFill>
                  <a:srgbClr val="660066"/>
                </a:solidFill>
              </a:rPr>
              <a:t>Th</a:t>
            </a:r>
            <a:r>
              <a:rPr lang="en-US" b="1" dirty="0">
                <a:solidFill>
                  <a:srgbClr val="660066"/>
                </a:solidFill>
              </a:rPr>
              <a:t>e Consumer’s </a:t>
            </a:r>
            <a:r>
              <a:rPr lang="en-US" sz="4000" b="1" dirty="0">
                <a:solidFill>
                  <a:srgbClr val="660066"/>
                </a:solidFill>
              </a:rPr>
              <a:t>Budget Constrain</a:t>
            </a:r>
          </a:p>
        </p:txBody>
      </p:sp>
      <p:sp>
        <p:nvSpPr>
          <p:cNvPr id="2" name="Content Placeholder 1"/>
          <p:cNvSpPr>
            <a:spLocks noGrp="1"/>
          </p:cNvSpPr>
          <p:nvPr>
            <p:ph idx="1"/>
          </p:nvPr>
        </p:nvSpPr>
        <p:spPr>
          <a:xfrm>
            <a:off x="685800" y="1524000"/>
            <a:ext cx="7848600" cy="4800600"/>
          </a:xfrm>
        </p:spPr>
        <p:txBody>
          <a:bodyPr>
            <a:normAutofit fontScale="85000" lnSpcReduction="20000"/>
          </a:bodyPr>
          <a:lstStyle/>
          <a:p>
            <a:r>
              <a:rPr lang="en-US" sz="2800" b="1" dirty="0">
                <a:solidFill>
                  <a:schemeClr val="tx1"/>
                </a:solidFill>
              </a:rPr>
              <a:t>Consumes normally have limited income and goods are not limited, remember that the main goal  of consumers to consume  goods are  maximizing satisfaction, but because the income is limited and goods are not limited, choices must be made about how to spend their limited income in order to get the maximum satisfaction</a:t>
            </a:r>
          </a:p>
          <a:p>
            <a:r>
              <a:rPr lang="en-US" sz="2800" b="1" dirty="0">
                <a:solidFill>
                  <a:schemeClr val="tx1"/>
                </a:solidFill>
              </a:rPr>
              <a:t>To understand how the limited income in a way that gives the maximum possible utility, let’s say a consumer’s income (disposable income) is equal to I which is used to  spend on  goods X</a:t>
            </a:r>
            <a:r>
              <a:rPr lang="en-US" sz="2800" b="1" baseline="-25000" dirty="0">
                <a:solidFill>
                  <a:schemeClr val="tx1"/>
                </a:solidFill>
              </a:rPr>
              <a:t>1</a:t>
            </a:r>
            <a:r>
              <a:rPr lang="en-US" sz="2800" b="1" dirty="0">
                <a:solidFill>
                  <a:schemeClr val="tx1"/>
                </a:solidFill>
              </a:rPr>
              <a:t>, X</a:t>
            </a:r>
            <a:r>
              <a:rPr lang="en-US" sz="2800" b="1" baseline="-25000" dirty="0">
                <a:solidFill>
                  <a:schemeClr val="tx1"/>
                </a:solidFill>
              </a:rPr>
              <a:t>2</a:t>
            </a:r>
            <a:r>
              <a:rPr lang="en-US" sz="2800" b="1" dirty="0">
                <a:solidFill>
                  <a:schemeClr val="tx1"/>
                </a:solidFill>
              </a:rPr>
              <a:t>, X</a:t>
            </a:r>
            <a:r>
              <a:rPr lang="en-US" sz="2800" b="1" baseline="-25000" dirty="0">
                <a:solidFill>
                  <a:schemeClr val="tx1"/>
                </a:solidFill>
              </a:rPr>
              <a:t>3</a:t>
            </a:r>
            <a:r>
              <a:rPr lang="en-US" sz="2800" b="1" dirty="0">
                <a:solidFill>
                  <a:schemeClr val="tx1"/>
                </a:solidFill>
              </a:rPr>
              <a:t>, …., </a:t>
            </a:r>
            <a:r>
              <a:rPr lang="en-US" sz="2800" b="1" dirty="0" err="1">
                <a:solidFill>
                  <a:schemeClr val="tx1"/>
                </a:solidFill>
              </a:rPr>
              <a:t>X</a:t>
            </a:r>
            <a:r>
              <a:rPr lang="en-US" sz="2800" b="1" baseline="-25000" dirty="0" err="1">
                <a:solidFill>
                  <a:schemeClr val="tx1"/>
                </a:solidFill>
              </a:rPr>
              <a:t>n</a:t>
            </a:r>
            <a:r>
              <a:rPr lang="en-US" sz="2800" b="1" dirty="0">
                <a:solidFill>
                  <a:schemeClr val="tx1"/>
                </a:solidFill>
              </a:rPr>
              <a:t>, with respective price p</a:t>
            </a:r>
            <a:r>
              <a:rPr lang="en-US" sz="2800" b="1" baseline="-25000" dirty="0">
                <a:solidFill>
                  <a:schemeClr val="tx1"/>
                </a:solidFill>
              </a:rPr>
              <a:t>1</a:t>
            </a:r>
            <a:r>
              <a:rPr lang="en-US" sz="2800" b="1" dirty="0">
                <a:solidFill>
                  <a:schemeClr val="tx1"/>
                </a:solidFill>
              </a:rPr>
              <a:t>, p</a:t>
            </a:r>
            <a:r>
              <a:rPr lang="en-US" sz="2800" b="1" baseline="-25000" dirty="0">
                <a:solidFill>
                  <a:schemeClr val="tx1"/>
                </a:solidFill>
              </a:rPr>
              <a:t>2</a:t>
            </a:r>
            <a:r>
              <a:rPr lang="en-US" sz="2800" b="1" dirty="0">
                <a:solidFill>
                  <a:schemeClr val="tx1"/>
                </a:solidFill>
              </a:rPr>
              <a:t>, p</a:t>
            </a:r>
            <a:r>
              <a:rPr lang="en-US" sz="2800" b="1" baseline="-25000" dirty="0">
                <a:solidFill>
                  <a:schemeClr val="tx1"/>
                </a:solidFill>
              </a:rPr>
              <a:t>3</a:t>
            </a:r>
            <a:r>
              <a:rPr lang="en-US" sz="2800" b="1" dirty="0">
                <a:solidFill>
                  <a:schemeClr val="tx1"/>
                </a:solidFill>
              </a:rPr>
              <a:t>, …., </a:t>
            </a:r>
            <a:r>
              <a:rPr lang="en-US" sz="2800" b="1" dirty="0" err="1">
                <a:solidFill>
                  <a:schemeClr val="tx1"/>
                </a:solidFill>
              </a:rPr>
              <a:t>p</a:t>
            </a:r>
            <a:r>
              <a:rPr lang="en-US" sz="2800" b="1" baseline="-25000" dirty="0" err="1">
                <a:solidFill>
                  <a:schemeClr val="tx1"/>
                </a:solidFill>
              </a:rPr>
              <a:t>n</a:t>
            </a:r>
            <a:r>
              <a:rPr lang="en-US" sz="2800" b="1" dirty="0">
                <a:solidFill>
                  <a:schemeClr val="tx1"/>
                </a:solidFill>
              </a:rPr>
              <a:t>, then the consumer’s budget line is written as: </a:t>
            </a:r>
          </a:p>
          <a:p>
            <a:pPr marL="68580" indent="0">
              <a:buNone/>
            </a:pPr>
            <a:endParaRPr lang="en-US" sz="2800" b="1" dirty="0">
              <a:solidFill>
                <a:schemeClr val="tx1"/>
              </a:solidFill>
            </a:endParaRPr>
          </a:p>
          <a:p>
            <a:pPr marL="68580" indent="0" algn="ctr">
              <a:buNone/>
            </a:pPr>
            <a:r>
              <a:rPr lang="en-US" sz="3300" b="1" dirty="0">
                <a:solidFill>
                  <a:srgbClr val="660066"/>
                </a:solidFill>
              </a:rPr>
              <a:t>I = p</a:t>
            </a:r>
            <a:r>
              <a:rPr lang="en-US" sz="3300" b="1" baseline="-25000" dirty="0">
                <a:solidFill>
                  <a:srgbClr val="660066"/>
                </a:solidFill>
              </a:rPr>
              <a:t>1 </a:t>
            </a:r>
            <a:r>
              <a:rPr lang="en-US" sz="3300" b="1" dirty="0">
                <a:solidFill>
                  <a:srgbClr val="660066"/>
                </a:solidFill>
              </a:rPr>
              <a:t>X</a:t>
            </a:r>
            <a:r>
              <a:rPr lang="en-US" sz="3300" b="1" baseline="-25000" dirty="0">
                <a:solidFill>
                  <a:srgbClr val="660066"/>
                </a:solidFill>
              </a:rPr>
              <a:t>1 </a:t>
            </a:r>
            <a:r>
              <a:rPr lang="en-US" sz="3300" b="1" dirty="0">
                <a:solidFill>
                  <a:srgbClr val="660066"/>
                </a:solidFill>
              </a:rPr>
              <a:t>+ p</a:t>
            </a:r>
            <a:r>
              <a:rPr lang="en-US" sz="3300" b="1" baseline="-25000" dirty="0">
                <a:solidFill>
                  <a:srgbClr val="660066"/>
                </a:solidFill>
              </a:rPr>
              <a:t>2 </a:t>
            </a:r>
            <a:r>
              <a:rPr lang="en-US" sz="3300" b="1" dirty="0">
                <a:solidFill>
                  <a:srgbClr val="660066"/>
                </a:solidFill>
              </a:rPr>
              <a:t>X</a:t>
            </a:r>
            <a:r>
              <a:rPr lang="en-US" sz="3300" b="1" baseline="-25000" dirty="0">
                <a:solidFill>
                  <a:srgbClr val="660066"/>
                </a:solidFill>
              </a:rPr>
              <a:t>2 </a:t>
            </a:r>
            <a:r>
              <a:rPr lang="en-US" sz="3300" b="1" dirty="0">
                <a:solidFill>
                  <a:srgbClr val="660066"/>
                </a:solidFill>
              </a:rPr>
              <a:t>+ p</a:t>
            </a:r>
            <a:r>
              <a:rPr lang="en-US" sz="3300" b="1" baseline="-25000" dirty="0">
                <a:solidFill>
                  <a:srgbClr val="660066"/>
                </a:solidFill>
              </a:rPr>
              <a:t>3 </a:t>
            </a:r>
            <a:r>
              <a:rPr lang="en-US" sz="3300" b="1" dirty="0">
                <a:solidFill>
                  <a:srgbClr val="660066"/>
                </a:solidFill>
              </a:rPr>
              <a:t>X</a:t>
            </a:r>
            <a:r>
              <a:rPr lang="en-US" sz="3300" b="1" baseline="-25000" dirty="0">
                <a:solidFill>
                  <a:srgbClr val="660066"/>
                </a:solidFill>
              </a:rPr>
              <a:t>3 </a:t>
            </a:r>
            <a:r>
              <a:rPr lang="en-US" sz="3300" b="1" dirty="0">
                <a:solidFill>
                  <a:srgbClr val="660066"/>
                </a:solidFill>
              </a:rPr>
              <a:t>+ …… + </a:t>
            </a:r>
            <a:r>
              <a:rPr lang="en-US" sz="3300" b="1" dirty="0" err="1">
                <a:solidFill>
                  <a:srgbClr val="660066"/>
                </a:solidFill>
              </a:rPr>
              <a:t>p</a:t>
            </a:r>
            <a:r>
              <a:rPr lang="en-US" sz="3300" b="1" baseline="-25000" dirty="0" err="1">
                <a:solidFill>
                  <a:srgbClr val="660066"/>
                </a:solidFill>
              </a:rPr>
              <a:t>n</a:t>
            </a:r>
            <a:r>
              <a:rPr lang="en-US" sz="3300" b="1" baseline="-25000" dirty="0">
                <a:solidFill>
                  <a:srgbClr val="660066"/>
                </a:solidFill>
              </a:rPr>
              <a:t> </a:t>
            </a:r>
            <a:r>
              <a:rPr lang="en-US" sz="3300" b="1" dirty="0" err="1">
                <a:solidFill>
                  <a:srgbClr val="660066"/>
                </a:solidFill>
              </a:rPr>
              <a:t>X</a:t>
            </a:r>
            <a:r>
              <a:rPr lang="en-US" sz="3300" b="1" baseline="-25000" dirty="0" err="1">
                <a:solidFill>
                  <a:srgbClr val="660066"/>
                </a:solidFill>
              </a:rPr>
              <a:t>n</a:t>
            </a:r>
            <a:r>
              <a:rPr lang="en-US" sz="3300" b="1" baseline="-25000" dirty="0">
                <a:solidFill>
                  <a:srgbClr val="660066"/>
                </a:solidFill>
              </a:rPr>
              <a:t> </a:t>
            </a:r>
            <a:endParaRPr lang="en-US" sz="3300" b="1" dirty="0"/>
          </a:p>
          <a:p>
            <a:endParaRPr lang="en-US" sz="2400" b="1" dirty="0">
              <a:latin typeface="Arial" charset="0"/>
            </a:endParaRPr>
          </a:p>
          <a:p>
            <a:endParaRPr lang="en-US" b="1" dirty="0"/>
          </a:p>
        </p:txBody>
      </p:sp>
    </p:spTree>
    <p:extLst>
      <p:ext uri="{BB962C8B-B14F-4D97-AF65-F5344CB8AC3E}">
        <p14:creationId xmlns:p14="http://schemas.microsoft.com/office/powerpoint/2010/main" val="365578464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685800"/>
            <a:ext cx="7696200" cy="990600"/>
          </a:xfrm>
        </p:spPr>
        <p:txBody>
          <a:bodyPr/>
          <a:lstStyle/>
          <a:p>
            <a:r>
              <a:rPr lang="en-US" b="1" dirty="0">
                <a:solidFill>
                  <a:schemeClr val="tx1"/>
                </a:solidFill>
              </a:rPr>
              <a:t>The budget constrain can also be written :</a:t>
            </a:r>
          </a:p>
          <a:p>
            <a:pPr marL="68580" indent="0" algn="ctr">
              <a:buNone/>
            </a:pPr>
            <a:r>
              <a:rPr lang="en-US" sz="2800" b="1" dirty="0">
                <a:solidFill>
                  <a:srgbClr val="660066"/>
                </a:solidFill>
              </a:rPr>
              <a:t>X</a:t>
            </a:r>
            <a:r>
              <a:rPr lang="en-US" sz="2800" b="1" baseline="-25000" dirty="0">
                <a:solidFill>
                  <a:srgbClr val="660066"/>
                </a:solidFill>
              </a:rPr>
              <a:t>1  = </a:t>
            </a:r>
            <a:r>
              <a:rPr lang="en-US" sz="2800" b="1" dirty="0">
                <a:solidFill>
                  <a:srgbClr val="660066"/>
                </a:solidFill>
              </a:rPr>
              <a:t>I/p</a:t>
            </a:r>
            <a:r>
              <a:rPr lang="en-US" sz="2800" b="1" baseline="-25000" dirty="0">
                <a:solidFill>
                  <a:srgbClr val="660066"/>
                </a:solidFill>
              </a:rPr>
              <a:t>1</a:t>
            </a:r>
            <a:r>
              <a:rPr lang="en-US" sz="2800" b="1" dirty="0">
                <a:solidFill>
                  <a:srgbClr val="660066"/>
                </a:solidFill>
              </a:rPr>
              <a:t> - p</a:t>
            </a:r>
            <a:r>
              <a:rPr lang="en-US" sz="2800" b="1" baseline="-25000" dirty="0">
                <a:solidFill>
                  <a:srgbClr val="660066"/>
                </a:solidFill>
              </a:rPr>
              <a:t>2</a:t>
            </a:r>
            <a:r>
              <a:rPr lang="en-US" sz="2800" b="1" dirty="0">
                <a:solidFill>
                  <a:srgbClr val="660066"/>
                </a:solidFill>
              </a:rPr>
              <a:t>/p</a:t>
            </a:r>
            <a:r>
              <a:rPr lang="en-US" sz="2800" b="1" baseline="-25000" dirty="0">
                <a:solidFill>
                  <a:srgbClr val="660066"/>
                </a:solidFill>
              </a:rPr>
              <a:t>1 </a:t>
            </a:r>
            <a:r>
              <a:rPr lang="en-US" sz="2800" b="1" dirty="0">
                <a:solidFill>
                  <a:srgbClr val="660066"/>
                </a:solidFill>
              </a:rPr>
              <a:t>X</a:t>
            </a:r>
            <a:r>
              <a:rPr lang="en-US" sz="2800" b="1" baseline="-25000" dirty="0">
                <a:solidFill>
                  <a:srgbClr val="660066"/>
                </a:solidFill>
              </a:rPr>
              <a:t>2 </a:t>
            </a:r>
            <a:r>
              <a:rPr lang="en-US" sz="2800" b="1" dirty="0">
                <a:solidFill>
                  <a:srgbClr val="660066"/>
                </a:solidFill>
              </a:rPr>
              <a:t>+ p</a:t>
            </a:r>
            <a:r>
              <a:rPr lang="en-US" sz="2800" b="1" baseline="-25000" dirty="0">
                <a:solidFill>
                  <a:srgbClr val="660066"/>
                </a:solidFill>
              </a:rPr>
              <a:t>3</a:t>
            </a:r>
            <a:r>
              <a:rPr lang="en-US" sz="2800" b="1" dirty="0">
                <a:solidFill>
                  <a:srgbClr val="660066"/>
                </a:solidFill>
              </a:rPr>
              <a:t>/p</a:t>
            </a:r>
            <a:r>
              <a:rPr lang="en-US" sz="2800" b="1" baseline="-25000" dirty="0">
                <a:solidFill>
                  <a:srgbClr val="660066"/>
                </a:solidFill>
              </a:rPr>
              <a:t>1 </a:t>
            </a:r>
            <a:r>
              <a:rPr lang="en-US" sz="2800" b="1" dirty="0">
                <a:solidFill>
                  <a:srgbClr val="660066"/>
                </a:solidFill>
              </a:rPr>
              <a:t>X</a:t>
            </a:r>
            <a:r>
              <a:rPr lang="en-US" sz="2800" b="1" baseline="-25000" dirty="0">
                <a:solidFill>
                  <a:srgbClr val="660066"/>
                </a:solidFill>
              </a:rPr>
              <a:t>3 </a:t>
            </a:r>
            <a:r>
              <a:rPr lang="en-US" sz="2800" b="1" dirty="0">
                <a:solidFill>
                  <a:srgbClr val="660066"/>
                </a:solidFill>
              </a:rPr>
              <a:t>+ … + </a:t>
            </a:r>
            <a:r>
              <a:rPr lang="en-US" sz="2800" b="1" dirty="0" err="1">
                <a:solidFill>
                  <a:srgbClr val="660066"/>
                </a:solidFill>
              </a:rPr>
              <a:t>p</a:t>
            </a:r>
            <a:r>
              <a:rPr lang="en-US" sz="2800" b="1" baseline="-25000" dirty="0" err="1">
                <a:solidFill>
                  <a:srgbClr val="660066"/>
                </a:solidFill>
              </a:rPr>
              <a:t>n</a:t>
            </a:r>
            <a:r>
              <a:rPr lang="en-US" sz="2800" b="1" dirty="0">
                <a:solidFill>
                  <a:srgbClr val="660066"/>
                </a:solidFill>
              </a:rPr>
              <a:t>/p</a:t>
            </a:r>
            <a:r>
              <a:rPr lang="en-US" sz="2800" b="1" baseline="-25000" dirty="0">
                <a:solidFill>
                  <a:srgbClr val="660066"/>
                </a:solidFill>
              </a:rPr>
              <a:t>1</a:t>
            </a:r>
            <a:r>
              <a:rPr lang="en-US" sz="2800" b="1" dirty="0">
                <a:solidFill>
                  <a:srgbClr val="660066"/>
                </a:solidFill>
              </a:rPr>
              <a:t>X</a:t>
            </a:r>
            <a:r>
              <a:rPr lang="en-US" sz="2800" b="1" baseline="-25000" dirty="0">
                <a:solidFill>
                  <a:srgbClr val="660066"/>
                </a:solidFill>
              </a:rPr>
              <a:t>n</a:t>
            </a:r>
            <a:endParaRPr lang="en-US" sz="2800" dirty="0">
              <a:solidFill>
                <a:srgbClr val="660066"/>
              </a:solidFill>
            </a:endParaRPr>
          </a:p>
        </p:txBody>
      </p:sp>
      <p:sp>
        <p:nvSpPr>
          <p:cNvPr id="4" name="TextBox 3"/>
          <p:cNvSpPr txBox="1"/>
          <p:nvPr/>
        </p:nvSpPr>
        <p:spPr>
          <a:xfrm>
            <a:off x="762000" y="1752600"/>
            <a:ext cx="7696200" cy="1200329"/>
          </a:xfrm>
          <a:prstGeom prst="rect">
            <a:avLst/>
          </a:prstGeom>
          <a:noFill/>
        </p:spPr>
        <p:txBody>
          <a:bodyPr wrap="square" rtlCol="0">
            <a:spAutoFit/>
          </a:bodyPr>
          <a:lstStyle/>
          <a:p>
            <a:pPr marL="176213" indent="-176213">
              <a:buFont typeface="Arial" pitchFamily="34" charset="0"/>
              <a:buChar char="•"/>
            </a:pPr>
            <a:r>
              <a:rPr lang="en-US" sz="2400" b="1" dirty="0"/>
              <a:t>The budget line which is the curve of consumer’s budget constrain for two goods consumed (X and Y) </a:t>
            </a:r>
          </a:p>
        </p:txBody>
      </p:sp>
      <p:sp>
        <p:nvSpPr>
          <p:cNvPr id="5" name="Line 6"/>
          <p:cNvSpPr>
            <a:spLocks noChangeShapeType="1"/>
          </p:cNvSpPr>
          <p:nvPr/>
        </p:nvSpPr>
        <p:spPr bwMode="auto">
          <a:xfrm flipV="1">
            <a:off x="2855007" y="5802638"/>
            <a:ext cx="4311452" cy="6245"/>
          </a:xfrm>
          <a:prstGeom prst="line">
            <a:avLst/>
          </a:prstGeom>
          <a:noFill/>
          <a:ln w="57150">
            <a:solidFill>
              <a:srgbClr val="FF0000"/>
            </a:solidFill>
            <a:round/>
            <a:headEnd/>
            <a:tailEnd/>
          </a:ln>
        </p:spPr>
        <p:txBody>
          <a:bodyPr/>
          <a:lstStyle/>
          <a:p>
            <a:endParaRPr lang="en-US" dirty="0"/>
          </a:p>
        </p:txBody>
      </p:sp>
      <p:sp>
        <p:nvSpPr>
          <p:cNvPr id="6" name="Line 5"/>
          <p:cNvSpPr>
            <a:spLocks noChangeShapeType="1"/>
          </p:cNvSpPr>
          <p:nvPr/>
        </p:nvSpPr>
        <p:spPr bwMode="auto">
          <a:xfrm flipH="1">
            <a:off x="2851349" y="2964597"/>
            <a:ext cx="0" cy="2848830"/>
          </a:xfrm>
          <a:prstGeom prst="line">
            <a:avLst/>
          </a:prstGeom>
          <a:noFill/>
          <a:ln w="57150">
            <a:solidFill>
              <a:srgbClr val="FF0000"/>
            </a:solidFill>
            <a:round/>
            <a:headEnd/>
            <a:tailEnd/>
          </a:ln>
        </p:spPr>
        <p:txBody>
          <a:bodyPr/>
          <a:lstStyle/>
          <a:p>
            <a:endParaRPr lang="en-US"/>
          </a:p>
        </p:txBody>
      </p:sp>
      <p:sp>
        <p:nvSpPr>
          <p:cNvPr id="7" name="Text Box 32"/>
          <p:cNvSpPr txBox="1">
            <a:spLocks noChangeArrowheads="1"/>
          </p:cNvSpPr>
          <p:nvPr/>
        </p:nvSpPr>
        <p:spPr bwMode="auto">
          <a:xfrm>
            <a:off x="4085873" y="5896495"/>
            <a:ext cx="486127" cy="369332"/>
          </a:xfrm>
          <a:prstGeom prst="rect">
            <a:avLst/>
          </a:prstGeom>
          <a:noFill/>
          <a:ln w="9525">
            <a:noFill/>
            <a:miter lim="800000"/>
            <a:headEnd/>
            <a:tailEnd/>
          </a:ln>
        </p:spPr>
        <p:txBody>
          <a:bodyPr wrap="square">
            <a:spAutoFit/>
          </a:bodyPr>
          <a:lstStyle/>
          <a:p>
            <a:r>
              <a:rPr lang="en-US" baseline="0" dirty="0"/>
              <a:t>X1</a:t>
            </a:r>
          </a:p>
        </p:txBody>
      </p:sp>
      <p:sp>
        <p:nvSpPr>
          <p:cNvPr id="8" name="Text Box 33"/>
          <p:cNvSpPr txBox="1">
            <a:spLocks noChangeArrowheads="1"/>
          </p:cNvSpPr>
          <p:nvPr/>
        </p:nvSpPr>
        <p:spPr bwMode="auto">
          <a:xfrm>
            <a:off x="2330251" y="4495800"/>
            <a:ext cx="565349" cy="369332"/>
          </a:xfrm>
          <a:prstGeom prst="rect">
            <a:avLst/>
          </a:prstGeom>
          <a:noFill/>
          <a:ln w="9525">
            <a:noFill/>
            <a:miter lim="800000"/>
            <a:headEnd/>
            <a:tailEnd/>
          </a:ln>
        </p:spPr>
        <p:txBody>
          <a:bodyPr wrap="square">
            <a:spAutoFit/>
          </a:bodyPr>
          <a:lstStyle/>
          <a:p>
            <a:r>
              <a:rPr lang="en-US" baseline="0" dirty="0"/>
              <a:t>Y1</a:t>
            </a:r>
          </a:p>
        </p:txBody>
      </p:sp>
      <p:sp>
        <p:nvSpPr>
          <p:cNvPr id="9" name="Line 35"/>
          <p:cNvSpPr>
            <a:spLocks noChangeShapeType="1"/>
          </p:cNvSpPr>
          <p:nvPr/>
        </p:nvSpPr>
        <p:spPr bwMode="auto">
          <a:xfrm flipH="1">
            <a:off x="2851348" y="4613307"/>
            <a:ext cx="1415851" cy="0"/>
          </a:xfrm>
          <a:prstGeom prst="line">
            <a:avLst/>
          </a:prstGeom>
          <a:noFill/>
          <a:ln w="9525">
            <a:solidFill>
              <a:srgbClr val="FF0000"/>
            </a:solidFill>
            <a:round/>
            <a:headEnd/>
            <a:tailEnd/>
          </a:ln>
        </p:spPr>
        <p:txBody>
          <a:bodyPr/>
          <a:lstStyle/>
          <a:p>
            <a:endParaRPr lang="en-US"/>
          </a:p>
        </p:txBody>
      </p:sp>
      <p:cxnSp>
        <p:nvCxnSpPr>
          <p:cNvPr id="10" name="Straight Connector 9"/>
          <p:cNvCxnSpPr/>
          <p:nvPr/>
        </p:nvCxnSpPr>
        <p:spPr>
          <a:xfrm>
            <a:off x="2895600" y="3258916"/>
            <a:ext cx="2606774" cy="2532284"/>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11" name="Text Box 32"/>
          <p:cNvSpPr txBox="1">
            <a:spLocks noChangeArrowheads="1"/>
          </p:cNvSpPr>
          <p:nvPr/>
        </p:nvSpPr>
        <p:spPr bwMode="auto">
          <a:xfrm>
            <a:off x="6264374" y="5867400"/>
            <a:ext cx="1889026" cy="400110"/>
          </a:xfrm>
          <a:prstGeom prst="rect">
            <a:avLst/>
          </a:prstGeom>
          <a:noFill/>
          <a:ln w="9525">
            <a:noFill/>
            <a:miter lim="800000"/>
            <a:headEnd/>
            <a:tailEnd/>
          </a:ln>
        </p:spPr>
        <p:txBody>
          <a:bodyPr wrap="square">
            <a:spAutoFit/>
          </a:bodyPr>
          <a:lstStyle/>
          <a:p>
            <a:r>
              <a:rPr lang="en-US" sz="2000" b="1" dirty="0">
                <a:solidFill>
                  <a:srgbClr val="FF0000"/>
                </a:solidFill>
              </a:rPr>
              <a:t>Quantity of </a:t>
            </a:r>
            <a:r>
              <a:rPr lang="en-US" sz="2000" b="1" baseline="0" dirty="0">
                <a:solidFill>
                  <a:srgbClr val="FF0000"/>
                </a:solidFill>
              </a:rPr>
              <a:t>X</a:t>
            </a:r>
          </a:p>
        </p:txBody>
      </p:sp>
      <p:sp>
        <p:nvSpPr>
          <p:cNvPr id="12" name="Text Box 33"/>
          <p:cNvSpPr txBox="1">
            <a:spLocks noChangeArrowheads="1"/>
          </p:cNvSpPr>
          <p:nvPr/>
        </p:nvSpPr>
        <p:spPr bwMode="auto">
          <a:xfrm>
            <a:off x="990600" y="2895600"/>
            <a:ext cx="1828800" cy="400110"/>
          </a:xfrm>
          <a:prstGeom prst="rect">
            <a:avLst/>
          </a:prstGeom>
          <a:noFill/>
          <a:ln w="9525">
            <a:noFill/>
            <a:miter lim="800000"/>
            <a:headEnd/>
            <a:tailEnd/>
          </a:ln>
        </p:spPr>
        <p:txBody>
          <a:bodyPr wrap="square">
            <a:spAutoFit/>
          </a:bodyPr>
          <a:lstStyle/>
          <a:p>
            <a:r>
              <a:rPr lang="en-US" sz="2000" b="1" baseline="0" dirty="0">
                <a:solidFill>
                  <a:srgbClr val="FF0000"/>
                </a:solidFill>
              </a:rPr>
              <a:t>Quantity of Y</a:t>
            </a:r>
            <a:endParaRPr lang="en-US" sz="1600" b="1" baseline="0" dirty="0">
              <a:solidFill>
                <a:srgbClr val="FF0000"/>
              </a:solidFill>
            </a:endParaRPr>
          </a:p>
        </p:txBody>
      </p:sp>
      <p:sp>
        <p:nvSpPr>
          <p:cNvPr id="14" name="Rectangle 13"/>
          <p:cNvSpPr/>
          <p:nvPr/>
        </p:nvSpPr>
        <p:spPr>
          <a:xfrm>
            <a:off x="3934490" y="3974068"/>
            <a:ext cx="4161717" cy="400110"/>
          </a:xfrm>
          <a:prstGeom prst="rect">
            <a:avLst/>
          </a:prstGeom>
        </p:spPr>
        <p:txBody>
          <a:bodyPr wrap="none">
            <a:spAutoFit/>
          </a:bodyPr>
          <a:lstStyle/>
          <a:p>
            <a:r>
              <a:rPr lang="en-US" sz="2000" b="1" dirty="0">
                <a:solidFill>
                  <a:srgbClr val="660066"/>
                </a:solidFill>
              </a:rPr>
              <a:t>I = </a:t>
            </a:r>
            <a:r>
              <a:rPr lang="en-US" sz="2000" b="1" dirty="0" err="1">
                <a:solidFill>
                  <a:srgbClr val="660066"/>
                </a:solidFill>
              </a:rPr>
              <a:t>p</a:t>
            </a:r>
            <a:r>
              <a:rPr lang="en-US" sz="2000" b="1" baseline="-25000" dirty="0" err="1">
                <a:solidFill>
                  <a:srgbClr val="660066"/>
                </a:solidFill>
              </a:rPr>
              <a:t>X</a:t>
            </a:r>
            <a:r>
              <a:rPr lang="en-US" sz="2000" b="1" dirty="0" err="1">
                <a:solidFill>
                  <a:srgbClr val="660066"/>
                </a:solidFill>
              </a:rPr>
              <a:t>X</a:t>
            </a:r>
            <a:r>
              <a:rPr lang="en-US" sz="2000" b="1" baseline="-25000" dirty="0">
                <a:solidFill>
                  <a:srgbClr val="660066"/>
                </a:solidFill>
              </a:rPr>
              <a:t> </a:t>
            </a:r>
            <a:r>
              <a:rPr lang="en-US" sz="2000" b="1" dirty="0">
                <a:solidFill>
                  <a:srgbClr val="660066"/>
                </a:solidFill>
              </a:rPr>
              <a:t>+ </a:t>
            </a:r>
            <a:r>
              <a:rPr lang="en-US" sz="2000" b="1" dirty="0" err="1">
                <a:solidFill>
                  <a:srgbClr val="660066"/>
                </a:solidFill>
              </a:rPr>
              <a:t>p</a:t>
            </a:r>
            <a:r>
              <a:rPr lang="en-US" sz="2000" b="1" baseline="-25000" dirty="0" err="1">
                <a:solidFill>
                  <a:srgbClr val="660066"/>
                </a:solidFill>
              </a:rPr>
              <a:t>Y</a:t>
            </a:r>
            <a:r>
              <a:rPr lang="en-US" sz="2000" b="1" dirty="0" err="1">
                <a:solidFill>
                  <a:srgbClr val="660066"/>
                </a:solidFill>
              </a:rPr>
              <a:t>Y</a:t>
            </a:r>
            <a:r>
              <a:rPr lang="en-US" sz="2000" b="1" dirty="0">
                <a:solidFill>
                  <a:srgbClr val="660066"/>
                </a:solidFill>
              </a:rPr>
              <a:t>; Y =</a:t>
            </a:r>
            <a:r>
              <a:rPr lang="en-US" sz="2000" b="1" baseline="-25000" dirty="0">
                <a:solidFill>
                  <a:srgbClr val="660066"/>
                </a:solidFill>
              </a:rPr>
              <a:t>  </a:t>
            </a:r>
            <a:r>
              <a:rPr lang="en-US" sz="2000" b="1" dirty="0">
                <a:solidFill>
                  <a:srgbClr val="660066"/>
                </a:solidFill>
              </a:rPr>
              <a:t>I/ </a:t>
            </a:r>
            <a:r>
              <a:rPr lang="en-US" sz="2000" b="1" dirty="0" err="1">
                <a:solidFill>
                  <a:srgbClr val="660066"/>
                </a:solidFill>
              </a:rPr>
              <a:t>p</a:t>
            </a:r>
            <a:r>
              <a:rPr lang="en-US" sz="2000" b="1" baseline="-25000" dirty="0" err="1">
                <a:solidFill>
                  <a:srgbClr val="660066"/>
                </a:solidFill>
              </a:rPr>
              <a:t>Y</a:t>
            </a:r>
            <a:r>
              <a:rPr lang="en-US" sz="2000" b="1" dirty="0">
                <a:solidFill>
                  <a:srgbClr val="660066"/>
                </a:solidFill>
              </a:rPr>
              <a:t> – </a:t>
            </a:r>
            <a:r>
              <a:rPr lang="en-US" sz="2000" b="1" dirty="0" err="1">
                <a:solidFill>
                  <a:srgbClr val="660066"/>
                </a:solidFill>
              </a:rPr>
              <a:t>p</a:t>
            </a:r>
            <a:r>
              <a:rPr lang="en-US" sz="2000" b="1" baseline="-25000" dirty="0" err="1">
                <a:solidFill>
                  <a:srgbClr val="660066"/>
                </a:solidFill>
              </a:rPr>
              <a:t>X</a:t>
            </a:r>
            <a:r>
              <a:rPr lang="en-US" sz="2000" b="1" dirty="0">
                <a:solidFill>
                  <a:srgbClr val="660066"/>
                </a:solidFill>
              </a:rPr>
              <a:t>/</a:t>
            </a:r>
            <a:r>
              <a:rPr lang="en-US" sz="2000" b="1" baseline="-25000" dirty="0">
                <a:solidFill>
                  <a:srgbClr val="660066"/>
                </a:solidFill>
              </a:rPr>
              <a:t> </a:t>
            </a:r>
            <a:r>
              <a:rPr lang="en-US" sz="2000" b="1" dirty="0" err="1">
                <a:solidFill>
                  <a:srgbClr val="660066"/>
                </a:solidFill>
              </a:rPr>
              <a:t>p</a:t>
            </a:r>
            <a:r>
              <a:rPr lang="en-US" sz="2000" b="1" baseline="-25000" dirty="0" err="1">
                <a:solidFill>
                  <a:srgbClr val="660066"/>
                </a:solidFill>
              </a:rPr>
              <a:t>Y</a:t>
            </a:r>
            <a:r>
              <a:rPr lang="en-US" sz="2000" b="1" baseline="-25000" dirty="0">
                <a:solidFill>
                  <a:srgbClr val="660066"/>
                </a:solidFill>
              </a:rPr>
              <a:t> </a:t>
            </a:r>
            <a:r>
              <a:rPr lang="en-US" sz="2000" b="1" dirty="0">
                <a:solidFill>
                  <a:srgbClr val="660066"/>
                </a:solidFill>
              </a:rPr>
              <a:t>X</a:t>
            </a:r>
            <a:r>
              <a:rPr lang="en-US" sz="2000" b="1" baseline="-25000" dirty="0">
                <a:solidFill>
                  <a:srgbClr val="660066"/>
                </a:solidFill>
              </a:rPr>
              <a:t> </a:t>
            </a:r>
            <a:endParaRPr lang="en-US" sz="2000" dirty="0"/>
          </a:p>
        </p:txBody>
      </p:sp>
      <p:sp>
        <p:nvSpPr>
          <p:cNvPr id="15" name="TextBox 14"/>
          <p:cNvSpPr txBox="1"/>
          <p:nvPr/>
        </p:nvSpPr>
        <p:spPr>
          <a:xfrm>
            <a:off x="5314672" y="5615342"/>
            <a:ext cx="324128" cy="369332"/>
          </a:xfrm>
          <a:prstGeom prst="rect">
            <a:avLst/>
          </a:prstGeom>
          <a:noFill/>
        </p:spPr>
        <p:txBody>
          <a:bodyPr wrap="none" rtlCol="0">
            <a:spAutoFit/>
          </a:bodyPr>
          <a:lstStyle/>
          <a:p>
            <a:r>
              <a:rPr lang="en-US" dirty="0"/>
              <a:t>●</a:t>
            </a:r>
          </a:p>
        </p:txBody>
      </p:sp>
      <p:sp>
        <p:nvSpPr>
          <p:cNvPr id="16" name="TextBox 15"/>
          <p:cNvSpPr txBox="1"/>
          <p:nvPr/>
        </p:nvSpPr>
        <p:spPr>
          <a:xfrm>
            <a:off x="2689285" y="3074250"/>
            <a:ext cx="324128" cy="369332"/>
          </a:xfrm>
          <a:prstGeom prst="rect">
            <a:avLst/>
          </a:prstGeom>
          <a:noFill/>
        </p:spPr>
        <p:txBody>
          <a:bodyPr wrap="none" rtlCol="0">
            <a:spAutoFit/>
          </a:bodyPr>
          <a:lstStyle/>
          <a:p>
            <a:r>
              <a:rPr lang="en-US" dirty="0"/>
              <a:t>●</a:t>
            </a:r>
          </a:p>
        </p:txBody>
      </p:sp>
      <p:sp>
        <p:nvSpPr>
          <p:cNvPr id="17" name="TextBox 16"/>
          <p:cNvSpPr txBox="1"/>
          <p:nvPr/>
        </p:nvSpPr>
        <p:spPr>
          <a:xfrm>
            <a:off x="5192215" y="5867400"/>
            <a:ext cx="675185" cy="369332"/>
          </a:xfrm>
          <a:prstGeom prst="rect">
            <a:avLst/>
          </a:prstGeom>
          <a:noFill/>
        </p:spPr>
        <p:txBody>
          <a:bodyPr wrap="none" rtlCol="0">
            <a:spAutoFit/>
          </a:bodyPr>
          <a:lstStyle/>
          <a:p>
            <a:r>
              <a:rPr lang="en-US" b="1" dirty="0">
                <a:solidFill>
                  <a:srgbClr val="660066"/>
                </a:solidFill>
              </a:rPr>
              <a:t>I/ </a:t>
            </a:r>
            <a:r>
              <a:rPr lang="en-US" b="1" dirty="0" err="1">
                <a:solidFill>
                  <a:srgbClr val="660066"/>
                </a:solidFill>
              </a:rPr>
              <a:t>p</a:t>
            </a:r>
            <a:r>
              <a:rPr lang="en-US" b="1" baseline="-25000" dirty="0" err="1">
                <a:solidFill>
                  <a:srgbClr val="660066"/>
                </a:solidFill>
              </a:rPr>
              <a:t>X</a:t>
            </a:r>
            <a:endParaRPr lang="en-US" dirty="0"/>
          </a:p>
        </p:txBody>
      </p:sp>
      <p:sp>
        <p:nvSpPr>
          <p:cNvPr id="18" name="TextBox 17"/>
          <p:cNvSpPr txBox="1"/>
          <p:nvPr/>
        </p:nvSpPr>
        <p:spPr>
          <a:xfrm>
            <a:off x="2819400" y="2971800"/>
            <a:ext cx="689612" cy="369332"/>
          </a:xfrm>
          <a:prstGeom prst="rect">
            <a:avLst/>
          </a:prstGeom>
          <a:noFill/>
        </p:spPr>
        <p:txBody>
          <a:bodyPr wrap="none" rtlCol="0">
            <a:spAutoFit/>
          </a:bodyPr>
          <a:lstStyle/>
          <a:p>
            <a:r>
              <a:rPr lang="en-US" b="1" dirty="0">
                <a:solidFill>
                  <a:srgbClr val="660066"/>
                </a:solidFill>
              </a:rPr>
              <a:t>I/</a:t>
            </a:r>
            <a:r>
              <a:rPr lang="en-US" b="1" baseline="-25000" dirty="0">
                <a:solidFill>
                  <a:srgbClr val="660066"/>
                </a:solidFill>
              </a:rPr>
              <a:t> </a:t>
            </a:r>
            <a:r>
              <a:rPr lang="en-US" b="1" dirty="0" err="1">
                <a:solidFill>
                  <a:srgbClr val="660066"/>
                </a:solidFill>
              </a:rPr>
              <a:t>p</a:t>
            </a:r>
            <a:r>
              <a:rPr lang="en-US" b="1" baseline="-25000" dirty="0" err="1">
                <a:solidFill>
                  <a:srgbClr val="660066"/>
                </a:solidFill>
              </a:rPr>
              <a:t>Y</a:t>
            </a:r>
            <a:r>
              <a:rPr lang="en-US" b="1" baseline="-25000" dirty="0">
                <a:solidFill>
                  <a:srgbClr val="660066"/>
                </a:solidFill>
              </a:rPr>
              <a:t> </a:t>
            </a:r>
            <a:endParaRPr lang="en-US" dirty="0"/>
          </a:p>
        </p:txBody>
      </p:sp>
      <p:sp>
        <p:nvSpPr>
          <p:cNvPr id="19" name="TextBox 18"/>
          <p:cNvSpPr txBox="1"/>
          <p:nvPr/>
        </p:nvSpPr>
        <p:spPr>
          <a:xfrm>
            <a:off x="4789517" y="5407223"/>
            <a:ext cx="620683" cy="276999"/>
          </a:xfrm>
          <a:prstGeom prst="rect">
            <a:avLst/>
          </a:prstGeom>
          <a:noFill/>
        </p:spPr>
        <p:txBody>
          <a:bodyPr wrap="none" rtlCol="0">
            <a:spAutoFit/>
          </a:bodyPr>
          <a:lstStyle/>
          <a:p>
            <a:r>
              <a:rPr lang="en-US" sz="1200" b="1" dirty="0" err="1">
                <a:solidFill>
                  <a:srgbClr val="660066"/>
                </a:solidFill>
              </a:rPr>
              <a:t>p</a:t>
            </a:r>
            <a:r>
              <a:rPr lang="en-US" sz="1200" b="1" baseline="-25000" dirty="0" err="1">
                <a:solidFill>
                  <a:srgbClr val="660066"/>
                </a:solidFill>
              </a:rPr>
              <a:t>X</a:t>
            </a:r>
            <a:r>
              <a:rPr lang="en-US" sz="1200" b="1" dirty="0">
                <a:solidFill>
                  <a:srgbClr val="660066"/>
                </a:solidFill>
              </a:rPr>
              <a:t>/</a:t>
            </a:r>
            <a:r>
              <a:rPr lang="en-US" sz="1200" b="1" baseline="-25000" dirty="0">
                <a:solidFill>
                  <a:srgbClr val="660066"/>
                </a:solidFill>
              </a:rPr>
              <a:t> </a:t>
            </a:r>
            <a:r>
              <a:rPr lang="en-US" sz="1200" b="1" dirty="0" err="1">
                <a:solidFill>
                  <a:srgbClr val="660066"/>
                </a:solidFill>
              </a:rPr>
              <a:t>p</a:t>
            </a:r>
            <a:r>
              <a:rPr lang="en-US" sz="1200" b="1" baseline="-25000" dirty="0" err="1">
                <a:solidFill>
                  <a:srgbClr val="660066"/>
                </a:solidFill>
              </a:rPr>
              <a:t>Y</a:t>
            </a:r>
            <a:endParaRPr lang="en-US" sz="1200" dirty="0"/>
          </a:p>
        </p:txBody>
      </p:sp>
      <p:sp>
        <p:nvSpPr>
          <p:cNvPr id="20" name="Arc 19"/>
          <p:cNvSpPr/>
          <p:nvPr/>
        </p:nvSpPr>
        <p:spPr>
          <a:xfrm rot="13490404">
            <a:off x="4865243" y="5103989"/>
            <a:ext cx="472461" cy="732479"/>
          </a:xfrm>
          <a:prstGeom prst="arc">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21" name="Line 35"/>
          <p:cNvSpPr>
            <a:spLocks noChangeShapeType="1"/>
          </p:cNvSpPr>
          <p:nvPr/>
        </p:nvSpPr>
        <p:spPr bwMode="auto">
          <a:xfrm flipH="1" flipV="1">
            <a:off x="4267200" y="4648199"/>
            <a:ext cx="0" cy="1143000"/>
          </a:xfrm>
          <a:prstGeom prst="line">
            <a:avLst/>
          </a:prstGeom>
          <a:noFill/>
          <a:ln w="9525">
            <a:solidFill>
              <a:srgbClr val="FF0000"/>
            </a:solidFill>
            <a:round/>
            <a:headEnd/>
            <a:tailEnd/>
          </a:ln>
        </p:spPr>
        <p:txBody>
          <a:bodyPr/>
          <a:lstStyle/>
          <a:p>
            <a:endParaRPr lang="en-US"/>
          </a:p>
        </p:txBody>
      </p:sp>
      <p:sp>
        <p:nvSpPr>
          <p:cNvPr id="22" name="TextBox 21"/>
          <p:cNvSpPr txBox="1"/>
          <p:nvPr/>
        </p:nvSpPr>
        <p:spPr>
          <a:xfrm>
            <a:off x="4075685" y="4419600"/>
            <a:ext cx="267715" cy="369332"/>
          </a:xfrm>
          <a:prstGeom prst="rect">
            <a:avLst/>
          </a:prstGeom>
          <a:noFill/>
        </p:spPr>
        <p:txBody>
          <a:bodyPr wrap="square" rtlCol="0">
            <a:spAutoFit/>
          </a:bodyPr>
          <a:lstStyle/>
          <a:p>
            <a:pPr>
              <a:buSzPct val="200000"/>
            </a:pPr>
            <a:r>
              <a:rPr lang="en-US" dirty="0"/>
              <a:t>●</a:t>
            </a:r>
          </a:p>
        </p:txBody>
      </p:sp>
    </p:spTree>
    <p:extLst>
      <p:ext uri="{BB962C8B-B14F-4D97-AF65-F5344CB8AC3E}">
        <p14:creationId xmlns:p14="http://schemas.microsoft.com/office/powerpoint/2010/main" val="220086308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ext Box 4"/>
          <p:cNvSpPr txBox="1">
            <a:spLocks noChangeArrowheads="1"/>
          </p:cNvSpPr>
          <p:nvPr/>
        </p:nvSpPr>
        <p:spPr bwMode="auto">
          <a:xfrm>
            <a:off x="838200" y="979706"/>
            <a:ext cx="7696200" cy="5262979"/>
          </a:xfrm>
          <a:prstGeom prst="rect">
            <a:avLst/>
          </a:prstGeom>
          <a:noFill/>
          <a:ln w="9525">
            <a:noFill/>
            <a:miter lim="800000"/>
            <a:headEnd/>
            <a:tailEnd/>
          </a:ln>
        </p:spPr>
        <p:txBody>
          <a:bodyPr wrap="square">
            <a:spAutoFit/>
          </a:bodyPr>
          <a:lstStyle/>
          <a:p>
            <a:pPr marL="457200" indent="-457200">
              <a:buFont typeface="Wingdings" pitchFamily="2" charset="2"/>
              <a:buChar char="§"/>
            </a:pPr>
            <a:r>
              <a:rPr lang="en-US" sz="2800" b="1" baseline="0" dirty="0"/>
              <a:t>Suppose</a:t>
            </a:r>
            <a:r>
              <a:rPr lang="en-US" sz="2800" b="1" dirty="0"/>
              <a:t> the consumer has a fixed income of 1.200.000 which is the maximum amount that can be spent on two goods X and Y (for simplicity there are only X and Y would be consumed)</a:t>
            </a:r>
          </a:p>
          <a:p>
            <a:pPr marL="457200" indent="-457200">
              <a:buFont typeface="Wingdings" pitchFamily="2" charset="2"/>
              <a:buChar char="§"/>
            </a:pPr>
            <a:r>
              <a:rPr lang="en-US" sz="2800" b="1" baseline="0" dirty="0"/>
              <a:t>If</a:t>
            </a:r>
            <a:r>
              <a:rPr lang="en-US" sz="2800" b="1" dirty="0"/>
              <a:t> the price of </a:t>
            </a:r>
            <a:r>
              <a:rPr lang="en-US" sz="2800" b="1" baseline="0" dirty="0"/>
              <a:t>X,</a:t>
            </a:r>
            <a:r>
              <a:rPr lang="en-US" sz="2800" b="1" dirty="0"/>
              <a:t> </a:t>
            </a:r>
            <a:r>
              <a:rPr lang="en-US" sz="2800" b="1" dirty="0" err="1"/>
              <a:t>p</a:t>
            </a:r>
            <a:r>
              <a:rPr lang="en-US" sz="2800" b="1" baseline="-25000" dirty="0" err="1"/>
              <a:t>X</a:t>
            </a:r>
            <a:r>
              <a:rPr lang="en-US" sz="2800" b="1" baseline="0" dirty="0"/>
              <a:t> = 300 per unit </a:t>
            </a:r>
            <a:r>
              <a:rPr lang="en-US" sz="2800" b="1" dirty="0"/>
              <a:t>and the price of Y, </a:t>
            </a:r>
            <a:r>
              <a:rPr lang="en-US" sz="2800" b="1" dirty="0" err="1"/>
              <a:t>p</a:t>
            </a:r>
            <a:r>
              <a:rPr lang="en-US" sz="2800" b="1" baseline="-25000" dirty="0" err="1"/>
              <a:t>Y</a:t>
            </a:r>
            <a:r>
              <a:rPr lang="en-US" sz="2800" b="1" baseline="0" dirty="0"/>
              <a:t> = 400 per unit, the budget constrain would be:</a:t>
            </a:r>
          </a:p>
          <a:p>
            <a:endParaRPr lang="en-US" sz="2800" b="1" baseline="0" dirty="0"/>
          </a:p>
          <a:p>
            <a:pPr algn="ctr"/>
            <a:r>
              <a:rPr lang="en-US" sz="2800" b="1" baseline="0" dirty="0">
                <a:solidFill>
                  <a:srgbClr val="660066"/>
                </a:solidFill>
              </a:rPr>
              <a:t>300X + 400Y = 1.200.000 </a:t>
            </a:r>
          </a:p>
          <a:p>
            <a:pPr algn="ctr"/>
            <a:r>
              <a:rPr lang="en-US" sz="2800" b="1" baseline="0" dirty="0"/>
              <a:t>or </a:t>
            </a:r>
          </a:p>
          <a:p>
            <a:pPr algn="ctr"/>
            <a:r>
              <a:rPr lang="en-US" sz="2800" b="1" baseline="0" dirty="0">
                <a:solidFill>
                  <a:srgbClr val="660066"/>
                </a:solidFill>
              </a:rPr>
              <a:t>Y = 1200000/400 – 300/400X</a:t>
            </a:r>
          </a:p>
        </p:txBody>
      </p:sp>
    </p:spTree>
    <p:extLst>
      <p:ext uri="{BB962C8B-B14F-4D97-AF65-F5344CB8AC3E}">
        <p14:creationId xmlns:p14="http://schemas.microsoft.com/office/powerpoint/2010/main" val="330941348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Line 10"/>
          <p:cNvSpPr>
            <a:spLocks noChangeShapeType="1"/>
          </p:cNvSpPr>
          <p:nvPr/>
        </p:nvSpPr>
        <p:spPr bwMode="auto">
          <a:xfrm>
            <a:off x="1447801" y="1752600"/>
            <a:ext cx="4953000" cy="3657600"/>
          </a:xfrm>
          <a:prstGeom prst="line">
            <a:avLst/>
          </a:prstGeom>
          <a:noFill/>
          <a:ln w="28575">
            <a:solidFill>
              <a:srgbClr val="FF0000"/>
            </a:solidFill>
            <a:round/>
            <a:headEnd/>
            <a:tailEnd/>
          </a:ln>
        </p:spPr>
        <p:txBody>
          <a:bodyPr/>
          <a:lstStyle/>
          <a:p>
            <a:endParaRPr lang="en-US"/>
          </a:p>
        </p:txBody>
      </p:sp>
      <p:sp>
        <p:nvSpPr>
          <p:cNvPr id="5" name="Line 11"/>
          <p:cNvSpPr>
            <a:spLocks noChangeShapeType="1"/>
          </p:cNvSpPr>
          <p:nvPr/>
        </p:nvSpPr>
        <p:spPr bwMode="auto">
          <a:xfrm flipV="1">
            <a:off x="2438400" y="2514600"/>
            <a:ext cx="0" cy="2895600"/>
          </a:xfrm>
          <a:prstGeom prst="line">
            <a:avLst/>
          </a:prstGeom>
          <a:noFill/>
          <a:ln w="9525">
            <a:solidFill>
              <a:schemeClr val="tx1"/>
            </a:solidFill>
            <a:round/>
            <a:headEnd/>
            <a:tailEnd/>
          </a:ln>
        </p:spPr>
        <p:txBody>
          <a:bodyPr/>
          <a:lstStyle/>
          <a:p>
            <a:endParaRPr lang="en-US"/>
          </a:p>
        </p:txBody>
      </p:sp>
      <p:sp>
        <p:nvSpPr>
          <p:cNvPr id="7" name="Line 14"/>
          <p:cNvSpPr>
            <a:spLocks noChangeShapeType="1"/>
          </p:cNvSpPr>
          <p:nvPr/>
        </p:nvSpPr>
        <p:spPr bwMode="auto">
          <a:xfrm flipV="1">
            <a:off x="4419600" y="3962400"/>
            <a:ext cx="0" cy="1447800"/>
          </a:xfrm>
          <a:prstGeom prst="line">
            <a:avLst/>
          </a:prstGeom>
          <a:noFill/>
          <a:ln w="9525">
            <a:solidFill>
              <a:schemeClr val="tx1"/>
            </a:solidFill>
            <a:round/>
            <a:headEnd/>
            <a:tailEnd/>
          </a:ln>
        </p:spPr>
        <p:txBody>
          <a:bodyPr/>
          <a:lstStyle/>
          <a:p>
            <a:endParaRPr lang="en-US"/>
          </a:p>
        </p:txBody>
      </p:sp>
      <p:sp>
        <p:nvSpPr>
          <p:cNvPr id="8" name="Line 16"/>
          <p:cNvSpPr>
            <a:spLocks noChangeShapeType="1"/>
          </p:cNvSpPr>
          <p:nvPr/>
        </p:nvSpPr>
        <p:spPr bwMode="auto">
          <a:xfrm flipH="1">
            <a:off x="1447800" y="2514600"/>
            <a:ext cx="990600" cy="0"/>
          </a:xfrm>
          <a:prstGeom prst="line">
            <a:avLst/>
          </a:prstGeom>
          <a:noFill/>
          <a:ln w="9525">
            <a:solidFill>
              <a:schemeClr val="tx1"/>
            </a:solidFill>
            <a:round/>
            <a:headEnd/>
            <a:tailEnd/>
          </a:ln>
        </p:spPr>
        <p:txBody>
          <a:bodyPr/>
          <a:lstStyle/>
          <a:p>
            <a:endParaRPr lang="en-US"/>
          </a:p>
        </p:txBody>
      </p:sp>
      <p:sp>
        <p:nvSpPr>
          <p:cNvPr id="9" name="Line 17"/>
          <p:cNvSpPr>
            <a:spLocks noChangeShapeType="1"/>
          </p:cNvSpPr>
          <p:nvPr/>
        </p:nvSpPr>
        <p:spPr bwMode="auto">
          <a:xfrm flipV="1">
            <a:off x="5410199" y="4724400"/>
            <a:ext cx="11827" cy="685800"/>
          </a:xfrm>
          <a:prstGeom prst="line">
            <a:avLst/>
          </a:prstGeom>
          <a:noFill/>
          <a:ln w="9525">
            <a:solidFill>
              <a:schemeClr val="tx1"/>
            </a:solidFill>
            <a:round/>
            <a:headEnd/>
            <a:tailEnd/>
          </a:ln>
        </p:spPr>
        <p:txBody>
          <a:bodyPr/>
          <a:lstStyle/>
          <a:p>
            <a:endParaRPr lang="en-US"/>
          </a:p>
        </p:txBody>
      </p:sp>
      <p:sp>
        <p:nvSpPr>
          <p:cNvPr id="10" name="Line 18"/>
          <p:cNvSpPr>
            <a:spLocks noChangeShapeType="1"/>
          </p:cNvSpPr>
          <p:nvPr/>
        </p:nvSpPr>
        <p:spPr bwMode="auto">
          <a:xfrm flipH="1">
            <a:off x="1447798" y="3238500"/>
            <a:ext cx="1987114" cy="0"/>
          </a:xfrm>
          <a:prstGeom prst="line">
            <a:avLst/>
          </a:prstGeom>
          <a:noFill/>
          <a:ln w="9525">
            <a:solidFill>
              <a:schemeClr val="tx1"/>
            </a:solidFill>
            <a:round/>
            <a:headEnd/>
            <a:tailEnd/>
          </a:ln>
        </p:spPr>
        <p:txBody>
          <a:bodyPr/>
          <a:lstStyle/>
          <a:p>
            <a:endParaRPr lang="en-US"/>
          </a:p>
        </p:txBody>
      </p:sp>
      <p:sp>
        <p:nvSpPr>
          <p:cNvPr id="11" name="Text Box 20"/>
          <p:cNvSpPr txBox="1">
            <a:spLocks noChangeArrowheads="1"/>
          </p:cNvSpPr>
          <p:nvPr/>
        </p:nvSpPr>
        <p:spPr bwMode="auto">
          <a:xfrm>
            <a:off x="1752600" y="757535"/>
            <a:ext cx="6858000" cy="461665"/>
          </a:xfrm>
          <a:prstGeom prst="rect">
            <a:avLst/>
          </a:prstGeom>
          <a:noFill/>
          <a:ln w="9525">
            <a:noFill/>
            <a:miter lim="800000"/>
            <a:headEnd/>
            <a:tailEnd/>
          </a:ln>
        </p:spPr>
        <p:txBody>
          <a:bodyPr wrap="square">
            <a:spAutoFit/>
          </a:bodyPr>
          <a:lstStyle/>
          <a:p>
            <a:r>
              <a:rPr lang="en-US" sz="2400" b="1" dirty="0">
                <a:solidFill>
                  <a:srgbClr val="FF0000"/>
                </a:solidFill>
              </a:rPr>
              <a:t>The budget line of  </a:t>
            </a:r>
            <a:r>
              <a:rPr lang="en-US" sz="2400" b="1" baseline="0" dirty="0">
                <a:solidFill>
                  <a:srgbClr val="FF0000"/>
                </a:solidFill>
              </a:rPr>
              <a:t>300X + 400Y = 1200000</a:t>
            </a:r>
          </a:p>
        </p:txBody>
      </p:sp>
      <p:sp>
        <p:nvSpPr>
          <p:cNvPr id="12" name="Line 11"/>
          <p:cNvSpPr>
            <a:spLocks noChangeShapeType="1"/>
          </p:cNvSpPr>
          <p:nvPr/>
        </p:nvSpPr>
        <p:spPr bwMode="auto">
          <a:xfrm flipV="1">
            <a:off x="1447800" y="489948"/>
            <a:ext cx="0" cy="4920252"/>
          </a:xfrm>
          <a:prstGeom prst="line">
            <a:avLst/>
          </a:prstGeom>
          <a:noFill/>
          <a:ln w="28575">
            <a:solidFill>
              <a:schemeClr val="tx1"/>
            </a:solidFill>
            <a:round/>
            <a:headEnd/>
            <a:tailEnd/>
          </a:ln>
        </p:spPr>
        <p:txBody>
          <a:bodyPr/>
          <a:lstStyle/>
          <a:p>
            <a:endParaRPr lang="en-US"/>
          </a:p>
        </p:txBody>
      </p:sp>
      <p:sp>
        <p:nvSpPr>
          <p:cNvPr id="13" name="Line 18"/>
          <p:cNvSpPr>
            <a:spLocks noChangeShapeType="1"/>
          </p:cNvSpPr>
          <p:nvPr/>
        </p:nvSpPr>
        <p:spPr bwMode="auto">
          <a:xfrm flipH="1">
            <a:off x="1447800" y="5410200"/>
            <a:ext cx="5410200" cy="0"/>
          </a:xfrm>
          <a:prstGeom prst="line">
            <a:avLst/>
          </a:prstGeom>
          <a:noFill/>
          <a:ln w="28575">
            <a:solidFill>
              <a:schemeClr val="tx1"/>
            </a:solidFill>
            <a:round/>
            <a:headEnd/>
            <a:tailEnd/>
          </a:ln>
        </p:spPr>
        <p:txBody>
          <a:bodyPr/>
          <a:lstStyle/>
          <a:p>
            <a:endParaRPr lang="en-US"/>
          </a:p>
        </p:txBody>
      </p:sp>
      <p:sp>
        <p:nvSpPr>
          <p:cNvPr id="14" name="TextBox 13"/>
          <p:cNvSpPr txBox="1"/>
          <p:nvPr/>
        </p:nvSpPr>
        <p:spPr>
          <a:xfrm>
            <a:off x="1295400" y="5486400"/>
            <a:ext cx="5626973" cy="369332"/>
          </a:xfrm>
          <a:prstGeom prst="rect">
            <a:avLst/>
          </a:prstGeom>
          <a:noFill/>
        </p:spPr>
        <p:txBody>
          <a:bodyPr wrap="square" rtlCol="0">
            <a:spAutoFit/>
          </a:bodyPr>
          <a:lstStyle/>
          <a:p>
            <a:r>
              <a:rPr lang="en-US" b="1" dirty="0">
                <a:solidFill>
                  <a:srgbClr val="660066"/>
                </a:solidFill>
              </a:rPr>
              <a:t>0            800        1600        2400        3200        4000</a:t>
            </a:r>
          </a:p>
        </p:txBody>
      </p:sp>
      <p:sp>
        <p:nvSpPr>
          <p:cNvPr id="17" name="TextBox 16"/>
          <p:cNvSpPr txBox="1"/>
          <p:nvPr/>
        </p:nvSpPr>
        <p:spPr>
          <a:xfrm>
            <a:off x="685800" y="1611868"/>
            <a:ext cx="697627" cy="369332"/>
          </a:xfrm>
          <a:prstGeom prst="rect">
            <a:avLst/>
          </a:prstGeom>
          <a:noFill/>
        </p:spPr>
        <p:txBody>
          <a:bodyPr wrap="none" rtlCol="0">
            <a:spAutoFit/>
          </a:bodyPr>
          <a:lstStyle/>
          <a:p>
            <a:r>
              <a:rPr lang="en-US" b="1" dirty="0">
                <a:solidFill>
                  <a:srgbClr val="660066"/>
                </a:solidFill>
              </a:rPr>
              <a:t>3000</a:t>
            </a:r>
          </a:p>
        </p:txBody>
      </p:sp>
      <p:sp>
        <p:nvSpPr>
          <p:cNvPr id="19" name="Line 14"/>
          <p:cNvSpPr>
            <a:spLocks noChangeShapeType="1"/>
          </p:cNvSpPr>
          <p:nvPr/>
        </p:nvSpPr>
        <p:spPr bwMode="auto">
          <a:xfrm flipV="1">
            <a:off x="3429000" y="3200400"/>
            <a:ext cx="0" cy="2209800"/>
          </a:xfrm>
          <a:prstGeom prst="line">
            <a:avLst/>
          </a:prstGeom>
          <a:noFill/>
          <a:ln w="9525">
            <a:solidFill>
              <a:schemeClr val="tx1"/>
            </a:solidFill>
            <a:round/>
            <a:headEnd/>
            <a:tailEnd/>
          </a:ln>
        </p:spPr>
        <p:txBody>
          <a:bodyPr/>
          <a:lstStyle/>
          <a:p>
            <a:endParaRPr lang="en-US"/>
          </a:p>
        </p:txBody>
      </p:sp>
      <p:sp>
        <p:nvSpPr>
          <p:cNvPr id="22" name="Line 18"/>
          <p:cNvSpPr>
            <a:spLocks noChangeShapeType="1"/>
          </p:cNvSpPr>
          <p:nvPr/>
        </p:nvSpPr>
        <p:spPr bwMode="auto">
          <a:xfrm flipH="1">
            <a:off x="1447800" y="4724400"/>
            <a:ext cx="3974228" cy="38100"/>
          </a:xfrm>
          <a:prstGeom prst="line">
            <a:avLst/>
          </a:prstGeom>
          <a:noFill/>
          <a:ln w="9525">
            <a:solidFill>
              <a:schemeClr val="tx1"/>
            </a:solidFill>
            <a:round/>
            <a:headEnd/>
            <a:tailEnd/>
          </a:ln>
        </p:spPr>
        <p:txBody>
          <a:bodyPr/>
          <a:lstStyle/>
          <a:p>
            <a:endParaRPr lang="en-US"/>
          </a:p>
        </p:txBody>
      </p:sp>
      <p:sp>
        <p:nvSpPr>
          <p:cNvPr id="24" name="Line 18"/>
          <p:cNvSpPr>
            <a:spLocks noChangeShapeType="1"/>
          </p:cNvSpPr>
          <p:nvPr/>
        </p:nvSpPr>
        <p:spPr bwMode="auto">
          <a:xfrm flipH="1">
            <a:off x="1447800" y="3956869"/>
            <a:ext cx="2971800" cy="19050"/>
          </a:xfrm>
          <a:prstGeom prst="line">
            <a:avLst/>
          </a:prstGeom>
          <a:noFill/>
          <a:ln w="9525">
            <a:solidFill>
              <a:schemeClr val="tx1"/>
            </a:solidFill>
            <a:round/>
            <a:headEnd/>
            <a:tailEnd/>
          </a:ln>
        </p:spPr>
        <p:txBody>
          <a:bodyPr/>
          <a:lstStyle/>
          <a:p>
            <a:endParaRPr lang="en-US"/>
          </a:p>
        </p:txBody>
      </p:sp>
      <p:sp>
        <p:nvSpPr>
          <p:cNvPr id="25" name="TextBox 24"/>
          <p:cNvSpPr txBox="1"/>
          <p:nvPr/>
        </p:nvSpPr>
        <p:spPr>
          <a:xfrm>
            <a:off x="685800" y="2362200"/>
            <a:ext cx="697627" cy="369332"/>
          </a:xfrm>
          <a:prstGeom prst="rect">
            <a:avLst/>
          </a:prstGeom>
          <a:noFill/>
        </p:spPr>
        <p:txBody>
          <a:bodyPr wrap="none" rtlCol="0">
            <a:spAutoFit/>
          </a:bodyPr>
          <a:lstStyle/>
          <a:p>
            <a:r>
              <a:rPr lang="en-US" b="1" dirty="0">
                <a:solidFill>
                  <a:srgbClr val="660066"/>
                </a:solidFill>
              </a:rPr>
              <a:t>2400</a:t>
            </a:r>
          </a:p>
        </p:txBody>
      </p:sp>
      <p:sp>
        <p:nvSpPr>
          <p:cNvPr id="18" name="TextBox 17"/>
          <p:cNvSpPr txBox="1"/>
          <p:nvPr/>
        </p:nvSpPr>
        <p:spPr>
          <a:xfrm>
            <a:off x="685800" y="3059668"/>
            <a:ext cx="697627" cy="369332"/>
          </a:xfrm>
          <a:prstGeom prst="rect">
            <a:avLst/>
          </a:prstGeom>
          <a:noFill/>
        </p:spPr>
        <p:txBody>
          <a:bodyPr wrap="none" rtlCol="0">
            <a:spAutoFit/>
          </a:bodyPr>
          <a:lstStyle/>
          <a:p>
            <a:r>
              <a:rPr lang="en-US" b="1" dirty="0">
                <a:solidFill>
                  <a:srgbClr val="660066"/>
                </a:solidFill>
              </a:rPr>
              <a:t>1800</a:t>
            </a:r>
          </a:p>
        </p:txBody>
      </p:sp>
      <p:sp>
        <p:nvSpPr>
          <p:cNvPr id="20" name="TextBox 19"/>
          <p:cNvSpPr txBox="1"/>
          <p:nvPr/>
        </p:nvSpPr>
        <p:spPr>
          <a:xfrm>
            <a:off x="802213" y="4583668"/>
            <a:ext cx="569387" cy="369332"/>
          </a:xfrm>
          <a:prstGeom prst="rect">
            <a:avLst/>
          </a:prstGeom>
          <a:noFill/>
        </p:spPr>
        <p:txBody>
          <a:bodyPr wrap="none" rtlCol="0">
            <a:spAutoFit/>
          </a:bodyPr>
          <a:lstStyle/>
          <a:p>
            <a:r>
              <a:rPr lang="en-US" b="1" dirty="0">
                <a:solidFill>
                  <a:srgbClr val="660066"/>
                </a:solidFill>
              </a:rPr>
              <a:t>600</a:t>
            </a:r>
          </a:p>
        </p:txBody>
      </p:sp>
      <p:sp>
        <p:nvSpPr>
          <p:cNvPr id="21" name="TextBox 20"/>
          <p:cNvSpPr txBox="1"/>
          <p:nvPr/>
        </p:nvSpPr>
        <p:spPr>
          <a:xfrm>
            <a:off x="685800" y="3821668"/>
            <a:ext cx="697627" cy="369332"/>
          </a:xfrm>
          <a:prstGeom prst="rect">
            <a:avLst/>
          </a:prstGeom>
          <a:noFill/>
        </p:spPr>
        <p:txBody>
          <a:bodyPr wrap="none" rtlCol="0">
            <a:spAutoFit/>
          </a:bodyPr>
          <a:lstStyle/>
          <a:p>
            <a:r>
              <a:rPr lang="en-US" b="1" dirty="0">
                <a:solidFill>
                  <a:srgbClr val="660066"/>
                </a:solidFill>
              </a:rPr>
              <a:t>1200</a:t>
            </a:r>
          </a:p>
        </p:txBody>
      </p:sp>
      <p:sp>
        <p:nvSpPr>
          <p:cNvPr id="2" name="TextBox 1"/>
          <p:cNvSpPr txBox="1"/>
          <p:nvPr/>
        </p:nvSpPr>
        <p:spPr>
          <a:xfrm>
            <a:off x="1086906" y="685800"/>
            <a:ext cx="375424" cy="461665"/>
          </a:xfrm>
          <a:prstGeom prst="rect">
            <a:avLst/>
          </a:prstGeom>
          <a:noFill/>
        </p:spPr>
        <p:txBody>
          <a:bodyPr wrap="none" rtlCol="0">
            <a:spAutoFit/>
          </a:bodyPr>
          <a:lstStyle/>
          <a:p>
            <a:r>
              <a:rPr lang="en-US" sz="2400" b="1" dirty="0">
                <a:solidFill>
                  <a:srgbClr val="FF0000"/>
                </a:solidFill>
              </a:rPr>
              <a:t>Y</a:t>
            </a:r>
          </a:p>
        </p:txBody>
      </p:sp>
      <p:sp>
        <p:nvSpPr>
          <p:cNvPr id="23" name="TextBox 22"/>
          <p:cNvSpPr txBox="1"/>
          <p:nvPr/>
        </p:nvSpPr>
        <p:spPr>
          <a:xfrm>
            <a:off x="6858000" y="5329535"/>
            <a:ext cx="394660" cy="461665"/>
          </a:xfrm>
          <a:prstGeom prst="rect">
            <a:avLst/>
          </a:prstGeom>
          <a:noFill/>
        </p:spPr>
        <p:txBody>
          <a:bodyPr wrap="none" rtlCol="0">
            <a:spAutoFit/>
          </a:bodyPr>
          <a:lstStyle/>
          <a:p>
            <a:r>
              <a:rPr lang="en-US" sz="2400" b="1" dirty="0">
                <a:solidFill>
                  <a:srgbClr val="FF0000"/>
                </a:solidFill>
              </a:rPr>
              <a:t>X</a:t>
            </a:r>
          </a:p>
        </p:txBody>
      </p:sp>
      <p:sp>
        <p:nvSpPr>
          <p:cNvPr id="6" name="TextBox 5"/>
          <p:cNvSpPr txBox="1"/>
          <p:nvPr/>
        </p:nvSpPr>
        <p:spPr>
          <a:xfrm>
            <a:off x="5867400" y="1371600"/>
            <a:ext cx="2667000" cy="3416320"/>
          </a:xfrm>
          <a:prstGeom prst="rect">
            <a:avLst/>
          </a:prstGeom>
          <a:noFill/>
        </p:spPr>
        <p:txBody>
          <a:bodyPr wrap="square" rtlCol="0">
            <a:spAutoFit/>
          </a:bodyPr>
          <a:lstStyle/>
          <a:p>
            <a:pPr marL="176213" indent="-176213">
              <a:buFont typeface="Arial" pitchFamily="34" charset="0"/>
              <a:buChar char="•"/>
            </a:pPr>
            <a:r>
              <a:rPr lang="en-US" sz="2400" dirty="0"/>
              <a:t>What would be happened if the prices change ?</a:t>
            </a:r>
          </a:p>
          <a:p>
            <a:pPr marL="176213" indent="-176213">
              <a:buFont typeface="Arial" pitchFamily="34" charset="0"/>
              <a:buChar char="•"/>
            </a:pPr>
            <a:r>
              <a:rPr lang="en-US" sz="2400" dirty="0"/>
              <a:t>If income increase/decrease ?</a:t>
            </a:r>
          </a:p>
          <a:p>
            <a:pPr marL="176213" indent="-176213">
              <a:buFont typeface="Arial" pitchFamily="34" charset="0"/>
              <a:buChar char="•"/>
            </a:pPr>
            <a:r>
              <a:rPr lang="en-US" sz="2400" dirty="0"/>
              <a:t>What does the slope mean ?</a:t>
            </a:r>
          </a:p>
        </p:txBody>
      </p:sp>
      <p:cxnSp>
        <p:nvCxnSpPr>
          <p:cNvPr id="26" name="Straight Arrow Connector 25"/>
          <p:cNvCxnSpPr/>
          <p:nvPr/>
        </p:nvCxnSpPr>
        <p:spPr>
          <a:xfrm flipH="1">
            <a:off x="2441355" y="1219200"/>
            <a:ext cx="1711545" cy="1143000"/>
          </a:xfrm>
          <a:prstGeom prst="straightConnector1">
            <a:avLst/>
          </a:prstGeom>
          <a:ln w="28575">
            <a:solidFill>
              <a:srgbClr val="660066"/>
            </a:solidFill>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75671377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Line 10"/>
          <p:cNvSpPr>
            <a:spLocks noChangeShapeType="1"/>
          </p:cNvSpPr>
          <p:nvPr/>
        </p:nvSpPr>
        <p:spPr bwMode="auto">
          <a:xfrm>
            <a:off x="1447801" y="1752600"/>
            <a:ext cx="4953000" cy="3657600"/>
          </a:xfrm>
          <a:prstGeom prst="line">
            <a:avLst/>
          </a:prstGeom>
          <a:noFill/>
          <a:ln w="28575">
            <a:solidFill>
              <a:srgbClr val="FF0000"/>
            </a:solidFill>
            <a:round/>
            <a:headEnd/>
            <a:tailEnd/>
          </a:ln>
        </p:spPr>
        <p:txBody>
          <a:bodyPr/>
          <a:lstStyle/>
          <a:p>
            <a:endParaRPr lang="en-US"/>
          </a:p>
        </p:txBody>
      </p:sp>
      <p:sp>
        <p:nvSpPr>
          <p:cNvPr id="9" name="Line 11"/>
          <p:cNvSpPr>
            <a:spLocks noChangeShapeType="1"/>
          </p:cNvSpPr>
          <p:nvPr/>
        </p:nvSpPr>
        <p:spPr bwMode="auto">
          <a:xfrm flipV="1">
            <a:off x="1447800" y="489948"/>
            <a:ext cx="0" cy="4920252"/>
          </a:xfrm>
          <a:prstGeom prst="line">
            <a:avLst/>
          </a:prstGeom>
          <a:noFill/>
          <a:ln w="28575">
            <a:solidFill>
              <a:schemeClr val="tx1"/>
            </a:solidFill>
            <a:round/>
            <a:headEnd/>
            <a:tailEnd/>
          </a:ln>
        </p:spPr>
        <p:txBody>
          <a:bodyPr/>
          <a:lstStyle/>
          <a:p>
            <a:endParaRPr lang="en-US"/>
          </a:p>
        </p:txBody>
      </p:sp>
      <p:sp>
        <p:nvSpPr>
          <p:cNvPr id="10" name="Line 18"/>
          <p:cNvSpPr>
            <a:spLocks noChangeShapeType="1"/>
          </p:cNvSpPr>
          <p:nvPr/>
        </p:nvSpPr>
        <p:spPr bwMode="auto">
          <a:xfrm flipH="1">
            <a:off x="1447800" y="5410200"/>
            <a:ext cx="6553200" cy="0"/>
          </a:xfrm>
          <a:prstGeom prst="line">
            <a:avLst/>
          </a:prstGeom>
          <a:noFill/>
          <a:ln w="28575">
            <a:solidFill>
              <a:schemeClr val="tx1"/>
            </a:solidFill>
            <a:round/>
            <a:headEnd/>
            <a:tailEnd/>
          </a:ln>
        </p:spPr>
        <p:txBody>
          <a:bodyPr/>
          <a:lstStyle/>
          <a:p>
            <a:endParaRPr lang="en-US"/>
          </a:p>
        </p:txBody>
      </p:sp>
      <p:sp>
        <p:nvSpPr>
          <p:cNvPr id="12" name="TextBox 11"/>
          <p:cNvSpPr txBox="1"/>
          <p:nvPr/>
        </p:nvSpPr>
        <p:spPr>
          <a:xfrm>
            <a:off x="685800" y="1611868"/>
            <a:ext cx="697627" cy="369332"/>
          </a:xfrm>
          <a:prstGeom prst="rect">
            <a:avLst/>
          </a:prstGeom>
          <a:noFill/>
        </p:spPr>
        <p:txBody>
          <a:bodyPr wrap="none" rtlCol="0">
            <a:spAutoFit/>
          </a:bodyPr>
          <a:lstStyle/>
          <a:p>
            <a:r>
              <a:rPr lang="en-US" b="1" dirty="0">
                <a:solidFill>
                  <a:srgbClr val="660066"/>
                </a:solidFill>
              </a:rPr>
              <a:t>3000</a:t>
            </a:r>
          </a:p>
        </p:txBody>
      </p:sp>
      <p:sp>
        <p:nvSpPr>
          <p:cNvPr id="13" name="TextBox 12"/>
          <p:cNvSpPr txBox="1"/>
          <p:nvPr/>
        </p:nvSpPr>
        <p:spPr>
          <a:xfrm>
            <a:off x="1148576" y="300335"/>
            <a:ext cx="375424" cy="461665"/>
          </a:xfrm>
          <a:prstGeom prst="rect">
            <a:avLst/>
          </a:prstGeom>
          <a:noFill/>
        </p:spPr>
        <p:txBody>
          <a:bodyPr wrap="none" rtlCol="0">
            <a:spAutoFit/>
          </a:bodyPr>
          <a:lstStyle/>
          <a:p>
            <a:r>
              <a:rPr lang="en-US" sz="2400" b="1" dirty="0">
                <a:solidFill>
                  <a:srgbClr val="FF0000"/>
                </a:solidFill>
              </a:rPr>
              <a:t>Y</a:t>
            </a:r>
          </a:p>
        </p:txBody>
      </p:sp>
      <p:sp>
        <p:nvSpPr>
          <p:cNvPr id="14" name="TextBox 13"/>
          <p:cNvSpPr txBox="1"/>
          <p:nvPr/>
        </p:nvSpPr>
        <p:spPr>
          <a:xfrm>
            <a:off x="8063540" y="5329535"/>
            <a:ext cx="394660" cy="461665"/>
          </a:xfrm>
          <a:prstGeom prst="rect">
            <a:avLst/>
          </a:prstGeom>
          <a:noFill/>
        </p:spPr>
        <p:txBody>
          <a:bodyPr wrap="none" rtlCol="0">
            <a:spAutoFit/>
          </a:bodyPr>
          <a:lstStyle/>
          <a:p>
            <a:r>
              <a:rPr lang="en-US" sz="2400" b="1" dirty="0">
                <a:solidFill>
                  <a:srgbClr val="FF0000"/>
                </a:solidFill>
              </a:rPr>
              <a:t>X</a:t>
            </a:r>
          </a:p>
        </p:txBody>
      </p:sp>
      <p:sp>
        <p:nvSpPr>
          <p:cNvPr id="18" name="Line 10"/>
          <p:cNvSpPr>
            <a:spLocks noChangeShapeType="1"/>
          </p:cNvSpPr>
          <p:nvPr/>
        </p:nvSpPr>
        <p:spPr bwMode="auto">
          <a:xfrm>
            <a:off x="1447800" y="1752600"/>
            <a:ext cx="3733800" cy="3657600"/>
          </a:xfrm>
          <a:prstGeom prst="line">
            <a:avLst/>
          </a:prstGeom>
          <a:noFill/>
          <a:ln w="28575">
            <a:solidFill>
              <a:srgbClr val="0070C0"/>
            </a:solidFill>
            <a:round/>
            <a:headEnd/>
            <a:tailEnd/>
          </a:ln>
        </p:spPr>
        <p:txBody>
          <a:bodyPr/>
          <a:lstStyle/>
          <a:p>
            <a:endParaRPr lang="en-US"/>
          </a:p>
        </p:txBody>
      </p:sp>
      <p:sp>
        <p:nvSpPr>
          <p:cNvPr id="19" name="Rectangle 18"/>
          <p:cNvSpPr/>
          <p:nvPr/>
        </p:nvSpPr>
        <p:spPr>
          <a:xfrm>
            <a:off x="2133600" y="1905000"/>
            <a:ext cx="3026791" cy="369332"/>
          </a:xfrm>
          <a:prstGeom prst="rect">
            <a:avLst/>
          </a:prstGeom>
        </p:spPr>
        <p:txBody>
          <a:bodyPr wrap="none">
            <a:spAutoFit/>
          </a:bodyPr>
          <a:lstStyle/>
          <a:p>
            <a:r>
              <a:rPr lang="en-US" b="1" dirty="0">
                <a:solidFill>
                  <a:srgbClr val="FF0000"/>
                </a:solidFill>
              </a:rPr>
              <a:t>I</a:t>
            </a:r>
            <a:r>
              <a:rPr lang="en-US" b="1" baseline="-25000" dirty="0">
                <a:solidFill>
                  <a:srgbClr val="FF0000"/>
                </a:solidFill>
              </a:rPr>
              <a:t>1</a:t>
            </a:r>
            <a:r>
              <a:rPr lang="en-US" b="1" dirty="0">
                <a:solidFill>
                  <a:srgbClr val="FF0000"/>
                </a:solidFill>
              </a:rPr>
              <a:t>:300X + 400Y = 1200000</a:t>
            </a:r>
            <a:endParaRPr lang="en-US" dirty="0"/>
          </a:p>
        </p:txBody>
      </p:sp>
      <p:sp>
        <p:nvSpPr>
          <p:cNvPr id="20" name="TextBox 19"/>
          <p:cNvSpPr txBox="1"/>
          <p:nvPr/>
        </p:nvSpPr>
        <p:spPr>
          <a:xfrm>
            <a:off x="1219200" y="5486400"/>
            <a:ext cx="5626973" cy="369332"/>
          </a:xfrm>
          <a:prstGeom prst="rect">
            <a:avLst/>
          </a:prstGeom>
          <a:noFill/>
        </p:spPr>
        <p:txBody>
          <a:bodyPr wrap="square" rtlCol="0">
            <a:spAutoFit/>
          </a:bodyPr>
          <a:lstStyle/>
          <a:p>
            <a:r>
              <a:rPr lang="en-US" b="1" dirty="0">
                <a:solidFill>
                  <a:srgbClr val="660066"/>
                </a:solidFill>
              </a:rPr>
              <a:t>0            800        1600        2400        3200        4000</a:t>
            </a:r>
          </a:p>
        </p:txBody>
      </p:sp>
      <p:sp>
        <p:nvSpPr>
          <p:cNvPr id="21" name="Line 11"/>
          <p:cNvSpPr>
            <a:spLocks noChangeShapeType="1"/>
          </p:cNvSpPr>
          <p:nvPr/>
        </p:nvSpPr>
        <p:spPr bwMode="auto">
          <a:xfrm flipV="1">
            <a:off x="2438400" y="5329534"/>
            <a:ext cx="0" cy="80665"/>
          </a:xfrm>
          <a:prstGeom prst="line">
            <a:avLst/>
          </a:prstGeom>
          <a:noFill/>
          <a:ln w="9525">
            <a:solidFill>
              <a:schemeClr val="tx1"/>
            </a:solidFill>
            <a:round/>
            <a:headEnd/>
            <a:tailEnd/>
          </a:ln>
        </p:spPr>
        <p:txBody>
          <a:bodyPr/>
          <a:lstStyle/>
          <a:p>
            <a:endParaRPr lang="en-US"/>
          </a:p>
        </p:txBody>
      </p:sp>
      <p:sp>
        <p:nvSpPr>
          <p:cNvPr id="22" name="Line 14"/>
          <p:cNvSpPr>
            <a:spLocks noChangeShapeType="1"/>
          </p:cNvSpPr>
          <p:nvPr/>
        </p:nvSpPr>
        <p:spPr bwMode="auto">
          <a:xfrm flipV="1">
            <a:off x="4419600" y="5329534"/>
            <a:ext cx="0" cy="80666"/>
          </a:xfrm>
          <a:prstGeom prst="line">
            <a:avLst/>
          </a:prstGeom>
          <a:noFill/>
          <a:ln w="9525">
            <a:solidFill>
              <a:schemeClr val="tx1"/>
            </a:solidFill>
            <a:round/>
            <a:headEnd/>
            <a:tailEnd/>
          </a:ln>
        </p:spPr>
        <p:txBody>
          <a:bodyPr/>
          <a:lstStyle/>
          <a:p>
            <a:endParaRPr lang="en-US"/>
          </a:p>
        </p:txBody>
      </p:sp>
      <p:sp>
        <p:nvSpPr>
          <p:cNvPr id="23" name="Line 17"/>
          <p:cNvSpPr>
            <a:spLocks noChangeShapeType="1"/>
          </p:cNvSpPr>
          <p:nvPr/>
        </p:nvSpPr>
        <p:spPr bwMode="auto">
          <a:xfrm flipV="1">
            <a:off x="5410199" y="5329534"/>
            <a:ext cx="11827" cy="80666"/>
          </a:xfrm>
          <a:prstGeom prst="line">
            <a:avLst/>
          </a:prstGeom>
          <a:noFill/>
          <a:ln w="9525">
            <a:solidFill>
              <a:schemeClr val="tx1"/>
            </a:solidFill>
            <a:round/>
            <a:headEnd/>
            <a:tailEnd/>
          </a:ln>
        </p:spPr>
        <p:txBody>
          <a:bodyPr/>
          <a:lstStyle/>
          <a:p>
            <a:endParaRPr lang="en-US"/>
          </a:p>
        </p:txBody>
      </p:sp>
      <p:sp>
        <p:nvSpPr>
          <p:cNvPr id="24" name="Line 14"/>
          <p:cNvSpPr>
            <a:spLocks noChangeShapeType="1"/>
          </p:cNvSpPr>
          <p:nvPr/>
        </p:nvSpPr>
        <p:spPr bwMode="auto">
          <a:xfrm flipV="1">
            <a:off x="3429000" y="5329534"/>
            <a:ext cx="0" cy="80666"/>
          </a:xfrm>
          <a:prstGeom prst="line">
            <a:avLst/>
          </a:prstGeom>
          <a:noFill/>
          <a:ln w="9525">
            <a:solidFill>
              <a:schemeClr val="tx1"/>
            </a:solidFill>
            <a:round/>
            <a:headEnd/>
            <a:tailEnd/>
          </a:ln>
        </p:spPr>
        <p:txBody>
          <a:bodyPr/>
          <a:lstStyle/>
          <a:p>
            <a:endParaRPr lang="en-US"/>
          </a:p>
        </p:txBody>
      </p:sp>
      <p:sp>
        <p:nvSpPr>
          <p:cNvPr id="25" name="Rectangle 24"/>
          <p:cNvSpPr/>
          <p:nvPr/>
        </p:nvSpPr>
        <p:spPr>
          <a:xfrm>
            <a:off x="2286000" y="4736068"/>
            <a:ext cx="3026791" cy="369332"/>
          </a:xfrm>
          <a:prstGeom prst="rect">
            <a:avLst/>
          </a:prstGeom>
        </p:spPr>
        <p:txBody>
          <a:bodyPr wrap="none">
            <a:spAutoFit/>
          </a:bodyPr>
          <a:lstStyle/>
          <a:p>
            <a:r>
              <a:rPr lang="en-US" b="1" dirty="0">
                <a:solidFill>
                  <a:srgbClr val="0070C0"/>
                </a:solidFill>
              </a:rPr>
              <a:t>I</a:t>
            </a:r>
            <a:r>
              <a:rPr lang="en-US" b="1" baseline="-25000" dirty="0">
                <a:solidFill>
                  <a:srgbClr val="0070C0"/>
                </a:solidFill>
              </a:rPr>
              <a:t>2</a:t>
            </a:r>
            <a:r>
              <a:rPr lang="en-US" b="1" dirty="0">
                <a:solidFill>
                  <a:srgbClr val="0070C0"/>
                </a:solidFill>
              </a:rPr>
              <a:t>: 400X + 400Y = 1200000</a:t>
            </a:r>
            <a:endParaRPr lang="en-US" dirty="0">
              <a:solidFill>
                <a:srgbClr val="0070C0"/>
              </a:solidFill>
            </a:endParaRPr>
          </a:p>
        </p:txBody>
      </p:sp>
      <p:sp>
        <p:nvSpPr>
          <p:cNvPr id="26" name="Line 16"/>
          <p:cNvSpPr>
            <a:spLocks noChangeShapeType="1"/>
          </p:cNvSpPr>
          <p:nvPr/>
        </p:nvSpPr>
        <p:spPr bwMode="auto">
          <a:xfrm flipH="1">
            <a:off x="1447800" y="2514600"/>
            <a:ext cx="76199" cy="0"/>
          </a:xfrm>
          <a:prstGeom prst="line">
            <a:avLst/>
          </a:prstGeom>
          <a:noFill/>
          <a:ln w="9525">
            <a:solidFill>
              <a:schemeClr val="tx1"/>
            </a:solidFill>
            <a:round/>
            <a:headEnd/>
            <a:tailEnd/>
          </a:ln>
        </p:spPr>
        <p:txBody>
          <a:bodyPr/>
          <a:lstStyle/>
          <a:p>
            <a:endParaRPr lang="en-US"/>
          </a:p>
        </p:txBody>
      </p:sp>
      <p:sp>
        <p:nvSpPr>
          <p:cNvPr id="27" name="Line 18"/>
          <p:cNvSpPr>
            <a:spLocks noChangeShapeType="1"/>
          </p:cNvSpPr>
          <p:nvPr/>
        </p:nvSpPr>
        <p:spPr bwMode="auto">
          <a:xfrm flipH="1" flipV="1">
            <a:off x="1447798" y="3238500"/>
            <a:ext cx="76201" cy="0"/>
          </a:xfrm>
          <a:prstGeom prst="line">
            <a:avLst/>
          </a:prstGeom>
          <a:noFill/>
          <a:ln w="9525">
            <a:solidFill>
              <a:schemeClr val="tx1"/>
            </a:solidFill>
            <a:round/>
            <a:headEnd/>
            <a:tailEnd/>
          </a:ln>
        </p:spPr>
        <p:txBody>
          <a:bodyPr/>
          <a:lstStyle/>
          <a:p>
            <a:endParaRPr lang="en-US"/>
          </a:p>
        </p:txBody>
      </p:sp>
      <p:sp>
        <p:nvSpPr>
          <p:cNvPr id="28" name="Line 18"/>
          <p:cNvSpPr>
            <a:spLocks noChangeShapeType="1"/>
          </p:cNvSpPr>
          <p:nvPr/>
        </p:nvSpPr>
        <p:spPr bwMode="auto">
          <a:xfrm flipH="1">
            <a:off x="1447800" y="4743450"/>
            <a:ext cx="76200" cy="19050"/>
          </a:xfrm>
          <a:prstGeom prst="line">
            <a:avLst/>
          </a:prstGeom>
          <a:noFill/>
          <a:ln w="9525">
            <a:solidFill>
              <a:schemeClr val="tx1"/>
            </a:solidFill>
            <a:round/>
            <a:headEnd/>
            <a:tailEnd/>
          </a:ln>
        </p:spPr>
        <p:txBody>
          <a:bodyPr/>
          <a:lstStyle/>
          <a:p>
            <a:endParaRPr lang="en-US"/>
          </a:p>
        </p:txBody>
      </p:sp>
      <p:sp>
        <p:nvSpPr>
          <p:cNvPr id="29" name="Line 18"/>
          <p:cNvSpPr>
            <a:spLocks noChangeShapeType="1"/>
          </p:cNvSpPr>
          <p:nvPr/>
        </p:nvSpPr>
        <p:spPr bwMode="auto">
          <a:xfrm flipH="1">
            <a:off x="1447800" y="3966393"/>
            <a:ext cx="76199" cy="9525"/>
          </a:xfrm>
          <a:prstGeom prst="line">
            <a:avLst/>
          </a:prstGeom>
          <a:noFill/>
          <a:ln w="9525">
            <a:solidFill>
              <a:schemeClr val="tx1"/>
            </a:solidFill>
            <a:round/>
            <a:headEnd/>
            <a:tailEnd/>
          </a:ln>
        </p:spPr>
        <p:txBody>
          <a:bodyPr/>
          <a:lstStyle/>
          <a:p>
            <a:endParaRPr lang="en-US"/>
          </a:p>
        </p:txBody>
      </p:sp>
      <p:sp>
        <p:nvSpPr>
          <p:cNvPr id="30" name="TextBox 29"/>
          <p:cNvSpPr txBox="1"/>
          <p:nvPr/>
        </p:nvSpPr>
        <p:spPr>
          <a:xfrm>
            <a:off x="685800" y="2362200"/>
            <a:ext cx="697627" cy="369332"/>
          </a:xfrm>
          <a:prstGeom prst="rect">
            <a:avLst/>
          </a:prstGeom>
          <a:noFill/>
        </p:spPr>
        <p:txBody>
          <a:bodyPr wrap="none" rtlCol="0">
            <a:spAutoFit/>
          </a:bodyPr>
          <a:lstStyle/>
          <a:p>
            <a:r>
              <a:rPr lang="en-US" b="1" dirty="0">
                <a:solidFill>
                  <a:srgbClr val="660066"/>
                </a:solidFill>
              </a:rPr>
              <a:t>2400</a:t>
            </a:r>
          </a:p>
        </p:txBody>
      </p:sp>
      <p:sp>
        <p:nvSpPr>
          <p:cNvPr id="31" name="TextBox 30"/>
          <p:cNvSpPr txBox="1"/>
          <p:nvPr/>
        </p:nvSpPr>
        <p:spPr>
          <a:xfrm>
            <a:off x="685800" y="3059668"/>
            <a:ext cx="697627" cy="369332"/>
          </a:xfrm>
          <a:prstGeom prst="rect">
            <a:avLst/>
          </a:prstGeom>
          <a:noFill/>
        </p:spPr>
        <p:txBody>
          <a:bodyPr wrap="none" rtlCol="0">
            <a:spAutoFit/>
          </a:bodyPr>
          <a:lstStyle/>
          <a:p>
            <a:r>
              <a:rPr lang="en-US" b="1" dirty="0">
                <a:solidFill>
                  <a:srgbClr val="660066"/>
                </a:solidFill>
              </a:rPr>
              <a:t>1800</a:t>
            </a:r>
          </a:p>
        </p:txBody>
      </p:sp>
      <p:sp>
        <p:nvSpPr>
          <p:cNvPr id="32" name="TextBox 31"/>
          <p:cNvSpPr txBox="1"/>
          <p:nvPr/>
        </p:nvSpPr>
        <p:spPr>
          <a:xfrm>
            <a:off x="802213" y="4583668"/>
            <a:ext cx="569387" cy="369332"/>
          </a:xfrm>
          <a:prstGeom prst="rect">
            <a:avLst/>
          </a:prstGeom>
          <a:noFill/>
        </p:spPr>
        <p:txBody>
          <a:bodyPr wrap="none" rtlCol="0">
            <a:spAutoFit/>
          </a:bodyPr>
          <a:lstStyle/>
          <a:p>
            <a:r>
              <a:rPr lang="en-US" b="1" dirty="0">
                <a:solidFill>
                  <a:srgbClr val="660066"/>
                </a:solidFill>
              </a:rPr>
              <a:t>600</a:t>
            </a:r>
          </a:p>
        </p:txBody>
      </p:sp>
      <p:sp>
        <p:nvSpPr>
          <p:cNvPr id="33" name="TextBox 32"/>
          <p:cNvSpPr txBox="1"/>
          <p:nvPr/>
        </p:nvSpPr>
        <p:spPr>
          <a:xfrm>
            <a:off x="685800" y="3821668"/>
            <a:ext cx="697627" cy="369332"/>
          </a:xfrm>
          <a:prstGeom prst="rect">
            <a:avLst/>
          </a:prstGeom>
          <a:noFill/>
        </p:spPr>
        <p:txBody>
          <a:bodyPr wrap="none" rtlCol="0">
            <a:spAutoFit/>
          </a:bodyPr>
          <a:lstStyle/>
          <a:p>
            <a:r>
              <a:rPr lang="en-US" b="1" dirty="0">
                <a:solidFill>
                  <a:srgbClr val="660066"/>
                </a:solidFill>
              </a:rPr>
              <a:t>1200</a:t>
            </a:r>
          </a:p>
        </p:txBody>
      </p:sp>
      <p:sp>
        <p:nvSpPr>
          <p:cNvPr id="35" name="Line 10"/>
          <p:cNvSpPr>
            <a:spLocks noChangeShapeType="1"/>
          </p:cNvSpPr>
          <p:nvPr/>
        </p:nvSpPr>
        <p:spPr bwMode="auto">
          <a:xfrm>
            <a:off x="1485898" y="2895599"/>
            <a:ext cx="4914902" cy="2514599"/>
          </a:xfrm>
          <a:prstGeom prst="line">
            <a:avLst/>
          </a:prstGeom>
          <a:noFill/>
          <a:ln w="28575">
            <a:solidFill>
              <a:srgbClr val="33CC33"/>
            </a:solidFill>
            <a:round/>
            <a:headEnd/>
            <a:tailEnd/>
          </a:ln>
        </p:spPr>
        <p:txBody>
          <a:bodyPr/>
          <a:lstStyle/>
          <a:p>
            <a:endParaRPr lang="en-US"/>
          </a:p>
        </p:txBody>
      </p:sp>
      <p:sp>
        <p:nvSpPr>
          <p:cNvPr id="36" name="Rectangle 35"/>
          <p:cNvSpPr/>
          <p:nvPr/>
        </p:nvSpPr>
        <p:spPr>
          <a:xfrm>
            <a:off x="2057400" y="2895600"/>
            <a:ext cx="2983509" cy="369332"/>
          </a:xfrm>
          <a:prstGeom prst="rect">
            <a:avLst/>
          </a:prstGeom>
        </p:spPr>
        <p:txBody>
          <a:bodyPr wrap="none">
            <a:spAutoFit/>
          </a:bodyPr>
          <a:lstStyle/>
          <a:p>
            <a:r>
              <a:rPr lang="en-US" b="1" dirty="0">
                <a:solidFill>
                  <a:srgbClr val="33CC33"/>
                </a:solidFill>
              </a:rPr>
              <a:t>I</a:t>
            </a:r>
            <a:r>
              <a:rPr lang="en-US" b="1" baseline="-25000" dirty="0">
                <a:solidFill>
                  <a:srgbClr val="33CC33"/>
                </a:solidFill>
              </a:rPr>
              <a:t>3</a:t>
            </a:r>
            <a:r>
              <a:rPr lang="en-US" b="1">
                <a:solidFill>
                  <a:srgbClr val="33CC33"/>
                </a:solidFill>
              </a:rPr>
              <a:t>: 300X </a:t>
            </a:r>
            <a:r>
              <a:rPr lang="en-US" b="1" dirty="0">
                <a:solidFill>
                  <a:srgbClr val="33CC33"/>
                </a:solidFill>
              </a:rPr>
              <a:t>+ 600Y = 1200000</a:t>
            </a:r>
            <a:endParaRPr lang="en-US" dirty="0">
              <a:solidFill>
                <a:srgbClr val="33CC33"/>
              </a:solidFill>
            </a:endParaRPr>
          </a:p>
        </p:txBody>
      </p:sp>
      <p:sp>
        <p:nvSpPr>
          <p:cNvPr id="37" name="Line 10"/>
          <p:cNvSpPr>
            <a:spLocks noChangeShapeType="1"/>
          </p:cNvSpPr>
          <p:nvPr/>
        </p:nvSpPr>
        <p:spPr bwMode="auto">
          <a:xfrm>
            <a:off x="1447798" y="838200"/>
            <a:ext cx="6147306" cy="4531666"/>
          </a:xfrm>
          <a:prstGeom prst="line">
            <a:avLst/>
          </a:prstGeom>
          <a:noFill/>
          <a:ln w="28575">
            <a:solidFill>
              <a:srgbClr val="FF00FF"/>
            </a:solidFill>
            <a:round/>
            <a:headEnd/>
            <a:tailEnd/>
          </a:ln>
        </p:spPr>
        <p:txBody>
          <a:bodyPr/>
          <a:lstStyle/>
          <a:p>
            <a:endParaRPr lang="en-US"/>
          </a:p>
        </p:txBody>
      </p:sp>
      <p:sp>
        <p:nvSpPr>
          <p:cNvPr id="40" name="Line 17"/>
          <p:cNvSpPr>
            <a:spLocks noChangeShapeType="1"/>
          </p:cNvSpPr>
          <p:nvPr/>
        </p:nvSpPr>
        <p:spPr bwMode="auto">
          <a:xfrm flipV="1">
            <a:off x="7608173" y="5334000"/>
            <a:ext cx="11827" cy="80666"/>
          </a:xfrm>
          <a:prstGeom prst="line">
            <a:avLst/>
          </a:prstGeom>
          <a:noFill/>
          <a:ln w="9525">
            <a:solidFill>
              <a:schemeClr val="tx1"/>
            </a:solidFill>
            <a:round/>
            <a:headEnd/>
            <a:tailEnd/>
          </a:ln>
        </p:spPr>
        <p:txBody>
          <a:bodyPr/>
          <a:lstStyle/>
          <a:p>
            <a:endParaRPr lang="en-US"/>
          </a:p>
        </p:txBody>
      </p:sp>
      <p:sp>
        <p:nvSpPr>
          <p:cNvPr id="41" name="TextBox 40"/>
          <p:cNvSpPr txBox="1"/>
          <p:nvPr/>
        </p:nvSpPr>
        <p:spPr>
          <a:xfrm>
            <a:off x="685800" y="685800"/>
            <a:ext cx="704039" cy="369332"/>
          </a:xfrm>
          <a:prstGeom prst="rect">
            <a:avLst/>
          </a:prstGeom>
          <a:noFill/>
        </p:spPr>
        <p:txBody>
          <a:bodyPr wrap="none" rtlCol="0">
            <a:spAutoFit/>
          </a:bodyPr>
          <a:lstStyle/>
          <a:p>
            <a:r>
              <a:rPr lang="en-US" b="1" dirty="0">
                <a:solidFill>
                  <a:srgbClr val="660066"/>
                </a:solidFill>
              </a:rPr>
              <a:t>3750</a:t>
            </a:r>
          </a:p>
        </p:txBody>
      </p:sp>
      <p:sp>
        <p:nvSpPr>
          <p:cNvPr id="42" name="Rectangle 41"/>
          <p:cNvSpPr/>
          <p:nvPr/>
        </p:nvSpPr>
        <p:spPr>
          <a:xfrm>
            <a:off x="1676400" y="762000"/>
            <a:ext cx="2983509" cy="369332"/>
          </a:xfrm>
          <a:prstGeom prst="rect">
            <a:avLst/>
          </a:prstGeom>
        </p:spPr>
        <p:txBody>
          <a:bodyPr wrap="none">
            <a:spAutoFit/>
          </a:bodyPr>
          <a:lstStyle/>
          <a:p>
            <a:r>
              <a:rPr lang="en-US" b="1" dirty="0">
                <a:solidFill>
                  <a:srgbClr val="FF00FF"/>
                </a:solidFill>
              </a:rPr>
              <a:t>I</a:t>
            </a:r>
            <a:r>
              <a:rPr lang="en-US" b="1" baseline="-25000" dirty="0">
                <a:solidFill>
                  <a:srgbClr val="FF00FF"/>
                </a:solidFill>
              </a:rPr>
              <a:t>4</a:t>
            </a:r>
            <a:r>
              <a:rPr lang="en-US" b="1" dirty="0">
                <a:solidFill>
                  <a:srgbClr val="FF00FF"/>
                </a:solidFill>
              </a:rPr>
              <a:t>: 300X + 400Y = 1500000</a:t>
            </a:r>
            <a:endParaRPr lang="en-US" dirty="0">
              <a:solidFill>
                <a:srgbClr val="FF00FF"/>
              </a:solidFill>
            </a:endParaRPr>
          </a:p>
        </p:txBody>
      </p:sp>
      <p:sp>
        <p:nvSpPr>
          <p:cNvPr id="54" name="TextBox 53"/>
          <p:cNvSpPr txBox="1"/>
          <p:nvPr/>
        </p:nvSpPr>
        <p:spPr>
          <a:xfrm>
            <a:off x="5736211" y="746879"/>
            <a:ext cx="2874389" cy="2862322"/>
          </a:xfrm>
          <a:prstGeom prst="rect">
            <a:avLst/>
          </a:prstGeom>
          <a:noFill/>
          <a:ln w="28575">
            <a:solidFill>
              <a:srgbClr val="C00000"/>
            </a:solidFill>
          </a:ln>
        </p:spPr>
        <p:txBody>
          <a:bodyPr wrap="square" rtlCol="0">
            <a:spAutoFit/>
          </a:bodyPr>
          <a:lstStyle/>
          <a:p>
            <a:pPr marL="117475" indent="-117475">
              <a:buFont typeface="Arial" pitchFamily="34" charset="0"/>
              <a:buChar char="•"/>
            </a:pPr>
            <a:r>
              <a:rPr lang="en-US" sz="2000" b="1" dirty="0">
                <a:solidFill>
                  <a:srgbClr val="C00000"/>
                </a:solidFill>
              </a:rPr>
              <a:t>Increase in </a:t>
            </a:r>
            <a:r>
              <a:rPr lang="en-US" sz="2000" b="1" dirty="0" err="1">
                <a:solidFill>
                  <a:srgbClr val="C00000"/>
                </a:solidFill>
              </a:rPr>
              <a:t>p</a:t>
            </a:r>
            <a:r>
              <a:rPr lang="en-US" sz="2000" b="1" baseline="-25000" dirty="0" err="1">
                <a:solidFill>
                  <a:srgbClr val="C00000"/>
                </a:solidFill>
              </a:rPr>
              <a:t>X</a:t>
            </a:r>
            <a:r>
              <a:rPr lang="en-US" sz="2000" b="1" dirty="0">
                <a:solidFill>
                  <a:srgbClr val="C00000"/>
                </a:solidFill>
              </a:rPr>
              <a:t> , budget line change from </a:t>
            </a:r>
            <a:r>
              <a:rPr lang="en-US" sz="2000" b="1" dirty="0">
                <a:solidFill>
                  <a:srgbClr val="FF0000"/>
                </a:solidFill>
              </a:rPr>
              <a:t>I</a:t>
            </a:r>
            <a:r>
              <a:rPr lang="en-US" sz="2000" b="1" baseline="-25000" dirty="0">
                <a:solidFill>
                  <a:srgbClr val="FF0000"/>
                </a:solidFill>
              </a:rPr>
              <a:t>1</a:t>
            </a:r>
            <a:r>
              <a:rPr lang="en-US" sz="2000" b="1" baseline="-25000" dirty="0">
                <a:solidFill>
                  <a:srgbClr val="C00000"/>
                </a:solidFill>
              </a:rPr>
              <a:t> </a:t>
            </a:r>
            <a:r>
              <a:rPr lang="en-US" sz="2000" b="1" dirty="0">
                <a:solidFill>
                  <a:srgbClr val="C00000"/>
                </a:solidFill>
              </a:rPr>
              <a:t>to </a:t>
            </a:r>
            <a:r>
              <a:rPr lang="en-US" sz="2000" b="1" dirty="0">
                <a:solidFill>
                  <a:srgbClr val="0070C0"/>
                </a:solidFill>
              </a:rPr>
              <a:t>I</a:t>
            </a:r>
            <a:r>
              <a:rPr lang="en-US" sz="2000" b="1" baseline="-25000" dirty="0">
                <a:solidFill>
                  <a:srgbClr val="0070C0"/>
                </a:solidFill>
              </a:rPr>
              <a:t>2</a:t>
            </a:r>
          </a:p>
          <a:p>
            <a:pPr marL="117475" indent="-117475">
              <a:buFont typeface="Arial" pitchFamily="34" charset="0"/>
              <a:buChar char="•"/>
            </a:pPr>
            <a:r>
              <a:rPr lang="en-US" sz="2000" b="1" dirty="0">
                <a:solidFill>
                  <a:srgbClr val="C00000"/>
                </a:solidFill>
              </a:rPr>
              <a:t>Increase in </a:t>
            </a:r>
            <a:r>
              <a:rPr lang="en-US" sz="2000" b="1" dirty="0" err="1">
                <a:solidFill>
                  <a:srgbClr val="C00000"/>
                </a:solidFill>
              </a:rPr>
              <a:t>p</a:t>
            </a:r>
            <a:r>
              <a:rPr lang="en-US" sz="2000" b="1" baseline="-25000" dirty="0" err="1">
                <a:solidFill>
                  <a:srgbClr val="C00000"/>
                </a:solidFill>
              </a:rPr>
              <a:t>Y</a:t>
            </a:r>
            <a:r>
              <a:rPr lang="en-US" sz="2000" b="1" dirty="0">
                <a:solidFill>
                  <a:srgbClr val="C00000"/>
                </a:solidFill>
              </a:rPr>
              <a:t> , budget line change from </a:t>
            </a:r>
            <a:r>
              <a:rPr lang="en-US" sz="2000" b="1" dirty="0">
                <a:solidFill>
                  <a:srgbClr val="FF0000"/>
                </a:solidFill>
              </a:rPr>
              <a:t>I</a:t>
            </a:r>
            <a:r>
              <a:rPr lang="en-US" sz="2000" b="1" baseline="-25000" dirty="0">
                <a:solidFill>
                  <a:srgbClr val="FF0000"/>
                </a:solidFill>
              </a:rPr>
              <a:t>1</a:t>
            </a:r>
            <a:r>
              <a:rPr lang="en-US" sz="2000" b="1" baseline="-25000" dirty="0">
                <a:solidFill>
                  <a:srgbClr val="C00000"/>
                </a:solidFill>
              </a:rPr>
              <a:t> </a:t>
            </a:r>
            <a:r>
              <a:rPr lang="en-US" sz="2000" b="1" dirty="0">
                <a:solidFill>
                  <a:srgbClr val="C00000"/>
                </a:solidFill>
              </a:rPr>
              <a:t>to </a:t>
            </a:r>
            <a:r>
              <a:rPr lang="en-US" sz="2000" b="1" dirty="0">
                <a:solidFill>
                  <a:srgbClr val="33CC33"/>
                </a:solidFill>
              </a:rPr>
              <a:t>I</a:t>
            </a:r>
            <a:r>
              <a:rPr lang="en-US" sz="2000" b="1" baseline="-25000" dirty="0">
                <a:solidFill>
                  <a:srgbClr val="33CC33"/>
                </a:solidFill>
              </a:rPr>
              <a:t>3</a:t>
            </a:r>
          </a:p>
          <a:p>
            <a:pPr marL="117475" indent="-117475">
              <a:buFont typeface="Arial" pitchFamily="34" charset="0"/>
              <a:buChar char="•"/>
            </a:pPr>
            <a:r>
              <a:rPr lang="en-US" sz="2000" b="1" dirty="0">
                <a:solidFill>
                  <a:srgbClr val="C00000"/>
                </a:solidFill>
              </a:rPr>
              <a:t>Increase in income, budget line change from </a:t>
            </a:r>
            <a:r>
              <a:rPr lang="en-US" sz="2000" b="1" dirty="0">
                <a:solidFill>
                  <a:srgbClr val="FF0000"/>
                </a:solidFill>
              </a:rPr>
              <a:t>I</a:t>
            </a:r>
            <a:r>
              <a:rPr lang="en-US" sz="2000" b="1" baseline="-25000" dirty="0">
                <a:solidFill>
                  <a:srgbClr val="FF0000"/>
                </a:solidFill>
              </a:rPr>
              <a:t>1</a:t>
            </a:r>
            <a:r>
              <a:rPr lang="en-US" sz="2000" b="1" baseline="-25000" dirty="0">
                <a:solidFill>
                  <a:srgbClr val="C00000"/>
                </a:solidFill>
              </a:rPr>
              <a:t> </a:t>
            </a:r>
            <a:r>
              <a:rPr lang="en-US" sz="2000" b="1" dirty="0">
                <a:solidFill>
                  <a:srgbClr val="C00000"/>
                </a:solidFill>
              </a:rPr>
              <a:t>to </a:t>
            </a:r>
            <a:r>
              <a:rPr lang="en-US" sz="2000" b="1" dirty="0">
                <a:solidFill>
                  <a:srgbClr val="FF00FF"/>
                </a:solidFill>
              </a:rPr>
              <a:t>I</a:t>
            </a:r>
            <a:r>
              <a:rPr lang="en-US" sz="2000" b="1" baseline="-25000" dirty="0">
                <a:solidFill>
                  <a:srgbClr val="FF00FF"/>
                </a:solidFill>
              </a:rPr>
              <a:t>4</a:t>
            </a:r>
          </a:p>
        </p:txBody>
      </p:sp>
    </p:spTree>
    <p:extLst>
      <p:ext uri="{BB962C8B-B14F-4D97-AF65-F5344CB8AC3E}">
        <p14:creationId xmlns:p14="http://schemas.microsoft.com/office/powerpoint/2010/main" val="170550729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143001" y="1284744"/>
            <a:ext cx="7086600" cy="3539430"/>
          </a:xfrm>
          <a:prstGeom prst="rect">
            <a:avLst/>
          </a:prstGeom>
          <a:noFill/>
        </p:spPr>
        <p:txBody>
          <a:bodyPr wrap="square" rtlCol="0">
            <a:spAutoFit/>
          </a:bodyPr>
          <a:lstStyle/>
          <a:p>
            <a:pPr marL="342900" indent="-342900">
              <a:buFont typeface="Arial" pitchFamily="34" charset="0"/>
              <a:buChar char="•"/>
            </a:pPr>
            <a:r>
              <a:rPr lang="en-US" sz="2800" b="1" dirty="0">
                <a:solidFill>
                  <a:srgbClr val="660066"/>
                </a:solidFill>
              </a:rPr>
              <a:t>An increase (decrease) in income causes outward (inward) shift in the budget line </a:t>
            </a:r>
          </a:p>
          <a:p>
            <a:pPr marL="342900" indent="-342900">
              <a:buFont typeface="Arial" pitchFamily="34" charset="0"/>
              <a:buChar char="•"/>
            </a:pPr>
            <a:r>
              <a:rPr lang="en-US" sz="2800" b="1" dirty="0">
                <a:solidFill>
                  <a:srgbClr val="660066"/>
                </a:solidFill>
              </a:rPr>
              <a:t>An increase (decrease in the price of X (also Y) causes the budget line to pivot inward (outward) around the original vertical intercept (horizontal intercept for the price of Y) </a:t>
            </a:r>
          </a:p>
        </p:txBody>
      </p:sp>
    </p:spTree>
    <p:extLst>
      <p:ext uri="{BB962C8B-B14F-4D97-AF65-F5344CB8AC3E}">
        <p14:creationId xmlns:p14="http://schemas.microsoft.com/office/powerpoint/2010/main" val="249886888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43490" y="609600"/>
            <a:ext cx="7024744" cy="914400"/>
          </a:xfrm>
        </p:spPr>
        <p:txBody>
          <a:bodyPr>
            <a:normAutofit fontScale="90000"/>
          </a:bodyPr>
          <a:lstStyle/>
          <a:p>
            <a:r>
              <a:rPr lang="en-US" sz="3200" b="1" dirty="0"/>
              <a:t>Maximizing Utility Subject to a Limited Income</a:t>
            </a:r>
            <a:endParaRPr lang="en-US" sz="3200" dirty="0"/>
          </a:p>
        </p:txBody>
      </p:sp>
      <p:sp>
        <p:nvSpPr>
          <p:cNvPr id="3" name="Content Placeholder 2"/>
          <p:cNvSpPr>
            <a:spLocks noGrp="1"/>
          </p:cNvSpPr>
          <p:nvPr>
            <p:ph idx="1"/>
          </p:nvPr>
        </p:nvSpPr>
        <p:spPr>
          <a:xfrm>
            <a:off x="685800" y="1447800"/>
            <a:ext cx="7795708" cy="2590799"/>
          </a:xfrm>
        </p:spPr>
        <p:txBody>
          <a:bodyPr>
            <a:normAutofit/>
          </a:bodyPr>
          <a:lstStyle/>
          <a:p>
            <a:r>
              <a:rPr lang="en-US" sz="2200" dirty="0"/>
              <a:t>A consumer maximizes utility subject to a limited income at the combination of goods for which the indifference curve is just tangent to the budget line</a:t>
            </a:r>
          </a:p>
          <a:p>
            <a:r>
              <a:rPr lang="en-US" sz="2200" dirty="0"/>
              <a:t>At this combination, the MRS (the absolute value  of the slope of the indifference curve) is equal to the price ratio (the absolute value of the slope of the budget line</a:t>
            </a:r>
          </a:p>
          <a:p>
            <a:pPr marL="68580" indent="0">
              <a:buNone/>
            </a:pPr>
            <a:endParaRPr lang="en-US" sz="2200" dirty="0"/>
          </a:p>
        </p:txBody>
      </p:sp>
      <p:sp>
        <p:nvSpPr>
          <p:cNvPr id="5" name="TextBox 4"/>
          <p:cNvSpPr txBox="1"/>
          <p:nvPr/>
        </p:nvSpPr>
        <p:spPr>
          <a:xfrm>
            <a:off x="685800" y="4038600"/>
            <a:ext cx="7848600" cy="1569660"/>
          </a:xfrm>
          <a:prstGeom prst="rect">
            <a:avLst/>
          </a:prstGeom>
          <a:noFill/>
          <a:ln>
            <a:solidFill>
              <a:srgbClr val="660066"/>
            </a:solidFill>
          </a:ln>
        </p:spPr>
        <p:txBody>
          <a:bodyPr wrap="square" rtlCol="0">
            <a:spAutoFit/>
          </a:bodyPr>
          <a:lstStyle/>
          <a:p>
            <a:pPr marL="342900" indent="-342900">
              <a:buFont typeface="Arial" pitchFamily="34" charset="0"/>
              <a:buChar char="•"/>
            </a:pPr>
            <a:r>
              <a:rPr lang="en-US" sz="2400" b="1" dirty="0">
                <a:solidFill>
                  <a:srgbClr val="660066"/>
                </a:solidFill>
              </a:rPr>
              <a:t>The maximum level of the utility, the slope of U = The slope of I</a:t>
            </a:r>
          </a:p>
          <a:p>
            <a:pPr marL="342900" indent="-342900">
              <a:buFont typeface="Arial" pitchFamily="34" charset="0"/>
              <a:buChar char="•"/>
            </a:pPr>
            <a:r>
              <a:rPr lang="en-US" sz="2400" b="1" dirty="0">
                <a:solidFill>
                  <a:srgbClr val="660066"/>
                </a:solidFill>
              </a:rPr>
              <a:t>The slope of U = - </a:t>
            </a:r>
            <a:r>
              <a:rPr lang="el-GR" sz="2400" b="1" dirty="0">
                <a:solidFill>
                  <a:srgbClr val="660066"/>
                </a:solidFill>
              </a:rPr>
              <a:t>Δ</a:t>
            </a:r>
            <a:r>
              <a:rPr lang="en-US" sz="2400" b="1" dirty="0">
                <a:solidFill>
                  <a:srgbClr val="660066"/>
                </a:solidFill>
              </a:rPr>
              <a:t>Y/</a:t>
            </a:r>
            <a:r>
              <a:rPr lang="el-GR" sz="2400" b="1" dirty="0">
                <a:solidFill>
                  <a:srgbClr val="660066"/>
                </a:solidFill>
              </a:rPr>
              <a:t>Δ</a:t>
            </a:r>
            <a:r>
              <a:rPr lang="en-US" sz="2400" b="1" dirty="0">
                <a:solidFill>
                  <a:srgbClr val="660066"/>
                </a:solidFill>
              </a:rPr>
              <a:t>X, The slope of I = - </a:t>
            </a:r>
            <a:r>
              <a:rPr lang="en-US" sz="2400" b="1" dirty="0" err="1">
                <a:solidFill>
                  <a:srgbClr val="660066"/>
                </a:solidFill>
              </a:rPr>
              <a:t>p</a:t>
            </a:r>
            <a:r>
              <a:rPr lang="en-US" sz="2400" b="1" baseline="-25000" dirty="0" err="1">
                <a:solidFill>
                  <a:srgbClr val="660066"/>
                </a:solidFill>
              </a:rPr>
              <a:t>X</a:t>
            </a:r>
            <a:r>
              <a:rPr lang="en-US" sz="2400" b="1" dirty="0">
                <a:solidFill>
                  <a:srgbClr val="660066"/>
                </a:solidFill>
              </a:rPr>
              <a:t>/</a:t>
            </a:r>
            <a:r>
              <a:rPr lang="en-US" sz="2400" b="1" baseline="-25000" dirty="0">
                <a:solidFill>
                  <a:srgbClr val="660066"/>
                </a:solidFill>
              </a:rPr>
              <a:t> </a:t>
            </a:r>
            <a:r>
              <a:rPr lang="en-US" sz="2400" b="1" dirty="0" err="1">
                <a:solidFill>
                  <a:srgbClr val="660066"/>
                </a:solidFill>
              </a:rPr>
              <a:t>p</a:t>
            </a:r>
            <a:r>
              <a:rPr lang="en-US" sz="2400" b="1" baseline="-25000" dirty="0" err="1">
                <a:solidFill>
                  <a:srgbClr val="660066"/>
                </a:solidFill>
              </a:rPr>
              <a:t>Y</a:t>
            </a:r>
            <a:r>
              <a:rPr lang="en-US" sz="2400" b="1" baseline="-25000" dirty="0">
                <a:solidFill>
                  <a:srgbClr val="660066"/>
                </a:solidFill>
              </a:rPr>
              <a:t> </a:t>
            </a:r>
            <a:endParaRPr lang="en-US" sz="2400" b="1" dirty="0">
              <a:solidFill>
                <a:srgbClr val="660066"/>
              </a:solidFill>
            </a:endParaRPr>
          </a:p>
          <a:p>
            <a:pPr algn="ctr"/>
            <a:r>
              <a:rPr lang="en-US" sz="2400" b="1" dirty="0">
                <a:solidFill>
                  <a:srgbClr val="660066"/>
                </a:solidFill>
              </a:rPr>
              <a:t>- </a:t>
            </a:r>
            <a:r>
              <a:rPr lang="el-GR" sz="2400" b="1" dirty="0">
                <a:solidFill>
                  <a:srgbClr val="660066"/>
                </a:solidFill>
              </a:rPr>
              <a:t>Δ</a:t>
            </a:r>
            <a:r>
              <a:rPr lang="en-US" sz="2400" b="1" dirty="0">
                <a:solidFill>
                  <a:srgbClr val="660066"/>
                </a:solidFill>
              </a:rPr>
              <a:t>Y/</a:t>
            </a:r>
            <a:r>
              <a:rPr lang="el-GR" sz="2400" b="1" dirty="0">
                <a:solidFill>
                  <a:srgbClr val="660066"/>
                </a:solidFill>
              </a:rPr>
              <a:t>Δ</a:t>
            </a:r>
            <a:r>
              <a:rPr lang="en-US" sz="2400" b="1" dirty="0">
                <a:solidFill>
                  <a:srgbClr val="660066"/>
                </a:solidFill>
              </a:rPr>
              <a:t>X = - </a:t>
            </a:r>
            <a:r>
              <a:rPr lang="en-US" sz="2400" b="1" dirty="0" err="1">
                <a:solidFill>
                  <a:srgbClr val="660066"/>
                </a:solidFill>
              </a:rPr>
              <a:t>p</a:t>
            </a:r>
            <a:r>
              <a:rPr lang="en-US" sz="2400" b="1" baseline="-25000" dirty="0" err="1">
                <a:solidFill>
                  <a:srgbClr val="660066"/>
                </a:solidFill>
              </a:rPr>
              <a:t>X</a:t>
            </a:r>
            <a:r>
              <a:rPr lang="en-US" sz="2400" b="1" dirty="0">
                <a:solidFill>
                  <a:srgbClr val="660066"/>
                </a:solidFill>
              </a:rPr>
              <a:t>/</a:t>
            </a:r>
            <a:r>
              <a:rPr lang="en-US" sz="2400" b="1" baseline="-25000" dirty="0">
                <a:solidFill>
                  <a:srgbClr val="660066"/>
                </a:solidFill>
              </a:rPr>
              <a:t> </a:t>
            </a:r>
            <a:r>
              <a:rPr lang="en-US" sz="2400" b="1" dirty="0" err="1">
                <a:solidFill>
                  <a:srgbClr val="660066"/>
                </a:solidFill>
              </a:rPr>
              <a:t>p</a:t>
            </a:r>
            <a:r>
              <a:rPr lang="en-US" sz="2400" b="1" baseline="-25000" dirty="0" err="1">
                <a:solidFill>
                  <a:srgbClr val="660066"/>
                </a:solidFill>
              </a:rPr>
              <a:t>Y</a:t>
            </a:r>
            <a:r>
              <a:rPr lang="en-US" sz="2400" b="1" baseline="-25000" dirty="0">
                <a:solidFill>
                  <a:srgbClr val="660066"/>
                </a:solidFill>
              </a:rPr>
              <a:t> </a:t>
            </a:r>
            <a:r>
              <a:rPr lang="en-US" sz="2400" b="1" dirty="0">
                <a:solidFill>
                  <a:srgbClr val="660066"/>
                </a:solidFill>
              </a:rPr>
              <a:t>; - </a:t>
            </a:r>
            <a:r>
              <a:rPr lang="el-GR" sz="2400" b="1" dirty="0">
                <a:solidFill>
                  <a:srgbClr val="660066"/>
                </a:solidFill>
              </a:rPr>
              <a:t>Δ</a:t>
            </a:r>
            <a:r>
              <a:rPr lang="en-US" sz="2400" b="1" dirty="0">
                <a:solidFill>
                  <a:srgbClr val="660066"/>
                </a:solidFill>
              </a:rPr>
              <a:t>Y/</a:t>
            </a:r>
            <a:r>
              <a:rPr lang="el-GR" sz="2400" b="1" dirty="0">
                <a:solidFill>
                  <a:srgbClr val="660066"/>
                </a:solidFill>
              </a:rPr>
              <a:t>Δ</a:t>
            </a:r>
            <a:r>
              <a:rPr lang="en-US" sz="2400" b="1" dirty="0">
                <a:solidFill>
                  <a:srgbClr val="660066"/>
                </a:solidFill>
              </a:rPr>
              <a:t>X = MRS</a:t>
            </a:r>
            <a:r>
              <a:rPr lang="en-US" sz="2400" b="1" baseline="-25000" dirty="0">
                <a:solidFill>
                  <a:srgbClr val="660066"/>
                </a:solidFill>
              </a:rPr>
              <a:t>XY</a:t>
            </a:r>
            <a:r>
              <a:rPr lang="en-US" sz="2400" b="1" dirty="0">
                <a:solidFill>
                  <a:srgbClr val="660066"/>
                </a:solidFill>
              </a:rPr>
              <a:t> = MU</a:t>
            </a:r>
            <a:r>
              <a:rPr lang="en-US" sz="2400" b="1" baseline="-25000" dirty="0">
                <a:solidFill>
                  <a:srgbClr val="660066"/>
                </a:solidFill>
              </a:rPr>
              <a:t>X</a:t>
            </a:r>
            <a:r>
              <a:rPr lang="en-US" sz="2400" b="1" dirty="0">
                <a:solidFill>
                  <a:srgbClr val="660066"/>
                </a:solidFill>
              </a:rPr>
              <a:t>/MU</a:t>
            </a:r>
            <a:r>
              <a:rPr lang="en-US" sz="2400" b="1" baseline="-25000" dirty="0">
                <a:solidFill>
                  <a:srgbClr val="660066"/>
                </a:solidFill>
              </a:rPr>
              <a:t>Y</a:t>
            </a:r>
          </a:p>
        </p:txBody>
      </p:sp>
      <p:sp>
        <p:nvSpPr>
          <p:cNvPr id="6" name="Rectangle 5"/>
          <p:cNvSpPr/>
          <p:nvPr/>
        </p:nvSpPr>
        <p:spPr>
          <a:xfrm>
            <a:off x="1524000" y="5867400"/>
            <a:ext cx="7010400" cy="523220"/>
          </a:xfrm>
          <a:prstGeom prst="rect">
            <a:avLst/>
          </a:prstGeom>
          <a:ln w="28575">
            <a:solidFill>
              <a:srgbClr val="FF0000"/>
            </a:solidFill>
          </a:ln>
        </p:spPr>
        <p:txBody>
          <a:bodyPr wrap="square">
            <a:spAutoFit/>
          </a:bodyPr>
          <a:lstStyle/>
          <a:p>
            <a:pPr algn="ctr"/>
            <a:r>
              <a:rPr lang="en-US" sz="2800" b="1" dirty="0">
                <a:solidFill>
                  <a:srgbClr val="FF0000"/>
                </a:solidFill>
              </a:rPr>
              <a:t>MU</a:t>
            </a:r>
            <a:r>
              <a:rPr lang="en-US" sz="2800" b="1" baseline="-25000" dirty="0">
                <a:solidFill>
                  <a:srgbClr val="FF0000"/>
                </a:solidFill>
              </a:rPr>
              <a:t>X</a:t>
            </a:r>
            <a:r>
              <a:rPr lang="en-US" sz="2800" b="1" dirty="0">
                <a:solidFill>
                  <a:srgbClr val="FF0000"/>
                </a:solidFill>
              </a:rPr>
              <a:t>/MU</a:t>
            </a:r>
            <a:r>
              <a:rPr lang="en-US" sz="2800" b="1" baseline="-25000" dirty="0">
                <a:solidFill>
                  <a:srgbClr val="FF0000"/>
                </a:solidFill>
              </a:rPr>
              <a:t>Y</a:t>
            </a:r>
            <a:r>
              <a:rPr lang="en-US" sz="2800" b="1" dirty="0">
                <a:solidFill>
                  <a:srgbClr val="FF0000"/>
                </a:solidFill>
              </a:rPr>
              <a:t> = </a:t>
            </a:r>
            <a:r>
              <a:rPr lang="en-US" sz="2800" b="1" dirty="0" err="1">
                <a:solidFill>
                  <a:srgbClr val="FF0000"/>
                </a:solidFill>
              </a:rPr>
              <a:t>p</a:t>
            </a:r>
            <a:r>
              <a:rPr lang="en-US" sz="2800" b="1" baseline="-25000" dirty="0" err="1">
                <a:solidFill>
                  <a:srgbClr val="FF0000"/>
                </a:solidFill>
              </a:rPr>
              <a:t>X</a:t>
            </a:r>
            <a:r>
              <a:rPr lang="en-US" sz="2800" b="1" dirty="0">
                <a:solidFill>
                  <a:srgbClr val="FF0000"/>
                </a:solidFill>
              </a:rPr>
              <a:t>/</a:t>
            </a:r>
            <a:r>
              <a:rPr lang="en-US" sz="2800" b="1" dirty="0" err="1">
                <a:solidFill>
                  <a:srgbClr val="FF0000"/>
                </a:solidFill>
              </a:rPr>
              <a:t>p</a:t>
            </a:r>
            <a:r>
              <a:rPr lang="en-US" sz="2800" b="1" baseline="-25000" dirty="0" err="1">
                <a:solidFill>
                  <a:srgbClr val="FF0000"/>
                </a:solidFill>
              </a:rPr>
              <a:t>Y</a:t>
            </a:r>
            <a:r>
              <a:rPr lang="en-US" sz="2800" b="1" baseline="-25000" dirty="0">
                <a:solidFill>
                  <a:srgbClr val="FF0000"/>
                </a:solidFill>
              </a:rPr>
              <a:t> </a:t>
            </a:r>
            <a:r>
              <a:rPr lang="en-US" sz="2800" b="1" dirty="0">
                <a:solidFill>
                  <a:srgbClr val="FF0000"/>
                </a:solidFill>
              </a:rPr>
              <a:t>or  MU</a:t>
            </a:r>
            <a:r>
              <a:rPr lang="en-US" sz="2800" b="1" baseline="-25000" dirty="0">
                <a:solidFill>
                  <a:srgbClr val="FF0000"/>
                </a:solidFill>
              </a:rPr>
              <a:t>X</a:t>
            </a:r>
            <a:r>
              <a:rPr lang="en-US" sz="2800" b="1" dirty="0">
                <a:solidFill>
                  <a:srgbClr val="FF0000"/>
                </a:solidFill>
              </a:rPr>
              <a:t>/</a:t>
            </a:r>
            <a:r>
              <a:rPr lang="en-US" sz="2800" b="1" dirty="0" err="1">
                <a:solidFill>
                  <a:srgbClr val="FF0000"/>
                </a:solidFill>
              </a:rPr>
              <a:t>p</a:t>
            </a:r>
            <a:r>
              <a:rPr lang="en-US" sz="2800" b="1" baseline="-25000" dirty="0" err="1">
                <a:solidFill>
                  <a:srgbClr val="FF0000"/>
                </a:solidFill>
              </a:rPr>
              <a:t>X</a:t>
            </a:r>
            <a:r>
              <a:rPr lang="en-US" sz="2800" b="1" dirty="0">
                <a:solidFill>
                  <a:srgbClr val="FF0000"/>
                </a:solidFill>
              </a:rPr>
              <a:t> = MU</a:t>
            </a:r>
            <a:r>
              <a:rPr lang="en-US" sz="2800" b="1" baseline="-25000" dirty="0">
                <a:solidFill>
                  <a:srgbClr val="FF0000"/>
                </a:solidFill>
              </a:rPr>
              <a:t>Y</a:t>
            </a:r>
            <a:r>
              <a:rPr lang="en-US" sz="2800" b="1" dirty="0">
                <a:solidFill>
                  <a:srgbClr val="FF0000"/>
                </a:solidFill>
              </a:rPr>
              <a:t>/</a:t>
            </a:r>
            <a:r>
              <a:rPr lang="en-US" sz="2800" b="1" dirty="0" err="1">
                <a:solidFill>
                  <a:srgbClr val="FF0000"/>
                </a:solidFill>
              </a:rPr>
              <a:t>p</a:t>
            </a:r>
            <a:r>
              <a:rPr lang="en-US" sz="2800" b="1" baseline="-25000" dirty="0" err="1">
                <a:solidFill>
                  <a:srgbClr val="FF0000"/>
                </a:solidFill>
              </a:rPr>
              <a:t>Y</a:t>
            </a:r>
            <a:endParaRPr lang="en-US" sz="2400" b="1" baseline="-25000" dirty="0">
              <a:solidFill>
                <a:srgbClr val="FF0000"/>
              </a:solidFill>
            </a:endParaRPr>
          </a:p>
        </p:txBody>
      </p:sp>
      <p:sp>
        <p:nvSpPr>
          <p:cNvPr id="7" name="Right Arrow 6"/>
          <p:cNvSpPr/>
          <p:nvPr/>
        </p:nvSpPr>
        <p:spPr>
          <a:xfrm>
            <a:off x="685800" y="5867400"/>
            <a:ext cx="685800" cy="523220"/>
          </a:xfrm>
          <a:prstGeom prst="rightArrow">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31496541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43490" y="685800"/>
            <a:ext cx="7024744" cy="801136"/>
          </a:xfrm>
        </p:spPr>
        <p:txBody>
          <a:bodyPr>
            <a:normAutofit fontScale="90000"/>
          </a:bodyPr>
          <a:lstStyle/>
          <a:p>
            <a:pPr algn="ctr"/>
            <a:r>
              <a:rPr lang="en-US" b="1" dirty="0">
                <a:solidFill>
                  <a:srgbClr val="660066"/>
                </a:solidFill>
                <a:latin typeface="Arial" charset="0"/>
              </a:rPr>
              <a:t>Consumer Behavior Concept</a:t>
            </a:r>
            <a:endParaRPr lang="en-US" dirty="0">
              <a:solidFill>
                <a:srgbClr val="660066"/>
              </a:solidFill>
            </a:endParaRPr>
          </a:p>
        </p:txBody>
      </p:sp>
      <p:sp>
        <p:nvSpPr>
          <p:cNvPr id="3" name="Content Placeholder 2"/>
          <p:cNvSpPr>
            <a:spLocks noGrp="1"/>
          </p:cNvSpPr>
          <p:nvPr>
            <p:ph idx="1"/>
          </p:nvPr>
        </p:nvSpPr>
        <p:spPr>
          <a:xfrm>
            <a:off x="1143000" y="1676400"/>
            <a:ext cx="6777317" cy="4267200"/>
          </a:xfrm>
        </p:spPr>
        <p:txBody>
          <a:bodyPr>
            <a:noAutofit/>
          </a:bodyPr>
          <a:lstStyle/>
          <a:p>
            <a:pPr marL="122238" indent="-122238">
              <a:buFontTx/>
              <a:buChar char="•"/>
            </a:pPr>
            <a:r>
              <a:rPr lang="en-US" b="1" dirty="0">
                <a:latin typeface="Arial" charset="0"/>
              </a:rPr>
              <a:t>Consumer behavior concept is abstract or simplicity of the process and the way of a consumer as an individual in making decision </a:t>
            </a:r>
          </a:p>
          <a:p>
            <a:pPr marL="122238" indent="-122238">
              <a:buFontTx/>
              <a:buChar char="•"/>
            </a:pPr>
            <a:r>
              <a:rPr lang="en-US" b="1" dirty="0">
                <a:latin typeface="Arial" charset="0"/>
              </a:rPr>
              <a:t>The main goal  of consumers to consume a product is  maximizing satisfaction</a:t>
            </a:r>
          </a:p>
          <a:p>
            <a:pPr marL="122238" lvl="1" indent="-122238">
              <a:buFontTx/>
              <a:buChar char="•"/>
            </a:pPr>
            <a:r>
              <a:rPr lang="en-US" sz="2400" b="1" dirty="0">
                <a:latin typeface="Arial" charset="0"/>
              </a:rPr>
              <a:t>Because the income is limited, choices must be made about how to spend their limited income in order to get the maximum satisfaction</a:t>
            </a:r>
          </a:p>
        </p:txBody>
      </p:sp>
    </p:spTree>
    <p:extLst>
      <p:ext uri="{BB962C8B-B14F-4D97-AF65-F5344CB8AC3E}">
        <p14:creationId xmlns:p14="http://schemas.microsoft.com/office/powerpoint/2010/main" val="117792669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838200" y="4514671"/>
            <a:ext cx="7467600" cy="1200329"/>
          </a:xfrm>
          <a:prstGeom prst="rect">
            <a:avLst/>
          </a:prstGeom>
        </p:spPr>
        <p:txBody>
          <a:bodyPr wrap="square">
            <a:spAutoFit/>
          </a:bodyPr>
          <a:lstStyle/>
          <a:p>
            <a:pPr marL="342900" indent="-342900">
              <a:buFont typeface="Arial" pitchFamily="34" charset="0"/>
              <a:buChar char="•"/>
            </a:pPr>
            <a:r>
              <a:rPr lang="en-US" sz="2400" b="1" dirty="0"/>
              <a:t>If the utility function is U = f (X1, X2, X3, ...., </a:t>
            </a:r>
            <a:r>
              <a:rPr lang="en-US" sz="2400" b="1" dirty="0" err="1"/>
              <a:t>Xn</a:t>
            </a:r>
            <a:r>
              <a:rPr lang="en-US" sz="2400" b="1" dirty="0"/>
              <a:t>) and I = p</a:t>
            </a:r>
            <a:r>
              <a:rPr lang="en-US" sz="2400" b="1" baseline="-25000" dirty="0"/>
              <a:t>1 </a:t>
            </a:r>
            <a:r>
              <a:rPr lang="en-US" sz="2400" b="1" dirty="0"/>
              <a:t>X</a:t>
            </a:r>
            <a:r>
              <a:rPr lang="en-US" sz="2400" b="1" baseline="-25000" dirty="0"/>
              <a:t>1 </a:t>
            </a:r>
            <a:r>
              <a:rPr lang="en-US" sz="2400" b="1" dirty="0"/>
              <a:t>+ p</a:t>
            </a:r>
            <a:r>
              <a:rPr lang="en-US" sz="2400" b="1" baseline="-25000" dirty="0"/>
              <a:t>2 </a:t>
            </a:r>
            <a:r>
              <a:rPr lang="en-US" sz="2400" b="1" dirty="0"/>
              <a:t>X</a:t>
            </a:r>
            <a:r>
              <a:rPr lang="en-US" sz="2400" b="1" baseline="-25000" dirty="0"/>
              <a:t>2 </a:t>
            </a:r>
            <a:r>
              <a:rPr lang="en-US" sz="2400" b="1" dirty="0"/>
              <a:t>+ p</a:t>
            </a:r>
            <a:r>
              <a:rPr lang="en-US" sz="2400" b="1" baseline="-25000" dirty="0"/>
              <a:t>3 </a:t>
            </a:r>
            <a:r>
              <a:rPr lang="en-US" sz="2400" b="1" dirty="0"/>
              <a:t>X</a:t>
            </a:r>
            <a:r>
              <a:rPr lang="en-US" sz="2400" b="1" baseline="-25000" dirty="0"/>
              <a:t>3 </a:t>
            </a:r>
            <a:r>
              <a:rPr lang="en-US" sz="2400" b="1" dirty="0"/>
              <a:t>+ …… + </a:t>
            </a:r>
            <a:r>
              <a:rPr lang="en-US" sz="2400" b="1" dirty="0" err="1"/>
              <a:t>p</a:t>
            </a:r>
            <a:r>
              <a:rPr lang="en-US" sz="2400" b="1" baseline="-25000" dirty="0" err="1"/>
              <a:t>n</a:t>
            </a:r>
            <a:r>
              <a:rPr lang="en-US" sz="2400" b="1" baseline="-25000" dirty="0"/>
              <a:t> </a:t>
            </a:r>
            <a:r>
              <a:rPr lang="en-US" sz="2400" b="1" dirty="0" err="1"/>
              <a:t>X</a:t>
            </a:r>
            <a:r>
              <a:rPr lang="en-US" sz="2400" b="1" baseline="-25000" dirty="0" err="1"/>
              <a:t>n</a:t>
            </a:r>
            <a:r>
              <a:rPr lang="en-US" sz="2400" b="1" baseline="-25000" dirty="0"/>
              <a:t> </a:t>
            </a:r>
            <a:r>
              <a:rPr lang="en-US" sz="2400" b="1" dirty="0"/>
              <a:t>, the maximum level of  utility would be obtain :</a:t>
            </a:r>
          </a:p>
        </p:txBody>
      </p:sp>
      <p:sp>
        <p:nvSpPr>
          <p:cNvPr id="6" name="TextBox 5"/>
          <p:cNvSpPr txBox="1"/>
          <p:nvPr/>
        </p:nvSpPr>
        <p:spPr>
          <a:xfrm>
            <a:off x="838200" y="5862935"/>
            <a:ext cx="7467600" cy="461665"/>
          </a:xfrm>
          <a:prstGeom prst="rect">
            <a:avLst/>
          </a:prstGeom>
          <a:noFill/>
          <a:ln w="28575">
            <a:solidFill>
              <a:srgbClr val="FF0000"/>
            </a:solidFill>
          </a:ln>
        </p:spPr>
        <p:txBody>
          <a:bodyPr wrap="square" rtlCol="0">
            <a:spAutoFit/>
          </a:bodyPr>
          <a:lstStyle/>
          <a:p>
            <a:pPr algn="ctr"/>
            <a:r>
              <a:rPr lang="en-US" sz="2400" b="1" dirty="0">
                <a:solidFill>
                  <a:srgbClr val="FF0000"/>
                </a:solidFill>
              </a:rPr>
              <a:t>MU</a:t>
            </a:r>
            <a:r>
              <a:rPr lang="en-US" sz="2400" b="1" baseline="-25000" dirty="0">
                <a:solidFill>
                  <a:srgbClr val="FF0000"/>
                </a:solidFill>
              </a:rPr>
              <a:t>X1</a:t>
            </a:r>
            <a:r>
              <a:rPr lang="en-US" sz="2400" b="1" dirty="0">
                <a:solidFill>
                  <a:srgbClr val="FF0000"/>
                </a:solidFill>
              </a:rPr>
              <a:t>/p</a:t>
            </a:r>
            <a:r>
              <a:rPr lang="en-US" sz="2400" b="1" baseline="-25000" dirty="0">
                <a:solidFill>
                  <a:srgbClr val="FF0000"/>
                </a:solidFill>
              </a:rPr>
              <a:t>X1</a:t>
            </a:r>
            <a:r>
              <a:rPr lang="en-US" sz="2400" b="1" dirty="0">
                <a:solidFill>
                  <a:srgbClr val="FF0000"/>
                </a:solidFill>
              </a:rPr>
              <a:t> = MU</a:t>
            </a:r>
            <a:r>
              <a:rPr lang="en-US" sz="2400" b="1" baseline="-25000" dirty="0">
                <a:solidFill>
                  <a:srgbClr val="FF0000"/>
                </a:solidFill>
              </a:rPr>
              <a:t>X2</a:t>
            </a:r>
            <a:r>
              <a:rPr lang="en-US" sz="2400" b="1" dirty="0">
                <a:solidFill>
                  <a:srgbClr val="FF0000"/>
                </a:solidFill>
              </a:rPr>
              <a:t>/p</a:t>
            </a:r>
            <a:r>
              <a:rPr lang="en-US" sz="2400" b="1" baseline="-25000" dirty="0">
                <a:solidFill>
                  <a:srgbClr val="FF0000"/>
                </a:solidFill>
              </a:rPr>
              <a:t>X2</a:t>
            </a:r>
            <a:r>
              <a:rPr lang="en-US" sz="2400" b="1" dirty="0">
                <a:solidFill>
                  <a:srgbClr val="FF0000"/>
                </a:solidFill>
              </a:rPr>
              <a:t> MU</a:t>
            </a:r>
            <a:r>
              <a:rPr lang="en-US" sz="2400" b="1" baseline="-25000" dirty="0">
                <a:solidFill>
                  <a:srgbClr val="FF0000"/>
                </a:solidFill>
              </a:rPr>
              <a:t>X3</a:t>
            </a:r>
            <a:r>
              <a:rPr lang="en-US" sz="2400" b="1" dirty="0">
                <a:solidFill>
                  <a:srgbClr val="FF0000"/>
                </a:solidFill>
              </a:rPr>
              <a:t>/p</a:t>
            </a:r>
            <a:r>
              <a:rPr lang="en-US" sz="2400" b="1" baseline="-25000" dirty="0">
                <a:solidFill>
                  <a:srgbClr val="FF0000"/>
                </a:solidFill>
              </a:rPr>
              <a:t>X3</a:t>
            </a:r>
            <a:r>
              <a:rPr lang="en-US" sz="2400" b="1" dirty="0">
                <a:solidFill>
                  <a:srgbClr val="FF0000"/>
                </a:solidFill>
              </a:rPr>
              <a:t> =  …. = </a:t>
            </a:r>
            <a:r>
              <a:rPr lang="en-US" sz="2400" b="1" dirty="0" err="1">
                <a:solidFill>
                  <a:srgbClr val="FF0000"/>
                </a:solidFill>
              </a:rPr>
              <a:t>MU</a:t>
            </a:r>
            <a:r>
              <a:rPr lang="en-US" sz="2400" b="1" baseline="-25000" dirty="0" err="1">
                <a:solidFill>
                  <a:srgbClr val="FF0000"/>
                </a:solidFill>
              </a:rPr>
              <a:t>Xn</a:t>
            </a:r>
            <a:r>
              <a:rPr lang="en-US" sz="2400" b="1" dirty="0">
                <a:solidFill>
                  <a:srgbClr val="FF0000"/>
                </a:solidFill>
              </a:rPr>
              <a:t>/</a:t>
            </a:r>
            <a:r>
              <a:rPr lang="en-US" sz="2400" b="1" dirty="0" err="1">
                <a:solidFill>
                  <a:srgbClr val="FF0000"/>
                </a:solidFill>
              </a:rPr>
              <a:t>p</a:t>
            </a:r>
            <a:r>
              <a:rPr lang="en-US" sz="2400" b="1" baseline="-25000" dirty="0" err="1">
                <a:solidFill>
                  <a:srgbClr val="FF0000"/>
                </a:solidFill>
              </a:rPr>
              <a:t>Xn</a:t>
            </a:r>
            <a:endParaRPr lang="en-US" sz="2400" dirty="0"/>
          </a:p>
        </p:txBody>
      </p:sp>
      <p:sp>
        <p:nvSpPr>
          <p:cNvPr id="7" name="TextBox 6"/>
          <p:cNvSpPr txBox="1"/>
          <p:nvPr/>
        </p:nvSpPr>
        <p:spPr>
          <a:xfrm>
            <a:off x="685800" y="909935"/>
            <a:ext cx="5307863" cy="461665"/>
          </a:xfrm>
          <a:prstGeom prst="rect">
            <a:avLst/>
          </a:prstGeom>
          <a:noFill/>
          <a:ln w="12700">
            <a:solidFill>
              <a:srgbClr val="660066"/>
            </a:solidFill>
          </a:ln>
        </p:spPr>
        <p:txBody>
          <a:bodyPr wrap="none" rtlCol="0">
            <a:spAutoFit/>
          </a:bodyPr>
          <a:lstStyle/>
          <a:p>
            <a:r>
              <a:rPr lang="en-US" sz="2400" b="1" dirty="0">
                <a:solidFill>
                  <a:srgbClr val="660066"/>
                </a:solidFill>
              </a:rPr>
              <a:t>Why should be MU</a:t>
            </a:r>
            <a:r>
              <a:rPr lang="en-US" sz="2400" b="1" baseline="-25000" dirty="0">
                <a:solidFill>
                  <a:srgbClr val="660066"/>
                </a:solidFill>
              </a:rPr>
              <a:t>X</a:t>
            </a:r>
            <a:r>
              <a:rPr lang="en-US" sz="2400" b="1" dirty="0">
                <a:solidFill>
                  <a:srgbClr val="660066"/>
                </a:solidFill>
              </a:rPr>
              <a:t>/</a:t>
            </a:r>
            <a:r>
              <a:rPr lang="en-US" sz="2400" b="1" dirty="0" err="1">
                <a:solidFill>
                  <a:srgbClr val="660066"/>
                </a:solidFill>
              </a:rPr>
              <a:t>p</a:t>
            </a:r>
            <a:r>
              <a:rPr lang="en-US" sz="2400" b="1" baseline="-25000" dirty="0" err="1">
                <a:solidFill>
                  <a:srgbClr val="660066"/>
                </a:solidFill>
              </a:rPr>
              <a:t>X</a:t>
            </a:r>
            <a:r>
              <a:rPr lang="en-US" sz="2400" b="1" dirty="0">
                <a:solidFill>
                  <a:srgbClr val="660066"/>
                </a:solidFill>
              </a:rPr>
              <a:t> = MU</a:t>
            </a:r>
            <a:r>
              <a:rPr lang="en-US" sz="2400" b="1" baseline="-25000" dirty="0">
                <a:solidFill>
                  <a:srgbClr val="660066"/>
                </a:solidFill>
              </a:rPr>
              <a:t>Y</a:t>
            </a:r>
            <a:r>
              <a:rPr lang="en-US" sz="2400" b="1" dirty="0">
                <a:solidFill>
                  <a:srgbClr val="660066"/>
                </a:solidFill>
              </a:rPr>
              <a:t>/</a:t>
            </a:r>
            <a:r>
              <a:rPr lang="en-US" sz="2400" b="1" dirty="0" err="1">
                <a:solidFill>
                  <a:srgbClr val="660066"/>
                </a:solidFill>
              </a:rPr>
              <a:t>p</a:t>
            </a:r>
            <a:r>
              <a:rPr lang="en-US" sz="2400" b="1" baseline="-25000" dirty="0" err="1">
                <a:solidFill>
                  <a:srgbClr val="660066"/>
                </a:solidFill>
              </a:rPr>
              <a:t>Y</a:t>
            </a:r>
            <a:r>
              <a:rPr lang="en-US" sz="2400" b="1" baseline="-25000" dirty="0">
                <a:solidFill>
                  <a:srgbClr val="660066"/>
                </a:solidFill>
              </a:rPr>
              <a:t> </a:t>
            </a:r>
            <a:r>
              <a:rPr lang="en-US" sz="2400" b="1" dirty="0">
                <a:solidFill>
                  <a:srgbClr val="660066"/>
                </a:solidFill>
              </a:rPr>
              <a:t>? </a:t>
            </a:r>
          </a:p>
        </p:txBody>
      </p:sp>
      <p:sp>
        <p:nvSpPr>
          <p:cNvPr id="8" name="TextBox 7"/>
          <p:cNvSpPr txBox="1"/>
          <p:nvPr/>
        </p:nvSpPr>
        <p:spPr>
          <a:xfrm>
            <a:off x="685800" y="1794808"/>
            <a:ext cx="7620000" cy="1938992"/>
          </a:xfrm>
          <a:prstGeom prst="rect">
            <a:avLst/>
          </a:prstGeom>
          <a:noFill/>
        </p:spPr>
        <p:txBody>
          <a:bodyPr wrap="square" rtlCol="0">
            <a:spAutoFit/>
          </a:bodyPr>
          <a:lstStyle/>
          <a:p>
            <a:pPr marL="342900" indent="-342900">
              <a:buFont typeface="Arial" pitchFamily="34" charset="0"/>
              <a:buChar char="•"/>
            </a:pPr>
            <a:r>
              <a:rPr lang="en-US" sz="2400" b="1" dirty="0"/>
              <a:t>If MU</a:t>
            </a:r>
            <a:r>
              <a:rPr lang="en-US" sz="2400" b="1" baseline="-25000" dirty="0"/>
              <a:t>X</a:t>
            </a:r>
            <a:r>
              <a:rPr lang="en-US" sz="2400" b="1" dirty="0"/>
              <a:t>/</a:t>
            </a:r>
            <a:r>
              <a:rPr lang="en-US" sz="2400" b="1" dirty="0" err="1"/>
              <a:t>p</a:t>
            </a:r>
            <a:r>
              <a:rPr lang="en-US" sz="2400" b="1" baseline="-25000" dirty="0" err="1"/>
              <a:t>X</a:t>
            </a:r>
            <a:r>
              <a:rPr lang="en-US" sz="2400" b="1" dirty="0"/>
              <a:t> &lt; MU</a:t>
            </a:r>
            <a:r>
              <a:rPr lang="en-US" sz="2400" b="1" baseline="-25000" dirty="0"/>
              <a:t>Y</a:t>
            </a:r>
            <a:r>
              <a:rPr lang="en-US" sz="2400" b="1" dirty="0"/>
              <a:t>/</a:t>
            </a:r>
            <a:r>
              <a:rPr lang="en-US" sz="2400" b="1" dirty="0" err="1"/>
              <a:t>p</a:t>
            </a:r>
            <a:r>
              <a:rPr lang="en-US" sz="2400" b="1" baseline="-25000" dirty="0" err="1"/>
              <a:t>Y</a:t>
            </a:r>
            <a:r>
              <a:rPr lang="en-US" sz="2400" b="1" dirty="0"/>
              <a:t>, the consumer would take dollars away form X and spend them on Y.  As consumption of X decreases, the MU</a:t>
            </a:r>
            <a:r>
              <a:rPr lang="en-US" sz="2400" b="1" baseline="-25000" dirty="0"/>
              <a:t>X </a:t>
            </a:r>
            <a:r>
              <a:rPr lang="en-US" sz="2400" b="1" dirty="0"/>
              <a:t>rises and as Y increases, the MU</a:t>
            </a:r>
            <a:r>
              <a:rPr lang="en-US" sz="2400" b="1" baseline="-25000" dirty="0"/>
              <a:t>Y </a:t>
            </a:r>
            <a:r>
              <a:rPr lang="en-US" sz="2400" b="1" dirty="0"/>
              <a:t> declines. It will continuously substitutes  until MU</a:t>
            </a:r>
            <a:r>
              <a:rPr lang="en-US" sz="2400" b="1" baseline="-25000" dirty="0"/>
              <a:t>X</a:t>
            </a:r>
            <a:r>
              <a:rPr lang="en-US" sz="2400" b="1" dirty="0"/>
              <a:t>/</a:t>
            </a:r>
            <a:r>
              <a:rPr lang="en-US" sz="2400" b="1" dirty="0" err="1"/>
              <a:t>p</a:t>
            </a:r>
            <a:r>
              <a:rPr lang="en-US" sz="2400" b="1" baseline="-25000" dirty="0" err="1"/>
              <a:t>X</a:t>
            </a:r>
            <a:r>
              <a:rPr lang="en-US" sz="2400" b="1" dirty="0"/>
              <a:t> = MU</a:t>
            </a:r>
            <a:r>
              <a:rPr lang="en-US" sz="2400" b="1" baseline="-25000" dirty="0"/>
              <a:t>Y</a:t>
            </a:r>
            <a:r>
              <a:rPr lang="en-US" sz="2400" b="1" dirty="0"/>
              <a:t>/</a:t>
            </a:r>
            <a:r>
              <a:rPr lang="en-US" sz="2400" b="1" dirty="0" err="1"/>
              <a:t>p</a:t>
            </a:r>
            <a:r>
              <a:rPr lang="en-US" sz="2400" b="1" baseline="-25000" dirty="0" err="1"/>
              <a:t>Y</a:t>
            </a:r>
            <a:endParaRPr lang="en-US" sz="2400" b="1" baseline="-25000" dirty="0"/>
          </a:p>
        </p:txBody>
      </p:sp>
    </p:spTree>
    <p:extLst>
      <p:ext uri="{BB962C8B-B14F-4D97-AF65-F5344CB8AC3E}">
        <p14:creationId xmlns:p14="http://schemas.microsoft.com/office/powerpoint/2010/main" val="306689876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838200" y="1295400"/>
            <a:ext cx="7239001" cy="2677656"/>
          </a:xfrm>
          <a:prstGeom prst="rect">
            <a:avLst/>
          </a:prstGeom>
          <a:noFill/>
        </p:spPr>
        <p:txBody>
          <a:bodyPr wrap="square" rtlCol="0">
            <a:spAutoFit/>
          </a:bodyPr>
          <a:lstStyle/>
          <a:p>
            <a:pPr marL="457200" indent="-457200">
              <a:buFont typeface="Arial" pitchFamily="34" charset="0"/>
              <a:buChar char="•"/>
            </a:pPr>
            <a:r>
              <a:rPr lang="en-US" sz="2800" b="1" dirty="0">
                <a:solidFill>
                  <a:srgbClr val="660066"/>
                </a:solidFill>
              </a:rPr>
              <a:t>To obtain maximum satisfaction from limited income, a consumer allocates  income so that the marginal utility per dollar spent on each good is the same for all commodities purchased and all income is spent</a:t>
            </a:r>
          </a:p>
        </p:txBody>
      </p:sp>
    </p:spTree>
    <p:extLst>
      <p:ext uri="{BB962C8B-B14F-4D97-AF65-F5344CB8AC3E}">
        <p14:creationId xmlns:p14="http://schemas.microsoft.com/office/powerpoint/2010/main" val="94548543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5774288" y="5024735"/>
            <a:ext cx="516488" cy="461665"/>
          </a:xfrm>
          <a:prstGeom prst="rect">
            <a:avLst/>
          </a:prstGeom>
          <a:noFill/>
        </p:spPr>
        <p:txBody>
          <a:bodyPr wrap="none" rtlCol="0">
            <a:spAutoFit/>
          </a:bodyPr>
          <a:lstStyle/>
          <a:p>
            <a:r>
              <a:rPr lang="en-US" sz="2400" b="1" dirty="0">
                <a:solidFill>
                  <a:srgbClr val="C00000"/>
                </a:solidFill>
              </a:rPr>
              <a:t>U*</a:t>
            </a:r>
          </a:p>
        </p:txBody>
      </p:sp>
      <p:sp>
        <p:nvSpPr>
          <p:cNvPr id="14" name="TextBox 13"/>
          <p:cNvSpPr txBox="1"/>
          <p:nvPr/>
        </p:nvSpPr>
        <p:spPr>
          <a:xfrm>
            <a:off x="5867400" y="4579203"/>
            <a:ext cx="497252" cy="461665"/>
          </a:xfrm>
          <a:prstGeom prst="rect">
            <a:avLst/>
          </a:prstGeom>
          <a:noFill/>
        </p:spPr>
        <p:txBody>
          <a:bodyPr wrap="none" rtlCol="0">
            <a:spAutoFit/>
          </a:bodyPr>
          <a:lstStyle/>
          <a:p>
            <a:r>
              <a:rPr lang="en-US" sz="2400" b="1" dirty="0">
                <a:solidFill>
                  <a:srgbClr val="C00000"/>
                </a:solidFill>
              </a:rPr>
              <a:t>U</a:t>
            </a:r>
            <a:r>
              <a:rPr lang="en-US" sz="2400" b="1" baseline="-25000" dirty="0">
                <a:solidFill>
                  <a:srgbClr val="C00000"/>
                </a:solidFill>
              </a:rPr>
              <a:t>3</a:t>
            </a:r>
          </a:p>
        </p:txBody>
      </p:sp>
      <p:sp>
        <p:nvSpPr>
          <p:cNvPr id="15" name="TextBox 14"/>
          <p:cNvSpPr txBox="1"/>
          <p:nvPr/>
        </p:nvSpPr>
        <p:spPr>
          <a:xfrm>
            <a:off x="5562600" y="5329535"/>
            <a:ext cx="497252" cy="461665"/>
          </a:xfrm>
          <a:prstGeom prst="rect">
            <a:avLst/>
          </a:prstGeom>
          <a:noFill/>
        </p:spPr>
        <p:txBody>
          <a:bodyPr wrap="none" rtlCol="0">
            <a:spAutoFit/>
          </a:bodyPr>
          <a:lstStyle/>
          <a:p>
            <a:r>
              <a:rPr lang="en-US" sz="2400" b="1" dirty="0">
                <a:solidFill>
                  <a:srgbClr val="C00000"/>
                </a:solidFill>
              </a:rPr>
              <a:t>U</a:t>
            </a:r>
            <a:r>
              <a:rPr lang="en-US" sz="2400" b="1" baseline="-25000" dirty="0">
                <a:solidFill>
                  <a:srgbClr val="C00000"/>
                </a:solidFill>
              </a:rPr>
              <a:t>1</a:t>
            </a:r>
          </a:p>
        </p:txBody>
      </p:sp>
      <p:sp>
        <p:nvSpPr>
          <p:cNvPr id="16" name="TextBox 15"/>
          <p:cNvSpPr txBox="1"/>
          <p:nvPr/>
        </p:nvSpPr>
        <p:spPr>
          <a:xfrm>
            <a:off x="5083004" y="5410200"/>
            <a:ext cx="497252" cy="461665"/>
          </a:xfrm>
          <a:prstGeom prst="rect">
            <a:avLst/>
          </a:prstGeom>
          <a:noFill/>
        </p:spPr>
        <p:txBody>
          <a:bodyPr wrap="none" rtlCol="0">
            <a:spAutoFit/>
          </a:bodyPr>
          <a:lstStyle/>
          <a:p>
            <a:r>
              <a:rPr lang="en-US" sz="2400" b="1" dirty="0">
                <a:solidFill>
                  <a:srgbClr val="C00000"/>
                </a:solidFill>
              </a:rPr>
              <a:t>U</a:t>
            </a:r>
            <a:r>
              <a:rPr lang="en-US" sz="2400" b="1" baseline="-25000" dirty="0">
                <a:solidFill>
                  <a:srgbClr val="C00000"/>
                </a:solidFill>
              </a:rPr>
              <a:t>2</a:t>
            </a:r>
          </a:p>
        </p:txBody>
      </p:sp>
      <p:sp>
        <p:nvSpPr>
          <p:cNvPr id="43" name="TextBox 42"/>
          <p:cNvSpPr txBox="1"/>
          <p:nvPr/>
        </p:nvSpPr>
        <p:spPr>
          <a:xfrm>
            <a:off x="3886200" y="4724400"/>
            <a:ext cx="356188" cy="369332"/>
          </a:xfrm>
          <a:prstGeom prst="rect">
            <a:avLst/>
          </a:prstGeom>
          <a:noFill/>
        </p:spPr>
        <p:txBody>
          <a:bodyPr wrap="none" rtlCol="0">
            <a:spAutoFit/>
          </a:bodyPr>
          <a:lstStyle/>
          <a:p>
            <a:r>
              <a:rPr lang="en-US" b="1" dirty="0"/>
              <a:t>A</a:t>
            </a:r>
          </a:p>
        </p:txBody>
      </p:sp>
      <p:grpSp>
        <p:nvGrpSpPr>
          <p:cNvPr id="45" name="Group 44"/>
          <p:cNvGrpSpPr/>
          <p:nvPr/>
        </p:nvGrpSpPr>
        <p:grpSpPr>
          <a:xfrm>
            <a:off x="609600" y="1495454"/>
            <a:ext cx="5943601" cy="4829146"/>
            <a:chOff x="609600" y="1219200"/>
            <a:chExt cx="7428469" cy="5340745"/>
          </a:xfrm>
        </p:grpSpPr>
        <p:sp>
          <p:nvSpPr>
            <p:cNvPr id="25602" name="Line 2"/>
            <p:cNvSpPr>
              <a:spLocks noChangeShapeType="1"/>
            </p:cNvSpPr>
            <p:nvPr/>
          </p:nvSpPr>
          <p:spPr bwMode="auto">
            <a:xfrm>
              <a:off x="1676400" y="1676400"/>
              <a:ext cx="44232" cy="4443986"/>
            </a:xfrm>
            <a:prstGeom prst="line">
              <a:avLst/>
            </a:prstGeom>
            <a:noFill/>
            <a:ln w="57150">
              <a:solidFill>
                <a:srgbClr val="FF0000"/>
              </a:solidFill>
              <a:round/>
              <a:headEnd/>
              <a:tailEnd/>
            </a:ln>
          </p:spPr>
          <p:txBody>
            <a:bodyPr/>
            <a:lstStyle/>
            <a:p>
              <a:endParaRPr lang="en-US"/>
            </a:p>
          </p:txBody>
        </p:sp>
        <p:sp>
          <p:nvSpPr>
            <p:cNvPr id="25603" name="Line 3"/>
            <p:cNvSpPr>
              <a:spLocks noChangeShapeType="1"/>
            </p:cNvSpPr>
            <p:nvPr/>
          </p:nvSpPr>
          <p:spPr bwMode="auto">
            <a:xfrm flipV="1">
              <a:off x="1676400" y="6130498"/>
              <a:ext cx="4986026" cy="0"/>
            </a:xfrm>
            <a:prstGeom prst="line">
              <a:avLst/>
            </a:prstGeom>
            <a:noFill/>
            <a:ln w="57150">
              <a:solidFill>
                <a:srgbClr val="FF0000"/>
              </a:solidFill>
              <a:round/>
              <a:headEnd/>
              <a:tailEnd/>
            </a:ln>
          </p:spPr>
          <p:txBody>
            <a:bodyPr/>
            <a:lstStyle/>
            <a:p>
              <a:endParaRPr lang="en-US"/>
            </a:p>
          </p:txBody>
        </p:sp>
        <p:sp>
          <p:nvSpPr>
            <p:cNvPr id="25604" name="Arc 5"/>
            <p:cNvSpPr>
              <a:spLocks/>
            </p:cNvSpPr>
            <p:nvPr/>
          </p:nvSpPr>
          <p:spPr bwMode="auto">
            <a:xfrm rot="10674402">
              <a:off x="2445643" y="2021776"/>
              <a:ext cx="4374431" cy="3674316"/>
            </a:xfrm>
            <a:custGeom>
              <a:avLst/>
              <a:gdLst>
                <a:gd name="T0" fmla="*/ 167718 w 21576"/>
                <a:gd name="T1" fmla="*/ 0 h 21592"/>
                <a:gd name="T2" fmla="*/ 6122987 w 21576"/>
                <a:gd name="T3" fmla="*/ 4859213 h 21592"/>
                <a:gd name="T4" fmla="*/ 0 w 21576"/>
                <a:gd name="T5" fmla="*/ 5100638 h 21592"/>
                <a:gd name="T6" fmla="*/ 0 60000 65536"/>
                <a:gd name="T7" fmla="*/ 0 60000 65536"/>
                <a:gd name="T8" fmla="*/ 0 60000 65536"/>
                <a:gd name="T9" fmla="*/ 0 w 21576"/>
                <a:gd name="T10" fmla="*/ 0 h 21592"/>
                <a:gd name="T11" fmla="*/ 21576 w 21576"/>
                <a:gd name="T12" fmla="*/ 21592 h 21592"/>
              </a:gdLst>
              <a:ahLst/>
              <a:cxnLst>
                <a:cxn ang="T6">
                  <a:pos x="T0" y="T1"/>
                </a:cxn>
                <a:cxn ang="T7">
                  <a:pos x="T2" y="T3"/>
                </a:cxn>
                <a:cxn ang="T8">
                  <a:pos x="T4" y="T5"/>
                </a:cxn>
              </a:cxnLst>
              <a:rect l="T9" t="T10" r="T11" b="T12"/>
              <a:pathLst>
                <a:path w="21576" h="21592" fill="none" extrusionOk="0">
                  <a:moveTo>
                    <a:pt x="590" y="0"/>
                  </a:moveTo>
                  <a:cubicBezTo>
                    <a:pt x="11890" y="309"/>
                    <a:pt x="21040" y="9278"/>
                    <a:pt x="21575" y="20570"/>
                  </a:cubicBezTo>
                </a:path>
                <a:path w="21576" h="21592" stroke="0" extrusionOk="0">
                  <a:moveTo>
                    <a:pt x="590" y="0"/>
                  </a:moveTo>
                  <a:cubicBezTo>
                    <a:pt x="11890" y="309"/>
                    <a:pt x="21040" y="9278"/>
                    <a:pt x="21575" y="20570"/>
                  </a:cubicBezTo>
                  <a:lnTo>
                    <a:pt x="0" y="21592"/>
                  </a:lnTo>
                  <a:close/>
                </a:path>
              </a:pathLst>
            </a:custGeom>
            <a:noFill/>
            <a:ln w="28575">
              <a:solidFill>
                <a:srgbClr val="FF0000"/>
              </a:solidFill>
              <a:round/>
              <a:headEnd/>
              <a:tailEnd/>
            </a:ln>
          </p:spPr>
          <p:txBody>
            <a:bodyPr wrap="none" anchor="ctr"/>
            <a:lstStyle/>
            <a:p>
              <a:endParaRPr lang="en-US"/>
            </a:p>
          </p:txBody>
        </p:sp>
        <p:sp>
          <p:nvSpPr>
            <p:cNvPr id="25605" name="Text Box 11"/>
            <p:cNvSpPr txBox="1">
              <a:spLocks noChangeArrowheads="1"/>
            </p:cNvSpPr>
            <p:nvPr/>
          </p:nvSpPr>
          <p:spPr bwMode="auto">
            <a:xfrm>
              <a:off x="6323806" y="6117447"/>
              <a:ext cx="1714263" cy="442498"/>
            </a:xfrm>
            <a:prstGeom prst="rect">
              <a:avLst/>
            </a:prstGeom>
            <a:noFill/>
            <a:ln w="9525">
              <a:noFill/>
              <a:miter lim="800000"/>
              <a:headEnd/>
              <a:tailEnd/>
            </a:ln>
          </p:spPr>
          <p:txBody>
            <a:bodyPr wrap="square">
              <a:spAutoFit/>
            </a:bodyPr>
            <a:lstStyle/>
            <a:p>
              <a:r>
                <a:rPr lang="en-US" sz="2000" b="1" baseline="0" dirty="0"/>
                <a:t>Product 1</a:t>
              </a:r>
            </a:p>
          </p:txBody>
        </p:sp>
        <p:sp>
          <p:nvSpPr>
            <p:cNvPr id="25606" name="Text Box 12"/>
            <p:cNvSpPr txBox="1">
              <a:spLocks noChangeArrowheads="1"/>
            </p:cNvSpPr>
            <p:nvPr/>
          </p:nvSpPr>
          <p:spPr bwMode="auto">
            <a:xfrm>
              <a:off x="609600" y="1219200"/>
              <a:ext cx="1389396" cy="400110"/>
            </a:xfrm>
            <a:prstGeom prst="rect">
              <a:avLst/>
            </a:prstGeom>
            <a:noFill/>
            <a:ln w="9525">
              <a:noFill/>
              <a:miter lim="800000"/>
              <a:headEnd/>
              <a:tailEnd/>
            </a:ln>
          </p:spPr>
          <p:txBody>
            <a:bodyPr wrap="square">
              <a:spAutoFit/>
            </a:bodyPr>
            <a:lstStyle/>
            <a:p>
              <a:r>
                <a:rPr lang="en-US" sz="2000" b="1" dirty="0"/>
                <a:t>Product 2</a:t>
              </a:r>
              <a:endParaRPr lang="en-US" sz="2000" b="1" baseline="0" dirty="0"/>
            </a:p>
          </p:txBody>
        </p:sp>
        <p:sp>
          <p:nvSpPr>
            <p:cNvPr id="25607" name="Arc 28"/>
            <p:cNvSpPr>
              <a:spLocks/>
            </p:cNvSpPr>
            <p:nvPr/>
          </p:nvSpPr>
          <p:spPr bwMode="auto">
            <a:xfrm rot="10674402">
              <a:off x="2839194" y="2032069"/>
              <a:ext cx="4183893" cy="3346108"/>
            </a:xfrm>
            <a:custGeom>
              <a:avLst/>
              <a:gdLst>
                <a:gd name="T0" fmla="*/ 160413 w 21576"/>
                <a:gd name="T1" fmla="*/ 0 h 21592"/>
                <a:gd name="T2" fmla="*/ 5856288 w 21576"/>
                <a:gd name="T3" fmla="*/ 4425165 h 21592"/>
                <a:gd name="T4" fmla="*/ 0 w 21576"/>
                <a:gd name="T5" fmla="*/ 4645025 h 21592"/>
                <a:gd name="T6" fmla="*/ 0 60000 65536"/>
                <a:gd name="T7" fmla="*/ 0 60000 65536"/>
                <a:gd name="T8" fmla="*/ 0 60000 65536"/>
                <a:gd name="T9" fmla="*/ 0 w 21576"/>
                <a:gd name="T10" fmla="*/ 0 h 21592"/>
                <a:gd name="T11" fmla="*/ 21576 w 21576"/>
                <a:gd name="T12" fmla="*/ 21592 h 21592"/>
              </a:gdLst>
              <a:ahLst/>
              <a:cxnLst>
                <a:cxn ang="T6">
                  <a:pos x="T0" y="T1"/>
                </a:cxn>
                <a:cxn ang="T7">
                  <a:pos x="T2" y="T3"/>
                </a:cxn>
                <a:cxn ang="T8">
                  <a:pos x="T4" y="T5"/>
                </a:cxn>
              </a:cxnLst>
              <a:rect l="T9" t="T10" r="T11" b="T12"/>
              <a:pathLst>
                <a:path w="21576" h="21592" fill="none" extrusionOk="0">
                  <a:moveTo>
                    <a:pt x="590" y="0"/>
                  </a:moveTo>
                  <a:cubicBezTo>
                    <a:pt x="11890" y="309"/>
                    <a:pt x="21040" y="9278"/>
                    <a:pt x="21575" y="20570"/>
                  </a:cubicBezTo>
                </a:path>
                <a:path w="21576" h="21592" stroke="0" extrusionOk="0">
                  <a:moveTo>
                    <a:pt x="590" y="0"/>
                  </a:moveTo>
                  <a:cubicBezTo>
                    <a:pt x="11890" y="309"/>
                    <a:pt x="21040" y="9278"/>
                    <a:pt x="21575" y="20570"/>
                  </a:cubicBezTo>
                  <a:lnTo>
                    <a:pt x="0" y="21592"/>
                  </a:lnTo>
                  <a:close/>
                </a:path>
              </a:pathLst>
            </a:custGeom>
            <a:noFill/>
            <a:ln w="28575">
              <a:solidFill>
                <a:srgbClr val="FF0000"/>
              </a:solidFill>
              <a:round/>
              <a:headEnd/>
              <a:tailEnd/>
            </a:ln>
          </p:spPr>
          <p:txBody>
            <a:bodyPr wrap="none" anchor="ctr"/>
            <a:lstStyle/>
            <a:p>
              <a:endParaRPr lang="en-US"/>
            </a:p>
          </p:txBody>
        </p:sp>
        <p:sp>
          <p:nvSpPr>
            <p:cNvPr id="25608" name="Line 30"/>
            <p:cNvSpPr>
              <a:spLocks noChangeShapeType="1"/>
            </p:cNvSpPr>
            <p:nvPr/>
          </p:nvSpPr>
          <p:spPr bwMode="auto">
            <a:xfrm>
              <a:off x="1720632" y="2058398"/>
              <a:ext cx="3918168" cy="4061988"/>
            </a:xfrm>
            <a:prstGeom prst="line">
              <a:avLst/>
            </a:prstGeom>
            <a:noFill/>
            <a:ln w="38100">
              <a:solidFill>
                <a:srgbClr val="008000"/>
              </a:solidFill>
              <a:round/>
              <a:headEnd/>
              <a:tailEnd/>
            </a:ln>
          </p:spPr>
          <p:txBody>
            <a:bodyPr/>
            <a:lstStyle/>
            <a:p>
              <a:endParaRPr lang="en-US" dirty="0"/>
            </a:p>
          </p:txBody>
        </p:sp>
        <p:sp>
          <p:nvSpPr>
            <p:cNvPr id="25609" name="Arc 31"/>
            <p:cNvSpPr>
              <a:spLocks/>
            </p:cNvSpPr>
            <p:nvPr/>
          </p:nvSpPr>
          <p:spPr bwMode="auto">
            <a:xfrm rot="10674402">
              <a:off x="2292532" y="2257353"/>
              <a:ext cx="4247406" cy="3676603"/>
            </a:xfrm>
            <a:custGeom>
              <a:avLst/>
              <a:gdLst>
                <a:gd name="T0" fmla="*/ 162848 w 21576"/>
                <a:gd name="T1" fmla="*/ 0 h 21592"/>
                <a:gd name="T2" fmla="*/ 5945188 w 21576"/>
                <a:gd name="T3" fmla="*/ 4862238 h 21592"/>
                <a:gd name="T4" fmla="*/ 0 w 21576"/>
                <a:gd name="T5" fmla="*/ 5103813 h 21592"/>
                <a:gd name="T6" fmla="*/ 0 60000 65536"/>
                <a:gd name="T7" fmla="*/ 0 60000 65536"/>
                <a:gd name="T8" fmla="*/ 0 60000 65536"/>
                <a:gd name="T9" fmla="*/ 0 w 21576"/>
                <a:gd name="T10" fmla="*/ 0 h 21592"/>
                <a:gd name="T11" fmla="*/ 21576 w 21576"/>
                <a:gd name="T12" fmla="*/ 21592 h 21592"/>
              </a:gdLst>
              <a:ahLst/>
              <a:cxnLst>
                <a:cxn ang="T6">
                  <a:pos x="T0" y="T1"/>
                </a:cxn>
                <a:cxn ang="T7">
                  <a:pos x="T2" y="T3"/>
                </a:cxn>
                <a:cxn ang="T8">
                  <a:pos x="T4" y="T5"/>
                </a:cxn>
              </a:cxnLst>
              <a:rect l="T9" t="T10" r="T11" b="T12"/>
              <a:pathLst>
                <a:path w="21576" h="21592" fill="none" extrusionOk="0">
                  <a:moveTo>
                    <a:pt x="590" y="0"/>
                  </a:moveTo>
                  <a:cubicBezTo>
                    <a:pt x="11890" y="309"/>
                    <a:pt x="21040" y="9278"/>
                    <a:pt x="21575" y="20570"/>
                  </a:cubicBezTo>
                </a:path>
                <a:path w="21576" h="21592" stroke="0" extrusionOk="0">
                  <a:moveTo>
                    <a:pt x="590" y="0"/>
                  </a:moveTo>
                  <a:cubicBezTo>
                    <a:pt x="11890" y="309"/>
                    <a:pt x="21040" y="9278"/>
                    <a:pt x="21575" y="20570"/>
                  </a:cubicBezTo>
                  <a:lnTo>
                    <a:pt x="0" y="21592"/>
                  </a:lnTo>
                  <a:close/>
                </a:path>
              </a:pathLst>
            </a:custGeom>
            <a:noFill/>
            <a:ln w="28575">
              <a:solidFill>
                <a:srgbClr val="FF0000"/>
              </a:solidFill>
              <a:round/>
              <a:headEnd/>
              <a:tailEnd/>
            </a:ln>
          </p:spPr>
          <p:txBody>
            <a:bodyPr wrap="none" anchor="ctr"/>
            <a:lstStyle/>
            <a:p>
              <a:endParaRPr lang="en-US"/>
            </a:p>
          </p:txBody>
        </p:sp>
        <p:sp>
          <p:nvSpPr>
            <p:cNvPr id="12" name="Arc 28"/>
            <p:cNvSpPr>
              <a:spLocks/>
            </p:cNvSpPr>
            <p:nvPr/>
          </p:nvSpPr>
          <p:spPr bwMode="auto">
            <a:xfrm rot="10674402">
              <a:off x="3071591" y="1675496"/>
              <a:ext cx="4183893" cy="3346108"/>
            </a:xfrm>
            <a:custGeom>
              <a:avLst/>
              <a:gdLst>
                <a:gd name="T0" fmla="*/ 160413 w 21576"/>
                <a:gd name="T1" fmla="*/ 0 h 21592"/>
                <a:gd name="T2" fmla="*/ 5856288 w 21576"/>
                <a:gd name="T3" fmla="*/ 4425165 h 21592"/>
                <a:gd name="T4" fmla="*/ 0 w 21576"/>
                <a:gd name="T5" fmla="*/ 4645025 h 21592"/>
                <a:gd name="T6" fmla="*/ 0 60000 65536"/>
                <a:gd name="T7" fmla="*/ 0 60000 65536"/>
                <a:gd name="T8" fmla="*/ 0 60000 65536"/>
                <a:gd name="T9" fmla="*/ 0 w 21576"/>
                <a:gd name="T10" fmla="*/ 0 h 21592"/>
                <a:gd name="T11" fmla="*/ 21576 w 21576"/>
                <a:gd name="T12" fmla="*/ 21592 h 21592"/>
              </a:gdLst>
              <a:ahLst/>
              <a:cxnLst>
                <a:cxn ang="T6">
                  <a:pos x="T0" y="T1"/>
                </a:cxn>
                <a:cxn ang="T7">
                  <a:pos x="T2" y="T3"/>
                </a:cxn>
                <a:cxn ang="T8">
                  <a:pos x="T4" y="T5"/>
                </a:cxn>
              </a:cxnLst>
              <a:rect l="T9" t="T10" r="T11" b="T12"/>
              <a:pathLst>
                <a:path w="21576" h="21592" fill="none" extrusionOk="0">
                  <a:moveTo>
                    <a:pt x="590" y="0"/>
                  </a:moveTo>
                  <a:cubicBezTo>
                    <a:pt x="11890" y="309"/>
                    <a:pt x="21040" y="9278"/>
                    <a:pt x="21575" y="20570"/>
                  </a:cubicBezTo>
                </a:path>
                <a:path w="21576" h="21592" stroke="0" extrusionOk="0">
                  <a:moveTo>
                    <a:pt x="590" y="0"/>
                  </a:moveTo>
                  <a:cubicBezTo>
                    <a:pt x="11890" y="309"/>
                    <a:pt x="21040" y="9278"/>
                    <a:pt x="21575" y="20570"/>
                  </a:cubicBezTo>
                  <a:lnTo>
                    <a:pt x="0" y="21592"/>
                  </a:lnTo>
                  <a:close/>
                </a:path>
              </a:pathLst>
            </a:custGeom>
            <a:noFill/>
            <a:ln w="28575">
              <a:solidFill>
                <a:srgbClr val="FF0000"/>
              </a:solidFill>
              <a:round/>
              <a:headEnd/>
              <a:tailEnd/>
            </a:ln>
          </p:spPr>
          <p:txBody>
            <a:bodyPr wrap="none" anchor="ctr"/>
            <a:lstStyle/>
            <a:p>
              <a:endParaRPr lang="en-US"/>
            </a:p>
          </p:txBody>
        </p:sp>
        <p:sp>
          <p:nvSpPr>
            <p:cNvPr id="5" name="TextBox 4"/>
            <p:cNvSpPr txBox="1"/>
            <p:nvPr/>
          </p:nvSpPr>
          <p:spPr>
            <a:xfrm>
              <a:off x="3577358" y="3745468"/>
              <a:ext cx="385042" cy="369332"/>
            </a:xfrm>
            <a:prstGeom prst="rect">
              <a:avLst/>
            </a:prstGeom>
            <a:noFill/>
          </p:spPr>
          <p:txBody>
            <a:bodyPr wrap="none" rtlCol="0">
              <a:spAutoFit/>
            </a:bodyPr>
            <a:lstStyle/>
            <a:p>
              <a:r>
                <a:rPr lang="en-US" b="1" dirty="0"/>
                <a:t>O</a:t>
              </a:r>
            </a:p>
          </p:txBody>
        </p:sp>
        <p:cxnSp>
          <p:nvCxnSpPr>
            <p:cNvPr id="7" name="Straight Connector 6"/>
            <p:cNvCxnSpPr/>
            <p:nvPr/>
          </p:nvCxnSpPr>
          <p:spPr>
            <a:xfrm flipH="1">
              <a:off x="1676400" y="3974068"/>
              <a:ext cx="1941010" cy="0"/>
            </a:xfrm>
            <a:prstGeom prst="line">
              <a:avLst/>
            </a:prstGeom>
            <a:ln w="3175">
              <a:solidFill>
                <a:srgbClr val="FF0000"/>
              </a:solidFill>
              <a:prstDash val="dash"/>
            </a:ln>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a:off x="3581400" y="4025882"/>
              <a:ext cx="44232" cy="2146318"/>
            </a:xfrm>
            <a:prstGeom prst="line">
              <a:avLst/>
            </a:prstGeom>
            <a:ln w="3175">
              <a:solidFill>
                <a:srgbClr val="FF0000"/>
              </a:solidFill>
              <a:prstDash val="dash"/>
            </a:ln>
          </p:spPr>
          <p:style>
            <a:lnRef idx="1">
              <a:schemeClr val="accent1"/>
            </a:lnRef>
            <a:fillRef idx="0">
              <a:schemeClr val="accent1"/>
            </a:fillRef>
            <a:effectRef idx="0">
              <a:schemeClr val="accent1"/>
            </a:effectRef>
            <a:fontRef idx="minor">
              <a:schemeClr val="tx1"/>
            </a:fontRef>
          </p:style>
        </p:cxnSp>
        <p:cxnSp>
          <p:nvCxnSpPr>
            <p:cNvPr id="23" name="Straight Connector 22"/>
            <p:cNvCxnSpPr/>
            <p:nvPr/>
          </p:nvCxnSpPr>
          <p:spPr>
            <a:xfrm flipH="1">
              <a:off x="1676400" y="2819400"/>
              <a:ext cx="762000" cy="0"/>
            </a:xfrm>
            <a:prstGeom prst="line">
              <a:avLst/>
            </a:prstGeom>
            <a:ln w="3175">
              <a:solidFill>
                <a:srgbClr val="FF0000"/>
              </a:solidFill>
              <a:prstDash val="dash"/>
            </a:ln>
          </p:spPr>
          <p:style>
            <a:lnRef idx="1">
              <a:schemeClr val="accent1"/>
            </a:lnRef>
            <a:fillRef idx="0">
              <a:schemeClr val="accent1"/>
            </a:fillRef>
            <a:effectRef idx="0">
              <a:schemeClr val="accent1"/>
            </a:effectRef>
            <a:fontRef idx="minor">
              <a:schemeClr val="tx1"/>
            </a:fontRef>
          </p:style>
        </p:cxnSp>
        <p:cxnSp>
          <p:nvCxnSpPr>
            <p:cNvPr id="24" name="Straight Connector 23"/>
            <p:cNvCxnSpPr/>
            <p:nvPr/>
          </p:nvCxnSpPr>
          <p:spPr>
            <a:xfrm>
              <a:off x="2470368" y="2819400"/>
              <a:ext cx="44232" cy="3311098"/>
            </a:xfrm>
            <a:prstGeom prst="line">
              <a:avLst/>
            </a:prstGeom>
            <a:ln w="3175">
              <a:solidFill>
                <a:srgbClr val="FF0000"/>
              </a:solidFill>
              <a:prstDash val="dash"/>
            </a:ln>
          </p:spPr>
          <p:style>
            <a:lnRef idx="1">
              <a:schemeClr val="accent1"/>
            </a:lnRef>
            <a:fillRef idx="0">
              <a:schemeClr val="accent1"/>
            </a:fillRef>
            <a:effectRef idx="0">
              <a:schemeClr val="accent1"/>
            </a:effectRef>
            <a:fontRef idx="minor">
              <a:schemeClr val="tx1"/>
            </a:fontRef>
          </p:style>
        </p:cxnSp>
        <p:cxnSp>
          <p:nvCxnSpPr>
            <p:cNvPr id="27" name="Straight Connector 26"/>
            <p:cNvCxnSpPr/>
            <p:nvPr/>
          </p:nvCxnSpPr>
          <p:spPr>
            <a:xfrm flipH="1" flipV="1">
              <a:off x="1725561" y="5235677"/>
              <a:ext cx="3111049" cy="22123"/>
            </a:xfrm>
            <a:prstGeom prst="line">
              <a:avLst/>
            </a:prstGeom>
            <a:ln w="3175">
              <a:solidFill>
                <a:srgbClr val="FF0000"/>
              </a:solidFill>
              <a:prstDash val="dash"/>
            </a:ln>
          </p:spPr>
          <p:style>
            <a:lnRef idx="1">
              <a:schemeClr val="accent1"/>
            </a:lnRef>
            <a:fillRef idx="0">
              <a:schemeClr val="accent1"/>
            </a:fillRef>
            <a:effectRef idx="0">
              <a:schemeClr val="accent1"/>
            </a:effectRef>
            <a:fontRef idx="minor">
              <a:schemeClr val="tx1"/>
            </a:fontRef>
          </p:style>
        </p:cxnSp>
        <p:cxnSp>
          <p:nvCxnSpPr>
            <p:cNvPr id="28" name="Straight Connector 27"/>
            <p:cNvCxnSpPr/>
            <p:nvPr/>
          </p:nvCxnSpPr>
          <p:spPr>
            <a:xfrm>
              <a:off x="4832568" y="5257800"/>
              <a:ext cx="0" cy="872698"/>
            </a:xfrm>
            <a:prstGeom prst="line">
              <a:avLst/>
            </a:prstGeom>
            <a:ln w="3175">
              <a:solidFill>
                <a:srgbClr val="FF0000"/>
              </a:solidFill>
              <a:prstDash val="dash"/>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flipH="1">
              <a:off x="1752600" y="4191000"/>
              <a:ext cx="1479768" cy="0"/>
            </a:xfrm>
            <a:prstGeom prst="line">
              <a:avLst/>
            </a:prstGeom>
            <a:ln w="3175">
              <a:solidFill>
                <a:srgbClr val="FF0000"/>
              </a:solidFill>
              <a:prstDash val="dash"/>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3232368" y="4158734"/>
              <a:ext cx="22116" cy="1961652"/>
            </a:xfrm>
            <a:prstGeom prst="line">
              <a:avLst/>
            </a:prstGeom>
            <a:ln w="3175">
              <a:solidFill>
                <a:srgbClr val="FF0000"/>
              </a:solidFill>
              <a:prstDash val="dash"/>
            </a:ln>
          </p:spPr>
          <p:style>
            <a:lnRef idx="1">
              <a:schemeClr val="accent1"/>
            </a:lnRef>
            <a:fillRef idx="0">
              <a:schemeClr val="accent1"/>
            </a:fillRef>
            <a:effectRef idx="0">
              <a:schemeClr val="accent1"/>
            </a:effectRef>
            <a:fontRef idx="minor">
              <a:schemeClr val="tx1"/>
            </a:fontRef>
          </p:style>
        </p:cxnSp>
        <p:cxnSp>
          <p:nvCxnSpPr>
            <p:cNvPr id="40" name="Straight Connector 39"/>
            <p:cNvCxnSpPr/>
            <p:nvPr/>
          </p:nvCxnSpPr>
          <p:spPr>
            <a:xfrm>
              <a:off x="2721084" y="3974068"/>
              <a:ext cx="29197" cy="2146318"/>
            </a:xfrm>
            <a:prstGeom prst="line">
              <a:avLst/>
            </a:prstGeom>
            <a:ln w="3175">
              <a:solidFill>
                <a:srgbClr val="FF0000"/>
              </a:solidFill>
              <a:prstDash val="dash"/>
            </a:ln>
          </p:spPr>
          <p:style>
            <a:lnRef idx="1">
              <a:schemeClr val="accent1"/>
            </a:lnRef>
            <a:fillRef idx="0">
              <a:schemeClr val="accent1"/>
            </a:fillRef>
            <a:effectRef idx="0">
              <a:schemeClr val="accent1"/>
            </a:effectRef>
            <a:fontRef idx="minor">
              <a:schemeClr val="tx1"/>
            </a:fontRef>
          </p:style>
        </p:cxnSp>
        <p:cxnSp>
          <p:nvCxnSpPr>
            <p:cNvPr id="50" name="Straight Connector 49"/>
            <p:cNvCxnSpPr/>
            <p:nvPr/>
          </p:nvCxnSpPr>
          <p:spPr>
            <a:xfrm flipH="1">
              <a:off x="1676400" y="3048000"/>
              <a:ext cx="1716521" cy="0"/>
            </a:xfrm>
            <a:prstGeom prst="line">
              <a:avLst/>
            </a:prstGeom>
            <a:ln w="3175">
              <a:solidFill>
                <a:srgbClr val="FF0000"/>
              </a:solidFill>
              <a:prstDash val="dash"/>
            </a:ln>
          </p:spPr>
          <p:style>
            <a:lnRef idx="1">
              <a:schemeClr val="accent1"/>
            </a:lnRef>
            <a:fillRef idx="0">
              <a:schemeClr val="accent1"/>
            </a:fillRef>
            <a:effectRef idx="0">
              <a:schemeClr val="accent1"/>
            </a:effectRef>
            <a:fontRef idx="minor">
              <a:schemeClr val="tx1"/>
            </a:fontRef>
          </p:style>
        </p:cxnSp>
        <p:cxnSp>
          <p:nvCxnSpPr>
            <p:cNvPr id="51" name="Straight Connector 50"/>
            <p:cNvCxnSpPr/>
            <p:nvPr/>
          </p:nvCxnSpPr>
          <p:spPr>
            <a:xfrm>
              <a:off x="3442963" y="3048000"/>
              <a:ext cx="62237" cy="3072386"/>
            </a:xfrm>
            <a:prstGeom prst="line">
              <a:avLst/>
            </a:prstGeom>
            <a:ln w="3175">
              <a:solidFill>
                <a:srgbClr val="FF0000"/>
              </a:solidFill>
              <a:prstDash val="dash"/>
            </a:ln>
          </p:spPr>
          <p:style>
            <a:lnRef idx="1">
              <a:schemeClr val="accent1"/>
            </a:lnRef>
            <a:fillRef idx="0">
              <a:schemeClr val="accent1"/>
            </a:fillRef>
            <a:effectRef idx="0">
              <a:schemeClr val="accent1"/>
            </a:effectRef>
            <a:fontRef idx="minor">
              <a:schemeClr val="tx1"/>
            </a:fontRef>
          </p:style>
        </p:cxnSp>
        <p:sp>
          <p:nvSpPr>
            <p:cNvPr id="55" name="TextBox 54"/>
            <p:cNvSpPr txBox="1"/>
            <p:nvPr/>
          </p:nvSpPr>
          <p:spPr>
            <a:xfrm>
              <a:off x="3352800" y="2895600"/>
              <a:ext cx="304892" cy="369332"/>
            </a:xfrm>
            <a:prstGeom prst="rect">
              <a:avLst/>
            </a:prstGeom>
            <a:noFill/>
          </p:spPr>
          <p:txBody>
            <a:bodyPr wrap="none" rtlCol="0">
              <a:spAutoFit/>
            </a:bodyPr>
            <a:lstStyle/>
            <a:p>
              <a:r>
                <a:rPr lang="en-US" b="1" dirty="0"/>
                <a:t>E</a:t>
              </a:r>
            </a:p>
          </p:txBody>
        </p:sp>
        <p:sp>
          <p:nvSpPr>
            <p:cNvPr id="56" name="TextBox 55"/>
            <p:cNvSpPr txBox="1"/>
            <p:nvPr/>
          </p:nvSpPr>
          <p:spPr>
            <a:xfrm>
              <a:off x="2590800" y="3657600"/>
              <a:ext cx="346570" cy="369332"/>
            </a:xfrm>
            <a:prstGeom prst="rect">
              <a:avLst/>
            </a:prstGeom>
            <a:noFill/>
          </p:spPr>
          <p:txBody>
            <a:bodyPr wrap="none" rtlCol="0">
              <a:spAutoFit/>
            </a:bodyPr>
            <a:lstStyle/>
            <a:p>
              <a:r>
                <a:rPr lang="en-US" b="1" dirty="0"/>
                <a:t>D</a:t>
              </a:r>
            </a:p>
          </p:txBody>
        </p:sp>
        <p:sp>
          <p:nvSpPr>
            <p:cNvPr id="57" name="TextBox 56"/>
            <p:cNvSpPr txBox="1"/>
            <p:nvPr/>
          </p:nvSpPr>
          <p:spPr>
            <a:xfrm>
              <a:off x="3072812" y="4126468"/>
              <a:ext cx="364202" cy="369332"/>
            </a:xfrm>
            <a:prstGeom prst="rect">
              <a:avLst/>
            </a:prstGeom>
            <a:noFill/>
          </p:spPr>
          <p:txBody>
            <a:bodyPr wrap="none" rtlCol="0">
              <a:spAutoFit/>
            </a:bodyPr>
            <a:lstStyle/>
            <a:p>
              <a:r>
                <a:rPr lang="en-US" b="1" dirty="0"/>
                <a:t>C</a:t>
              </a:r>
            </a:p>
          </p:txBody>
        </p:sp>
        <p:sp>
          <p:nvSpPr>
            <p:cNvPr id="58" name="TextBox 57"/>
            <p:cNvSpPr txBox="1"/>
            <p:nvPr/>
          </p:nvSpPr>
          <p:spPr>
            <a:xfrm>
              <a:off x="2438400" y="2590800"/>
              <a:ext cx="319318" cy="369332"/>
            </a:xfrm>
            <a:prstGeom prst="rect">
              <a:avLst/>
            </a:prstGeom>
            <a:noFill/>
          </p:spPr>
          <p:txBody>
            <a:bodyPr wrap="none" rtlCol="0">
              <a:spAutoFit/>
            </a:bodyPr>
            <a:lstStyle/>
            <a:p>
              <a:r>
                <a:rPr lang="en-US" b="1" dirty="0"/>
                <a:t>B</a:t>
              </a:r>
            </a:p>
          </p:txBody>
        </p:sp>
      </p:grpSp>
      <p:sp>
        <p:nvSpPr>
          <p:cNvPr id="44" name="TextBox 43"/>
          <p:cNvSpPr txBox="1"/>
          <p:nvPr/>
        </p:nvSpPr>
        <p:spPr>
          <a:xfrm>
            <a:off x="4329454" y="449282"/>
            <a:ext cx="4204946" cy="3970318"/>
          </a:xfrm>
          <a:prstGeom prst="rect">
            <a:avLst/>
          </a:prstGeom>
          <a:noFill/>
          <a:ln w="28575">
            <a:solidFill>
              <a:schemeClr val="tx1"/>
            </a:solidFill>
          </a:ln>
        </p:spPr>
        <p:txBody>
          <a:bodyPr wrap="square" rtlCol="0">
            <a:spAutoFit/>
          </a:bodyPr>
          <a:lstStyle/>
          <a:p>
            <a:pPr marL="285750" indent="-285750">
              <a:buFont typeface="Arial" pitchFamily="34" charset="0"/>
              <a:buChar char="•"/>
            </a:pPr>
            <a:r>
              <a:rPr lang="en-US" b="1" dirty="0"/>
              <a:t>A and B: same budget line, same utility level , but not maximum utility</a:t>
            </a:r>
          </a:p>
          <a:p>
            <a:pPr marL="285750" indent="-285750">
              <a:buFont typeface="Arial" pitchFamily="34" charset="0"/>
              <a:buChar char="•"/>
            </a:pPr>
            <a:r>
              <a:rPr lang="en-US" b="1" dirty="0"/>
              <a:t>A and C or B and C: same utility level (U</a:t>
            </a:r>
            <a:r>
              <a:rPr lang="en-US" b="1" baseline="-25000" dirty="0"/>
              <a:t>1</a:t>
            </a:r>
            <a:r>
              <a:rPr lang="en-US" b="1" dirty="0"/>
              <a:t>), different budget line. The combination of X and Y at point C requires less budget than that at point A and B</a:t>
            </a:r>
          </a:p>
          <a:p>
            <a:pPr marL="285750" indent="-285750">
              <a:buFont typeface="Arial" pitchFamily="34" charset="0"/>
              <a:buChar char="•"/>
            </a:pPr>
            <a:r>
              <a:rPr lang="en-US" b="1" dirty="0"/>
              <a:t>C and D can be obtained but not all of the budget is spent</a:t>
            </a:r>
          </a:p>
          <a:p>
            <a:pPr marL="285750" indent="-285750">
              <a:buFont typeface="Arial" pitchFamily="34" charset="0"/>
              <a:buChar char="•"/>
            </a:pPr>
            <a:r>
              <a:rPr lang="en-US" b="1" dirty="0"/>
              <a:t>E has a higher level of utility but the budget is insufficient </a:t>
            </a:r>
          </a:p>
          <a:p>
            <a:pPr marL="285750" indent="-285750">
              <a:buFont typeface="Arial" pitchFamily="34" charset="0"/>
              <a:buChar char="•"/>
            </a:pPr>
            <a:r>
              <a:rPr lang="en-US" b="1" dirty="0"/>
              <a:t>The optimal point is O: the budget line is tangent to the utility curve</a:t>
            </a:r>
          </a:p>
        </p:txBody>
      </p:sp>
    </p:spTree>
    <p:extLst>
      <p:ext uri="{BB962C8B-B14F-4D97-AF65-F5344CB8AC3E}">
        <p14:creationId xmlns:p14="http://schemas.microsoft.com/office/powerpoint/2010/main" val="3303842959"/>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5800" y="685801"/>
            <a:ext cx="7772400" cy="2743200"/>
          </a:xfrm>
        </p:spPr>
        <p:txBody>
          <a:bodyPr>
            <a:normAutofit lnSpcReduction="10000"/>
          </a:bodyPr>
          <a:lstStyle/>
          <a:p>
            <a:r>
              <a:rPr lang="en-US" b="1" dirty="0"/>
              <a:t>Someone’s monthly food budget = RM400</a:t>
            </a:r>
          </a:p>
          <a:p>
            <a:r>
              <a:rPr lang="en-US" b="1" dirty="0"/>
              <a:t>It is spent only on fried rice and roti cane, the price is respectively RM 8 and RM 4</a:t>
            </a:r>
          </a:p>
          <a:p>
            <a:r>
              <a:rPr lang="en-US" b="1" dirty="0"/>
              <a:t>He/she wants to determine the combination of fried rice and roti cane that yields the highest level utility possible from the RM400 food budget at the given price</a:t>
            </a:r>
          </a:p>
        </p:txBody>
      </p:sp>
      <p:graphicFrame>
        <p:nvGraphicFramePr>
          <p:cNvPr id="5" name="Table 4"/>
          <p:cNvGraphicFramePr>
            <a:graphicFrameLocks noGrp="1"/>
          </p:cNvGraphicFramePr>
          <p:nvPr>
            <p:extLst>
              <p:ext uri="{D42A27DB-BD31-4B8C-83A1-F6EECF244321}">
                <p14:modId xmlns:p14="http://schemas.microsoft.com/office/powerpoint/2010/main" val="3772059838"/>
              </p:ext>
            </p:extLst>
          </p:nvPr>
        </p:nvGraphicFramePr>
        <p:xfrm>
          <a:off x="838200" y="3505200"/>
          <a:ext cx="7467600" cy="2225040"/>
        </p:xfrm>
        <a:graphic>
          <a:graphicData uri="http://schemas.openxmlformats.org/drawingml/2006/table">
            <a:tbl>
              <a:tblPr firstRow="1" bandRow="1">
                <a:tableStyleId>{8A107856-5554-42FB-B03E-39F5DBC370BA}</a:tableStyleId>
              </a:tblPr>
              <a:tblGrid>
                <a:gridCol w="1493520">
                  <a:extLst>
                    <a:ext uri="{9D8B030D-6E8A-4147-A177-3AD203B41FA5}">
                      <a16:colId xmlns:a16="http://schemas.microsoft.com/office/drawing/2014/main" val="20000"/>
                    </a:ext>
                  </a:extLst>
                </a:gridCol>
                <a:gridCol w="1493520">
                  <a:extLst>
                    <a:ext uri="{9D8B030D-6E8A-4147-A177-3AD203B41FA5}">
                      <a16:colId xmlns:a16="http://schemas.microsoft.com/office/drawing/2014/main" val="20001"/>
                    </a:ext>
                  </a:extLst>
                </a:gridCol>
                <a:gridCol w="1493520">
                  <a:extLst>
                    <a:ext uri="{9D8B030D-6E8A-4147-A177-3AD203B41FA5}">
                      <a16:colId xmlns:a16="http://schemas.microsoft.com/office/drawing/2014/main" val="20002"/>
                    </a:ext>
                  </a:extLst>
                </a:gridCol>
                <a:gridCol w="1493520">
                  <a:extLst>
                    <a:ext uri="{9D8B030D-6E8A-4147-A177-3AD203B41FA5}">
                      <a16:colId xmlns:a16="http://schemas.microsoft.com/office/drawing/2014/main" val="20003"/>
                    </a:ext>
                  </a:extLst>
                </a:gridCol>
                <a:gridCol w="1493520">
                  <a:extLst>
                    <a:ext uri="{9D8B030D-6E8A-4147-A177-3AD203B41FA5}">
                      <a16:colId xmlns:a16="http://schemas.microsoft.com/office/drawing/2014/main" val="20004"/>
                    </a:ext>
                  </a:extLst>
                </a:gridCol>
              </a:tblGrid>
              <a:tr h="370840">
                <a:tc>
                  <a:txBody>
                    <a:bodyPr/>
                    <a:lstStyle/>
                    <a:p>
                      <a:r>
                        <a:rPr lang="en-US" dirty="0"/>
                        <a:t>Point</a:t>
                      </a:r>
                    </a:p>
                  </a:txBody>
                  <a:tcPr>
                    <a:solidFill>
                      <a:schemeClr val="bg1">
                        <a:lumMod val="75000"/>
                      </a:schemeClr>
                    </a:solidFill>
                  </a:tcPr>
                </a:tc>
                <a:tc>
                  <a:txBody>
                    <a:bodyPr/>
                    <a:lstStyle/>
                    <a:p>
                      <a:r>
                        <a:rPr lang="en-US" dirty="0"/>
                        <a:t>Fried Rice</a:t>
                      </a:r>
                    </a:p>
                  </a:txBody>
                  <a:tcPr>
                    <a:solidFill>
                      <a:schemeClr val="bg1">
                        <a:lumMod val="75000"/>
                      </a:schemeClr>
                    </a:solidFill>
                  </a:tcPr>
                </a:tc>
                <a:tc>
                  <a:txBody>
                    <a:bodyPr/>
                    <a:lstStyle/>
                    <a:p>
                      <a:r>
                        <a:rPr lang="en-US" dirty="0"/>
                        <a:t>Roti Cane</a:t>
                      </a:r>
                    </a:p>
                  </a:txBody>
                  <a:tcPr>
                    <a:solidFill>
                      <a:schemeClr val="bg1">
                        <a:lumMod val="75000"/>
                      </a:schemeClr>
                    </a:solidFill>
                  </a:tcPr>
                </a:tc>
                <a:tc>
                  <a:txBody>
                    <a:bodyPr/>
                    <a:lstStyle/>
                    <a:p>
                      <a:r>
                        <a:rPr lang="en-US" dirty="0"/>
                        <a:t>MRS</a:t>
                      </a:r>
                    </a:p>
                  </a:txBody>
                  <a:tcPr>
                    <a:solidFill>
                      <a:schemeClr val="bg1">
                        <a:lumMod val="75000"/>
                      </a:schemeClr>
                    </a:solidFill>
                  </a:tcPr>
                </a:tc>
                <a:tc>
                  <a:txBody>
                    <a:bodyPr/>
                    <a:lstStyle/>
                    <a:p>
                      <a:r>
                        <a:rPr lang="en-US" dirty="0"/>
                        <a:t>U Function</a:t>
                      </a:r>
                    </a:p>
                  </a:txBody>
                  <a:tcPr>
                    <a:solidFill>
                      <a:schemeClr val="bg1">
                        <a:lumMod val="75000"/>
                      </a:schemeClr>
                    </a:solidFill>
                  </a:tcPr>
                </a:tc>
                <a:extLst>
                  <a:ext uri="{0D108BD9-81ED-4DB2-BD59-A6C34878D82A}">
                    <a16:rowId xmlns:a16="http://schemas.microsoft.com/office/drawing/2014/main" val="10000"/>
                  </a:ext>
                </a:extLst>
              </a:tr>
              <a:tr h="370840">
                <a:tc>
                  <a:txBody>
                    <a:bodyPr/>
                    <a:lstStyle/>
                    <a:p>
                      <a:r>
                        <a:rPr lang="en-US" dirty="0"/>
                        <a:t>A</a:t>
                      </a:r>
                    </a:p>
                  </a:txBody>
                  <a:tcPr>
                    <a:solidFill>
                      <a:schemeClr val="bg2">
                        <a:lumMod val="40000"/>
                        <a:lumOff val="60000"/>
                      </a:schemeClr>
                    </a:solidFill>
                  </a:tcPr>
                </a:tc>
                <a:tc>
                  <a:txBody>
                    <a:bodyPr/>
                    <a:lstStyle/>
                    <a:p>
                      <a:r>
                        <a:rPr lang="en-US" dirty="0"/>
                        <a:t>45</a:t>
                      </a:r>
                    </a:p>
                  </a:txBody>
                  <a:tcPr>
                    <a:solidFill>
                      <a:schemeClr val="bg2">
                        <a:lumMod val="40000"/>
                        <a:lumOff val="60000"/>
                      </a:schemeClr>
                    </a:solidFill>
                  </a:tcPr>
                </a:tc>
                <a:tc>
                  <a:txBody>
                    <a:bodyPr/>
                    <a:lstStyle/>
                    <a:p>
                      <a:r>
                        <a:rPr lang="en-US" dirty="0"/>
                        <a:t>10</a:t>
                      </a:r>
                    </a:p>
                  </a:txBody>
                  <a:tcPr>
                    <a:solidFill>
                      <a:schemeClr val="bg2">
                        <a:lumMod val="40000"/>
                        <a:lumOff val="60000"/>
                      </a:schemeClr>
                    </a:solidFill>
                  </a:tcPr>
                </a:tc>
                <a:tc>
                  <a:txBody>
                    <a:bodyPr/>
                    <a:lstStyle/>
                    <a:p>
                      <a:r>
                        <a:rPr lang="en-US" dirty="0"/>
                        <a:t>&gt;&gt; 0.5</a:t>
                      </a:r>
                    </a:p>
                  </a:txBody>
                  <a:tcPr>
                    <a:solidFill>
                      <a:schemeClr val="bg2">
                        <a:lumMod val="40000"/>
                        <a:lumOff val="60000"/>
                      </a:schemeClr>
                    </a:solidFill>
                  </a:tcPr>
                </a:tc>
                <a:tc>
                  <a:txBody>
                    <a:bodyPr/>
                    <a:lstStyle/>
                    <a:p>
                      <a:r>
                        <a:rPr lang="en-US" dirty="0"/>
                        <a:t>I</a:t>
                      </a:r>
                    </a:p>
                  </a:txBody>
                  <a:tcPr>
                    <a:solidFill>
                      <a:schemeClr val="bg2">
                        <a:lumMod val="40000"/>
                        <a:lumOff val="60000"/>
                      </a:schemeClr>
                    </a:solidFill>
                  </a:tcPr>
                </a:tc>
                <a:extLst>
                  <a:ext uri="{0D108BD9-81ED-4DB2-BD59-A6C34878D82A}">
                    <a16:rowId xmlns:a16="http://schemas.microsoft.com/office/drawing/2014/main" val="10001"/>
                  </a:ext>
                </a:extLst>
              </a:tr>
              <a:tr h="370840">
                <a:tc>
                  <a:txBody>
                    <a:bodyPr/>
                    <a:lstStyle/>
                    <a:p>
                      <a:r>
                        <a:rPr lang="en-US" dirty="0"/>
                        <a:t>B</a:t>
                      </a:r>
                    </a:p>
                  </a:txBody>
                  <a:tcPr>
                    <a:solidFill>
                      <a:schemeClr val="bg2">
                        <a:lumMod val="20000"/>
                        <a:lumOff val="80000"/>
                      </a:schemeClr>
                    </a:solidFill>
                  </a:tcPr>
                </a:tc>
                <a:tc>
                  <a:txBody>
                    <a:bodyPr/>
                    <a:lstStyle/>
                    <a:p>
                      <a:r>
                        <a:rPr lang="en-US" dirty="0"/>
                        <a:t>40</a:t>
                      </a:r>
                    </a:p>
                  </a:txBody>
                  <a:tcPr>
                    <a:solidFill>
                      <a:schemeClr val="bg2">
                        <a:lumMod val="20000"/>
                        <a:lumOff val="80000"/>
                      </a:schemeClr>
                    </a:solidFill>
                  </a:tcPr>
                </a:tc>
                <a:tc>
                  <a:txBody>
                    <a:bodyPr/>
                    <a:lstStyle/>
                    <a:p>
                      <a:r>
                        <a:rPr lang="en-US" dirty="0"/>
                        <a:t>20</a:t>
                      </a:r>
                    </a:p>
                  </a:txBody>
                  <a:tcPr>
                    <a:solidFill>
                      <a:schemeClr val="bg2">
                        <a:lumMod val="20000"/>
                        <a:lumOff val="80000"/>
                      </a:schemeClr>
                    </a:solidFill>
                  </a:tcPr>
                </a:tc>
                <a:tc>
                  <a:txBody>
                    <a:bodyPr/>
                    <a:lstStyle/>
                    <a:p>
                      <a:r>
                        <a:rPr lang="en-US" dirty="0"/>
                        <a:t>&gt;0.5</a:t>
                      </a:r>
                    </a:p>
                  </a:txBody>
                  <a:tcPr>
                    <a:solidFill>
                      <a:schemeClr val="bg2">
                        <a:lumMod val="20000"/>
                        <a:lumOff val="80000"/>
                      </a:schemeClr>
                    </a:solidFill>
                  </a:tcPr>
                </a:tc>
                <a:tc>
                  <a:txBody>
                    <a:bodyPr/>
                    <a:lstStyle/>
                    <a:p>
                      <a:r>
                        <a:rPr lang="en-US" dirty="0"/>
                        <a:t>II</a:t>
                      </a:r>
                    </a:p>
                  </a:txBody>
                  <a:tcPr>
                    <a:solidFill>
                      <a:schemeClr val="bg2">
                        <a:lumMod val="20000"/>
                        <a:lumOff val="80000"/>
                      </a:schemeClr>
                    </a:solidFill>
                  </a:tcPr>
                </a:tc>
                <a:extLst>
                  <a:ext uri="{0D108BD9-81ED-4DB2-BD59-A6C34878D82A}">
                    <a16:rowId xmlns:a16="http://schemas.microsoft.com/office/drawing/2014/main" val="10002"/>
                  </a:ext>
                </a:extLst>
              </a:tr>
              <a:tr h="370840">
                <a:tc>
                  <a:txBody>
                    <a:bodyPr/>
                    <a:lstStyle/>
                    <a:p>
                      <a:r>
                        <a:rPr lang="en-US" dirty="0"/>
                        <a:t>C</a:t>
                      </a:r>
                    </a:p>
                  </a:txBody>
                  <a:tcPr>
                    <a:solidFill>
                      <a:schemeClr val="bg2">
                        <a:lumMod val="40000"/>
                        <a:lumOff val="60000"/>
                      </a:schemeClr>
                    </a:solidFill>
                  </a:tcPr>
                </a:tc>
                <a:tc>
                  <a:txBody>
                    <a:bodyPr/>
                    <a:lstStyle/>
                    <a:p>
                      <a:r>
                        <a:rPr lang="en-US" dirty="0"/>
                        <a:t>15</a:t>
                      </a:r>
                    </a:p>
                  </a:txBody>
                  <a:tcPr>
                    <a:solidFill>
                      <a:schemeClr val="bg2">
                        <a:lumMod val="40000"/>
                        <a:lumOff val="60000"/>
                      </a:schemeClr>
                    </a:solidFill>
                  </a:tcPr>
                </a:tc>
                <a:tc>
                  <a:txBody>
                    <a:bodyPr/>
                    <a:lstStyle/>
                    <a:p>
                      <a:r>
                        <a:rPr lang="en-US" dirty="0"/>
                        <a:t>70</a:t>
                      </a:r>
                    </a:p>
                  </a:txBody>
                  <a:tcPr>
                    <a:solidFill>
                      <a:schemeClr val="bg2">
                        <a:lumMod val="40000"/>
                        <a:lumOff val="60000"/>
                      </a:schemeClr>
                    </a:solidFill>
                  </a:tcPr>
                </a:tc>
                <a:tc>
                  <a:txBody>
                    <a:bodyPr/>
                    <a:lstStyle/>
                    <a:p>
                      <a:r>
                        <a:rPr lang="en-US" dirty="0"/>
                        <a:t>&lt;0.5</a:t>
                      </a:r>
                    </a:p>
                  </a:txBody>
                  <a:tcPr>
                    <a:solidFill>
                      <a:schemeClr val="bg2">
                        <a:lumMod val="40000"/>
                        <a:lumOff val="60000"/>
                      </a:schemeClr>
                    </a:solidFill>
                  </a:tcPr>
                </a:tc>
                <a:tc>
                  <a:txBody>
                    <a:bodyPr/>
                    <a:lstStyle/>
                    <a:p>
                      <a:r>
                        <a:rPr lang="en-US" dirty="0"/>
                        <a:t>II</a:t>
                      </a:r>
                    </a:p>
                  </a:txBody>
                  <a:tcPr>
                    <a:solidFill>
                      <a:schemeClr val="bg2">
                        <a:lumMod val="40000"/>
                        <a:lumOff val="60000"/>
                      </a:schemeClr>
                    </a:solidFill>
                  </a:tcPr>
                </a:tc>
                <a:extLst>
                  <a:ext uri="{0D108BD9-81ED-4DB2-BD59-A6C34878D82A}">
                    <a16:rowId xmlns:a16="http://schemas.microsoft.com/office/drawing/2014/main" val="10003"/>
                  </a:ext>
                </a:extLst>
              </a:tr>
              <a:tr h="370840">
                <a:tc>
                  <a:txBody>
                    <a:bodyPr/>
                    <a:lstStyle/>
                    <a:p>
                      <a:r>
                        <a:rPr lang="en-US" dirty="0"/>
                        <a:t>D</a:t>
                      </a:r>
                    </a:p>
                  </a:txBody>
                  <a:tcPr>
                    <a:solidFill>
                      <a:schemeClr val="bg2">
                        <a:lumMod val="20000"/>
                        <a:lumOff val="80000"/>
                      </a:schemeClr>
                    </a:solidFill>
                  </a:tcPr>
                </a:tc>
                <a:tc>
                  <a:txBody>
                    <a:bodyPr/>
                    <a:lstStyle/>
                    <a:p>
                      <a:r>
                        <a:rPr lang="en-US" dirty="0"/>
                        <a:t>40</a:t>
                      </a:r>
                    </a:p>
                  </a:txBody>
                  <a:tcPr>
                    <a:solidFill>
                      <a:schemeClr val="bg2">
                        <a:lumMod val="20000"/>
                        <a:lumOff val="80000"/>
                      </a:schemeClr>
                    </a:solidFill>
                  </a:tcPr>
                </a:tc>
                <a:tc>
                  <a:txBody>
                    <a:bodyPr/>
                    <a:lstStyle/>
                    <a:p>
                      <a:r>
                        <a:rPr lang="en-US" dirty="0"/>
                        <a:t>50</a:t>
                      </a:r>
                    </a:p>
                  </a:txBody>
                  <a:tcPr>
                    <a:solidFill>
                      <a:schemeClr val="bg2">
                        <a:lumMod val="20000"/>
                        <a:lumOff val="80000"/>
                      </a:schemeClr>
                    </a:solidFill>
                  </a:tcPr>
                </a:tc>
                <a:tc>
                  <a:txBody>
                    <a:bodyPr/>
                    <a:lstStyle/>
                    <a:p>
                      <a:r>
                        <a:rPr lang="en-US" dirty="0"/>
                        <a:t>= 0.5</a:t>
                      </a:r>
                    </a:p>
                  </a:txBody>
                  <a:tcPr>
                    <a:solidFill>
                      <a:schemeClr val="bg2">
                        <a:lumMod val="20000"/>
                        <a:lumOff val="80000"/>
                      </a:schemeClr>
                    </a:solidFill>
                  </a:tcPr>
                </a:tc>
                <a:tc>
                  <a:txBody>
                    <a:bodyPr/>
                    <a:lstStyle/>
                    <a:p>
                      <a:r>
                        <a:rPr lang="en-US" dirty="0"/>
                        <a:t>IV**)</a:t>
                      </a:r>
                    </a:p>
                  </a:txBody>
                  <a:tcPr>
                    <a:solidFill>
                      <a:schemeClr val="bg2">
                        <a:lumMod val="20000"/>
                        <a:lumOff val="80000"/>
                      </a:schemeClr>
                    </a:solidFill>
                  </a:tcPr>
                </a:tc>
                <a:extLst>
                  <a:ext uri="{0D108BD9-81ED-4DB2-BD59-A6C34878D82A}">
                    <a16:rowId xmlns:a16="http://schemas.microsoft.com/office/drawing/2014/main" val="10004"/>
                  </a:ext>
                </a:extLst>
              </a:tr>
              <a:tr h="370840">
                <a:tc>
                  <a:txBody>
                    <a:bodyPr/>
                    <a:lstStyle/>
                    <a:p>
                      <a:r>
                        <a:rPr lang="en-US" b="1" dirty="0">
                          <a:solidFill>
                            <a:srgbClr val="C00000"/>
                          </a:solidFill>
                        </a:rPr>
                        <a:t>E</a:t>
                      </a:r>
                    </a:p>
                  </a:txBody>
                  <a:tcPr>
                    <a:solidFill>
                      <a:schemeClr val="bg2">
                        <a:lumMod val="40000"/>
                        <a:lumOff val="60000"/>
                      </a:schemeClr>
                    </a:solidFill>
                  </a:tcPr>
                </a:tc>
                <a:tc>
                  <a:txBody>
                    <a:bodyPr/>
                    <a:lstStyle/>
                    <a:p>
                      <a:r>
                        <a:rPr lang="en-US" b="1" dirty="0">
                          <a:solidFill>
                            <a:srgbClr val="C00000"/>
                          </a:solidFill>
                        </a:rPr>
                        <a:t>30</a:t>
                      </a:r>
                    </a:p>
                  </a:txBody>
                  <a:tcPr>
                    <a:solidFill>
                      <a:schemeClr val="bg2">
                        <a:lumMod val="40000"/>
                        <a:lumOff val="60000"/>
                      </a:schemeClr>
                    </a:solidFill>
                  </a:tcPr>
                </a:tc>
                <a:tc>
                  <a:txBody>
                    <a:bodyPr/>
                    <a:lstStyle/>
                    <a:p>
                      <a:r>
                        <a:rPr lang="en-US" b="1" dirty="0">
                          <a:solidFill>
                            <a:srgbClr val="C00000"/>
                          </a:solidFill>
                        </a:rPr>
                        <a:t>40</a:t>
                      </a:r>
                    </a:p>
                  </a:txBody>
                  <a:tcPr>
                    <a:solidFill>
                      <a:schemeClr val="bg2">
                        <a:lumMod val="40000"/>
                        <a:lumOff val="60000"/>
                      </a:schemeClr>
                    </a:solidFill>
                  </a:tcPr>
                </a:tc>
                <a:tc>
                  <a:txBody>
                    <a:bodyPr/>
                    <a:lstStyle/>
                    <a:p>
                      <a:r>
                        <a:rPr lang="en-US" b="1" dirty="0">
                          <a:solidFill>
                            <a:srgbClr val="C00000"/>
                          </a:solidFill>
                        </a:rPr>
                        <a:t>= 0.5</a:t>
                      </a:r>
                    </a:p>
                  </a:txBody>
                  <a:tcPr>
                    <a:solidFill>
                      <a:schemeClr val="bg2">
                        <a:lumMod val="40000"/>
                        <a:lumOff val="60000"/>
                      </a:schemeClr>
                    </a:solidFill>
                  </a:tcPr>
                </a:tc>
                <a:tc>
                  <a:txBody>
                    <a:bodyPr/>
                    <a:lstStyle/>
                    <a:p>
                      <a:r>
                        <a:rPr lang="en-US" b="1" dirty="0">
                          <a:solidFill>
                            <a:srgbClr val="C00000"/>
                          </a:solidFill>
                        </a:rPr>
                        <a:t>III*)</a:t>
                      </a:r>
                    </a:p>
                  </a:txBody>
                  <a:tcPr>
                    <a:solidFill>
                      <a:schemeClr val="bg2">
                        <a:lumMod val="40000"/>
                        <a:lumOff val="60000"/>
                      </a:schemeClr>
                    </a:solidFill>
                  </a:tcPr>
                </a:tc>
                <a:extLst>
                  <a:ext uri="{0D108BD9-81ED-4DB2-BD59-A6C34878D82A}">
                    <a16:rowId xmlns:a16="http://schemas.microsoft.com/office/drawing/2014/main" val="10005"/>
                  </a:ext>
                </a:extLst>
              </a:tr>
            </a:tbl>
          </a:graphicData>
        </a:graphic>
      </p:graphicFrame>
      <p:sp>
        <p:nvSpPr>
          <p:cNvPr id="6" name="TextBox 5"/>
          <p:cNvSpPr txBox="1"/>
          <p:nvPr/>
        </p:nvSpPr>
        <p:spPr>
          <a:xfrm>
            <a:off x="990600" y="5791200"/>
            <a:ext cx="6428363" cy="646331"/>
          </a:xfrm>
          <a:prstGeom prst="rect">
            <a:avLst/>
          </a:prstGeom>
          <a:noFill/>
        </p:spPr>
        <p:txBody>
          <a:bodyPr wrap="none" rtlCol="0">
            <a:spAutoFit/>
          </a:bodyPr>
          <a:lstStyle/>
          <a:p>
            <a:r>
              <a:rPr lang="en-US" dirty="0"/>
              <a:t>*) the maximum level of utility subject to the budget line</a:t>
            </a:r>
          </a:p>
          <a:p>
            <a:r>
              <a:rPr lang="en-US" dirty="0"/>
              <a:t>**) has the same MRS but different budget line</a:t>
            </a:r>
          </a:p>
        </p:txBody>
      </p:sp>
    </p:spTree>
    <p:extLst>
      <p:ext uri="{BB962C8B-B14F-4D97-AF65-F5344CB8AC3E}">
        <p14:creationId xmlns:p14="http://schemas.microsoft.com/office/powerpoint/2010/main" val="152862069"/>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Line 14"/>
          <p:cNvSpPr>
            <a:spLocks noChangeShapeType="1"/>
          </p:cNvSpPr>
          <p:nvPr/>
        </p:nvSpPr>
        <p:spPr bwMode="auto">
          <a:xfrm flipV="1">
            <a:off x="3429000" y="5329534"/>
            <a:ext cx="0" cy="80666"/>
          </a:xfrm>
          <a:prstGeom prst="line">
            <a:avLst/>
          </a:prstGeom>
          <a:noFill/>
          <a:ln w="9525">
            <a:solidFill>
              <a:schemeClr val="tx1"/>
            </a:solidFill>
            <a:round/>
            <a:headEnd/>
            <a:tailEnd/>
          </a:ln>
        </p:spPr>
        <p:txBody>
          <a:bodyPr/>
          <a:lstStyle/>
          <a:p>
            <a:endParaRPr lang="en-US"/>
          </a:p>
        </p:txBody>
      </p:sp>
      <p:sp>
        <p:nvSpPr>
          <p:cNvPr id="12" name="Line 16"/>
          <p:cNvSpPr>
            <a:spLocks noChangeShapeType="1"/>
          </p:cNvSpPr>
          <p:nvPr/>
        </p:nvSpPr>
        <p:spPr bwMode="auto">
          <a:xfrm flipH="1">
            <a:off x="1447800" y="3352800"/>
            <a:ext cx="76199" cy="0"/>
          </a:xfrm>
          <a:prstGeom prst="line">
            <a:avLst/>
          </a:prstGeom>
          <a:noFill/>
          <a:ln w="9525">
            <a:solidFill>
              <a:schemeClr val="tx1"/>
            </a:solidFill>
            <a:round/>
            <a:headEnd/>
            <a:tailEnd/>
          </a:ln>
        </p:spPr>
        <p:txBody>
          <a:bodyPr/>
          <a:lstStyle/>
          <a:p>
            <a:endParaRPr lang="en-US"/>
          </a:p>
        </p:txBody>
      </p:sp>
      <p:sp>
        <p:nvSpPr>
          <p:cNvPr id="15" name="Line 18"/>
          <p:cNvSpPr>
            <a:spLocks noChangeShapeType="1"/>
          </p:cNvSpPr>
          <p:nvPr/>
        </p:nvSpPr>
        <p:spPr bwMode="auto">
          <a:xfrm flipH="1">
            <a:off x="1447797" y="3733800"/>
            <a:ext cx="76201" cy="38100"/>
          </a:xfrm>
          <a:prstGeom prst="line">
            <a:avLst/>
          </a:prstGeom>
          <a:noFill/>
          <a:ln w="9525">
            <a:solidFill>
              <a:schemeClr val="tx1"/>
            </a:solidFill>
            <a:round/>
            <a:headEnd/>
            <a:tailEnd/>
          </a:ln>
        </p:spPr>
        <p:txBody>
          <a:bodyPr/>
          <a:lstStyle/>
          <a:p>
            <a:endParaRPr lang="en-US"/>
          </a:p>
        </p:txBody>
      </p:sp>
      <p:sp>
        <p:nvSpPr>
          <p:cNvPr id="4" name="Line 11"/>
          <p:cNvSpPr>
            <a:spLocks noChangeShapeType="1"/>
          </p:cNvSpPr>
          <p:nvPr/>
        </p:nvSpPr>
        <p:spPr bwMode="auto">
          <a:xfrm flipH="1" flipV="1">
            <a:off x="1663552" y="1283514"/>
            <a:ext cx="12848" cy="3971914"/>
          </a:xfrm>
          <a:prstGeom prst="line">
            <a:avLst/>
          </a:prstGeom>
          <a:noFill/>
          <a:ln w="28575">
            <a:solidFill>
              <a:schemeClr val="tx1"/>
            </a:solidFill>
            <a:round/>
            <a:headEnd/>
            <a:tailEnd/>
          </a:ln>
        </p:spPr>
        <p:txBody>
          <a:bodyPr/>
          <a:lstStyle/>
          <a:p>
            <a:endParaRPr lang="en-US"/>
          </a:p>
        </p:txBody>
      </p:sp>
      <p:sp>
        <p:nvSpPr>
          <p:cNvPr id="5" name="Line 18"/>
          <p:cNvSpPr>
            <a:spLocks noChangeShapeType="1"/>
          </p:cNvSpPr>
          <p:nvPr/>
        </p:nvSpPr>
        <p:spPr bwMode="auto">
          <a:xfrm flipH="1">
            <a:off x="1676400" y="5255428"/>
            <a:ext cx="6553200" cy="0"/>
          </a:xfrm>
          <a:prstGeom prst="line">
            <a:avLst/>
          </a:prstGeom>
          <a:noFill/>
          <a:ln w="28575">
            <a:solidFill>
              <a:schemeClr val="tx1"/>
            </a:solidFill>
            <a:round/>
            <a:headEnd/>
            <a:tailEnd/>
          </a:ln>
        </p:spPr>
        <p:txBody>
          <a:bodyPr/>
          <a:lstStyle/>
          <a:p>
            <a:endParaRPr lang="en-US"/>
          </a:p>
        </p:txBody>
      </p:sp>
      <p:sp>
        <p:nvSpPr>
          <p:cNvPr id="6" name="TextBox 5"/>
          <p:cNvSpPr txBox="1"/>
          <p:nvPr/>
        </p:nvSpPr>
        <p:spPr>
          <a:xfrm>
            <a:off x="1232048" y="4095730"/>
            <a:ext cx="444352" cy="437531"/>
          </a:xfrm>
          <a:prstGeom prst="rect">
            <a:avLst/>
          </a:prstGeom>
          <a:noFill/>
        </p:spPr>
        <p:txBody>
          <a:bodyPr wrap="none" rtlCol="0">
            <a:spAutoFit/>
          </a:bodyPr>
          <a:lstStyle/>
          <a:p>
            <a:r>
              <a:rPr lang="en-US" b="1" dirty="0">
                <a:solidFill>
                  <a:srgbClr val="660066"/>
                </a:solidFill>
              </a:rPr>
              <a:t>20</a:t>
            </a:r>
          </a:p>
        </p:txBody>
      </p:sp>
      <p:sp>
        <p:nvSpPr>
          <p:cNvPr id="7" name="TextBox 6"/>
          <p:cNvSpPr txBox="1"/>
          <p:nvPr/>
        </p:nvSpPr>
        <p:spPr>
          <a:xfrm>
            <a:off x="1535827" y="5345698"/>
            <a:ext cx="5626973" cy="437531"/>
          </a:xfrm>
          <a:prstGeom prst="rect">
            <a:avLst/>
          </a:prstGeom>
          <a:noFill/>
        </p:spPr>
        <p:txBody>
          <a:bodyPr wrap="square" rtlCol="0">
            <a:spAutoFit/>
          </a:bodyPr>
          <a:lstStyle/>
          <a:p>
            <a:r>
              <a:rPr lang="en-US" b="1" dirty="0">
                <a:solidFill>
                  <a:srgbClr val="660066"/>
                </a:solidFill>
              </a:rPr>
              <a:t>0            20             40            60            80         100</a:t>
            </a:r>
          </a:p>
        </p:txBody>
      </p:sp>
      <p:sp>
        <p:nvSpPr>
          <p:cNvPr id="8" name="Line 11"/>
          <p:cNvSpPr>
            <a:spLocks noChangeShapeType="1"/>
          </p:cNvSpPr>
          <p:nvPr/>
        </p:nvSpPr>
        <p:spPr bwMode="auto">
          <a:xfrm flipV="1">
            <a:off x="2743200" y="5159866"/>
            <a:ext cx="0" cy="95560"/>
          </a:xfrm>
          <a:prstGeom prst="line">
            <a:avLst/>
          </a:prstGeom>
          <a:noFill/>
          <a:ln w="9525">
            <a:solidFill>
              <a:schemeClr val="tx1"/>
            </a:solidFill>
            <a:round/>
            <a:headEnd/>
            <a:tailEnd/>
          </a:ln>
        </p:spPr>
        <p:txBody>
          <a:bodyPr/>
          <a:lstStyle/>
          <a:p>
            <a:endParaRPr lang="en-US"/>
          </a:p>
        </p:txBody>
      </p:sp>
      <p:sp>
        <p:nvSpPr>
          <p:cNvPr id="9" name="Line 14"/>
          <p:cNvSpPr>
            <a:spLocks noChangeShapeType="1"/>
          </p:cNvSpPr>
          <p:nvPr/>
        </p:nvSpPr>
        <p:spPr bwMode="auto">
          <a:xfrm flipV="1">
            <a:off x="4648200" y="5159866"/>
            <a:ext cx="0" cy="95561"/>
          </a:xfrm>
          <a:prstGeom prst="line">
            <a:avLst/>
          </a:prstGeom>
          <a:noFill/>
          <a:ln w="9525">
            <a:solidFill>
              <a:schemeClr val="tx1"/>
            </a:solidFill>
            <a:round/>
            <a:headEnd/>
            <a:tailEnd/>
          </a:ln>
        </p:spPr>
        <p:txBody>
          <a:bodyPr/>
          <a:lstStyle/>
          <a:p>
            <a:endParaRPr lang="en-US"/>
          </a:p>
        </p:txBody>
      </p:sp>
      <p:sp>
        <p:nvSpPr>
          <p:cNvPr id="10" name="Line 17"/>
          <p:cNvSpPr>
            <a:spLocks noChangeShapeType="1"/>
          </p:cNvSpPr>
          <p:nvPr/>
        </p:nvSpPr>
        <p:spPr bwMode="auto">
          <a:xfrm flipV="1">
            <a:off x="5638799" y="5159866"/>
            <a:ext cx="11827" cy="95561"/>
          </a:xfrm>
          <a:prstGeom prst="line">
            <a:avLst/>
          </a:prstGeom>
          <a:noFill/>
          <a:ln w="9525">
            <a:solidFill>
              <a:schemeClr val="tx1"/>
            </a:solidFill>
            <a:round/>
            <a:headEnd/>
            <a:tailEnd/>
          </a:ln>
        </p:spPr>
        <p:txBody>
          <a:bodyPr/>
          <a:lstStyle/>
          <a:p>
            <a:endParaRPr lang="en-US"/>
          </a:p>
        </p:txBody>
      </p:sp>
      <p:sp>
        <p:nvSpPr>
          <p:cNvPr id="17" name="Line 10"/>
          <p:cNvSpPr>
            <a:spLocks noChangeShapeType="1"/>
          </p:cNvSpPr>
          <p:nvPr/>
        </p:nvSpPr>
        <p:spPr bwMode="auto">
          <a:xfrm>
            <a:off x="1714500" y="2818117"/>
            <a:ext cx="4914900" cy="2437308"/>
          </a:xfrm>
          <a:prstGeom prst="line">
            <a:avLst/>
          </a:prstGeom>
          <a:noFill/>
          <a:ln w="28575">
            <a:solidFill>
              <a:srgbClr val="33CC33"/>
            </a:solidFill>
            <a:round/>
            <a:headEnd/>
            <a:tailEnd/>
          </a:ln>
        </p:spPr>
        <p:txBody>
          <a:bodyPr/>
          <a:lstStyle/>
          <a:p>
            <a:endParaRPr lang="en-US"/>
          </a:p>
        </p:txBody>
      </p:sp>
      <p:sp>
        <p:nvSpPr>
          <p:cNvPr id="19" name="TextBox 18"/>
          <p:cNvSpPr txBox="1"/>
          <p:nvPr/>
        </p:nvSpPr>
        <p:spPr>
          <a:xfrm>
            <a:off x="1219200" y="2186221"/>
            <a:ext cx="444352" cy="437531"/>
          </a:xfrm>
          <a:prstGeom prst="rect">
            <a:avLst/>
          </a:prstGeom>
          <a:noFill/>
        </p:spPr>
        <p:txBody>
          <a:bodyPr wrap="none" rtlCol="0">
            <a:spAutoFit/>
          </a:bodyPr>
          <a:lstStyle/>
          <a:p>
            <a:r>
              <a:rPr lang="en-US" b="1" dirty="0">
                <a:solidFill>
                  <a:srgbClr val="660066"/>
                </a:solidFill>
              </a:rPr>
              <a:t>60</a:t>
            </a:r>
          </a:p>
        </p:txBody>
      </p:sp>
      <p:sp>
        <p:nvSpPr>
          <p:cNvPr id="20" name="TextBox 19"/>
          <p:cNvSpPr txBox="1"/>
          <p:nvPr/>
        </p:nvSpPr>
        <p:spPr>
          <a:xfrm>
            <a:off x="1219200" y="3088929"/>
            <a:ext cx="444352" cy="437531"/>
          </a:xfrm>
          <a:prstGeom prst="rect">
            <a:avLst/>
          </a:prstGeom>
          <a:noFill/>
        </p:spPr>
        <p:txBody>
          <a:bodyPr wrap="none" rtlCol="0">
            <a:spAutoFit/>
          </a:bodyPr>
          <a:lstStyle/>
          <a:p>
            <a:r>
              <a:rPr lang="en-US" b="1" dirty="0">
                <a:solidFill>
                  <a:srgbClr val="660066"/>
                </a:solidFill>
              </a:rPr>
              <a:t>40</a:t>
            </a:r>
          </a:p>
        </p:txBody>
      </p:sp>
      <p:sp>
        <p:nvSpPr>
          <p:cNvPr id="21" name="TextBox 20"/>
          <p:cNvSpPr txBox="1"/>
          <p:nvPr/>
        </p:nvSpPr>
        <p:spPr>
          <a:xfrm>
            <a:off x="1219200" y="2561127"/>
            <a:ext cx="444352" cy="437531"/>
          </a:xfrm>
          <a:prstGeom prst="rect">
            <a:avLst/>
          </a:prstGeom>
          <a:noFill/>
        </p:spPr>
        <p:txBody>
          <a:bodyPr wrap="none" rtlCol="0">
            <a:spAutoFit/>
          </a:bodyPr>
          <a:lstStyle/>
          <a:p>
            <a:r>
              <a:rPr lang="en-US" b="1" dirty="0">
                <a:solidFill>
                  <a:srgbClr val="660066"/>
                </a:solidFill>
              </a:rPr>
              <a:t>50</a:t>
            </a:r>
          </a:p>
        </p:txBody>
      </p:sp>
      <p:sp>
        <p:nvSpPr>
          <p:cNvPr id="22" name="TextBox 21"/>
          <p:cNvSpPr txBox="1"/>
          <p:nvPr/>
        </p:nvSpPr>
        <p:spPr>
          <a:xfrm>
            <a:off x="5715000" y="5810875"/>
            <a:ext cx="2509020" cy="437531"/>
          </a:xfrm>
          <a:prstGeom prst="rect">
            <a:avLst/>
          </a:prstGeom>
          <a:noFill/>
        </p:spPr>
        <p:txBody>
          <a:bodyPr wrap="none" rtlCol="0">
            <a:spAutoFit/>
          </a:bodyPr>
          <a:lstStyle/>
          <a:p>
            <a:r>
              <a:rPr lang="en-US" b="1" dirty="0">
                <a:solidFill>
                  <a:srgbClr val="C00000"/>
                </a:solidFill>
              </a:rPr>
              <a:t>Quantity of roti cane</a:t>
            </a:r>
          </a:p>
        </p:txBody>
      </p:sp>
      <p:sp>
        <p:nvSpPr>
          <p:cNvPr id="23" name="TextBox 22"/>
          <p:cNvSpPr txBox="1"/>
          <p:nvPr/>
        </p:nvSpPr>
        <p:spPr>
          <a:xfrm>
            <a:off x="838200" y="1012701"/>
            <a:ext cx="2457724" cy="437531"/>
          </a:xfrm>
          <a:prstGeom prst="rect">
            <a:avLst/>
          </a:prstGeom>
          <a:noFill/>
        </p:spPr>
        <p:txBody>
          <a:bodyPr wrap="none" rtlCol="0">
            <a:spAutoFit/>
          </a:bodyPr>
          <a:lstStyle/>
          <a:p>
            <a:r>
              <a:rPr lang="en-US" b="1" dirty="0">
                <a:solidFill>
                  <a:srgbClr val="C00000"/>
                </a:solidFill>
              </a:rPr>
              <a:t>Quantity of fried rice</a:t>
            </a:r>
          </a:p>
        </p:txBody>
      </p:sp>
      <p:sp>
        <p:nvSpPr>
          <p:cNvPr id="24" name="Arc 28"/>
          <p:cNvSpPr>
            <a:spLocks/>
          </p:cNvSpPr>
          <p:nvPr/>
        </p:nvSpPr>
        <p:spPr bwMode="auto">
          <a:xfrm rot="10304265">
            <a:off x="2000521" y="831234"/>
            <a:ext cx="4517016" cy="3776697"/>
          </a:xfrm>
          <a:custGeom>
            <a:avLst/>
            <a:gdLst>
              <a:gd name="T0" fmla="*/ 160413 w 21576"/>
              <a:gd name="T1" fmla="*/ 0 h 21592"/>
              <a:gd name="T2" fmla="*/ 5856288 w 21576"/>
              <a:gd name="T3" fmla="*/ 4425165 h 21592"/>
              <a:gd name="T4" fmla="*/ 0 w 21576"/>
              <a:gd name="T5" fmla="*/ 4645025 h 21592"/>
              <a:gd name="T6" fmla="*/ 0 60000 65536"/>
              <a:gd name="T7" fmla="*/ 0 60000 65536"/>
              <a:gd name="T8" fmla="*/ 0 60000 65536"/>
              <a:gd name="T9" fmla="*/ 0 w 21576"/>
              <a:gd name="T10" fmla="*/ 0 h 21592"/>
              <a:gd name="T11" fmla="*/ 21576 w 21576"/>
              <a:gd name="T12" fmla="*/ 21592 h 21592"/>
            </a:gdLst>
            <a:ahLst/>
            <a:cxnLst>
              <a:cxn ang="T6">
                <a:pos x="T0" y="T1"/>
              </a:cxn>
              <a:cxn ang="T7">
                <a:pos x="T2" y="T3"/>
              </a:cxn>
              <a:cxn ang="T8">
                <a:pos x="T4" y="T5"/>
              </a:cxn>
            </a:cxnLst>
            <a:rect l="T9" t="T10" r="T11" b="T12"/>
            <a:pathLst>
              <a:path w="21576" h="21592" fill="none" extrusionOk="0">
                <a:moveTo>
                  <a:pt x="590" y="0"/>
                </a:moveTo>
                <a:cubicBezTo>
                  <a:pt x="11890" y="309"/>
                  <a:pt x="21040" y="9278"/>
                  <a:pt x="21575" y="20570"/>
                </a:cubicBezTo>
              </a:path>
              <a:path w="21576" h="21592" stroke="0" extrusionOk="0">
                <a:moveTo>
                  <a:pt x="590" y="0"/>
                </a:moveTo>
                <a:cubicBezTo>
                  <a:pt x="11890" y="309"/>
                  <a:pt x="21040" y="9278"/>
                  <a:pt x="21575" y="20570"/>
                </a:cubicBezTo>
                <a:lnTo>
                  <a:pt x="0" y="21592"/>
                </a:lnTo>
                <a:close/>
              </a:path>
            </a:pathLst>
          </a:custGeom>
          <a:noFill/>
          <a:ln w="28575">
            <a:solidFill>
              <a:srgbClr val="C00000"/>
            </a:solidFill>
            <a:round/>
            <a:headEnd/>
            <a:tailEnd/>
          </a:ln>
        </p:spPr>
        <p:txBody>
          <a:bodyPr wrap="none" anchor="ctr"/>
          <a:lstStyle/>
          <a:p>
            <a:endParaRPr lang="en-US"/>
          </a:p>
        </p:txBody>
      </p:sp>
      <p:sp>
        <p:nvSpPr>
          <p:cNvPr id="25" name="Line 18"/>
          <p:cNvSpPr>
            <a:spLocks noChangeShapeType="1"/>
          </p:cNvSpPr>
          <p:nvPr/>
        </p:nvSpPr>
        <p:spPr bwMode="auto">
          <a:xfrm flipH="1">
            <a:off x="1676400" y="3765960"/>
            <a:ext cx="1987114" cy="0"/>
          </a:xfrm>
          <a:prstGeom prst="line">
            <a:avLst/>
          </a:prstGeom>
          <a:noFill/>
          <a:ln w="9525">
            <a:solidFill>
              <a:schemeClr val="tx1"/>
            </a:solidFill>
            <a:round/>
            <a:headEnd/>
            <a:tailEnd/>
          </a:ln>
        </p:spPr>
        <p:txBody>
          <a:bodyPr/>
          <a:lstStyle/>
          <a:p>
            <a:endParaRPr lang="en-US"/>
          </a:p>
        </p:txBody>
      </p:sp>
      <p:sp>
        <p:nvSpPr>
          <p:cNvPr id="26" name="Line 14"/>
          <p:cNvSpPr>
            <a:spLocks noChangeShapeType="1"/>
          </p:cNvSpPr>
          <p:nvPr/>
        </p:nvSpPr>
        <p:spPr bwMode="auto">
          <a:xfrm flipH="1" flipV="1">
            <a:off x="3657602" y="3811095"/>
            <a:ext cx="5912" cy="1444330"/>
          </a:xfrm>
          <a:prstGeom prst="line">
            <a:avLst/>
          </a:prstGeom>
          <a:noFill/>
          <a:ln w="9525">
            <a:solidFill>
              <a:schemeClr val="tx1"/>
            </a:solidFill>
            <a:round/>
            <a:headEnd/>
            <a:tailEnd/>
          </a:ln>
        </p:spPr>
        <p:txBody>
          <a:bodyPr/>
          <a:lstStyle/>
          <a:p>
            <a:endParaRPr lang="en-US"/>
          </a:p>
        </p:txBody>
      </p:sp>
      <p:sp>
        <p:nvSpPr>
          <p:cNvPr id="27" name="TextBox 26"/>
          <p:cNvSpPr txBox="1"/>
          <p:nvPr/>
        </p:nvSpPr>
        <p:spPr>
          <a:xfrm>
            <a:off x="1219200" y="3540283"/>
            <a:ext cx="444352" cy="437531"/>
          </a:xfrm>
          <a:prstGeom prst="rect">
            <a:avLst/>
          </a:prstGeom>
          <a:noFill/>
        </p:spPr>
        <p:txBody>
          <a:bodyPr wrap="none" rtlCol="0">
            <a:spAutoFit/>
          </a:bodyPr>
          <a:lstStyle/>
          <a:p>
            <a:r>
              <a:rPr lang="en-US" b="1" dirty="0">
                <a:solidFill>
                  <a:srgbClr val="660066"/>
                </a:solidFill>
              </a:rPr>
              <a:t>30</a:t>
            </a:r>
          </a:p>
        </p:txBody>
      </p:sp>
      <p:sp>
        <p:nvSpPr>
          <p:cNvPr id="29" name="Line 14"/>
          <p:cNvSpPr>
            <a:spLocks noChangeShapeType="1"/>
          </p:cNvSpPr>
          <p:nvPr/>
        </p:nvSpPr>
        <p:spPr bwMode="auto">
          <a:xfrm flipH="1" flipV="1">
            <a:off x="2209800" y="3088929"/>
            <a:ext cx="0" cy="2166496"/>
          </a:xfrm>
          <a:prstGeom prst="line">
            <a:avLst/>
          </a:prstGeom>
          <a:noFill/>
          <a:ln w="9525">
            <a:solidFill>
              <a:schemeClr val="tx1"/>
            </a:solidFill>
            <a:round/>
            <a:headEnd/>
            <a:tailEnd/>
          </a:ln>
        </p:spPr>
        <p:txBody>
          <a:bodyPr/>
          <a:lstStyle/>
          <a:p>
            <a:endParaRPr lang="en-US"/>
          </a:p>
        </p:txBody>
      </p:sp>
      <p:sp>
        <p:nvSpPr>
          <p:cNvPr id="30" name="Line 18"/>
          <p:cNvSpPr>
            <a:spLocks noChangeShapeType="1"/>
          </p:cNvSpPr>
          <p:nvPr/>
        </p:nvSpPr>
        <p:spPr bwMode="auto">
          <a:xfrm flipH="1">
            <a:off x="1676400" y="3088929"/>
            <a:ext cx="533400" cy="0"/>
          </a:xfrm>
          <a:prstGeom prst="line">
            <a:avLst/>
          </a:prstGeom>
          <a:noFill/>
          <a:ln w="9525">
            <a:solidFill>
              <a:schemeClr val="tx1"/>
            </a:solidFill>
            <a:round/>
            <a:headEnd/>
            <a:tailEnd/>
          </a:ln>
        </p:spPr>
        <p:txBody>
          <a:bodyPr/>
          <a:lstStyle/>
          <a:p>
            <a:endParaRPr lang="en-US"/>
          </a:p>
        </p:txBody>
      </p:sp>
      <p:sp>
        <p:nvSpPr>
          <p:cNvPr id="31" name="Line 14"/>
          <p:cNvSpPr>
            <a:spLocks noChangeShapeType="1"/>
          </p:cNvSpPr>
          <p:nvPr/>
        </p:nvSpPr>
        <p:spPr bwMode="auto">
          <a:xfrm flipH="1" flipV="1">
            <a:off x="5181600" y="4533261"/>
            <a:ext cx="0" cy="722164"/>
          </a:xfrm>
          <a:prstGeom prst="line">
            <a:avLst/>
          </a:prstGeom>
          <a:noFill/>
          <a:ln w="9525">
            <a:solidFill>
              <a:schemeClr val="tx1"/>
            </a:solidFill>
            <a:round/>
            <a:headEnd/>
            <a:tailEnd/>
          </a:ln>
        </p:spPr>
        <p:txBody>
          <a:bodyPr/>
          <a:lstStyle/>
          <a:p>
            <a:endParaRPr lang="en-US"/>
          </a:p>
        </p:txBody>
      </p:sp>
      <p:sp>
        <p:nvSpPr>
          <p:cNvPr id="32" name="Line 18"/>
          <p:cNvSpPr>
            <a:spLocks noChangeShapeType="1"/>
          </p:cNvSpPr>
          <p:nvPr/>
        </p:nvSpPr>
        <p:spPr bwMode="auto">
          <a:xfrm flipH="1" flipV="1">
            <a:off x="1676397" y="4533260"/>
            <a:ext cx="3505203" cy="1"/>
          </a:xfrm>
          <a:prstGeom prst="line">
            <a:avLst/>
          </a:prstGeom>
          <a:noFill/>
          <a:ln w="9525">
            <a:solidFill>
              <a:schemeClr val="tx1"/>
            </a:solidFill>
            <a:round/>
            <a:headEnd/>
            <a:tailEnd/>
          </a:ln>
        </p:spPr>
        <p:txBody>
          <a:bodyPr/>
          <a:lstStyle/>
          <a:p>
            <a:endParaRPr lang="en-US"/>
          </a:p>
        </p:txBody>
      </p:sp>
      <p:sp>
        <p:nvSpPr>
          <p:cNvPr id="33" name="Arc 28"/>
          <p:cNvSpPr>
            <a:spLocks/>
          </p:cNvSpPr>
          <p:nvPr/>
        </p:nvSpPr>
        <p:spPr bwMode="auto">
          <a:xfrm rot="10246579">
            <a:off x="1944156" y="1435179"/>
            <a:ext cx="4886162" cy="3591891"/>
          </a:xfrm>
          <a:custGeom>
            <a:avLst/>
            <a:gdLst>
              <a:gd name="T0" fmla="*/ 160413 w 21576"/>
              <a:gd name="T1" fmla="*/ 0 h 21592"/>
              <a:gd name="T2" fmla="*/ 5856288 w 21576"/>
              <a:gd name="T3" fmla="*/ 4425165 h 21592"/>
              <a:gd name="T4" fmla="*/ 0 w 21576"/>
              <a:gd name="T5" fmla="*/ 4645025 h 21592"/>
              <a:gd name="T6" fmla="*/ 0 60000 65536"/>
              <a:gd name="T7" fmla="*/ 0 60000 65536"/>
              <a:gd name="T8" fmla="*/ 0 60000 65536"/>
              <a:gd name="T9" fmla="*/ 0 w 21576"/>
              <a:gd name="T10" fmla="*/ 0 h 21592"/>
              <a:gd name="T11" fmla="*/ 21576 w 21576"/>
              <a:gd name="T12" fmla="*/ 21592 h 21592"/>
            </a:gdLst>
            <a:ahLst/>
            <a:cxnLst>
              <a:cxn ang="T6">
                <a:pos x="T0" y="T1"/>
              </a:cxn>
              <a:cxn ang="T7">
                <a:pos x="T2" y="T3"/>
              </a:cxn>
              <a:cxn ang="T8">
                <a:pos x="T4" y="T5"/>
              </a:cxn>
            </a:cxnLst>
            <a:rect l="T9" t="T10" r="T11" b="T12"/>
            <a:pathLst>
              <a:path w="21576" h="21592" fill="none" extrusionOk="0">
                <a:moveTo>
                  <a:pt x="590" y="0"/>
                </a:moveTo>
                <a:cubicBezTo>
                  <a:pt x="11890" y="309"/>
                  <a:pt x="21040" y="9278"/>
                  <a:pt x="21575" y="20570"/>
                </a:cubicBezTo>
              </a:path>
              <a:path w="21576" h="21592" stroke="0" extrusionOk="0">
                <a:moveTo>
                  <a:pt x="590" y="0"/>
                </a:moveTo>
                <a:cubicBezTo>
                  <a:pt x="11890" y="309"/>
                  <a:pt x="21040" y="9278"/>
                  <a:pt x="21575" y="20570"/>
                </a:cubicBezTo>
                <a:lnTo>
                  <a:pt x="0" y="21592"/>
                </a:lnTo>
                <a:close/>
              </a:path>
            </a:pathLst>
          </a:custGeom>
          <a:noFill/>
          <a:ln w="28575">
            <a:solidFill>
              <a:srgbClr val="C00000"/>
            </a:solidFill>
            <a:round/>
            <a:headEnd/>
            <a:tailEnd/>
          </a:ln>
        </p:spPr>
        <p:txBody>
          <a:bodyPr wrap="none" anchor="ctr"/>
          <a:lstStyle/>
          <a:p>
            <a:endParaRPr lang="en-US"/>
          </a:p>
        </p:txBody>
      </p:sp>
      <p:sp>
        <p:nvSpPr>
          <p:cNvPr id="34" name="Arc 28"/>
          <p:cNvSpPr>
            <a:spLocks/>
          </p:cNvSpPr>
          <p:nvPr/>
        </p:nvSpPr>
        <p:spPr bwMode="auto">
          <a:xfrm rot="10568312">
            <a:off x="2614999" y="844577"/>
            <a:ext cx="4050062" cy="3118191"/>
          </a:xfrm>
          <a:custGeom>
            <a:avLst/>
            <a:gdLst>
              <a:gd name="T0" fmla="*/ 160413 w 21576"/>
              <a:gd name="T1" fmla="*/ 0 h 21592"/>
              <a:gd name="T2" fmla="*/ 5856288 w 21576"/>
              <a:gd name="T3" fmla="*/ 4425165 h 21592"/>
              <a:gd name="T4" fmla="*/ 0 w 21576"/>
              <a:gd name="T5" fmla="*/ 4645025 h 21592"/>
              <a:gd name="T6" fmla="*/ 0 60000 65536"/>
              <a:gd name="T7" fmla="*/ 0 60000 65536"/>
              <a:gd name="T8" fmla="*/ 0 60000 65536"/>
              <a:gd name="T9" fmla="*/ 0 w 21576"/>
              <a:gd name="T10" fmla="*/ 0 h 21592"/>
              <a:gd name="T11" fmla="*/ 21576 w 21576"/>
              <a:gd name="T12" fmla="*/ 21592 h 21592"/>
            </a:gdLst>
            <a:ahLst/>
            <a:cxnLst>
              <a:cxn ang="T6">
                <a:pos x="T0" y="T1"/>
              </a:cxn>
              <a:cxn ang="T7">
                <a:pos x="T2" y="T3"/>
              </a:cxn>
              <a:cxn ang="T8">
                <a:pos x="T4" y="T5"/>
              </a:cxn>
            </a:cxnLst>
            <a:rect l="T9" t="T10" r="T11" b="T12"/>
            <a:pathLst>
              <a:path w="21576" h="21592" fill="none" extrusionOk="0">
                <a:moveTo>
                  <a:pt x="590" y="0"/>
                </a:moveTo>
                <a:cubicBezTo>
                  <a:pt x="11890" y="309"/>
                  <a:pt x="21040" y="9278"/>
                  <a:pt x="21575" y="20570"/>
                </a:cubicBezTo>
              </a:path>
              <a:path w="21576" h="21592" stroke="0" extrusionOk="0">
                <a:moveTo>
                  <a:pt x="590" y="0"/>
                </a:moveTo>
                <a:cubicBezTo>
                  <a:pt x="11890" y="309"/>
                  <a:pt x="21040" y="9278"/>
                  <a:pt x="21575" y="20570"/>
                </a:cubicBezTo>
                <a:lnTo>
                  <a:pt x="0" y="21592"/>
                </a:lnTo>
                <a:close/>
              </a:path>
            </a:pathLst>
          </a:custGeom>
          <a:noFill/>
          <a:ln w="28575">
            <a:solidFill>
              <a:srgbClr val="C00000"/>
            </a:solidFill>
            <a:round/>
            <a:headEnd/>
            <a:tailEnd/>
          </a:ln>
        </p:spPr>
        <p:txBody>
          <a:bodyPr wrap="none" anchor="ctr"/>
          <a:lstStyle/>
          <a:p>
            <a:endParaRPr lang="en-US"/>
          </a:p>
        </p:txBody>
      </p:sp>
      <p:sp>
        <p:nvSpPr>
          <p:cNvPr id="35" name="Arc 28"/>
          <p:cNvSpPr>
            <a:spLocks/>
          </p:cNvSpPr>
          <p:nvPr/>
        </p:nvSpPr>
        <p:spPr bwMode="auto">
          <a:xfrm rot="10246579">
            <a:off x="1956559" y="1034387"/>
            <a:ext cx="4874980" cy="3888926"/>
          </a:xfrm>
          <a:custGeom>
            <a:avLst/>
            <a:gdLst>
              <a:gd name="T0" fmla="*/ 160413 w 21576"/>
              <a:gd name="T1" fmla="*/ 0 h 21592"/>
              <a:gd name="T2" fmla="*/ 5856288 w 21576"/>
              <a:gd name="T3" fmla="*/ 4425165 h 21592"/>
              <a:gd name="T4" fmla="*/ 0 w 21576"/>
              <a:gd name="T5" fmla="*/ 4645025 h 21592"/>
              <a:gd name="T6" fmla="*/ 0 60000 65536"/>
              <a:gd name="T7" fmla="*/ 0 60000 65536"/>
              <a:gd name="T8" fmla="*/ 0 60000 65536"/>
              <a:gd name="T9" fmla="*/ 0 w 21576"/>
              <a:gd name="T10" fmla="*/ 0 h 21592"/>
              <a:gd name="T11" fmla="*/ 21576 w 21576"/>
              <a:gd name="T12" fmla="*/ 21592 h 21592"/>
            </a:gdLst>
            <a:ahLst/>
            <a:cxnLst>
              <a:cxn ang="T6">
                <a:pos x="T0" y="T1"/>
              </a:cxn>
              <a:cxn ang="T7">
                <a:pos x="T2" y="T3"/>
              </a:cxn>
              <a:cxn ang="T8">
                <a:pos x="T4" y="T5"/>
              </a:cxn>
            </a:cxnLst>
            <a:rect l="T9" t="T10" r="T11" b="T12"/>
            <a:pathLst>
              <a:path w="21576" h="21592" fill="none" extrusionOk="0">
                <a:moveTo>
                  <a:pt x="590" y="0"/>
                </a:moveTo>
                <a:cubicBezTo>
                  <a:pt x="11890" y="309"/>
                  <a:pt x="21040" y="9278"/>
                  <a:pt x="21575" y="20570"/>
                </a:cubicBezTo>
              </a:path>
              <a:path w="21576" h="21592" stroke="0" extrusionOk="0">
                <a:moveTo>
                  <a:pt x="590" y="0"/>
                </a:moveTo>
                <a:cubicBezTo>
                  <a:pt x="11890" y="309"/>
                  <a:pt x="21040" y="9278"/>
                  <a:pt x="21575" y="20570"/>
                </a:cubicBezTo>
                <a:lnTo>
                  <a:pt x="0" y="21592"/>
                </a:lnTo>
                <a:close/>
              </a:path>
            </a:pathLst>
          </a:custGeom>
          <a:noFill/>
          <a:ln w="28575">
            <a:solidFill>
              <a:srgbClr val="C00000"/>
            </a:solidFill>
            <a:round/>
            <a:headEnd/>
            <a:tailEnd/>
          </a:ln>
        </p:spPr>
        <p:txBody>
          <a:bodyPr wrap="none" anchor="ctr"/>
          <a:lstStyle/>
          <a:p>
            <a:endParaRPr lang="en-US" dirty="0"/>
          </a:p>
        </p:txBody>
      </p:sp>
      <p:sp>
        <p:nvSpPr>
          <p:cNvPr id="2" name="TextBox 1"/>
          <p:cNvSpPr txBox="1"/>
          <p:nvPr/>
        </p:nvSpPr>
        <p:spPr>
          <a:xfrm>
            <a:off x="1929812" y="2971800"/>
            <a:ext cx="356188" cy="369332"/>
          </a:xfrm>
          <a:prstGeom prst="rect">
            <a:avLst/>
          </a:prstGeom>
          <a:noFill/>
        </p:spPr>
        <p:txBody>
          <a:bodyPr wrap="none" rtlCol="0">
            <a:spAutoFit/>
          </a:bodyPr>
          <a:lstStyle/>
          <a:p>
            <a:r>
              <a:rPr lang="en-US" b="1" dirty="0"/>
              <a:t>A</a:t>
            </a:r>
          </a:p>
        </p:txBody>
      </p:sp>
      <p:sp>
        <p:nvSpPr>
          <p:cNvPr id="36" name="Line 14"/>
          <p:cNvSpPr>
            <a:spLocks noChangeShapeType="1"/>
          </p:cNvSpPr>
          <p:nvPr/>
        </p:nvSpPr>
        <p:spPr bwMode="auto">
          <a:xfrm flipH="1" flipV="1">
            <a:off x="2743200" y="3319904"/>
            <a:ext cx="0" cy="1887742"/>
          </a:xfrm>
          <a:prstGeom prst="line">
            <a:avLst/>
          </a:prstGeom>
          <a:noFill/>
          <a:ln w="9525">
            <a:solidFill>
              <a:schemeClr val="tx1"/>
            </a:solidFill>
            <a:round/>
            <a:headEnd/>
            <a:tailEnd/>
          </a:ln>
        </p:spPr>
        <p:txBody>
          <a:bodyPr/>
          <a:lstStyle/>
          <a:p>
            <a:endParaRPr lang="en-US"/>
          </a:p>
        </p:txBody>
      </p:sp>
      <p:sp>
        <p:nvSpPr>
          <p:cNvPr id="37" name="Line 18"/>
          <p:cNvSpPr>
            <a:spLocks noChangeShapeType="1"/>
          </p:cNvSpPr>
          <p:nvPr/>
        </p:nvSpPr>
        <p:spPr bwMode="auto">
          <a:xfrm flipH="1">
            <a:off x="1676400" y="3319904"/>
            <a:ext cx="1066800" cy="0"/>
          </a:xfrm>
          <a:prstGeom prst="line">
            <a:avLst/>
          </a:prstGeom>
          <a:noFill/>
          <a:ln w="9525">
            <a:solidFill>
              <a:schemeClr val="tx1"/>
            </a:solidFill>
            <a:round/>
            <a:headEnd/>
            <a:tailEnd/>
          </a:ln>
        </p:spPr>
        <p:txBody>
          <a:bodyPr/>
          <a:lstStyle/>
          <a:p>
            <a:endParaRPr lang="en-US"/>
          </a:p>
        </p:txBody>
      </p:sp>
      <p:sp>
        <p:nvSpPr>
          <p:cNvPr id="38" name="Line 18"/>
          <p:cNvSpPr>
            <a:spLocks noChangeShapeType="1"/>
          </p:cNvSpPr>
          <p:nvPr/>
        </p:nvSpPr>
        <p:spPr bwMode="auto">
          <a:xfrm flipH="1">
            <a:off x="2743200" y="3319904"/>
            <a:ext cx="1447800" cy="630"/>
          </a:xfrm>
          <a:prstGeom prst="line">
            <a:avLst/>
          </a:prstGeom>
          <a:noFill/>
          <a:ln w="9525">
            <a:solidFill>
              <a:schemeClr val="tx1"/>
            </a:solidFill>
            <a:round/>
            <a:headEnd/>
            <a:tailEnd/>
          </a:ln>
        </p:spPr>
        <p:txBody>
          <a:bodyPr/>
          <a:lstStyle/>
          <a:p>
            <a:endParaRPr lang="en-US"/>
          </a:p>
        </p:txBody>
      </p:sp>
      <p:sp>
        <p:nvSpPr>
          <p:cNvPr id="39" name="Line 14"/>
          <p:cNvSpPr>
            <a:spLocks noChangeShapeType="1"/>
          </p:cNvSpPr>
          <p:nvPr/>
        </p:nvSpPr>
        <p:spPr bwMode="auto">
          <a:xfrm flipH="1" flipV="1">
            <a:off x="4171950" y="3319904"/>
            <a:ext cx="19050" cy="1970792"/>
          </a:xfrm>
          <a:prstGeom prst="line">
            <a:avLst/>
          </a:prstGeom>
          <a:noFill/>
          <a:ln w="9525">
            <a:solidFill>
              <a:schemeClr val="tx1"/>
            </a:solidFill>
            <a:round/>
            <a:headEnd/>
            <a:tailEnd/>
          </a:ln>
        </p:spPr>
        <p:txBody>
          <a:bodyPr/>
          <a:lstStyle/>
          <a:p>
            <a:endParaRPr lang="en-US"/>
          </a:p>
        </p:txBody>
      </p:sp>
      <p:sp>
        <p:nvSpPr>
          <p:cNvPr id="16" name="TextBox 15"/>
          <p:cNvSpPr txBox="1"/>
          <p:nvPr/>
        </p:nvSpPr>
        <p:spPr>
          <a:xfrm>
            <a:off x="4063412" y="2983468"/>
            <a:ext cx="356188" cy="369332"/>
          </a:xfrm>
          <a:prstGeom prst="rect">
            <a:avLst/>
          </a:prstGeom>
          <a:noFill/>
        </p:spPr>
        <p:txBody>
          <a:bodyPr wrap="none" rtlCol="0">
            <a:spAutoFit/>
          </a:bodyPr>
          <a:lstStyle/>
          <a:p>
            <a:r>
              <a:rPr lang="en-US" b="1" dirty="0"/>
              <a:t>D</a:t>
            </a:r>
          </a:p>
        </p:txBody>
      </p:sp>
      <p:sp>
        <p:nvSpPr>
          <p:cNvPr id="40" name="TextBox 39"/>
          <p:cNvSpPr txBox="1"/>
          <p:nvPr/>
        </p:nvSpPr>
        <p:spPr>
          <a:xfrm>
            <a:off x="2667000" y="3135868"/>
            <a:ext cx="319318" cy="369332"/>
          </a:xfrm>
          <a:prstGeom prst="rect">
            <a:avLst/>
          </a:prstGeom>
          <a:noFill/>
        </p:spPr>
        <p:txBody>
          <a:bodyPr wrap="none" rtlCol="0">
            <a:spAutoFit/>
          </a:bodyPr>
          <a:lstStyle/>
          <a:p>
            <a:r>
              <a:rPr lang="en-US" b="1" dirty="0"/>
              <a:t>B</a:t>
            </a:r>
          </a:p>
        </p:txBody>
      </p:sp>
      <p:sp>
        <p:nvSpPr>
          <p:cNvPr id="41" name="TextBox 40"/>
          <p:cNvSpPr txBox="1"/>
          <p:nvPr/>
        </p:nvSpPr>
        <p:spPr>
          <a:xfrm>
            <a:off x="3581400" y="3440668"/>
            <a:ext cx="304892" cy="369332"/>
          </a:xfrm>
          <a:prstGeom prst="rect">
            <a:avLst/>
          </a:prstGeom>
          <a:noFill/>
        </p:spPr>
        <p:txBody>
          <a:bodyPr wrap="none" rtlCol="0">
            <a:spAutoFit/>
          </a:bodyPr>
          <a:lstStyle/>
          <a:p>
            <a:r>
              <a:rPr lang="en-US" b="1" dirty="0"/>
              <a:t>E</a:t>
            </a:r>
          </a:p>
        </p:txBody>
      </p:sp>
      <p:sp>
        <p:nvSpPr>
          <p:cNvPr id="42" name="TextBox 41"/>
          <p:cNvSpPr txBox="1"/>
          <p:nvPr/>
        </p:nvSpPr>
        <p:spPr>
          <a:xfrm>
            <a:off x="5130212" y="4278868"/>
            <a:ext cx="364202" cy="369332"/>
          </a:xfrm>
          <a:prstGeom prst="rect">
            <a:avLst/>
          </a:prstGeom>
          <a:noFill/>
        </p:spPr>
        <p:txBody>
          <a:bodyPr wrap="none" rtlCol="0">
            <a:spAutoFit/>
          </a:bodyPr>
          <a:lstStyle/>
          <a:p>
            <a:r>
              <a:rPr lang="en-US" b="1" dirty="0"/>
              <a:t>C</a:t>
            </a:r>
          </a:p>
        </p:txBody>
      </p:sp>
      <p:sp>
        <p:nvSpPr>
          <p:cNvPr id="18" name="TextBox 17"/>
          <p:cNvSpPr txBox="1"/>
          <p:nvPr/>
        </p:nvSpPr>
        <p:spPr>
          <a:xfrm>
            <a:off x="6859708" y="3540283"/>
            <a:ext cx="410690" cy="369332"/>
          </a:xfrm>
          <a:prstGeom prst="rect">
            <a:avLst/>
          </a:prstGeom>
          <a:noFill/>
        </p:spPr>
        <p:txBody>
          <a:bodyPr wrap="none" rtlCol="0">
            <a:spAutoFit/>
          </a:bodyPr>
          <a:lstStyle/>
          <a:p>
            <a:r>
              <a:rPr lang="en-US" b="1" dirty="0">
                <a:solidFill>
                  <a:srgbClr val="C00000"/>
                </a:solidFill>
              </a:rPr>
              <a:t>IV</a:t>
            </a:r>
          </a:p>
        </p:txBody>
      </p:sp>
      <p:sp>
        <p:nvSpPr>
          <p:cNvPr id="43" name="TextBox 42"/>
          <p:cNvSpPr txBox="1"/>
          <p:nvPr/>
        </p:nvSpPr>
        <p:spPr>
          <a:xfrm>
            <a:off x="6477000" y="3974068"/>
            <a:ext cx="377026" cy="369332"/>
          </a:xfrm>
          <a:prstGeom prst="rect">
            <a:avLst/>
          </a:prstGeom>
          <a:noFill/>
        </p:spPr>
        <p:txBody>
          <a:bodyPr wrap="none" rtlCol="0">
            <a:spAutoFit/>
          </a:bodyPr>
          <a:lstStyle/>
          <a:p>
            <a:r>
              <a:rPr lang="en-US" b="1" dirty="0">
                <a:solidFill>
                  <a:srgbClr val="C00000"/>
                </a:solidFill>
              </a:rPr>
              <a:t>III</a:t>
            </a:r>
          </a:p>
        </p:txBody>
      </p:sp>
      <p:sp>
        <p:nvSpPr>
          <p:cNvPr id="44" name="TextBox 43"/>
          <p:cNvSpPr txBox="1"/>
          <p:nvPr/>
        </p:nvSpPr>
        <p:spPr>
          <a:xfrm>
            <a:off x="6858000" y="4202668"/>
            <a:ext cx="312906" cy="369332"/>
          </a:xfrm>
          <a:prstGeom prst="rect">
            <a:avLst/>
          </a:prstGeom>
          <a:noFill/>
        </p:spPr>
        <p:txBody>
          <a:bodyPr wrap="none" rtlCol="0">
            <a:spAutoFit/>
          </a:bodyPr>
          <a:lstStyle/>
          <a:p>
            <a:r>
              <a:rPr lang="en-US" b="1" dirty="0">
                <a:solidFill>
                  <a:srgbClr val="C00000"/>
                </a:solidFill>
              </a:rPr>
              <a:t>II</a:t>
            </a:r>
          </a:p>
        </p:txBody>
      </p:sp>
      <p:sp>
        <p:nvSpPr>
          <p:cNvPr id="45" name="TextBox 44"/>
          <p:cNvSpPr txBox="1"/>
          <p:nvPr/>
        </p:nvSpPr>
        <p:spPr>
          <a:xfrm>
            <a:off x="6934200" y="4507468"/>
            <a:ext cx="248786" cy="369332"/>
          </a:xfrm>
          <a:prstGeom prst="rect">
            <a:avLst/>
          </a:prstGeom>
          <a:noFill/>
        </p:spPr>
        <p:txBody>
          <a:bodyPr wrap="none" rtlCol="0">
            <a:spAutoFit/>
          </a:bodyPr>
          <a:lstStyle/>
          <a:p>
            <a:r>
              <a:rPr lang="en-US" b="1" dirty="0">
                <a:solidFill>
                  <a:srgbClr val="C00000"/>
                </a:solidFill>
              </a:rPr>
              <a:t>I</a:t>
            </a:r>
          </a:p>
        </p:txBody>
      </p:sp>
      <p:sp>
        <p:nvSpPr>
          <p:cNvPr id="46" name="Line 10"/>
          <p:cNvSpPr>
            <a:spLocks noChangeShapeType="1"/>
          </p:cNvSpPr>
          <p:nvPr/>
        </p:nvSpPr>
        <p:spPr bwMode="auto">
          <a:xfrm>
            <a:off x="1742342" y="2052872"/>
            <a:ext cx="6096000" cy="3196933"/>
          </a:xfrm>
          <a:prstGeom prst="line">
            <a:avLst/>
          </a:prstGeom>
          <a:noFill/>
          <a:ln w="28575">
            <a:solidFill>
              <a:srgbClr val="33CC33"/>
            </a:solidFill>
            <a:prstDash val="dash"/>
            <a:round/>
            <a:headEnd/>
            <a:tailEnd/>
          </a:ln>
        </p:spPr>
        <p:txBody>
          <a:bodyPr/>
          <a:lstStyle/>
          <a:p>
            <a:endParaRPr lang="en-US"/>
          </a:p>
        </p:txBody>
      </p:sp>
    </p:spTree>
    <p:extLst>
      <p:ext uri="{BB962C8B-B14F-4D97-AF65-F5344CB8AC3E}">
        <p14:creationId xmlns:p14="http://schemas.microsoft.com/office/powerpoint/2010/main" val="2270591603"/>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85800" y="685800"/>
            <a:ext cx="7696200" cy="1200329"/>
          </a:xfrm>
          <a:prstGeom prst="rect">
            <a:avLst/>
          </a:prstGeom>
        </p:spPr>
        <p:txBody>
          <a:bodyPr wrap="square">
            <a:spAutoFit/>
          </a:bodyPr>
          <a:lstStyle/>
          <a:p>
            <a:r>
              <a:rPr lang="en-US" sz="2400" b="1" dirty="0"/>
              <a:t>Suppose there are only two products consumed X and Y; </a:t>
            </a:r>
            <a:r>
              <a:rPr lang="en-US" sz="2400" b="1" dirty="0" err="1"/>
              <a:t>p</a:t>
            </a:r>
            <a:r>
              <a:rPr lang="en-US" sz="2400" b="1" baseline="-25000" dirty="0" err="1"/>
              <a:t>X</a:t>
            </a:r>
            <a:r>
              <a:rPr lang="en-US" sz="2400" b="1" dirty="0"/>
              <a:t> = 300, </a:t>
            </a:r>
            <a:r>
              <a:rPr lang="en-US" sz="2400" b="1" dirty="0" err="1"/>
              <a:t>p</a:t>
            </a:r>
            <a:r>
              <a:rPr lang="en-US" sz="2400" b="1" baseline="-25000" dirty="0" err="1"/>
              <a:t>Y</a:t>
            </a:r>
            <a:r>
              <a:rPr lang="en-US" sz="2400" b="1" dirty="0"/>
              <a:t> = 400, I = 1.200.000  and   a utility function of consumers is: U = 500X</a:t>
            </a:r>
            <a:r>
              <a:rPr lang="en-US" sz="2400" b="1" baseline="30000" dirty="0"/>
              <a:t>0.2</a:t>
            </a:r>
            <a:r>
              <a:rPr lang="en-US" sz="2400" b="1" dirty="0"/>
              <a:t>Y</a:t>
            </a:r>
            <a:r>
              <a:rPr lang="en-US" sz="2400" b="1" baseline="30000" dirty="0"/>
              <a:t>0.8</a:t>
            </a:r>
          </a:p>
        </p:txBody>
      </p:sp>
      <p:sp>
        <p:nvSpPr>
          <p:cNvPr id="3" name="Text Box 7"/>
          <p:cNvSpPr txBox="1">
            <a:spLocks noChangeArrowheads="1"/>
          </p:cNvSpPr>
          <p:nvPr/>
        </p:nvSpPr>
        <p:spPr bwMode="auto">
          <a:xfrm>
            <a:off x="838201" y="2209800"/>
            <a:ext cx="7543800" cy="830997"/>
          </a:xfrm>
          <a:prstGeom prst="rect">
            <a:avLst/>
          </a:prstGeom>
          <a:noFill/>
          <a:ln w="9525">
            <a:noFill/>
            <a:miter lim="800000"/>
            <a:headEnd/>
            <a:tailEnd/>
          </a:ln>
        </p:spPr>
        <p:txBody>
          <a:bodyPr wrap="square">
            <a:spAutoFit/>
          </a:bodyPr>
          <a:lstStyle/>
          <a:p>
            <a:r>
              <a:rPr lang="en-US" sz="2400" b="1" dirty="0"/>
              <a:t>So, the marginal utility of X and Y respectively would be </a:t>
            </a:r>
            <a:endParaRPr lang="id-ID" sz="2400" b="1" baseline="0" dirty="0"/>
          </a:p>
        </p:txBody>
      </p:sp>
      <p:grpSp>
        <p:nvGrpSpPr>
          <p:cNvPr id="6" name="Group 5"/>
          <p:cNvGrpSpPr/>
          <p:nvPr/>
        </p:nvGrpSpPr>
        <p:grpSpPr>
          <a:xfrm>
            <a:off x="2667000" y="3318530"/>
            <a:ext cx="3295351" cy="1253470"/>
            <a:chOff x="2667000" y="2967037"/>
            <a:chExt cx="3295351" cy="1253470"/>
          </a:xfrm>
        </p:grpSpPr>
        <p:sp>
          <p:nvSpPr>
            <p:cNvPr id="4" name="Text Box 8"/>
            <p:cNvSpPr txBox="1">
              <a:spLocks noChangeArrowheads="1"/>
            </p:cNvSpPr>
            <p:nvPr/>
          </p:nvSpPr>
          <p:spPr bwMode="auto">
            <a:xfrm>
              <a:off x="2667000" y="2967037"/>
              <a:ext cx="3159839" cy="523220"/>
            </a:xfrm>
            <a:prstGeom prst="rect">
              <a:avLst/>
            </a:prstGeom>
            <a:noFill/>
            <a:ln w="9525">
              <a:noFill/>
              <a:miter lim="800000"/>
              <a:headEnd/>
              <a:tailEnd/>
            </a:ln>
          </p:spPr>
          <p:txBody>
            <a:bodyPr wrap="none">
              <a:spAutoFit/>
            </a:bodyPr>
            <a:lstStyle/>
            <a:p>
              <a:pPr algn="ctr"/>
              <a:r>
                <a:rPr lang="en-US" sz="2800" b="1" baseline="0" dirty="0">
                  <a:solidFill>
                    <a:srgbClr val="660066"/>
                  </a:solidFill>
                </a:rPr>
                <a:t>MU</a:t>
              </a:r>
              <a:r>
                <a:rPr lang="en-US" sz="2800" b="1" baseline="-25000" dirty="0">
                  <a:solidFill>
                    <a:srgbClr val="660066"/>
                  </a:solidFill>
                </a:rPr>
                <a:t>X</a:t>
              </a:r>
              <a:r>
                <a:rPr lang="en-US" sz="2800" b="1" baseline="0" dirty="0">
                  <a:solidFill>
                    <a:srgbClr val="660066"/>
                  </a:solidFill>
                </a:rPr>
                <a:t> = 100X</a:t>
              </a:r>
              <a:r>
                <a:rPr lang="en-US" sz="2800" b="1" baseline="30000" dirty="0">
                  <a:solidFill>
                    <a:srgbClr val="660066"/>
                  </a:solidFill>
                </a:rPr>
                <a:t>-0.8</a:t>
              </a:r>
              <a:r>
                <a:rPr lang="en-US" sz="2800" b="1" baseline="0" dirty="0">
                  <a:solidFill>
                    <a:srgbClr val="660066"/>
                  </a:solidFill>
                </a:rPr>
                <a:t>Y</a:t>
              </a:r>
              <a:r>
                <a:rPr lang="en-US" sz="2800" b="1" baseline="30000" dirty="0">
                  <a:solidFill>
                    <a:srgbClr val="660066"/>
                  </a:solidFill>
                </a:rPr>
                <a:t>0.8</a:t>
              </a:r>
            </a:p>
          </p:txBody>
        </p:sp>
        <p:sp>
          <p:nvSpPr>
            <p:cNvPr id="5" name="Text Box 9"/>
            <p:cNvSpPr txBox="1">
              <a:spLocks noChangeArrowheads="1"/>
            </p:cNvSpPr>
            <p:nvPr/>
          </p:nvSpPr>
          <p:spPr bwMode="auto">
            <a:xfrm>
              <a:off x="2743200" y="3697287"/>
              <a:ext cx="3219151" cy="523220"/>
            </a:xfrm>
            <a:prstGeom prst="rect">
              <a:avLst/>
            </a:prstGeom>
            <a:noFill/>
            <a:ln w="9525">
              <a:noFill/>
              <a:miter lim="800000"/>
              <a:headEnd/>
              <a:tailEnd/>
            </a:ln>
          </p:spPr>
          <p:txBody>
            <a:bodyPr wrap="none">
              <a:spAutoFit/>
            </a:bodyPr>
            <a:lstStyle/>
            <a:p>
              <a:pPr algn="ctr"/>
              <a:r>
                <a:rPr lang="id-ID" sz="2800" b="1" baseline="0" dirty="0">
                  <a:solidFill>
                    <a:srgbClr val="660066"/>
                  </a:solidFill>
                </a:rPr>
                <a:t>MU</a:t>
              </a:r>
              <a:r>
                <a:rPr lang="en-US" sz="2800" b="1" baseline="-25000" dirty="0">
                  <a:solidFill>
                    <a:srgbClr val="660066"/>
                  </a:solidFill>
                </a:rPr>
                <a:t>Y</a:t>
              </a:r>
              <a:r>
                <a:rPr lang="id-ID" sz="2800" b="1" baseline="0" dirty="0">
                  <a:solidFill>
                    <a:srgbClr val="660066"/>
                  </a:solidFill>
                </a:rPr>
                <a:t> = </a:t>
              </a:r>
              <a:r>
                <a:rPr lang="en-US" sz="2800" b="1" baseline="0" dirty="0">
                  <a:solidFill>
                    <a:srgbClr val="660066"/>
                  </a:solidFill>
                </a:rPr>
                <a:t>4</a:t>
              </a:r>
              <a:r>
                <a:rPr lang="id-ID" sz="2800" b="1" baseline="0" dirty="0">
                  <a:solidFill>
                    <a:srgbClr val="660066"/>
                  </a:solidFill>
                </a:rPr>
                <a:t>00X</a:t>
              </a:r>
              <a:r>
                <a:rPr lang="id-ID" sz="2800" b="1" baseline="30000" dirty="0">
                  <a:solidFill>
                    <a:srgbClr val="660066"/>
                  </a:solidFill>
                </a:rPr>
                <a:t>0.2</a:t>
              </a:r>
              <a:r>
                <a:rPr lang="id-ID" sz="2800" b="1" baseline="0" dirty="0">
                  <a:solidFill>
                    <a:srgbClr val="660066"/>
                  </a:solidFill>
                </a:rPr>
                <a:t>Y</a:t>
              </a:r>
              <a:r>
                <a:rPr lang="id-ID" sz="2800" b="1" baseline="30000" dirty="0">
                  <a:solidFill>
                    <a:srgbClr val="660066"/>
                  </a:solidFill>
                </a:rPr>
                <a:t>-0.2</a:t>
              </a:r>
            </a:p>
          </p:txBody>
        </p:sp>
      </p:grpSp>
      <p:sp>
        <p:nvSpPr>
          <p:cNvPr id="7" name="TextBox 6"/>
          <p:cNvSpPr txBox="1"/>
          <p:nvPr/>
        </p:nvSpPr>
        <p:spPr>
          <a:xfrm>
            <a:off x="914400" y="5100935"/>
            <a:ext cx="7010400" cy="461665"/>
          </a:xfrm>
          <a:prstGeom prst="rect">
            <a:avLst/>
          </a:prstGeom>
          <a:noFill/>
        </p:spPr>
        <p:txBody>
          <a:bodyPr wrap="square" rtlCol="0">
            <a:spAutoFit/>
          </a:bodyPr>
          <a:lstStyle/>
          <a:p>
            <a:pPr algn="ctr"/>
            <a:r>
              <a:rPr lang="en-US" sz="2400" b="1" dirty="0"/>
              <a:t>Utility maximization: </a:t>
            </a:r>
            <a:r>
              <a:rPr lang="en-US" sz="2400" b="1" dirty="0">
                <a:solidFill>
                  <a:srgbClr val="FF0000"/>
                </a:solidFill>
              </a:rPr>
              <a:t>MU</a:t>
            </a:r>
            <a:r>
              <a:rPr lang="en-US" sz="2400" b="1" baseline="-25000" dirty="0">
                <a:solidFill>
                  <a:srgbClr val="FF0000"/>
                </a:solidFill>
              </a:rPr>
              <a:t>X</a:t>
            </a:r>
            <a:r>
              <a:rPr lang="en-US" sz="2400" b="1" dirty="0">
                <a:solidFill>
                  <a:srgbClr val="FF0000"/>
                </a:solidFill>
              </a:rPr>
              <a:t>/MU</a:t>
            </a:r>
            <a:r>
              <a:rPr lang="en-US" sz="2400" b="1" baseline="-25000" dirty="0">
                <a:solidFill>
                  <a:srgbClr val="FF0000"/>
                </a:solidFill>
              </a:rPr>
              <a:t>Y</a:t>
            </a:r>
            <a:r>
              <a:rPr lang="en-US" sz="2400" b="1" dirty="0">
                <a:solidFill>
                  <a:srgbClr val="FF0000"/>
                </a:solidFill>
              </a:rPr>
              <a:t> = </a:t>
            </a:r>
            <a:r>
              <a:rPr lang="en-US" sz="2400" b="1" dirty="0" err="1">
                <a:solidFill>
                  <a:srgbClr val="FF0000"/>
                </a:solidFill>
              </a:rPr>
              <a:t>p</a:t>
            </a:r>
            <a:r>
              <a:rPr lang="en-US" sz="2400" b="1" baseline="-25000" dirty="0" err="1">
                <a:solidFill>
                  <a:srgbClr val="FF0000"/>
                </a:solidFill>
              </a:rPr>
              <a:t>X</a:t>
            </a:r>
            <a:r>
              <a:rPr lang="en-US" sz="2400" b="1" dirty="0">
                <a:solidFill>
                  <a:srgbClr val="FF0000"/>
                </a:solidFill>
              </a:rPr>
              <a:t>/</a:t>
            </a:r>
            <a:r>
              <a:rPr lang="en-US" sz="2400" b="1" dirty="0" err="1">
                <a:solidFill>
                  <a:srgbClr val="FF0000"/>
                </a:solidFill>
              </a:rPr>
              <a:t>p</a:t>
            </a:r>
            <a:r>
              <a:rPr lang="en-US" sz="2400" b="1" baseline="-25000" dirty="0" err="1">
                <a:solidFill>
                  <a:srgbClr val="FF0000"/>
                </a:solidFill>
              </a:rPr>
              <a:t>Y</a:t>
            </a:r>
            <a:r>
              <a:rPr lang="en-US" sz="2400" b="1" dirty="0"/>
              <a:t> </a:t>
            </a:r>
          </a:p>
        </p:txBody>
      </p:sp>
    </p:spTree>
    <p:extLst>
      <p:ext uri="{BB962C8B-B14F-4D97-AF65-F5344CB8AC3E}">
        <p14:creationId xmlns:p14="http://schemas.microsoft.com/office/powerpoint/2010/main" val="2556861322"/>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7" name="Group 6"/>
          <p:cNvGrpSpPr/>
          <p:nvPr/>
        </p:nvGrpSpPr>
        <p:grpSpPr>
          <a:xfrm>
            <a:off x="762000" y="824250"/>
            <a:ext cx="7620000" cy="5119350"/>
            <a:chOff x="762000" y="824250"/>
            <a:chExt cx="7620000" cy="5119350"/>
          </a:xfrm>
        </p:grpSpPr>
        <p:sp>
          <p:nvSpPr>
            <p:cNvPr id="4" name="Text Box 6"/>
            <p:cNvSpPr txBox="1">
              <a:spLocks noChangeArrowheads="1"/>
            </p:cNvSpPr>
            <p:nvPr/>
          </p:nvSpPr>
          <p:spPr bwMode="auto">
            <a:xfrm>
              <a:off x="762000" y="824250"/>
              <a:ext cx="7620000" cy="5119350"/>
            </a:xfrm>
            <a:prstGeom prst="rect">
              <a:avLst/>
            </a:prstGeom>
            <a:noFill/>
            <a:ln w="28575">
              <a:solidFill>
                <a:srgbClr val="000066"/>
              </a:solidFill>
              <a:miter lim="800000"/>
              <a:headEnd/>
              <a:tailEnd/>
            </a:ln>
          </p:spPr>
          <p:txBody>
            <a:bodyPr wrap="square">
              <a:spAutoFit/>
            </a:bodyPr>
            <a:lstStyle/>
            <a:p>
              <a:pPr marL="236538" indent="-236538">
                <a:buFont typeface="Arial" pitchFamily="34" charset="0"/>
                <a:buChar char="•"/>
              </a:pPr>
              <a:r>
                <a:rPr lang="en-US" sz="2800" b="1" dirty="0">
                  <a:solidFill>
                    <a:srgbClr val="FF0000"/>
                  </a:solidFill>
                </a:rPr>
                <a:t>MU</a:t>
              </a:r>
              <a:r>
                <a:rPr lang="en-US" sz="2800" b="1" baseline="-25000" dirty="0">
                  <a:solidFill>
                    <a:srgbClr val="FF0000"/>
                  </a:solidFill>
                </a:rPr>
                <a:t>X</a:t>
              </a:r>
              <a:r>
                <a:rPr lang="en-US" sz="2800" b="1" dirty="0">
                  <a:solidFill>
                    <a:srgbClr val="FF0000"/>
                  </a:solidFill>
                </a:rPr>
                <a:t>/MU</a:t>
              </a:r>
              <a:r>
                <a:rPr lang="en-US" sz="2800" b="1" baseline="-25000" dirty="0">
                  <a:solidFill>
                    <a:srgbClr val="FF0000"/>
                  </a:solidFill>
                </a:rPr>
                <a:t>Y</a:t>
              </a:r>
              <a:r>
                <a:rPr lang="en-US" sz="2800" b="1" dirty="0">
                  <a:solidFill>
                    <a:srgbClr val="FF0000"/>
                  </a:solidFill>
                </a:rPr>
                <a:t> = </a:t>
              </a:r>
              <a:r>
                <a:rPr lang="en-US" sz="2800" b="1" dirty="0" err="1">
                  <a:solidFill>
                    <a:srgbClr val="FF0000"/>
                  </a:solidFill>
                </a:rPr>
                <a:t>p</a:t>
              </a:r>
              <a:r>
                <a:rPr lang="en-US" sz="2800" b="1" baseline="-25000" dirty="0" err="1">
                  <a:solidFill>
                    <a:srgbClr val="FF0000"/>
                  </a:solidFill>
                </a:rPr>
                <a:t>X</a:t>
              </a:r>
              <a:r>
                <a:rPr lang="en-US" sz="2800" b="1" dirty="0">
                  <a:solidFill>
                    <a:srgbClr val="FF0000"/>
                  </a:solidFill>
                </a:rPr>
                <a:t>/</a:t>
              </a:r>
              <a:r>
                <a:rPr lang="en-US" sz="2800" b="1" dirty="0" err="1">
                  <a:solidFill>
                    <a:srgbClr val="FF0000"/>
                  </a:solidFill>
                </a:rPr>
                <a:t>p</a:t>
              </a:r>
              <a:r>
                <a:rPr lang="en-US" sz="2800" b="1" baseline="-25000" dirty="0" err="1">
                  <a:solidFill>
                    <a:srgbClr val="FF0000"/>
                  </a:solidFill>
                </a:rPr>
                <a:t>Y</a:t>
              </a:r>
              <a:endParaRPr lang="en-US" sz="2800" b="1" baseline="-25000" dirty="0">
                <a:solidFill>
                  <a:srgbClr val="FF0000"/>
                </a:solidFill>
              </a:endParaRPr>
            </a:p>
            <a:p>
              <a:pPr marL="236538" indent="-236538"/>
              <a:endParaRPr lang="en-US" sz="2800" b="1" baseline="-25000" dirty="0">
                <a:solidFill>
                  <a:srgbClr val="FF0000"/>
                </a:solidFill>
              </a:endParaRPr>
            </a:p>
            <a:p>
              <a:pPr marL="236538" indent="-236538">
                <a:buFont typeface="Arial" pitchFamily="34" charset="0"/>
                <a:buChar char="•"/>
              </a:pPr>
              <a:r>
                <a:rPr lang="en-US" sz="2800" b="1" dirty="0">
                  <a:solidFill>
                    <a:srgbClr val="FF0000"/>
                  </a:solidFill>
                </a:rPr>
                <a:t>100X</a:t>
              </a:r>
              <a:r>
                <a:rPr lang="en-US" sz="2800" b="1" baseline="30000" dirty="0">
                  <a:solidFill>
                    <a:srgbClr val="FF0000"/>
                  </a:solidFill>
                </a:rPr>
                <a:t>-0.8</a:t>
              </a:r>
              <a:r>
                <a:rPr lang="en-US" sz="2800" b="1" dirty="0">
                  <a:solidFill>
                    <a:srgbClr val="FF0000"/>
                  </a:solidFill>
                </a:rPr>
                <a:t>Y</a:t>
              </a:r>
              <a:r>
                <a:rPr lang="en-US" sz="2800" b="1" baseline="30000" dirty="0">
                  <a:solidFill>
                    <a:srgbClr val="FF0000"/>
                  </a:solidFill>
                </a:rPr>
                <a:t>0.8</a:t>
              </a:r>
              <a:r>
                <a:rPr lang="en-US" sz="2800" b="1" dirty="0">
                  <a:solidFill>
                    <a:srgbClr val="FF0000"/>
                  </a:solidFill>
                </a:rPr>
                <a:t> /4</a:t>
              </a:r>
              <a:r>
                <a:rPr lang="id-ID" sz="2800" b="1" dirty="0">
                  <a:solidFill>
                    <a:srgbClr val="FF0000"/>
                  </a:solidFill>
                </a:rPr>
                <a:t>00X</a:t>
              </a:r>
              <a:r>
                <a:rPr lang="id-ID" sz="2800" b="1" baseline="30000" dirty="0">
                  <a:solidFill>
                    <a:srgbClr val="FF0000"/>
                  </a:solidFill>
                </a:rPr>
                <a:t>0.2</a:t>
              </a:r>
              <a:r>
                <a:rPr lang="id-ID" sz="2800" b="1" dirty="0">
                  <a:solidFill>
                    <a:srgbClr val="FF0000"/>
                  </a:solidFill>
                </a:rPr>
                <a:t>Y</a:t>
              </a:r>
              <a:r>
                <a:rPr lang="id-ID" sz="2800" b="1" baseline="30000" dirty="0">
                  <a:solidFill>
                    <a:srgbClr val="FF0000"/>
                  </a:solidFill>
                </a:rPr>
                <a:t>-0.2</a:t>
              </a:r>
              <a:r>
                <a:rPr lang="en-US" sz="2800" b="1" dirty="0">
                  <a:solidFill>
                    <a:srgbClr val="FF0000"/>
                  </a:solidFill>
                </a:rPr>
                <a:t>  = 300/400 = ¾</a:t>
              </a:r>
            </a:p>
            <a:p>
              <a:pPr marL="236538" indent="-236538"/>
              <a:endParaRPr lang="en-US" sz="2800" b="1" dirty="0">
                <a:solidFill>
                  <a:srgbClr val="FF0000"/>
                </a:solidFill>
              </a:endParaRPr>
            </a:p>
            <a:p>
              <a:pPr marL="236538" indent="-236538">
                <a:buFont typeface="Arial" pitchFamily="34" charset="0"/>
                <a:buChar char="•"/>
              </a:pPr>
              <a:r>
                <a:rPr lang="en-US" sz="2800" b="1" dirty="0">
                  <a:solidFill>
                    <a:srgbClr val="FF0000"/>
                  </a:solidFill>
                </a:rPr>
                <a:t>Y/4X = ¾  </a:t>
              </a:r>
              <a:r>
                <a:rPr lang="en-US" sz="2800" b="1" dirty="0">
                  <a:solidFill>
                    <a:srgbClr val="660066"/>
                  </a:solidFill>
                </a:rPr>
                <a:t>or</a:t>
              </a:r>
              <a:r>
                <a:rPr lang="en-US" sz="2800" b="1" dirty="0">
                  <a:solidFill>
                    <a:srgbClr val="FF0000"/>
                  </a:solidFill>
                </a:rPr>
                <a:t> Y = 3X</a:t>
              </a:r>
              <a:endParaRPr lang="en-US" sz="2800" dirty="0"/>
            </a:p>
            <a:p>
              <a:pPr marL="746125" indent="-746125"/>
              <a:endParaRPr lang="en-US" sz="2800" b="1" baseline="0" dirty="0">
                <a:solidFill>
                  <a:srgbClr val="660066"/>
                </a:solidFill>
              </a:endParaRPr>
            </a:p>
            <a:p>
              <a:pPr marL="236538" indent="-236538">
                <a:buFont typeface="Arial" pitchFamily="34" charset="0"/>
                <a:buChar char="•"/>
              </a:pPr>
              <a:r>
                <a:rPr lang="en-US" sz="2800" b="1" baseline="0" dirty="0">
                  <a:solidFill>
                    <a:srgbClr val="660066"/>
                  </a:solidFill>
                </a:rPr>
                <a:t>The budget line;</a:t>
              </a:r>
              <a:r>
                <a:rPr lang="en-US" sz="2800" b="1" dirty="0">
                  <a:solidFill>
                    <a:srgbClr val="660066"/>
                  </a:solidFill>
                </a:rPr>
                <a:t> </a:t>
              </a:r>
              <a:r>
                <a:rPr lang="en-US" sz="2800" b="1" baseline="0" dirty="0">
                  <a:solidFill>
                    <a:srgbClr val="FF0000"/>
                  </a:solidFill>
                </a:rPr>
                <a:t>I: 300X + 400Y = 1200000</a:t>
              </a:r>
            </a:p>
            <a:p>
              <a:endParaRPr lang="en-US" sz="2800" dirty="0"/>
            </a:p>
            <a:p>
              <a:pPr marL="280988" indent="-280988">
                <a:buFont typeface="Arial" pitchFamily="34" charset="0"/>
                <a:buChar char="•"/>
              </a:pPr>
              <a:r>
                <a:rPr lang="en-US" sz="2800" dirty="0">
                  <a:solidFill>
                    <a:srgbClr val="FF0000"/>
                  </a:solidFill>
                </a:rPr>
                <a:t>For Y = 3X, I: </a:t>
              </a:r>
              <a:r>
                <a:rPr lang="en-US" sz="2800" b="1" baseline="0" dirty="0">
                  <a:solidFill>
                    <a:srgbClr val="FF0000"/>
                  </a:solidFill>
                </a:rPr>
                <a:t>300X + 400 (3X) = 1200000</a:t>
              </a:r>
            </a:p>
            <a:p>
              <a:pPr marL="746125" indent="-746125"/>
              <a:r>
                <a:rPr lang="en-US" sz="2800" b="1" baseline="0" dirty="0">
                  <a:solidFill>
                    <a:srgbClr val="FFFF00"/>
                  </a:solidFill>
                </a:rPr>
                <a:t>            </a:t>
              </a:r>
              <a:r>
                <a:rPr lang="en-US" sz="2800" b="1" baseline="0" dirty="0">
                  <a:solidFill>
                    <a:srgbClr val="000066"/>
                  </a:solidFill>
                </a:rPr>
                <a:t>X = 800, Y = 2400</a:t>
              </a:r>
            </a:p>
            <a:p>
              <a:pPr marL="746125" indent="-746125"/>
              <a:endParaRPr lang="en-US" sz="2800" b="1" baseline="0" dirty="0">
                <a:solidFill>
                  <a:srgbClr val="000066"/>
                </a:solidFill>
              </a:endParaRPr>
            </a:p>
            <a:p>
              <a:pPr marL="280988" indent="-280988">
                <a:buFont typeface="Arial" pitchFamily="34" charset="0"/>
                <a:buChar char="•"/>
              </a:pPr>
              <a:r>
                <a:rPr lang="en-US" sz="2800" b="1" baseline="0" dirty="0">
                  <a:solidFill>
                    <a:srgbClr val="660066"/>
                  </a:solidFill>
                </a:rPr>
                <a:t>The level of utility; </a:t>
              </a:r>
              <a:r>
                <a:rPr lang="en-US" sz="2800" b="1" baseline="0" dirty="0">
                  <a:solidFill>
                    <a:srgbClr val="000066"/>
                  </a:solidFill>
                </a:rPr>
                <a:t>U = 963289.87</a:t>
              </a:r>
            </a:p>
          </p:txBody>
        </p:sp>
        <p:sp>
          <p:nvSpPr>
            <p:cNvPr id="6" name="Right Arrow 5"/>
            <p:cNvSpPr/>
            <p:nvPr/>
          </p:nvSpPr>
          <p:spPr>
            <a:xfrm>
              <a:off x="914400" y="4572000"/>
              <a:ext cx="990600" cy="457200"/>
            </a:xfrm>
            <a:prstGeom prst="rightArrow">
              <a:avLst/>
            </a:prstGeom>
            <a:solidFill>
              <a:srgbClr val="C00000"/>
            </a:solidFill>
            <a:ln w="28575">
              <a:solidFill>
                <a:srgbClr val="00006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2464058863"/>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09600" y="609600"/>
            <a:ext cx="7696200" cy="1384995"/>
          </a:xfrm>
          <a:prstGeom prst="rect">
            <a:avLst/>
          </a:prstGeom>
        </p:spPr>
        <p:txBody>
          <a:bodyPr wrap="square">
            <a:spAutoFit/>
          </a:bodyPr>
          <a:lstStyle/>
          <a:p>
            <a:r>
              <a:rPr lang="en-US" sz="2800" b="1" dirty="0"/>
              <a:t>Other combinations of X and Y that match to U = (X, Y) , their level of utility is less than that of the combination of </a:t>
            </a:r>
            <a:r>
              <a:rPr lang="en-US" sz="2800" b="1" dirty="0">
                <a:solidFill>
                  <a:srgbClr val="000066"/>
                </a:solidFill>
              </a:rPr>
              <a:t>(800, 2400)</a:t>
            </a:r>
          </a:p>
        </p:txBody>
      </p:sp>
      <p:sp>
        <p:nvSpPr>
          <p:cNvPr id="3" name="Text Box 4"/>
          <p:cNvSpPr txBox="1">
            <a:spLocks noChangeArrowheads="1"/>
          </p:cNvSpPr>
          <p:nvPr/>
        </p:nvSpPr>
        <p:spPr bwMode="auto">
          <a:xfrm>
            <a:off x="838200" y="1999595"/>
            <a:ext cx="7451725" cy="2677656"/>
          </a:xfrm>
          <a:prstGeom prst="rect">
            <a:avLst/>
          </a:prstGeom>
          <a:noFill/>
          <a:ln w="9525">
            <a:noFill/>
            <a:miter lim="800000"/>
            <a:headEnd/>
            <a:tailEnd/>
          </a:ln>
        </p:spPr>
        <p:txBody>
          <a:bodyPr wrap="square">
            <a:spAutoFit/>
          </a:bodyPr>
          <a:lstStyle/>
          <a:p>
            <a:pPr marL="457200" indent="-457200">
              <a:buFont typeface="Arial" pitchFamily="34" charset="0"/>
              <a:buChar char="•"/>
            </a:pPr>
            <a:r>
              <a:rPr lang="en-US" sz="2800" b="1" baseline="0" dirty="0">
                <a:solidFill>
                  <a:srgbClr val="660066"/>
                </a:solidFill>
              </a:rPr>
              <a:t>X = 1000, Y = 2250</a:t>
            </a:r>
            <a:r>
              <a:rPr lang="en-US" sz="2800" b="1" dirty="0">
                <a:solidFill>
                  <a:srgbClr val="660066"/>
                </a:solidFill>
              </a:rPr>
              <a:t>            </a:t>
            </a:r>
            <a:r>
              <a:rPr lang="en-US" sz="2800" b="1" baseline="0" dirty="0">
                <a:solidFill>
                  <a:srgbClr val="660066"/>
                </a:solidFill>
              </a:rPr>
              <a:t>U = 956568.38</a:t>
            </a:r>
          </a:p>
          <a:p>
            <a:pPr marL="457200" indent="-457200">
              <a:buFont typeface="Arial" pitchFamily="34" charset="0"/>
              <a:buChar char="•"/>
            </a:pPr>
            <a:r>
              <a:rPr lang="en-US" sz="2800" b="1" dirty="0">
                <a:solidFill>
                  <a:srgbClr val="660066"/>
                </a:solidFill>
              </a:rPr>
              <a:t>X = 500, Y = 2625              U =942035.89</a:t>
            </a:r>
          </a:p>
          <a:p>
            <a:pPr marL="457200" indent="-457200">
              <a:buFont typeface="Arial" pitchFamily="34" charset="0"/>
              <a:buChar char="•"/>
            </a:pPr>
            <a:r>
              <a:rPr lang="en-US" sz="2800" b="1" dirty="0">
                <a:solidFill>
                  <a:srgbClr val="660066"/>
                </a:solidFill>
              </a:rPr>
              <a:t>X = 2000, Y =1500             U =794417.88</a:t>
            </a:r>
          </a:p>
          <a:p>
            <a:pPr marL="457200" indent="-457200">
              <a:buFont typeface="Arial" pitchFamily="34" charset="0"/>
              <a:buChar char="•"/>
            </a:pPr>
            <a:r>
              <a:rPr lang="en-US" sz="2800" b="1" dirty="0">
                <a:solidFill>
                  <a:srgbClr val="660066"/>
                </a:solidFill>
              </a:rPr>
              <a:t>X = 100, Y =2925               U =744510.28</a:t>
            </a:r>
          </a:p>
          <a:p>
            <a:pPr marL="457200" indent="-457200">
              <a:buFont typeface="Arial" pitchFamily="34" charset="0"/>
              <a:buChar char="•"/>
            </a:pPr>
            <a:r>
              <a:rPr lang="en-US" sz="2800" b="1" dirty="0">
                <a:solidFill>
                  <a:srgbClr val="660066"/>
                </a:solidFill>
              </a:rPr>
              <a:t>So, </a:t>
            </a:r>
            <a:r>
              <a:rPr lang="en-US" sz="2800" b="1" dirty="0">
                <a:solidFill>
                  <a:srgbClr val="FF0000"/>
                </a:solidFill>
              </a:rPr>
              <a:t>X = 800, Y = 2400 </a:t>
            </a:r>
            <a:r>
              <a:rPr lang="en-US" sz="2800" b="1" dirty="0">
                <a:solidFill>
                  <a:srgbClr val="660066"/>
                </a:solidFill>
              </a:rPr>
              <a:t>has a maximum level of utility</a:t>
            </a:r>
            <a:endParaRPr lang="en-US" sz="2800" dirty="0">
              <a:solidFill>
                <a:srgbClr val="660066"/>
              </a:solidFill>
            </a:endParaRPr>
          </a:p>
        </p:txBody>
      </p:sp>
      <p:sp>
        <p:nvSpPr>
          <p:cNvPr id="4" name="Right Arrow 3"/>
          <p:cNvSpPr/>
          <p:nvPr/>
        </p:nvSpPr>
        <p:spPr>
          <a:xfrm>
            <a:off x="4536670" y="2167651"/>
            <a:ext cx="938041" cy="304801"/>
          </a:xfrm>
          <a:prstGeom prst="rightArrow">
            <a:avLst/>
          </a:prstGeom>
          <a:solidFill>
            <a:srgbClr val="66006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660066"/>
              </a:solidFill>
            </a:endParaRPr>
          </a:p>
        </p:txBody>
      </p:sp>
      <p:sp>
        <p:nvSpPr>
          <p:cNvPr id="5" name="Right Arrow 4"/>
          <p:cNvSpPr/>
          <p:nvPr/>
        </p:nvSpPr>
        <p:spPr>
          <a:xfrm>
            <a:off x="4548359" y="2590799"/>
            <a:ext cx="938041" cy="304801"/>
          </a:xfrm>
          <a:prstGeom prst="rightArrow">
            <a:avLst/>
          </a:prstGeom>
          <a:solidFill>
            <a:srgbClr val="66006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660066"/>
              </a:solidFill>
            </a:endParaRPr>
          </a:p>
        </p:txBody>
      </p:sp>
      <p:sp>
        <p:nvSpPr>
          <p:cNvPr id="6" name="Right Arrow 5"/>
          <p:cNvSpPr/>
          <p:nvPr/>
        </p:nvSpPr>
        <p:spPr>
          <a:xfrm>
            <a:off x="4536670" y="2971799"/>
            <a:ext cx="938041" cy="304801"/>
          </a:xfrm>
          <a:prstGeom prst="rightArrow">
            <a:avLst/>
          </a:prstGeom>
          <a:solidFill>
            <a:srgbClr val="66006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660066"/>
              </a:solidFill>
            </a:endParaRPr>
          </a:p>
        </p:txBody>
      </p:sp>
      <p:sp>
        <p:nvSpPr>
          <p:cNvPr id="7" name="Right Arrow 6"/>
          <p:cNvSpPr/>
          <p:nvPr/>
        </p:nvSpPr>
        <p:spPr>
          <a:xfrm>
            <a:off x="4548359" y="3352799"/>
            <a:ext cx="938041" cy="304801"/>
          </a:xfrm>
          <a:prstGeom prst="rightArrow">
            <a:avLst/>
          </a:prstGeom>
          <a:solidFill>
            <a:srgbClr val="66006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660066"/>
              </a:solidFill>
            </a:endParaRPr>
          </a:p>
        </p:txBody>
      </p:sp>
    </p:spTree>
    <p:extLst>
      <p:ext uri="{BB962C8B-B14F-4D97-AF65-F5344CB8AC3E}">
        <p14:creationId xmlns:p14="http://schemas.microsoft.com/office/powerpoint/2010/main" val="3601200124"/>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dirty="0"/>
              <a:t>Individual Demand and Market Demand Curves</a:t>
            </a:r>
          </a:p>
        </p:txBody>
      </p:sp>
      <p:sp>
        <p:nvSpPr>
          <p:cNvPr id="3" name="Content Placeholder 2"/>
          <p:cNvSpPr>
            <a:spLocks noGrp="1"/>
          </p:cNvSpPr>
          <p:nvPr>
            <p:ph idx="1"/>
          </p:nvPr>
        </p:nvSpPr>
        <p:spPr/>
        <p:txBody>
          <a:bodyPr>
            <a:normAutofit lnSpcReduction="10000"/>
          </a:bodyPr>
          <a:lstStyle/>
          <a:p>
            <a:r>
              <a:rPr lang="en-US" dirty="0"/>
              <a:t>The demand curve of and individual for a specific commodity relates utility maximizing quantities purchased to market prices, holding constant income and the prices of all other goods.  The slope of the demand curve illustrates the law of demand </a:t>
            </a:r>
          </a:p>
          <a:p>
            <a:r>
              <a:rPr lang="en-US" dirty="0"/>
              <a:t>The market demand curve is the horizontal summation of the demand curve of all consumers in the market</a:t>
            </a:r>
          </a:p>
        </p:txBody>
      </p:sp>
    </p:spTree>
    <p:extLst>
      <p:ext uri="{BB962C8B-B14F-4D97-AF65-F5344CB8AC3E}">
        <p14:creationId xmlns:p14="http://schemas.microsoft.com/office/powerpoint/2010/main" val="3699861765"/>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1724911476"/>
              </p:ext>
            </p:extLst>
          </p:nvPr>
        </p:nvGraphicFramePr>
        <p:xfrm>
          <a:off x="1524000" y="1757680"/>
          <a:ext cx="6096000" cy="2966720"/>
        </p:xfrm>
        <a:graphic>
          <a:graphicData uri="http://schemas.openxmlformats.org/drawingml/2006/table">
            <a:tbl>
              <a:tblPr firstRow="1" bandRow="1">
                <a:tableStyleId>{5C22544A-7EE6-4342-B048-85BDC9FD1C3A}</a:tableStyleId>
              </a:tblPr>
              <a:tblGrid>
                <a:gridCol w="1219200">
                  <a:extLst>
                    <a:ext uri="{9D8B030D-6E8A-4147-A177-3AD203B41FA5}">
                      <a16:colId xmlns:a16="http://schemas.microsoft.com/office/drawing/2014/main" val="20000"/>
                    </a:ext>
                  </a:extLst>
                </a:gridCol>
                <a:gridCol w="1219200">
                  <a:extLst>
                    <a:ext uri="{9D8B030D-6E8A-4147-A177-3AD203B41FA5}">
                      <a16:colId xmlns:a16="http://schemas.microsoft.com/office/drawing/2014/main" val="20001"/>
                    </a:ext>
                  </a:extLst>
                </a:gridCol>
                <a:gridCol w="1219200">
                  <a:extLst>
                    <a:ext uri="{9D8B030D-6E8A-4147-A177-3AD203B41FA5}">
                      <a16:colId xmlns:a16="http://schemas.microsoft.com/office/drawing/2014/main" val="20002"/>
                    </a:ext>
                  </a:extLst>
                </a:gridCol>
                <a:gridCol w="1219200">
                  <a:extLst>
                    <a:ext uri="{9D8B030D-6E8A-4147-A177-3AD203B41FA5}">
                      <a16:colId xmlns:a16="http://schemas.microsoft.com/office/drawing/2014/main" val="20003"/>
                    </a:ext>
                  </a:extLst>
                </a:gridCol>
                <a:gridCol w="1219200">
                  <a:extLst>
                    <a:ext uri="{9D8B030D-6E8A-4147-A177-3AD203B41FA5}">
                      <a16:colId xmlns:a16="http://schemas.microsoft.com/office/drawing/2014/main" val="20004"/>
                    </a:ext>
                  </a:extLst>
                </a:gridCol>
              </a:tblGrid>
              <a:tr h="370840">
                <a:tc rowSpan="2">
                  <a:txBody>
                    <a:bodyPr/>
                    <a:lstStyle/>
                    <a:p>
                      <a:pPr algn="ctr"/>
                      <a:r>
                        <a:rPr lang="en-US" dirty="0">
                          <a:solidFill>
                            <a:schemeClr val="tx1"/>
                          </a:solidFill>
                        </a:rPr>
                        <a:t>Price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gridSpan="3">
                  <a:txBody>
                    <a:bodyPr/>
                    <a:lstStyle/>
                    <a:p>
                      <a:pPr algn="ctr"/>
                      <a:r>
                        <a:rPr lang="en-US" dirty="0">
                          <a:solidFill>
                            <a:schemeClr val="tx1"/>
                          </a:solidFill>
                        </a:rPr>
                        <a:t>Quantity Demanded</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lang="en-US"/>
                    </a:p>
                  </a:txBody>
                  <a:tcPr/>
                </a:tc>
                <a:tc hMerge="1">
                  <a:txBody>
                    <a:bodyPr/>
                    <a:lstStyle/>
                    <a:p>
                      <a:endParaRPr lang="en-US"/>
                    </a:p>
                  </a:txBody>
                  <a:tcPr/>
                </a:tc>
                <a:tc rowSpan="2">
                  <a:txBody>
                    <a:bodyPr/>
                    <a:lstStyle/>
                    <a:p>
                      <a:pPr algn="ctr"/>
                      <a:r>
                        <a:rPr lang="en-US" dirty="0">
                          <a:solidFill>
                            <a:schemeClr val="tx1"/>
                          </a:solidFill>
                        </a:rPr>
                        <a:t>Market Demand</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0"/>
                  </a:ext>
                </a:extLst>
              </a:tr>
              <a:tr h="370840">
                <a:tc vMerge="1">
                  <a:txBody>
                    <a:bodyPr/>
                    <a:lstStyle/>
                    <a:p>
                      <a:endParaRPr 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Cons. 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dirty="0">
                          <a:solidFill>
                            <a:schemeClr val="tx1"/>
                          </a:solidFill>
                        </a:rPr>
                        <a:t>Cons. 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dirty="0">
                          <a:solidFill>
                            <a:schemeClr val="tx1"/>
                          </a:solidFill>
                        </a:rPr>
                        <a:t>Cons. 3</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vMerge="1">
                  <a:txBody>
                    <a:bodyPr/>
                    <a:lstStyle/>
                    <a:p>
                      <a:endParaRPr 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1"/>
                  </a:ext>
                </a:extLst>
              </a:tr>
              <a:tr h="370840">
                <a:tc>
                  <a:txBody>
                    <a:bodyPr/>
                    <a:lstStyle/>
                    <a:p>
                      <a:pPr algn="ctr"/>
                      <a:r>
                        <a:rPr lang="en-US" dirty="0">
                          <a:solidFill>
                            <a:schemeClr val="tx1"/>
                          </a:solidFill>
                        </a:rPr>
                        <a:t>6</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3</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3</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2"/>
                  </a:ext>
                </a:extLst>
              </a:tr>
              <a:tr h="370840">
                <a:tc>
                  <a:txBody>
                    <a:bodyPr/>
                    <a:lstStyle/>
                    <a:p>
                      <a:pPr algn="ctr"/>
                      <a:r>
                        <a:rPr lang="en-US" dirty="0">
                          <a:solidFill>
                            <a:schemeClr val="tx1"/>
                          </a:solidFill>
                        </a:rPr>
                        <a:t>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6</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3"/>
                  </a:ext>
                </a:extLst>
              </a:tr>
              <a:tr h="370840">
                <a:tc>
                  <a:txBody>
                    <a:bodyPr/>
                    <a:lstStyle/>
                    <a:p>
                      <a:pPr algn="ctr"/>
                      <a:r>
                        <a:rPr lang="en-US" dirty="0">
                          <a:solidFill>
                            <a:schemeClr val="tx1"/>
                          </a:solidFill>
                        </a:rPr>
                        <a:t>4</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8</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3</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12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4"/>
                  </a:ext>
                </a:extLst>
              </a:tr>
              <a:tr h="370840">
                <a:tc>
                  <a:txBody>
                    <a:bodyPr/>
                    <a:lstStyle/>
                    <a:p>
                      <a:pPr algn="ctr"/>
                      <a:r>
                        <a:rPr lang="en-US" dirty="0">
                          <a:solidFill>
                            <a:schemeClr val="tx1"/>
                          </a:solidFill>
                        </a:rPr>
                        <a:t>3</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10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4</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19</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5"/>
                  </a:ext>
                </a:extLst>
              </a:tr>
              <a:tr h="370840">
                <a:tc>
                  <a:txBody>
                    <a:bodyPr/>
                    <a:lstStyle/>
                    <a:p>
                      <a:pPr algn="ctr"/>
                      <a:r>
                        <a:rPr lang="en-US" dirty="0">
                          <a:solidFill>
                            <a:schemeClr val="tx1"/>
                          </a:solidFill>
                        </a:rPr>
                        <a:t>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12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7</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6</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25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6"/>
                  </a:ext>
                </a:extLst>
              </a:tr>
              <a:tr h="370840">
                <a:tc>
                  <a:txBody>
                    <a:bodyPr/>
                    <a:lstStyle/>
                    <a:p>
                      <a:pPr algn="ctr"/>
                      <a:r>
                        <a:rPr lang="en-US" dirty="0">
                          <a:solidFill>
                            <a:schemeClr val="tx1"/>
                          </a:solidFill>
                        </a:rPr>
                        <a:t>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13</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10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8</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311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7"/>
                  </a:ext>
                </a:extLst>
              </a:tr>
            </a:tbl>
          </a:graphicData>
        </a:graphic>
      </p:graphicFrame>
      <p:sp>
        <p:nvSpPr>
          <p:cNvPr id="5" name="TextBox 4"/>
          <p:cNvSpPr txBox="1"/>
          <p:nvPr/>
        </p:nvSpPr>
        <p:spPr>
          <a:xfrm>
            <a:off x="1676400" y="914400"/>
            <a:ext cx="5836854" cy="523220"/>
          </a:xfrm>
          <a:prstGeom prst="rect">
            <a:avLst/>
          </a:prstGeom>
          <a:noFill/>
        </p:spPr>
        <p:txBody>
          <a:bodyPr wrap="none" rtlCol="0">
            <a:spAutoFit/>
          </a:bodyPr>
          <a:lstStyle/>
          <a:p>
            <a:r>
              <a:rPr lang="en-US" sz="2800" b="1" dirty="0">
                <a:solidFill>
                  <a:srgbClr val="C00000"/>
                </a:solidFill>
              </a:rPr>
              <a:t>Aggregating Individual Demand</a:t>
            </a:r>
          </a:p>
        </p:txBody>
      </p:sp>
    </p:spTree>
    <p:extLst>
      <p:ext uri="{BB962C8B-B14F-4D97-AF65-F5344CB8AC3E}">
        <p14:creationId xmlns:p14="http://schemas.microsoft.com/office/powerpoint/2010/main" val="368807504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ext Box 4"/>
          <p:cNvSpPr txBox="1">
            <a:spLocks noChangeArrowheads="1"/>
          </p:cNvSpPr>
          <p:nvPr/>
        </p:nvSpPr>
        <p:spPr bwMode="auto">
          <a:xfrm>
            <a:off x="762000" y="909221"/>
            <a:ext cx="7696200" cy="5262979"/>
          </a:xfrm>
          <a:prstGeom prst="rect">
            <a:avLst/>
          </a:prstGeom>
          <a:noFill/>
          <a:ln w="28575">
            <a:noFill/>
            <a:miter lim="800000"/>
            <a:headEnd/>
            <a:tailEnd/>
          </a:ln>
        </p:spPr>
        <p:txBody>
          <a:bodyPr wrap="square">
            <a:spAutoFit/>
          </a:bodyPr>
          <a:lstStyle/>
          <a:p>
            <a:pPr marL="122238" indent="-122238">
              <a:buFontTx/>
              <a:buChar char="•"/>
            </a:pPr>
            <a:r>
              <a:rPr lang="en-US" sz="2400" b="1" dirty="0">
                <a:solidFill>
                  <a:srgbClr val="660066"/>
                </a:solidFill>
                <a:latin typeface="Arial" charset="0"/>
              </a:rPr>
              <a:t>Principally,   the level of consumer satisfaction can be mentioned as complying the need, the want, and the desire of consumers related to consuming a certain good or service</a:t>
            </a:r>
          </a:p>
          <a:p>
            <a:pPr marL="122238" indent="-122238">
              <a:buFontTx/>
              <a:buChar char="•"/>
            </a:pPr>
            <a:r>
              <a:rPr lang="en-US" sz="2400" b="1" dirty="0">
                <a:solidFill>
                  <a:srgbClr val="C00000"/>
                </a:solidFill>
                <a:latin typeface="Arial" pitchFamily="34" charset="0"/>
                <a:cs typeface="Arial" pitchFamily="34" charset="0"/>
              </a:rPr>
              <a:t>Consumer satisfaction, actually, related to the quality of the product which can be identified by 8 indicators: performance, feature, reliability, conformance, durability, serviceability, aesthetic, and perceived quality </a:t>
            </a:r>
          </a:p>
          <a:p>
            <a:pPr marL="122238" indent="-122238">
              <a:buFontTx/>
              <a:buChar char="•"/>
            </a:pPr>
            <a:r>
              <a:rPr lang="en-US" sz="2400" b="1" dirty="0">
                <a:solidFill>
                  <a:schemeClr val="accent6">
                    <a:lumMod val="50000"/>
                  </a:schemeClr>
                </a:solidFill>
                <a:latin typeface="Arial" pitchFamily="34" charset="0"/>
                <a:cs typeface="Arial" pitchFamily="34" charset="0"/>
              </a:rPr>
              <a:t>Usually, the characteristics  of the product that the consumers want in order to meet their satisfaction  are faster, cheaper, and better  which are related to the time dimension, price dimension,  and quality dimension</a:t>
            </a:r>
          </a:p>
        </p:txBody>
      </p:sp>
    </p:spTree>
    <p:extLst>
      <p:ext uri="{BB962C8B-B14F-4D97-AF65-F5344CB8AC3E}">
        <p14:creationId xmlns:p14="http://schemas.microsoft.com/office/powerpoint/2010/main" val="1339501111"/>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8" name="Text Box 14"/>
          <p:cNvSpPr txBox="1">
            <a:spLocks noChangeArrowheads="1"/>
          </p:cNvSpPr>
          <p:nvPr/>
        </p:nvSpPr>
        <p:spPr bwMode="auto">
          <a:xfrm>
            <a:off x="2651125" y="4070350"/>
            <a:ext cx="230188" cy="274638"/>
          </a:xfrm>
          <a:prstGeom prst="rect">
            <a:avLst/>
          </a:prstGeom>
          <a:noFill/>
          <a:ln w="9525">
            <a:noFill/>
            <a:miter lim="800000"/>
            <a:headEnd/>
            <a:tailEnd/>
          </a:ln>
        </p:spPr>
        <p:txBody>
          <a:bodyPr wrap="none">
            <a:spAutoFit/>
          </a:bodyPr>
          <a:lstStyle/>
          <a:p>
            <a:r>
              <a:rPr lang="en-US"/>
              <a:t>.</a:t>
            </a:r>
          </a:p>
        </p:txBody>
      </p:sp>
      <p:sp>
        <p:nvSpPr>
          <p:cNvPr id="27650" name="Line 4"/>
          <p:cNvSpPr>
            <a:spLocks noChangeShapeType="1"/>
          </p:cNvSpPr>
          <p:nvPr/>
        </p:nvSpPr>
        <p:spPr bwMode="auto">
          <a:xfrm>
            <a:off x="2475546" y="685800"/>
            <a:ext cx="0" cy="3174106"/>
          </a:xfrm>
          <a:prstGeom prst="line">
            <a:avLst/>
          </a:prstGeom>
          <a:noFill/>
          <a:ln w="57150">
            <a:solidFill>
              <a:srgbClr val="C00000"/>
            </a:solidFill>
            <a:round/>
            <a:headEnd/>
            <a:tailEnd/>
          </a:ln>
        </p:spPr>
        <p:txBody>
          <a:bodyPr/>
          <a:lstStyle/>
          <a:p>
            <a:endParaRPr lang="en-US"/>
          </a:p>
        </p:txBody>
      </p:sp>
      <p:sp>
        <p:nvSpPr>
          <p:cNvPr id="27651" name="Line 5"/>
          <p:cNvSpPr>
            <a:spLocks noChangeShapeType="1"/>
          </p:cNvSpPr>
          <p:nvPr/>
        </p:nvSpPr>
        <p:spPr bwMode="auto">
          <a:xfrm flipV="1">
            <a:off x="2475546" y="3815200"/>
            <a:ext cx="4336072" cy="44706"/>
          </a:xfrm>
          <a:prstGeom prst="line">
            <a:avLst/>
          </a:prstGeom>
          <a:noFill/>
          <a:ln w="57150">
            <a:solidFill>
              <a:srgbClr val="C00000"/>
            </a:solidFill>
            <a:round/>
            <a:headEnd/>
            <a:tailEnd/>
          </a:ln>
        </p:spPr>
        <p:txBody>
          <a:bodyPr/>
          <a:lstStyle/>
          <a:p>
            <a:endParaRPr lang="en-US"/>
          </a:p>
        </p:txBody>
      </p:sp>
      <p:sp>
        <p:nvSpPr>
          <p:cNvPr id="27652" name="Arc 6"/>
          <p:cNvSpPr>
            <a:spLocks/>
          </p:cNvSpPr>
          <p:nvPr/>
        </p:nvSpPr>
        <p:spPr bwMode="auto">
          <a:xfrm rot="10800000">
            <a:off x="2909153" y="730506"/>
            <a:ext cx="3709750" cy="2861166"/>
          </a:xfrm>
          <a:custGeom>
            <a:avLst/>
            <a:gdLst>
              <a:gd name="T0" fmla="*/ 0 w 21595"/>
              <a:gd name="T1" fmla="*/ 0 h 21600"/>
              <a:gd name="T2" fmla="*/ 5867400 w 21595"/>
              <a:gd name="T3" fmla="*/ 4774974 h 21600"/>
              <a:gd name="T4" fmla="*/ 0 w 21595"/>
              <a:gd name="T5" fmla="*/ 4876800 h 21600"/>
              <a:gd name="T6" fmla="*/ 0 60000 65536"/>
              <a:gd name="T7" fmla="*/ 0 60000 65536"/>
              <a:gd name="T8" fmla="*/ 0 60000 65536"/>
              <a:gd name="T9" fmla="*/ 0 w 21595"/>
              <a:gd name="T10" fmla="*/ 0 h 21600"/>
              <a:gd name="T11" fmla="*/ 21595 w 21595"/>
              <a:gd name="T12" fmla="*/ 21600 h 21600"/>
            </a:gdLst>
            <a:ahLst/>
            <a:cxnLst>
              <a:cxn ang="T6">
                <a:pos x="T0" y="T1"/>
              </a:cxn>
              <a:cxn ang="T7">
                <a:pos x="T2" y="T3"/>
              </a:cxn>
              <a:cxn ang="T8">
                <a:pos x="T4" y="T5"/>
              </a:cxn>
            </a:cxnLst>
            <a:rect l="T9" t="T10" r="T11" b="T12"/>
            <a:pathLst>
              <a:path w="21595" h="21600" fill="none" extrusionOk="0">
                <a:moveTo>
                  <a:pt x="-1" y="0"/>
                </a:moveTo>
                <a:cubicBezTo>
                  <a:pt x="11753" y="0"/>
                  <a:pt x="21349" y="9397"/>
                  <a:pt x="21595" y="21148"/>
                </a:cubicBezTo>
              </a:path>
              <a:path w="21595" h="21600" stroke="0" extrusionOk="0">
                <a:moveTo>
                  <a:pt x="-1" y="0"/>
                </a:moveTo>
                <a:cubicBezTo>
                  <a:pt x="11753" y="0"/>
                  <a:pt x="21349" y="9397"/>
                  <a:pt x="21595" y="21148"/>
                </a:cubicBezTo>
                <a:lnTo>
                  <a:pt x="0" y="21600"/>
                </a:lnTo>
                <a:close/>
              </a:path>
            </a:pathLst>
          </a:custGeom>
          <a:noFill/>
          <a:ln w="38100">
            <a:solidFill>
              <a:srgbClr val="000066"/>
            </a:solidFill>
            <a:round/>
            <a:headEnd/>
            <a:tailEnd/>
          </a:ln>
        </p:spPr>
        <p:txBody>
          <a:bodyPr wrap="none" anchor="ctr"/>
          <a:lstStyle/>
          <a:p>
            <a:endParaRPr lang="en-US"/>
          </a:p>
        </p:txBody>
      </p:sp>
      <p:sp>
        <p:nvSpPr>
          <p:cNvPr id="27653" name="Line 7"/>
          <p:cNvSpPr>
            <a:spLocks noChangeShapeType="1"/>
          </p:cNvSpPr>
          <p:nvPr/>
        </p:nvSpPr>
        <p:spPr bwMode="auto">
          <a:xfrm>
            <a:off x="2475546" y="1624620"/>
            <a:ext cx="2312572" cy="2235286"/>
          </a:xfrm>
          <a:prstGeom prst="line">
            <a:avLst/>
          </a:prstGeom>
          <a:noFill/>
          <a:ln w="28575">
            <a:solidFill>
              <a:srgbClr val="FF0000"/>
            </a:solidFill>
            <a:round/>
            <a:headEnd/>
            <a:tailEnd/>
          </a:ln>
        </p:spPr>
        <p:txBody>
          <a:bodyPr/>
          <a:lstStyle/>
          <a:p>
            <a:endParaRPr lang="en-US"/>
          </a:p>
        </p:txBody>
      </p:sp>
      <p:sp>
        <p:nvSpPr>
          <p:cNvPr id="27654" name="Line 8"/>
          <p:cNvSpPr>
            <a:spLocks noChangeShapeType="1"/>
          </p:cNvSpPr>
          <p:nvPr/>
        </p:nvSpPr>
        <p:spPr bwMode="auto">
          <a:xfrm>
            <a:off x="2475546" y="1624620"/>
            <a:ext cx="2890715" cy="2190580"/>
          </a:xfrm>
          <a:prstGeom prst="line">
            <a:avLst/>
          </a:prstGeom>
          <a:noFill/>
          <a:ln w="28575">
            <a:solidFill>
              <a:srgbClr val="FF0000"/>
            </a:solidFill>
            <a:round/>
            <a:headEnd/>
            <a:tailEnd/>
          </a:ln>
        </p:spPr>
        <p:txBody>
          <a:bodyPr/>
          <a:lstStyle/>
          <a:p>
            <a:endParaRPr lang="en-US"/>
          </a:p>
        </p:txBody>
      </p:sp>
      <p:sp>
        <p:nvSpPr>
          <p:cNvPr id="27655" name="Line 9"/>
          <p:cNvSpPr>
            <a:spLocks noChangeShapeType="1"/>
          </p:cNvSpPr>
          <p:nvPr/>
        </p:nvSpPr>
        <p:spPr bwMode="auto">
          <a:xfrm>
            <a:off x="2475546" y="1624620"/>
            <a:ext cx="3709750" cy="2190580"/>
          </a:xfrm>
          <a:prstGeom prst="line">
            <a:avLst/>
          </a:prstGeom>
          <a:noFill/>
          <a:ln w="28575">
            <a:solidFill>
              <a:srgbClr val="FF0000"/>
            </a:solidFill>
            <a:round/>
            <a:headEnd/>
            <a:tailEnd/>
          </a:ln>
        </p:spPr>
        <p:txBody>
          <a:bodyPr/>
          <a:lstStyle/>
          <a:p>
            <a:endParaRPr lang="en-US"/>
          </a:p>
        </p:txBody>
      </p:sp>
      <p:sp>
        <p:nvSpPr>
          <p:cNvPr id="27656" name="Arc 10"/>
          <p:cNvSpPr>
            <a:spLocks/>
          </p:cNvSpPr>
          <p:nvPr/>
        </p:nvSpPr>
        <p:spPr bwMode="auto">
          <a:xfrm rot="10800000">
            <a:off x="2764617" y="909329"/>
            <a:ext cx="3902465" cy="2861166"/>
          </a:xfrm>
          <a:custGeom>
            <a:avLst/>
            <a:gdLst>
              <a:gd name="T0" fmla="*/ 0 w 21600"/>
              <a:gd name="T1" fmla="*/ 0 h 21600"/>
              <a:gd name="T2" fmla="*/ 6172200 w 21600"/>
              <a:gd name="T3" fmla="*/ 4876800 h 21600"/>
              <a:gd name="T4" fmla="*/ 0 w 21600"/>
              <a:gd name="T5" fmla="*/ 4876800 h 21600"/>
              <a:gd name="T6" fmla="*/ 0 60000 65536"/>
              <a:gd name="T7" fmla="*/ 0 60000 65536"/>
              <a:gd name="T8" fmla="*/ 0 60000 65536"/>
              <a:gd name="T9" fmla="*/ 0 w 21600"/>
              <a:gd name="T10" fmla="*/ 0 h 21600"/>
              <a:gd name="T11" fmla="*/ 21600 w 21600"/>
              <a:gd name="T12" fmla="*/ 21600 h 21600"/>
            </a:gdLst>
            <a:ahLst/>
            <a:cxnLst>
              <a:cxn ang="T6">
                <a:pos x="T0" y="T1"/>
              </a:cxn>
              <a:cxn ang="T7">
                <a:pos x="T2" y="T3"/>
              </a:cxn>
              <a:cxn ang="T8">
                <a:pos x="T4" y="T5"/>
              </a:cxn>
            </a:cxnLst>
            <a:rect l="T9" t="T10" r="T11" b="T12"/>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38100">
            <a:solidFill>
              <a:srgbClr val="000066"/>
            </a:solidFill>
            <a:round/>
            <a:headEnd/>
            <a:tailEnd/>
          </a:ln>
        </p:spPr>
        <p:txBody>
          <a:bodyPr wrap="none" anchor="ctr"/>
          <a:lstStyle/>
          <a:p>
            <a:endParaRPr lang="en-US"/>
          </a:p>
        </p:txBody>
      </p:sp>
      <p:sp>
        <p:nvSpPr>
          <p:cNvPr id="27657" name="Arc 11"/>
          <p:cNvSpPr>
            <a:spLocks/>
          </p:cNvSpPr>
          <p:nvPr/>
        </p:nvSpPr>
        <p:spPr bwMode="auto">
          <a:xfrm rot="10800000">
            <a:off x="3101867" y="685800"/>
            <a:ext cx="3757929" cy="2727049"/>
          </a:xfrm>
          <a:custGeom>
            <a:avLst/>
            <a:gdLst>
              <a:gd name="T0" fmla="*/ 0 w 21595"/>
              <a:gd name="T1" fmla="*/ 0 h 21600"/>
              <a:gd name="T2" fmla="*/ 5943600 w 21595"/>
              <a:gd name="T3" fmla="*/ 4551147 h 21600"/>
              <a:gd name="T4" fmla="*/ 0 w 21595"/>
              <a:gd name="T5" fmla="*/ 4648200 h 21600"/>
              <a:gd name="T6" fmla="*/ 0 60000 65536"/>
              <a:gd name="T7" fmla="*/ 0 60000 65536"/>
              <a:gd name="T8" fmla="*/ 0 60000 65536"/>
              <a:gd name="T9" fmla="*/ 0 w 21595"/>
              <a:gd name="T10" fmla="*/ 0 h 21600"/>
              <a:gd name="T11" fmla="*/ 21595 w 21595"/>
              <a:gd name="T12" fmla="*/ 21600 h 21600"/>
            </a:gdLst>
            <a:ahLst/>
            <a:cxnLst>
              <a:cxn ang="T6">
                <a:pos x="T0" y="T1"/>
              </a:cxn>
              <a:cxn ang="T7">
                <a:pos x="T2" y="T3"/>
              </a:cxn>
              <a:cxn ang="T8">
                <a:pos x="T4" y="T5"/>
              </a:cxn>
            </a:cxnLst>
            <a:rect l="T9" t="T10" r="T11" b="T12"/>
            <a:pathLst>
              <a:path w="21595" h="21600" fill="none" extrusionOk="0">
                <a:moveTo>
                  <a:pt x="-1" y="0"/>
                </a:moveTo>
                <a:cubicBezTo>
                  <a:pt x="11753" y="0"/>
                  <a:pt x="21349" y="9397"/>
                  <a:pt x="21595" y="21148"/>
                </a:cubicBezTo>
              </a:path>
              <a:path w="21595" h="21600" stroke="0" extrusionOk="0">
                <a:moveTo>
                  <a:pt x="-1" y="0"/>
                </a:moveTo>
                <a:cubicBezTo>
                  <a:pt x="11753" y="0"/>
                  <a:pt x="21349" y="9397"/>
                  <a:pt x="21595" y="21148"/>
                </a:cubicBezTo>
                <a:lnTo>
                  <a:pt x="0" y="21600"/>
                </a:lnTo>
                <a:close/>
              </a:path>
            </a:pathLst>
          </a:custGeom>
          <a:noFill/>
          <a:ln w="38100">
            <a:solidFill>
              <a:srgbClr val="000066"/>
            </a:solidFill>
            <a:round/>
            <a:headEnd/>
            <a:tailEnd/>
          </a:ln>
        </p:spPr>
        <p:txBody>
          <a:bodyPr wrap="none" anchor="ctr"/>
          <a:lstStyle/>
          <a:p>
            <a:endParaRPr lang="en-US"/>
          </a:p>
        </p:txBody>
      </p:sp>
      <p:grpSp>
        <p:nvGrpSpPr>
          <p:cNvPr id="2" name="Group 1"/>
          <p:cNvGrpSpPr/>
          <p:nvPr/>
        </p:nvGrpSpPr>
        <p:grpSpPr>
          <a:xfrm>
            <a:off x="3198225" y="2384617"/>
            <a:ext cx="2119857" cy="603527"/>
            <a:chOff x="2057400" y="3581400"/>
            <a:chExt cx="3352800" cy="1028700"/>
          </a:xfrm>
        </p:grpSpPr>
        <p:sp>
          <p:nvSpPr>
            <p:cNvPr id="27659" name="Line 18"/>
            <p:cNvSpPr>
              <a:spLocks noChangeShapeType="1"/>
            </p:cNvSpPr>
            <p:nvPr/>
          </p:nvSpPr>
          <p:spPr bwMode="auto">
            <a:xfrm flipV="1">
              <a:off x="2819400" y="4114800"/>
              <a:ext cx="381000" cy="152400"/>
            </a:xfrm>
            <a:prstGeom prst="line">
              <a:avLst/>
            </a:prstGeom>
            <a:noFill/>
            <a:ln w="28575">
              <a:solidFill>
                <a:schemeClr val="tx1"/>
              </a:solidFill>
              <a:round/>
              <a:headEnd/>
              <a:tailEnd/>
            </a:ln>
          </p:spPr>
          <p:txBody>
            <a:bodyPr/>
            <a:lstStyle/>
            <a:p>
              <a:endParaRPr lang="en-US"/>
            </a:p>
          </p:txBody>
        </p:sp>
        <p:sp>
          <p:nvSpPr>
            <p:cNvPr id="27660" name="Line 19"/>
            <p:cNvSpPr>
              <a:spLocks noChangeShapeType="1"/>
            </p:cNvSpPr>
            <p:nvPr/>
          </p:nvSpPr>
          <p:spPr bwMode="auto">
            <a:xfrm flipV="1">
              <a:off x="3124200" y="4038600"/>
              <a:ext cx="533400" cy="76200"/>
            </a:xfrm>
            <a:prstGeom prst="line">
              <a:avLst/>
            </a:prstGeom>
            <a:noFill/>
            <a:ln w="28575">
              <a:solidFill>
                <a:schemeClr val="tx1"/>
              </a:solidFill>
              <a:round/>
              <a:headEnd/>
              <a:tailEnd/>
            </a:ln>
          </p:spPr>
          <p:txBody>
            <a:bodyPr/>
            <a:lstStyle/>
            <a:p>
              <a:endParaRPr lang="en-US"/>
            </a:p>
          </p:txBody>
        </p:sp>
        <p:sp>
          <p:nvSpPr>
            <p:cNvPr id="27661" name="Line 22"/>
            <p:cNvSpPr>
              <a:spLocks noChangeShapeType="1"/>
            </p:cNvSpPr>
            <p:nvPr/>
          </p:nvSpPr>
          <p:spPr bwMode="auto">
            <a:xfrm flipV="1">
              <a:off x="2057400" y="4343400"/>
              <a:ext cx="685800" cy="266700"/>
            </a:xfrm>
            <a:prstGeom prst="line">
              <a:avLst/>
            </a:prstGeom>
            <a:noFill/>
            <a:ln w="28575">
              <a:solidFill>
                <a:schemeClr val="tx1"/>
              </a:solidFill>
              <a:round/>
              <a:headEnd/>
              <a:tailEnd/>
            </a:ln>
          </p:spPr>
          <p:txBody>
            <a:bodyPr/>
            <a:lstStyle/>
            <a:p>
              <a:endParaRPr lang="en-US"/>
            </a:p>
          </p:txBody>
        </p:sp>
        <p:sp>
          <p:nvSpPr>
            <p:cNvPr id="27662" name="Line 23"/>
            <p:cNvSpPr>
              <a:spLocks noChangeShapeType="1"/>
            </p:cNvSpPr>
            <p:nvPr/>
          </p:nvSpPr>
          <p:spPr bwMode="auto">
            <a:xfrm flipV="1">
              <a:off x="3733800" y="3581400"/>
              <a:ext cx="1676400" cy="457200"/>
            </a:xfrm>
            <a:prstGeom prst="line">
              <a:avLst/>
            </a:prstGeom>
            <a:noFill/>
            <a:ln w="28575">
              <a:solidFill>
                <a:schemeClr val="tx1"/>
              </a:solidFill>
              <a:round/>
              <a:headEnd/>
              <a:tailEnd/>
            </a:ln>
          </p:spPr>
          <p:txBody>
            <a:bodyPr/>
            <a:lstStyle/>
            <a:p>
              <a:endParaRPr lang="en-US"/>
            </a:p>
          </p:txBody>
        </p:sp>
      </p:grpSp>
      <p:sp>
        <p:nvSpPr>
          <p:cNvPr id="27663" name="Text Box 24"/>
          <p:cNvSpPr txBox="1">
            <a:spLocks noChangeArrowheads="1"/>
          </p:cNvSpPr>
          <p:nvPr/>
        </p:nvSpPr>
        <p:spPr bwMode="auto">
          <a:xfrm>
            <a:off x="4450868" y="2077650"/>
            <a:ext cx="2986714" cy="369332"/>
          </a:xfrm>
          <a:prstGeom prst="rect">
            <a:avLst/>
          </a:prstGeom>
          <a:noFill/>
          <a:ln w="9525">
            <a:noFill/>
            <a:miter lim="800000"/>
            <a:headEnd/>
            <a:tailEnd/>
          </a:ln>
        </p:spPr>
        <p:txBody>
          <a:bodyPr wrap="none">
            <a:spAutoFit/>
          </a:bodyPr>
          <a:lstStyle/>
          <a:p>
            <a:r>
              <a:rPr lang="en-US" b="1" baseline="0" dirty="0">
                <a:solidFill>
                  <a:srgbClr val="660066"/>
                </a:solidFill>
              </a:rPr>
              <a:t>Price-consumption curve</a:t>
            </a:r>
          </a:p>
        </p:txBody>
      </p:sp>
      <p:sp>
        <p:nvSpPr>
          <p:cNvPr id="18" name="Line 4"/>
          <p:cNvSpPr>
            <a:spLocks noChangeShapeType="1"/>
          </p:cNvSpPr>
          <p:nvPr/>
        </p:nvSpPr>
        <p:spPr bwMode="auto">
          <a:xfrm>
            <a:off x="2475546" y="4070349"/>
            <a:ext cx="0" cy="2101851"/>
          </a:xfrm>
          <a:prstGeom prst="line">
            <a:avLst/>
          </a:prstGeom>
          <a:noFill/>
          <a:ln w="57150">
            <a:solidFill>
              <a:srgbClr val="C00000"/>
            </a:solidFill>
            <a:round/>
            <a:headEnd/>
            <a:tailEnd/>
          </a:ln>
        </p:spPr>
        <p:txBody>
          <a:bodyPr/>
          <a:lstStyle/>
          <a:p>
            <a:endParaRPr lang="en-US"/>
          </a:p>
        </p:txBody>
      </p:sp>
      <p:sp>
        <p:nvSpPr>
          <p:cNvPr id="19" name="Line 5"/>
          <p:cNvSpPr>
            <a:spLocks noChangeShapeType="1"/>
          </p:cNvSpPr>
          <p:nvPr/>
        </p:nvSpPr>
        <p:spPr bwMode="auto">
          <a:xfrm flipV="1">
            <a:off x="2475546" y="6127494"/>
            <a:ext cx="4336072" cy="44706"/>
          </a:xfrm>
          <a:prstGeom prst="line">
            <a:avLst/>
          </a:prstGeom>
          <a:noFill/>
          <a:ln w="57150">
            <a:solidFill>
              <a:srgbClr val="C00000"/>
            </a:solidFill>
            <a:round/>
            <a:headEnd/>
            <a:tailEnd/>
          </a:ln>
        </p:spPr>
        <p:txBody>
          <a:bodyPr/>
          <a:lstStyle/>
          <a:p>
            <a:endParaRPr lang="en-US"/>
          </a:p>
        </p:txBody>
      </p:sp>
      <p:cxnSp>
        <p:nvCxnSpPr>
          <p:cNvPr id="5" name="Straight Connector 4"/>
          <p:cNvCxnSpPr/>
          <p:nvPr/>
        </p:nvCxnSpPr>
        <p:spPr>
          <a:xfrm flipV="1">
            <a:off x="3920905" y="2652851"/>
            <a:ext cx="0" cy="1162349"/>
          </a:xfrm>
          <a:prstGeom prst="line">
            <a:avLst/>
          </a:prstGeom>
        </p:spPr>
        <p:style>
          <a:lnRef idx="1">
            <a:schemeClr val="accent1"/>
          </a:lnRef>
          <a:fillRef idx="0">
            <a:schemeClr val="accent1"/>
          </a:fillRef>
          <a:effectRef idx="0">
            <a:schemeClr val="accent1"/>
          </a:effectRef>
          <a:fontRef idx="minor">
            <a:schemeClr val="tx1"/>
          </a:fontRef>
        </p:style>
      </p:cxnSp>
      <p:cxnSp>
        <p:nvCxnSpPr>
          <p:cNvPr id="24" name="Straight Connector 23"/>
          <p:cNvCxnSpPr/>
          <p:nvPr/>
        </p:nvCxnSpPr>
        <p:spPr>
          <a:xfrm flipV="1">
            <a:off x="4258154" y="2691043"/>
            <a:ext cx="0" cy="1168863"/>
          </a:xfrm>
          <a:prstGeom prst="line">
            <a:avLst/>
          </a:prstGeom>
        </p:spPr>
        <p:style>
          <a:lnRef idx="1">
            <a:schemeClr val="accent1"/>
          </a:lnRef>
          <a:fillRef idx="0">
            <a:schemeClr val="accent1"/>
          </a:fillRef>
          <a:effectRef idx="0">
            <a:schemeClr val="accent1"/>
          </a:effectRef>
          <a:fontRef idx="minor">
            <a:schemeClr val="tx1"/>
          </a:fontRef>
        </p:style>
      </p:cxnSp>
      <p:sp>
        <p:nvSpPr>
          <p:cNvPr id="10" name="TextBox 9"/>
          <p:cNvSpPr txBox="1"/>
          <p:nvPr/>
        </p:nvSpPr>
        <p:spPr>
          <a:xfrm>
            <a:off x="6859796" y="3886200"/>
            <a:ext cx="1741182" cy="369332"/>
          </a:xfrm>
          <a:prstGeom prst="rect">
            <a:avLst/>
          </a:prstGeom>
          <a:noFill/>
        </p:spPr>
        <p:txBody>
          <a:bodyPr wrap="none" rtlCol="0">
            <a:spAutoFit/>
          </a:bodyPr>
          <a:lstStyle/>
          <a:p>
            <a:r>
              <a:rPr lang="en-US" b="1" dirty="0">
                <a:solidFill>
                  <a:srgbClr val="C00000"/>
                </a:solidFill>
              </a:rPr>
              <a:t>Demand for X</a:t>
            </a:r>
          </a:p>
        </p:txBody>
      </p:sp>
      <p:sp>
        <p:nvSpPr>
          <p:cNvPr id="28" name="TextBox 27"/>
          <p:cNvSpPr txBox="1"/>
          <p:nvPr/>
        </p:nvSpPr>
        <p:spPr>
          <a:xfrm>
            <a:off x="621018" y="609600"/>
            <a:ext cx="1736373" cy="369332"/>
          </a:xfrm>
          <a:prstGeom prst="rect">
            <a:avLst/>
          </a:prstGeom>
          <a:noFill/>
        </p:spPr>
        <p:txBody>
          <a:bodyPr wrap="none" rtlCol="0">
            <a:spAutoFit/>
          </a:bodyPr>
          <a:lstStyle/>
          <a:p>
            <a:r>
              <a:rPr lang="en-US" b="1" dirty="0">
                <a:solidFill>
                  <a:srgbClr val="C00000"/>
                </a:solidFill>
              </a:rPr>
              <a:t>Demand for Y</a:t>
            </a:r>
          </a:p>
        </p:txBody>
      </p:sp>
      <p:sp>
        <p:nvSpPr>
          <p:cNvPr id="29" name="TextBox 28"/>
          <p:cNvSpPr txBox="1"/>
          <p:nvPr/>
        </p:nvSpPr>
        <p:spPr>
          <a:xfrm>
            <a:off x="6781800" y="6031468"/>
            <a:ext cx="1741182" cy="369332"/>
          </a:xfrm>
          <a:prstGeom prst="rect">
            <a:avLst/>
          </a:prstGeom>
          <a:noFill/>
        </p:spPr>
        <p:txBody>
          <a:bodyPr wrap="none" rtlCol="0">
            <a:spAutoFit/>
          </a:bodyPr>
          <a:lstStyle/>
          <a:p>
            <a:r>
              <a:rPr lang="en-US" b="1" dirty="0">
                <a:solidFill>
                  <a:srgbClr val="C00000"/>
                </a:solidFill>
              </a:rPr>
              <a:t>Demand for X</a:t>
            </a:r>
          </a:p>
        </p:txBody>
      </p:sp>
      <p:sp>
        <p:nvSpPr>
          <p:cNvPr id="11" name="TextBox 10"/>
          <p:cNvSpPr txBox="1"/>
          <p:nvPr/>
        </p:nvSpPr>
        <p:spPr>
          <a:xfrm>
            <a:off x="1143000" y="3962400"/>
            <a:ext cx="1228221" cy="369332"/>
          </a:xfrm>
          <a:prstGeom prst="rect">
            <a:avLst/>
          </a:prstGeom>
          <a:noFill/>
        </p:spPr>
        <p:txBody>
          <a:bodyPr wrap="none" rtlCol="0">
            <a:spAutoFit/>
          </a:bodyPr>
          <a:lstStyle/>
          <a:p>
            <a:r>
              <a:rPr lang="en-US" b="1" dirty="0">
                <a:solidFill>
                  <a:srgbClr val="C00000"/>
                </a:solidFill>
              </a:rPr>
              <a:t>Price of X</a:t>
            </a:r>
          </a:p>
        </p:txBody>
      </p:sp>
      <p:cxnSp>
        <p:nvCxnSpPr>
          <p:cNvPr id="31" name="Straight Connector 30"/>
          <p:cNvCxnSpPr/>
          <p:nvPr/>
        </p:nvCxnSpPr>
        <p:spPr>
          <a:xfrm flipH="1" flipV="1">
            <a:off x="3920903" y="3815202"/>
            <a:ext cx="2" cy="2334645"/>
          </a:xfrm>
          <a:prstGeom prst="line">
            <a:avLst/>
          </a:prstGeom>
          <a:ln>
            <a:prstDash val="dash"/>
          </a:ln>
        </p:spPr>
        <p:style>
          <a:lnRef idx="1">
            <a:schemeClr val="accent1"/>
          </a:lnRef>
          <a:fillRef idx="0">
            <a:schemeClr val="accent1"/>
          </a:fillRef>
          <a:effectRef idx="0">
            <a:schemeClr val="accent1"/>
          </a:effectRef>
          <a:fontRef idx="minor">
            <a:schemeClr val="tx1"/>
          </a:fontRef>
        </p:style>
      </p:cxnSp>
      <p:cxnSp>
        <p:nvCxnSpPr>
          <p:cNvPr id="32" name="Straight Connector 31"/>
          <p:cNvCxnSpPr/>
          <p:nvPr/>
        </p:nvCxnSpPr>
        <p:spPr>
          <a:xfrm flipH="1" flipV="1">
            <a:off x="4262379" y="3886202"/>
            <a:ext cx="8051" cy="2263645"/>
          </a:xfrm>
          <a:prstGeom prst="line">
            <a:avLst/>
          </a:prstGeom>
          <a:ln>
            <a:prstDash val="dash"/>
          </a:ln>
        </p:spPr>
        <p:style>
          <a:lnRef idx="1">
            <a:schemeClr val="accent1"/>
          </a:lnRef>
          <a:fillRef idx="0">
            <a:schemeClr val="accent1"/>
          </a:fillRef>
          <a:effectRef idx="0">
            <a:schemeClr val="accent1"/>
          </a:effectRef>
          <a:fontRef idx="minor">
            <a:schemeClr val="tx1"/>
          </a:fontRef>
        </p:style>
      </p:cxnSp>
      <p:cxnSp>
        <p:nvCxnSpPr>
          <p:cNvPr id="35" name="Straight Connector 34"/>
          <p:cNvCxnSpPr/>
          <p:nvPr/>
        </p:nvCxnSpPr>
        <p:spPr>
          <a:xfrm>
            <a:off x="2475546" y="4953000"/>
            <a:ext cx="1445359" cy="0"/>
          </a:xfrm>
          <a:prstGeom prst="line">
            <a:avLst/>
          </a:prstGeom>
          <a:ln>
            <a:prstDash val="dash"/>
          </a:ln>
        </p:spPr>
        <p:style>
          <a:lnRef idx="1">
            <a:schemeClr val="accent1"/>
          </a:lnRef>
          <a:fillRef idx="0">
            <a:schemeClr val="accent1"/>
          </a:fillRef>
          <a:effectRef idx="0">
            <a:schemeClr val="accent1"/>
          </a:effectRef>
          <a:fontRef idx="minor">
            <a:schemeClr val="tx1"/>
          </a:fontRef>
        </p:style>
      </p:cxnSp>
      <p:cxnSp>
        <p:nvCxnSpPr>
          <p:cNvPr id="38" name="Straight Connector 37"/>
          <p:cNvCxnSpPr/>
          <p:nvPr/>
        </p:nvCxnSpPr>
        <p:spPr>
          <a:xfrm>
            <a:off x="2514600" y="5257800"/>
            <a:ext cx="1747779" cy="0"/>
          </a:xfrm>
          <a:prstGeom prst="line">
            <a:avLst/>
          </a:prstGeom>
          <a:ln>
            <a:prstDash val="dash"/>
          </a:ln>
        </p:spPr>
        <p:style>
          <a:lnRef idx="1">
            <a:schemeClr val="accent1"/>
          </a:lnRef>
          <a:fillRef idx="0">
            <a:schemeClr val="accent1"/>
          </a:fillRef>
          <a:effectRef idx="0">
            <a:schemeClr val="accent1"/>
          </a:effectRef>
          <a:fontRef idx="minor">
            <a:schemeClr val="tx1"/>
          </a:fontRef>
        </p:style>
      </p:cxnSp>
      <p:cxnSp>
        <p:nvCxnSpPr>
          <p:cNvPr id="40" name="Straight Connector 39"/>
          <p:cNvCxnSpPr/>
          <p:nvPr/>
        </p:nvCxnSpPr>
        <p:spPr>
          <a:xfrm>
            <a:off x="2899122" y="4219337"/>
            <a:ext cx="2300287" cy="1659731"/>
          </a:xfrm>
          <a:prstGeom prst="line">
            <a:avLst/>
          </a:prstGeom>
          <a:ln w="38100">
            <a:solidFill>
              <a:srgbClr val="008000"/>
            </a:solidFill>
            <a:prstDash val="solid"/>
          </a:ln>
        </p:spPr>
        <p:style>
          <a:lnRef idx="1">
            <a:schemeClr val="accent1"/>
          </a:lnRef>
          <a:fillRef idx="0">
            <a:schemeClr val="accent1"/>
          </a:fillRef>
          <a:effectRef idx="0">
            <a:schemeClr val="accent1"/>
          </a:effectRef>
          <a:fontRef idx="minor">
            <a:schemeClr val="tx1"/>
          </a:fontRef>
        </p:style>
      </p:cxnSp>
      <p:cxnSp>
        <p:nvCxnSpPr>
          <p:cNvPr id="46" name="Straight Connector 45"/>
          <p:cNvCxnSpPr/>
          <p:nvPr/>
        </p:nvCxnSpPr>
        <p:spPr>
          <a:xfrm flipV="1">
            <a:off x="3733800" y="2827668"/>
            <a:ext cx="0" cy="1009950"/>
          </a:xfrm>
          <a:prstGeom prst="line">
            <a:avLst/>
          </a:prstGeom>
        </p:spPr>
        <p:style>
          <a:lnRef idx="1">
            <a:schemeClr val="accent1"/>
          </a:lnRef>
          <a:fillRef idx="0">
            <a:schemeClr val="accent1"/>
          </a:fillRef>
          <a:effectRef idx="0">
            <a:schemeClr val="accent1"/>
          </a:effectRef>
          <a:fontRef idx="minor">
            <a:schemeClr val="tx1"/>
          </a:fontRef>
        </p:style>
      </p:cxnSp>
      <p:cxnSp>
        <p:nvCxnSpPr>
          <p:cNvPr id="47" name="Straight Connector 46"/>
          <p:cNvCxnSpPr/>
          <p:nvPr/>
        </p:nvCxnSpPr>
        <p:spPr>
          <a:xfrm flipV="1">
            <a:off x="3733800" y="3837618"/>
            <a:ext cx="0" cy="2334582"/>
          </a:xfrm>
          <a:prstGeom prst="line">
            <a:avLst/>
          </a:prstGeom>
          <a:ln>
            <a:prstDash val="dash"/>
          </a:ln>
        </p:spPr>
        <p:style>
          <a:lnRef idx="1">
            <a:schemeClr val="accent1"/>
          </a:lnRef>
          <a:fillRef idx="0">
            <a:schemeClr val="accent1"/>
          </a:fillRef>
          <a:effectRef idx="0">
            <a:schemeClr val="accent1"/>
          </a:effectRef>
          <a:fontRef idx="minor">
            <a:schemeClr val="tx1"/>
          </a:fontRef>
        </p:style>
      </p:cxnSp>
      <p:cxnSp>
        <p:nvCxnSpPr>
          <p:cNvPr id="52" name="Straight Connector 51"/>
          <p:cNvCxnSpPr/>
          <p:nvPr/>
        </p:nvCxnSpPr>
        <p:spPr>
          <a:xfrm>
            <a:off x="2475546" y="4800600"/>
            <a:ext cx="1255813" cy="0"/>
          </a:xfrm>
          <a:prstGeom prst="line">
            <a:avLst/>
          </a:prstGeom>
          <a:ln>
            <a:prstDash val="dash"/>
          </a:ln>
        </p:spPr>
        <p:style>
          <a:lnRef idx="1">
            <a:schemeClr val="accent1"/>
          </a:lnRef>
          <a:fillRef idx="0">
            <a:schemeClr val="accent1"/>
          </a:fillRef>
          <a:effectRef idx="0">
            <a:schemeClr val="accent1"/>
          </a:effectRef>
          <a:fontRef idx="minor">
            <a:schemeClr val="tx1"/>
          </a:fontRef>
        </p:style>
      </p:cxnSp>
      <p:sp>
        <p:nvSpPr>
          <p:cNvPr id="34" name="TextBox 33"/>
          <p:cNvSpPr txBox="1"/>
          <p:nvPr/>
        </p:nvSpPr>
        <p:spPr>
          <a:xfrm>
            <a:off x="3733800" y="3886200"/>
            <a:ext cx="453970" cy="369332"/>
          </a:xfrm>
          <a:prstGeom prst="rect">
            <a:avLst/>
          </a:prstGeom>
          <a:noFill/>
        </p:spPr>
        <p:txBody>
          <a:bodyPr wrap="none" rtlCol="0">
            <a:spAutoFit/>
          </a:bodyPr>
          <a:lstStyle/>
          <a:p>
            <a:r>
              <a:rPr lang="en-US" dirty="0"/>
              <a:t>X1</a:t>
            </a:r>
          </a:p>
        </p:txBody>
      </p:sp>
      <p:sp>
        <p:nvSpPr>
          <p:cNvPr id="55" name="TextBox 54"/>
          <p:cNvSpPr txBox="1"/>
          <p:nvPr/>
        </p:nvSpPr>
        <p:spPr>
          <a:xfrm>
            <a:off x="4114800" y="3886200"/>
            <a:ext cx="453970" cy="369332"/>
          </a:xfrm>
          <a:prstGeom prst="rect">
            <a:avLst/>
          </a:prstGeom>
          <a:noFill/>
        </p:spPr>
        <p:txBody>
          <a:bodyPr wrap="none" rtlCol="0">
            <a:spAutoFit/>
          </a:bodyPr>
          <a:lstStyle/>
          <a:p>
            <a:r>
              <a:rPr lang="en-US" dirty="0"/>
              <a:t>X2</a:t>
            </a:r>
          </a:p>
        </p:txBody>
      </p:sp>
      <p:sp>
        <p:nvSpPr>
          <p:cNvPr id="56" name="TextBox 55"/>
          <p:cNvSpPr txBox="1"/>
          <p:nvPr/>
        </p:nvSpPr>
        <p:spPr>
          <a:xfrm>
            <a:off x="3429000" y="3897868"/>
            <a:ext cx="453970" cy="369332"/>
          </a:xfrm>
          <a:prstGeom prst="rect">
            <a:avLst/>
          </a:prstGeom>
          <a:noFill/>
        </p:spPr>
        <p:txBody>
          <a:bodyPr wrap="none" rtlCol="0">
            <a:spAutoFit/>
          </a:bodyPr>
          <a:lstStyle/>
          <a:p>
            <a:r>
              <a:rPr lang="en-US" dirty="0"/>
              <a:t>X3</a:t>
            </a:r>
          </a:p>
        </p:txBody>
      </p:sp>
      <p:sp>
        <p:nvSpPr>
          <p:cNvPr id="57" name="TextBox 56"/>
          <p:cNvSpPr txBox="1"/>
          <p:nvPr/>
        </p:nvSpPr>
        <p:spPr>
          <a:xfrm>
            <a:off x="1981200" y="4812268"/>
            <a:ext cx="449162" cy="369332"/>
          </a:xfrm>
          <a:prstGeom prst="rect">
            <a:avLst/>
          </a:prstGeom>
          <a:noFill/>
        </p:spPr>
        <p:txBody>
          <a:bodyPr wrap="none" rtlCol="0">
            <a:spAutoFit/>
          </a:bodyPr>
          <a:lstStyle/>
          <a:p>
            <a:r>
              <a:rPr lang="en-US" dirty="0"/>
              <a:t>P1</a:t>
            </a:r>
          </a:p>
        </p:txBody>
      </p:sp>
      <p:sp>
        <p:nvSpPr>
          <p:cNvPr id="58" name="TextBox 57"/>
          <p:cNvSpPr txBox="1"/>
          <p:nvPr/>
        </p:nvSpPr>
        <p:spPr>
          <a:xfrm>
            <a:off x="1984430" y="4583668"/>
            <a:ext cx="449162" cy="369332"/>
          </a:xfrm>
          <a:prstGeom prst="rect">
            <a:avLst/>
          </a:prstGeom>
          <a:noFill/>
        </p:spPr>
        <p:txBody>
          <a:bodyPr wrap="none" rtlCol="0">
            <a:spAutoFit/>
          </a:bodyPr>
          <a:lstStyle/>
          <a:p>
            <a:r>
              <a:rPr lang="en-US" dirty="0"/>
              <a:t>P3</a:t>
            </a:r>
          </a:p>
        </p:txBody>
      </p:sp>
      <p:sp>
        <p:nvSpPr>
          <p:cNvPr id="59" name="TextBox 58"/>
          <p:cNvSpPr txBox="1"/>
          <p:nvPr/>
        </p:nvSpPr>
        <p:spPr>
          <a:xfrm>
            <a:off x="1981200" y="5117068"/>
            <a:ext cx="449162" cy="369332"/>
          </a:xfrm>
          <a:prstGeom prst="rect">
            <a:avLst/>
          </a:prstGeom>
          <a:noFill/>
        </p:spPr>
        <p:txBody>
          <a:bodyPr wrap="none" rtlCol="0">
            <a:spAutoFit/>
          </a:bodyPr>
          <a:lstStyle/>
          <a:p>
            <a:r>
              <a:rPr lang="en-US" dirty="0"/>
              <a:t>P2</a:t>
            </a:r>
          </a:p>
        </p:txBody>
      </p:sp>
      <p:sp>
        <p:nvSpPr>
          <p:cNvPr id="60" name="TextBox 59"/>
          <p:cNvSpPr txBox="1"/>
          <p:nvPr/>
        </p:nvSpPr>
        <p:spPr>
          <a:xfrm>
            <a:off x="3810000" y="6172200"/>
            <a:ext cx="453970" cy="369332"/>
          </a:xfrm>
          <a:prstGeom prst="rect">
            <a:avLst/>
          </a:prstGeom>
          <a:noFill/>
        </p:spPr>
        <p:txBody>
          <a:bodyPr wrap="none" rtlCol="0">
            <a:spAutoFit/>
          </a:bodyPr>
          <a:lstStyle/>
          <a:p>
            <a:r>
              <a:rPr lang="en-US" dirty="0"/>
              <a:t>X1</a:t>
            </a:r>
          </a:p>
        </p:txBody>
      </p:sp>
      <p:sp>
        <p:nvSpPr>
          <p:cNvPr id="61" name="TextBox 60"/>
          <p:cNvSpPr txBox="1"/>
          <p:nvPr/>
        </p:nvSpPr>
        <p:spPr>
          <a:xfrm>
            <a:off x="4114800" y="6172200"/>
            <a:ext cx="453970" cy="369332"/>
          </a:xfrm>
          <a:prstGeom prst="rect">
            <a:avLst/>
          </a:prstGeom>
          <a:noFill/>
        </p:spPr>
        <p:txBody>
          <a:bodyPr wrap="none" rtlCol="0">
            <a:spAutoFit/>
          </a:bodyPr>
          <a:lstStyle/>
          <a:p>
            <a:r>
              <a:rPr lang="en-US" dirty="0"/>
              <a:t>X2</a:t>
            </a:r>
          </a:p>
        </p:txBody>
      </p:sp>
      <p:sp>
        <p:nvSpPr>
          <p:cNvPr id="62" name="TextBox 61"/>
          <p:cNvSpPr txBox="1"/>
          <p:nvPr/>
        </p:nvSpPr>
        <p:spPr>
          <a:xfrm>
            <a:off x="3429000" y="6183868"/>
            <a:ext cx="453970" cy="369332"/>
          </a:xfrm>
          <a:prstGeom prst="rect">
            <a:avLst/>
          </a:prstGeom>
          <a:noFill/>
        </p:spPr>
        <p:txBody>
          <a:bodyPr wrap="none" rtlCol="0">
            <a:spAutoFit/>
          </a:bodyPr>
          <a:lstStyle/>
          <a:p>
            <a:r>
              <a:rPr lang="en-US" dirty="0"/>
              <a:t>X3</a:t>
            </a:r>
          </a:p>
        </p:txBody>
      </p:sp>
      <p:sp>
        <p:nvSpPr>
          <p:cNvPr id="66" name="TextBox 65"/>
          <p:cNvSpPr txBox="1"/>
          <p:nvPr/>
        </p:nvSpPr>
        <p:spPr>
          <a:xfrm>
            <a:off x="4803830" y="5193268"/>
            <a:ext cx="356188" cy="369332"/>
          </a:xfrm>
          <a:prstGeom prst="rect">
            <a:avLst/>
          </a:prstGeom>
          <a:noFill/>
        </p:spPr>
        <p:txBody>
          <a:bodyPr wrap="none" rtlCol="0">
            <a:spAutoFit/>
          </a:bodyPr>
          <a:lstStyle/>
          <a:p>
            <a:r>
              <a:rPr lang="en-US" b="1" dirty="0">
                <a:solidFill>
                  <a:srgbClr val="008000"/>
                </a:solidFill>
              </a:rPr>
              <a:t>D</a:t>
            </a:r>
          </a:p>
        </p:txBody>
      </p:sp>
      <p:sp>
        <p:nvSpPr>
          <p:cNvPr id="43" name="Rectangle 42"/>
          <p:cNvSpPr/>
          <p:nvPr/>
        </p:nvSpPr>
        <p:spPr>
          <a:xfrm>
            <a:off x="3962400" y="720804"/>
            <a:ext cx="4408182" cy="1107996"/>
          </a:xfrm>
          <a:prstGeom prst="rect">
            <a:avLst/>
          </a:prstGeom>
          <a:ln w="12700">
            <a:solidFill>
              <a:srgbClr val="C00000"/>
            </a:solidFill>
          </a:ln>
        </p:spPr>
        <p:txBody>
          <a:bodyPr wrap="square">
            <a:spAutoFit/>
          </a:bodyPr>
          <a:lstStyle/>
          <a:p>
            <a:r>
              <a:rPr lang="en-US" sz="2200" b="1" dirty="0">
                <a:solidFill>
                  <a:srgbClr val="C00000"/>
                </a:solidFill>
              </a:rPr>
              <a:t>Deriving demand curve based on a combination of indifferent curves and budget lines</a:t>
            </a:r>
            <a:endParaRPr lang="en-US" sz="2200" b="1" dirty="0">
              <a:solidFill>
                <a:srgbClr val="C00000"/>
              </a:solidFill>
              <a:effectLst/>
            </a:endParaRPr>
          </a:p>
        </p:txBody>
      </p:sp>
    </p:spTree>
    <p:extLst>
      <p:ext uri="{BB962C8B-B14F-4D97-AF65-F5344CB8AC3E}">
        <p14:creationId xmlns:p14="http://schemas.microsoft.com/office/powerpoint/2010/main" val="2022450812"/>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3"/>
          <p:cNvPicPr>
            <a:picLocks noChangeAspect="1" noChangeArrowheads="1"/>
          </p:cNvPicPr>
          <p:nvPr/>
        </p:nvPicPr>
        <p:blipFill rotWithShape="1">
          <a:blip r:embed="rId2">
            <a:duotone>
              <a:prstClr val="black"/>
              <a:schemeClr val="accent2">
                <a:tint val="45000"/>
                <a:satMod val="400000"/>
              </a:schemeClr>
            </a:duotone>
            <a:extLst>
              <a:ext uri="{BEBA8EAE-BF5A-486C-A8C5-ECC9F3942E4B}">
                <a14:imgProps xmlns:a14="http://schemas.microsoft.com/office/drawing/2010/main">
                  <a14:imgLayer r:embed="rId3">
                    <a14:imgEffect>
                      <a14:sharpenSoften amount="85000"/>
                    </a14:imgEffect>
                    <a14:imgEffect>
                      <a14:colorTemperature colorTemp="4700"/>
                    </a14:imgEffect>
                    <a14:imgEffect>
                      <a14:saturation sat="66000"/>
                    </a14:imgEffect>
                  </a14:imgLayer>
                </a14:imgProps>
              </a:ext>
            </a:extLst>
          </a:blip>
          <a:srcRect l="3154" r="6093"/>
          <a:stretch/>
        </p:blipFill>
        <p:spPr bwMode="auto">
          <a:xfrm>
            <a:off x="1295400" y="1066800"/>
            <a:ext cx="6324600" cy="5181600"/>
          </a:xfrm>
          <a:prstGeom prst="rect">
            <a:avLst/>
          </a:prstGeom>
          <a:noFill/>
          <a:ln w="9525">
            <a:noFill/>
            <a:miter lim="800000"/>
            <a:headEnd/>
            <a:tailEnd/>
          </a:ln>
          <a:effectLst/>
        </p:spPr>
      </p:pic>
    </p:spTree>
    <p:extLst>
      <p:ext uri="{BB962C8B-B14F-4D97-AF65-F5344CB8AC3E}">
        <p14:creationId xmlns:p14="http://schemas.microsoft.com/office/powerpoint/2010/main" val="1822120487"/>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194" name="Picture 2"/>
          <p:cNvPicPr>
            <a:picLocks noChangeAspect="1" noChangeArrowheads="1"/>
          </p:cNvPicPr>
          <p:nvPr/>
        </p:nvPicPr>
        <p:blipFill rotWithShape="1">
          <a:blip r:embed="rId2">
            <a:duotone>
              <a:prstClr val="black"/>
              <a:srgbClr val="99CCFF">
                <a:tint val="45000"/>
                <a:satMod val="400000"/>
              </a:srgbClr>
            </a:duotone>
          </a:blip>
          <a:srcRect b="4811"/>
          <a:stretch/>
        </p:blipFill>
        <p:spPr bwMode="auto">
          <a:xfrm>
            <a:off x="1752600" y="2209800"/>
            <a:ext cx="5943600" cy="4038600"/>
          </a:xfrm>
          <a:prstGeom prst="rect">
            <a:avLst/>
          </a:prstGeom>
          <a:noFill/>
          <a:ln w="9525">
            <a:solidFill>
              <a:schemeClr val="tx1"/>
            </a:solidFill>
            <a:miter lim="800000"/>
            <a:headEnd/>
            <a:tailEnd/>
          </a:ln>
          <a:effectLst/>
        </p:spPr>
      </p:pic>
      <p:sp>
        <p:nvSpPr>
          <p:cNvPr id="3" name="TextBox 2"/>
          <p:cNvSpPr txBox="1"/>
          <p:nvPr/>
        </p:nvSpPr>
        <p:spPr>
          <a:xfrm>
            <a:off x="685800" y="780871"/>
            <a:ext cx="7696200" cy="1200329"/>
          </a:xfrm>
          <a:prstGeom prst="rect">
            <a:avLst/>
          </a:prstGeom>
          <a:noFill/>
        </p:spPr>
        <p:txBody>
          <a:bodyPr wrap="square" rtlCol="0">
            <a:spAutoFit/>
          </a:bodyPr>
          <a:lstStyle/>
          <a:p>
            <a:pPr marL="342900" indent="-342900">
              <a:buFont typeface="Arial" pitchFamily="34" charset="0"/>
              <a:buChar char="•"/>
            </a:pPr>
            <a:r>
              <a:rPr lang="en-US" sz="2400" b="1" dirty="0">
                <a:solidFill>
                  <a:srgbClr val="660066"/>
                </a:solidFill>
              </a:rPr>
              <a:t>Income-Consumption Curve: the level of the consumption of goods (bread and rice) when income changes</a:t>
            </a:r>
          </a:p>
        </p:txBody>
      </p:sp>
    </p:spTree>
    <p:extLst>
      <p:ext uri="{BB962C8B-B14F-4D97-AF65-F5344CB8AC3E}">
        <p14:creationId xmlns:p14="http://schemas.microsoft.com/office/powerpoint/2010/main" val="2953681894"/>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838200" y="1676400"/>
            <a:ext cx="7543800" cy="4524315"/>
          </a:xfrm>
          <a:prstGeom prst="rect">
            <a:avLst/>
          </a:prstGeom>
        </p:spPr>
        <p:txBody>
          <a:bodyPr wrap="square">
            <a:spAutoFit/>
          </a:bodyPr>
          <a:lstStyle/>
          <a:p>
            <a:pPr marL="342900" indent="-342900">
              <a:buFont typeface="Arial" pitchFamily="34" charset="0"/>
              <a:buChar char="•"/>
            </a:pPr>
            <a:r>
              <a:rPr lang="en-US" sz="2400" b="1" dirty="0">
                <a:solidFill>
                  <a:srgbClr val="C00000"/>
                </a:solidFill>
              </a:rPr>
              <a:t>The Substitution Effect</a:t>
            </a:r>
            <a:r>
              <a:rPr lang="en-US" sz="2400" b="1" dirty="0">
                <a:solidFill>
                  <a:srgbClr val="000066"/>
                </a:solidFill>
              </a:rPr>
              <a:t> is the effect due only to the relative price change, controlling for the change in real income. </a:t>
            </a:r>
          </a:p>
          <a:p>
            <a:pPr marL="342900" indent="-342900">
              <a:buFont typeface="Arial" pitchFamily="34" charset="0"/>
              <a:buChar char="•"/>
            </a:pPr>
            <a:r>
              <a:rPr lang="en-US" sz="2400" b="1" dirty="0">
                <a:solidFill>
                  <a:srgbClr val="000066"/>
                </a:solidFill>
              </a:rPr>
              <a:t>In order to compute it we ask what is the bundle that would make the consumer just as happy as before the price change, but if they had to make their choice faced with the new prices.  </a:t>
            </a:r>
          </a:p>
          <a:p>
            <a:pPr marL="342900" indent="-342900">
              <a:buFont typeface="Arial" pitchFamily="34" charset="0"/>
              <a:buChar char="•"/>
            </a:pPr>
            <a:r>
              <a:rPr lang="en-US" sz="2400" b="1" dirty="0">
                <a:solidFill>
                  <a:srgbClr val="000066"/>
                </a:solidFill>
              </a:rPr>
              <a:t>To find this point we consider a budget line characterized by the new prices but with a level of income such that it is tangent to the initial indifference curve.</a:t>
            </a:r>
          </a:p>
        </p:txBody>
      </p:sp>
      <p:sp>
        <p:nvSpPr>
          <p:cNvPr id="3" name="TextBox 2"/>
          <p:cNvSpPr txBox="1"/>
          <p:nvPr/>
        </p:nvSpPr>
        <p:spPr>
          <a:xfrm>
            <a:off x="533400" y="848380"/>
            <a:ext cx="8028160" cy="523220"/>
          </a:xfrm>
          <a:prstGeom prst="rect">
            <a:avLst/>
          </a:prstGeom>
          <a:noFill/>
        </p:spPr>
        <p:txBody>
          <a:bodyPr wrap="none" rtlCol="0">
            <a:spAutoFit/>
          </a:bodyPr>
          <a:lstStyle/>
          <a:p>
            <a:pPr algn="ctr"/>
            <a:r>
              <a:rPr lang="en-US" sz="2800" b="1" dirty="0">
                <a:solidFill>
                  <a:srgbClr val="660066"/>
                </a:solidFill>
              </a:rPr>
              <a:t>Substitution Effect, Income Effect, Total Effect</a:t>
            </a:r>
          </a:p>
        </p:txBody>
      </p:sp>
    </p:spTree>
    <p:extLst>
      <p:ext uri="{BB962C8B-B14F-4D97-AF65-F5344CB8AC3E}">
        <p14:creationId xmlns:p14="http://schemas.microsoft.com/office/powerpoint/2010/main" val="3997676160"/>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62000" y="685800"/>
            <a:ext cx="7620000" cy="5632311"/>
          </a:xfrm>
          <a:prstGeom prst="rect">
            <a:avLst/>
          </a:prstGeom>
        </p:spPr>
        <p:txBody>
          <a:bodyPr wrap="square">
            <a:spAutoFit/>
          </a:bodyPr>
          <a:lstStyle/>
          <a:p>
            <a:pPr marL="342900" indent="-342900">
              <a:buFont typeface="Arial" pitchFamily="34" charset="0"/>
              <a:buChar char="•"/>
            </a:pPr>
            <a:r>
              <a:rPr lang="en-US" sz="2400" b="1" dirty="0">
                <a:solidFill>
                  <a:srgbClr val="C00000"/>
                </a:solidFill>
              </a:rPr>
              <a:t>The Income Effect</a:t>
            </a:r>
            <a:r>
              <a:rPr lang="en-US" sz="2400" b="1" dirty="0">
                <a:solidFill>
                  <a:srgbClr val="000066"/>
                </a:solidFill>
              </a:rPr>
              <a:t> is the effect due to the change in real income. For example, when the price goes up the consumer is not able to buy as many bundles that she could purchase before. This means that in real terms she has become worse off.  The effect is measured as the difference between  the “intermediate" consumption” and the final consumption</a:t>
            </a:r>
          </a:p>
          <a:p>
            <a:pPr marL="342900" indent="-342900">
              <a:buFont typeface="Arial" pitchFamily="34" charset="0"/>
              <a:buChar char="•"/>
            </a:pPr>
            <a:r>
              <a:rPr lang="en-US" sz="2400" b="1" dirty="0">
                <a:solidFill>
                  <a:srgbClr val="000066"/>
                </a:solidFill>
              </a:rPr>
              <a:t>Unlike the Substitution Effect, the Income Effect can be both positive and negative depending on whether the product is a normal or inferior good.  </a:t>
            </a:r>
          </a:p>
          <a:p>
            <a:pPr marL="342900" indent="-342900">
              <a:buFont typeface="Arial" pitchFamily="34" charset="0"/>
              <a:buChar char="•"/>
            </a:pPr>
            <a:r>
              <a:rPr lang="en-US" sz="2400" b="1" dirty="0">
                <a:solidFill>
                  <a:srgbClr val="000066"/>
                </a:solidFill>
              </a:rPr>
              <a:t>By the way we constructed them, the Substitution Effect plus the Income Effect equals </a:t>
            </a:r>
            <a:r>
              <a:rPr lang="en-US" sz="2400" b="1" dirty="0">
                <a:solidFill>
                  <a:srgbClr val="C00000"/>
                </a:solidFill>
              </a:rPr>
              <a:t>the Total Effect</a:t>
            </a:r>
            <a:r>
              <a:rPr lang="en-US" sz="2400" b="1" dirty="0">
                <a:solidFill>
                  <a:srgbClr val="000066"/>
                </a:solidFill>
              </a:rPr>
              <a:t> of the price change.</a:t>
            </a:r>
          </a:p>
        </p:txBody>
      </p:sp>
    </p:spTree>
    <p:extLst>
      <p:ext uri="{BB962C8B-B14F-4D97-AF65-F5344CB8AC3E}">
        <p14:creationId xmlns:p14="http://schemas.microsoft.com/office/powerpoint/2010/main" val="4152921055"/>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62000" y="982682"/>
            <a:ext cx="7315200" cy="4893647"/>
          </a:xfrm>
          <a:prstGeom prst="rect">
            <a:avLst/>
          </a:prstGeom>
        </p:spPr>
        <p:txBody>
          <a:bodyPr wrap="square">
            <a:spAutoFit/>
          </a:bodyPr>
          <a:lstStyle/>
          <a:p>
            <a:pPr marL="342900" indent="-342900">
              <a:buFont typeface="Arial" pitchFamily="34" charset="0"/>
              <a:buChar char="•"/>
            </a:pPr>
            <a:r>
              <a:rPr lang="en-US" sz="2400" b="1" dirty="0">
                <a:solidFill>
                  <a:srgbClr val="000066"/>
                </a:solidFill>
              </a:rPr>
              <a:t>Substitution effect : An effect caused by a rise in price that induces a consumer (whose income has remained the same) to buy more of a relatively lower-priced good and less of a higher-priced one.</a:t>
            </a:r>
          </a:p>
          <a:p>
            <a:pPr marL="342900" indent="-342900">
              <a:buFont typeface="Arial" pitchFamily="34" charset="0"/>
              <a:buChar char="•"/>
            </a:pPr>
            <a:r>
              <a:rPr lang="en-US" sz="2400" b="1" dirty="0">
                <a:solidFill>
                  <a:srgbClr val="000066"/>
                </a:solidFill>
              </a:rPr>
              <a:t>Substitution effect is always negative for the seller : consumers always switch from spending on higher-priced goods to lower-priced ones as they attempt to maintain their living standard in face of rising prices. Substitution effect is not confined only to consumer goods, but manifests in other areas as well such as demand for labor and capital. </a:t>
            </a:r>
          </a:p>
        </p:txBody>
      </p:sp>
    </p:spTree>
    <p:extLst>
      <p:ext uri="{BB962C8B-B14F-4D97-AF65-F5344CB8AC3E}">
        <p14:creationId xmlns:p14="http://schemas.microsoft.com/office/powerpoint/2010/main" val="3581284731"/>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914400" y="858083"/>
            <a:ext cx="7391400" cy="5632311"/>
          </a:xfrm>
          <a:prstGeom prst="rect">
            <a:avLst/>
          </a:prstGeom>
        </p:spPr>
        <p:txBody>
          <a:bodyPr wrap="square">
            <a:spAutoFit/>
          </a:bodyPr>
          <a:lstStyle/>
          <a:p>
            <a:pPr marL="342900" indent="-342900">
              <a:buFont typeface="Arial" pitchFamily="34" charset="0"/>
              <a:buChar char="•"/>
            </a:pPr>
            <a:r>
              <a:rPr lang="en-US" sz="2400" b="1" dirty="0">
                <a:solidFill>
                  <a:srgbClr val="000066"/>
                </a:solidFill>
              </a:rPr>
              <a:t>Income Effect :A change in the demand of a good or service, induced by a change in the consumers' discretionary income.</a:t>
            </a:r>
          </a:p>
          <a:p>
            <a:pPr marL="342900" indent="-342900">
              <a:buFont typeface="Arial" pitchFamily="34" charset="0"/>
              <a:buChar char="•"/>
            </a:pPr>
            <a:r>
              <a:rPr lang="en-US" sz="2400" b="1" dirty="0">
                <a:solidFill>
                  <a:srgbClr val="000066"/>
                </a:solidFill>
              </a:rPr>
              <a:t>Any increase or decrease in price correspondingly decreases or increases consumers' discretionary income which, in turn, cause a lower or higher demand for the same or some other good or service. </a:t>
            </a:r>
          </a:p>
          <a:p>
            <a:pPr marL="342900" indent="-342900">
              <a:buFont typeface="Arial" pitchFamily="34" charset="0"/>
              <a:buChar char="•"/>
            </a:pPr>
            <a:r>
              <a:rPr lang="en-US" sz="2400" b="1" dirty="0">
                <a:solidFill>
                  <a:srgbClr val="000066"/>
                </a:solidFill>
              </a:rPr>
              <a:t>For example, if a consumer spends one-half of his or her income on bread alone, a fifty-percent decrease in the price of bread will increase the free money available to him or her by the same amount which he or she can spend in buying more bread or something else</a:t>
            </a:r>
          </a:p>
        </p:txBody>
      </p:sp>
    </p:spTree>
    <p:extLst>
      <p:ext uri="{BB962C8B-B14F-4D97-AF65-F5344CB8AC3E}">
        <p14:creationId xmlns:p14="http://schemas.microsoft.com/office/powerpoint/2010/main" val="2851623887"/>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219" name="Picture 3"/>
          <p:cNvPicPr>
            <a:picLocks noChangeAspect="1" noChangeArrowheads="1"/>
          </p:cNvPicPr>
          <p:nvPr/>
        </p:nvPicPr>
        <p:blipFill rotWithShape="1">
          <a:blip r:embed="rId2">
            <a:extLst>
              <a:ext uri="{BEBA8EAE-BF5A-486C-A8C5-ECC9F3942E4B}">
                <a14:imgProps xmlns:a14="http://schemas.microsoft.com/office/drawing/2010/main">
                  <a14:imgLayer r:embed="rId3">
                    <a14:imgEffect>
                      <a14:sharpenSoften amount="50000"/>
                    </a14:imgEffect>
                    <a14:imgEffect>
                      <a14:brightnessContrast contrast="-40000"/>
                    </a14:imgEffect>
                  </a14:imgLayer>
                </a14:imgProps>
              </a:ext>
            </a:extLst>
          </a:blip>
          <a:srcRect l="3692" r="1866"/>
          <a:stretch/>
        </p:blipFill>
        <p:spPr bwMode="auto">
          <a:xfrm>
            <a:off x="2743200" y="1524000"/>
            <a:ext cx="5791200" cy="4876800"/>
          </a:xfrm>
          <a:prstGeom prst="rect">
            <a:avLst/>
          </a:prstGeom>
          <a:noFill/>
          <a:ln w="9525">
            <a:solidFill>
              <a:srgbClr val="000066"/>
            </a:solidFill>
            <a:miter lim="800000"/>
            <a:headEnd/>
            <a:tailEnd/>
          </a:ln>
          <a:effectLst/>
        </p:spPr>
      </p:pic>
      <p:sp>
        <p:nvSpPr>
          <p:cNvPr id="4" name="TextBox 3"/>
          <p:cNvSpPr txBox="1"/>
          <p:nvPr/>
        </p:nvSpPr>
        <p:spPr>
          <a:xfrm>
            <a:off x="609600" y="628471"/>
            <a:ext cx="7696200" cy="1200329"/>
          </a:xfrm>
          <a:prstGeom prst="rect">
            <a:avLst/>
          </a:prstGeom>
          <a:noFill/>
        </p:spPr>
        <p:txBody>
          <a:bodyPr wrap="square" rtlCol="0">
            <a:spAutoFit/>
          </a:bodyPr>
          <a:lstStyle/>
          <a:p>
            <a:pPr marL="117475" indent="-117475">
              <a:buFont typeface="Arial" pitchFamily="34" charset="0"/>
              <a:buChar char="•"/>
            </a:pPr>
            <a:r>
              <a:rPr lang="en-US" sz="2400" b="1" dirty="0">
                <a:solidFill>
                  <a:srgbClr val="000066"/>
                </a:solidFill>
              </a:rPr>
              <a:t>Total Effect, Substitution Effect, and  Income Effect Because of The Price Changes (the price of X2 decreases)</a:t>
            </a:r>
          </a:p>
        </p:txBody>
      </p:sp>
    </p:spTree>
    <p:extLst>
      <p:ext uri="{BB962C8B-B14F-4D97-AF65-F5344CB8AC3E}">
        <p14:creationId xmlns:p14="http://schemas.microsoft.com/office/powerpoint/2010/main" val="529551742"/>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43490" y="685800"/>
            <a:ext cx="7024744" cy="609600"/>
          </a:xfrm>
        </p:spPr>
        <p:txBody>
          <a:bodyPr>
            <a:normAutofit fontScale="90000"/>
          </a:bodyPr>
          <a:lstStyle/>
          <a:p>
            <a:pPr algn="ctr"/>
            <a:r>
              <a:rPr lang="en-US" b="1" dirty="0">
                <a:solidFill>
                  <a:srgbClr val="000066"/>
                </a:solidFill>
              </a:rPr>
              <a:t>Corner Solutions</a:t>
            </a:r>
          </a:p>
        </p:txBody>
      </p:sp>
      <p:grpSp>
        <p:nvGrpSpPr>
          <p:cNvPr id="24" name="Group 23"/>
          <p:cNvGrpSpPr/>
          <p:nvPr/>
        </p:nvGrpSpPr>
        <p:grpSpPr>
          <a:xfrm>
            <a:off x="685800" y="1600200"/>
            <a:ext cx="4959981" cy="4026932"/>
            <a:chOff x="1295400" y="1600200"/>
            <a:chExt cx="6791937" cy="4026932"/>
          </a:xfrm>
        </p:grpSpPr>
        <p:sp>
          <p:nvSpPr>
            <p:cNvPr id="4" name="Line 11"/>
            <p:cNvSpPr>
              <a:spLocks noChangeShapeType="1"/>
            </p:cNvSpPr>
            <p:nvPr/>
          </p:nvSpPr>
          <p:spPr bwMode="auto">
            <a:xfrm flipH="1" flipV="1">
              <a:off x="1910604" y="1957568"/>
              <a:ext cx="10862" cy="3138396"/>
            </a:xfrm>
            <a:prstGeom prst="line">
              <a:avLst/>
            </a:prstGeom>
            <a:noFill/>
            <a:ln w="28575">
              <a:solidFill>
                <a:schemeClr val="tx1"/>
              </a:solidFill>
              <a:round/>
              <a:headEnd/>
              <a:tailEnd/>
            </a:ln>
          </p:spPr>
          <p:txBody>
            <a:bodyPr/>
            <a:lstStyle/>
            <a:p>
              <a:endParaRPr lang="en-US"/>
            </a:p>
          </p:txBody>
        </p:sp>
        <p:sp>
          <p:nvSpPr>
            <p:cNvPr id="5" name="Line 18"/>
            <p:cNvSpPr>
              <a:spLocks noChangeShapeType="1"/>
            </p:cNvSpPr>
            <p:nvPr/>
          </p:nvSpPr>
          <p:spPr bwMode="auto">
            <a:xfrm flipH="1">
              <a:off x="1921466" y="5095964"/>
              <a:ext cx="5539819" cy="0"/>
            </a:xfrm>
            <a:prstGeom prst="line">
              <a:avLst/>
            </a:prstGeom>
            <a:noFill/>
            <a:ln w="28575">
              <a:solidFill>
                <a:schemeClr val="tx1"/>
              </a:solidFill>
              <a:round/>
              <a:headEnd/>
              <a:tailEnd/>
            </a:ln>
          </p:spPr>
          <p:txBody>
            <a:bodyPr/>
            <a:lstStyle/>
            <a:p>
              <a:endParaRPr lang="en-US"/>
            </a:p>
          </p:txBody>
        </p:sp>
        <p:sp>
          <p:nvSpPr>
            <p:cNvPr id="6" name="Line 10"/>
            <p:cNvSpPr>
              <a:spLocks noChangeShapeType="1"/>
            </p:cNvSpPr>
            <p:nvPr/>
          </p:nvSpPr>
          <p:spPr bwMode="auto">
            <a:xfrm>
              <a:off x="1921466" y="3151987"/>
              <a:ext cx="2921640" cy="1953413"/>
            </a:xfrm>
            <a:prstGeom prst="line">
              <a:avLst/>
            </a:prstGeom>
            <a:noFill/>
            <a:ln w="28575">
              <a:solidFill>
                <a:srgbClr val="33CC33"/>
              </a:solidFill>
              <a:round/>
              <a:headEnd/>
              <a:tailEnd/>
            </a:ln>
          </p:spPr>
          <p:txBody>
            <a:bodyPr/>
            <a:lstStyle/>
            <a:p>
              <a:endParaRPr lang="en-US"/>
            </a:p>
          </p:txBody>
        </p:sp>
        <p:sp>
          <p:nvSpPr>
            <p:cNvPr id="7" name="TextBox 6"/>
            <p:cNvSpPr txBox="1"/>
            <p:nvPr/>
          </p:nvSpPr>
          <p:spPr>
            <a:xfrm>
              <a:off x="5181600" y="5257800"/>
              <a:ext cx="2514600" cy="369332"/>
            </a:xfrm>
            <a:prstGeom prst="rect">
              <a:avLst/>
            </a:prstGeom>
            <a:noFill/>
          </p:spPr>
          <p:txBody>
            <a:bodyPr wrap="square" rtlCol="0">
              <a:spAutoFit/>
            </a:bodyPr>
            <a:lstStyle/>
            <a:p>
              <a:r>
                <a:rPr lang="en-US" b="1" dirty="0">
                  <a:solidFill>
                    <a:srgbClr val="C00000"/>
                  </a:solidFill>
                </a:rPr>
                <a:t>Quantity of roti cane</a:t>
              </a:r>
            </a:p>
          </p:txBody>
        </p:sp>
        <p:sp>
          <p:nvSpPr>
            <p:cNvPr id="8" name="TextBox 7"/>
            <p:cNvSpPr txBox="1"/>
            <p:nvPr/>
          </p:nvSpPr>
          <p:spPr>
            <a:xfrm>
              <a:off x="1295400" y="1600200"/>
              <a:ext cx="2514600" cy="369332"/>
            </a:xfrm>
            <a:prstGeom prst="rect">
              <a:avLst/>
            </a:prstGeom>
            <a:noFill/>
          </p:spPr>
          <p:txBody>
            <a:bodyPr wrap="square" rtlCol="0">
              <a:spAutoFit/>
            </a:bodyPr>
            <a:lstStyle/>
            <a:p>
              <a:r>
                <a:rPr lang="en-US" b="1" dirty="0">
                  <a:solidFill>
                    <a:srgbClr val="C00000"/>
                  </a:solidFill>
                </a:rPr>
                <a:t>Quantity of fried rice</a:t>
              </a:r>
            </a:p>
          </p:txBody>
        </p:sp>
        <p:sp>
          <p:nvSpPr>
            <p:cNvPr id="12" name="Line 10"/>
            <p:cNvSpPr>
              <a:spLocks noChangeShapeType="1"/>
            </p:cNvSpPr>
            <p:nvPr/>
          </p:nvSpPr>
          <p:spPr bwMode="auto">
            <a:xfrm>
              <a:off x="1921466" y="3177206"/>
              <a:ext cx="5157789" cy="263462"/>
            </a:xfrm>
            <a:prstGeom prst="line">
              <a:avLst/>
            </a:prstGeom>
            <a:noFill/>
            <a:ln w="28575">
              <a:solidFill>
                <a:srgbClr val="33CC33"/>
              </a:solidFill>
              <a:prstDash val="dash"/>
              <a:round/>
              <a:headEnd/>
              <a:tailEnd/>
            </a:ln>
          </p:spPr>
          <p:txBody>
            <a:bodyPr/>
            <a:lstStyle/>
            <a:p>
              <a:endParaRPr lang="en-US"/>
            </a:p>
          </p:txBody>
        </p:sp>
        <p:sp>
          <p:nvSpPr>
            <p:cNvPr id="16" name="Arc 15"/>
            <p:cNvSpPr/>
            <p:nvPr/>
          </p:nvSpPr>
          <p:spPr>
            <a:xfrm rot="11238090">
              <a:off x="1494529" y="2326848"/>
              <a:ext cx="5925659" cy="1365379"/>
            </a:xfrm>
            <a:prstGeom prst="arc">
              <a:avLst>
                <a:gd name="adj1" fmla="val 12434981"/>
                <a:gd name="adj2" fmla="val 20946174"/>
              </a:avLst>
            </a:prstGeom>
            <a:ln w="19050">
              <a:solidFill>
                <a:srgbClr val="660066"/>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7" name="Arc 16"/>
            <p:cNvSpPr/>
            <p:nvPr/>
          </p:nvSpPr>
          <p:spPr>
            <a:xfrm rot="11238090">
              <a:off x="1510539" y="2657012"/>
              <a:ext cx="5925659" cy="1365379"/>
            </a:xfrm>
            <a:prstGeom prst="arc">
              <a:avLst>
                <a:gd name="adj1" fmla="val 12434981"/>
                <a:gd name="adj2" fmla="val 20946174"/>
              </a:avLst>
            </a:prstGeom>
            <a:ln w="19050">
              <a:solidFill>
                <a:srgbClr val="660066"/>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8" name="Arc 17"/>
            <p:cNvSpPr/>
            <p:nvPr/>
          </p:nvSpPr>
          <p:spPr>
            <a:xfrm rot="11238090">
              <a:off x="1510539" y="3038012"/>
              <a:ext cx="5925659" cy="1365379"/>
            </a:xfrm>
            <a:prstGeom prst="arc">
              <a:avLst>
                <a:gd name="adj1" fmla="val 12434981"/>
                <a:gd name="adj2" fmla="val 20946174"/>
              </a:avLst>
            </a:prstGeom>
            <a:ln w="19050">
              <a:solidFill>
                <a:srgbClr val="660066"/>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9" name="TextBox 18"/>
            <p:cNvSpPr txBox="1"/>
            <p:nvPr/>
          </p:nvSpPr>
          <p:spPr>
            <a:xfrm>
              <a:off x="2212126" y="2819400"/>
              <a:ext cx="356188" cy="369332"/>
            </a:xfrm>
            <a:prstGeom prst="rect">
              <a:avLst/>
            </a:prstGeom>
            <a:noFill/>
          </p:spPr>
          <p:txBody>
            <a:bodyPr wrap="none" rtlCol="0">
              <a:spAutoFit/>
            </a:bodyPr>
            <a:lstStyle/>
            <a:p>
              <a:r>
                <a:rPr lang="en-US" b="1" dirty="0"/>
                <a:t>A</a:t>
              </a:r>
            </a:p>
          </p:txBody>
        </p:sp>
        <p:sp>
          <p:nvSpPr>
            <p:cNvPr id="20" name="TextBox 19"/>
            <p:cNvSpPr txBox="1"/>
            <p:nvPr/>
          </p:nvSpPr>
          <p:spPr>
            <a:xfrm>
              <a:off x="4673012" y="4724400"/>
              <a:ext cx="319318" cy="369332"/>
            </a:xfrm>
            <a:prstGeom prst="rect">
              <a:avLst/>
            </a:prstGeom>
            <a:noFill/>
          </p:spPr>
          <p:txBody>
            <a:bodyPr wrap="none" rtlCol="0">
              <a:spAutoFit/>
            </a:bodyPr>
            <a:lstStyle/>
            <a:p>
              <a:r>
                <a:rPr lang="en-US" b="1" dirty="0"/>
                <a:t>B</a:t>
              </a:r>
            </a:p>
          </p:txBody>
        </p:sp>
        <p:sp>
          <p:nvSpPr>
            <p:cNvPr id="21" name="Arc 20"/>
            <p:cNvSpPr/>
            <p:nvPr/>
          </p:nvSpPr>
          <p:spPr>
            <a:xfrm rot="11238090">
              <a:off x="2161679" y="1945848"/>
              <a:ext cx="5925658" cy="1365379"/>
            </a:xfrm>
            <a:prstGeom prst="arc">
              <a:avLst>
                <a:gd name="adj1" fmla="val 12388940"/>
                <a:gd name="adj2" fmla="val 21185946"/>
              </a:avLst>
            </a:prstGeom>
            <a:ln w="19050">
              <a:solidFill>
                <a:srgbClr val="660066"/>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22" name="TextBox 21"/>
            <p:cNvSpPr txBox="1"/>
            <p:nvPr/>
          </p:nvSpPr>
          <p:spPr>
            <a:xfrm>
              <a:off x="5249386" y="3124200"/>
              <a:ext cx="324129" cy="369332"/>
            </a:xfrm>
            <a:prstGeom prst="rect">
              <a:avLst/>
            </a:prstGeom>
            <a:noFill/>
          </p:spPr>
          <p:txBody>
            <a:bodyPr wrap="none" rtlCol="0">
              <a:spAutoFit/>
            </a:bodyPr>
            <a:lstStyle/>
            <a:p>
              <a:r>
                <a:rPr lang="en-US" dirty="0"/>
                <a:t>●</a:t>
              </a:r>
            </a:p>
          </p:txBody>
        </p:sp>
      </p:grpSp>
      <p:sp>
        <p:nvSpPr>
          <p:cNvPr id="25" name="TextBox 24"/>
          <p:cNvSpPr txBox="1"/>
          <p:nvPr/>
        </p:nvSpPr>
        <p:spPr>
          <a:xfrm>
            <a:off x="990600" y="2971800"/>
            <a:ext cx="236703" cy="369332"/>
          </a:xfrm>
          <a:prstGeom prst="rect">
            <a:avLst/>
          </a:prstGeom>
          <a:noFill/>
        </p:spPr>
        <p:txBody>
          <a:bodyPr wrap="none" rtlCol="0">
            <a:spAutoFit/>
          </a:bodyPr>
          <a:lstStyle/>
          <a:p>
            <a:r>
              <a:rPr lang="en-US" dirty="0"/>
              <a:t>●</a:t>
            </a:r>
          </a:p>
        </p:txBody>
      </p:sp>
      <p:sp>
        <p:nvSpPr>
          <p:cNvPr id="26" name="TextBox 25"/>
          <p:cNvSpPr txBox="1"/>
          <p:nvPr/>
        </p:nvSpPr>
        <p:spPr>
          <a:xfrm>
            <a:off x="3116097" y="4888468"/>
            <a:ext cx="236703" cy="369332"/>
          </a:xfrm>
          <a:prstGeom prst="rect">
            <a:avLst/>
          </a:prstGeom>
          <a:noFill/>
        </p:spPr>
        <p:txBody>
          <a:bodyPr wrap="none" rtlCol="0">
            <a:spAutoFit/>
          </a:bodyPr>
          <a:lstStyle/>
          <a:p>
            <a:r>
              <a:rPr lang="en-US" dirty="0"/>
              <a:t>●</a:t>
            </a:r>
          </a:p>
        </p:txBody>
      </p:sp>
      <p:sp>
        <p:nvSpPr>
          <p:cNvPr id="27" name="TextBox 26"/>
          <p:cNvSpPr txBox="1"/>
          <p:nvPr/>
        </p:nvSpPr>
        <p:spPr>
          <a:xfrm>
            <a:off x="4038600" y="1295400"/>
            <a:ext cx="4495800" cy="1631216"/>
          </a:xfrm>
          <a:prstGeom prst="rect">
            <a:avLst/>
          </a:prstGeom>
          <a:noFill/>
        </p:spPr>
        <p:txBody>
          <a:bodyPr wrap="square" rtlCol="0">
            <a:spAutoFit/>
          </a:bodyPr>
          <a:lstStyle/>
          <a:p>
            <a:pPr marL="122238" indent="-122238">
              <a:buFont typeface="Arial" pitchFamily="34" charset="0"/>
              <a:buChar char="•"/>
            </a:pPr>
            <a:r>
              <a:rPr lang="en-US" sz="2000" b="1" dirty="0"/>
              <a:t>The utility maximizing bundle lies of one of the endpoints of the budget line and the consumer chooses to consume zero unit of a good: </a:t>
            </a:r>
            <a:r>
              <a:rPr lang="en-US" sz="2000" b="1" dirty="0">
                <a:solidFill>
                  <a:srgbClr val="FF0000"/>
                </a:solidFill>
              </a:rPr>
              <a:t>corner solution</a:t>
            </a:r>
            <a:endParaRPr lang="en-US" sz="2000" b="1" dirty="0"/>
          </a:p>
        </p:txBody>
      </p:sp>
      <p:sp>
        <p:nvSpPr>
          <p:cNvPr id="28" name="TextBox 27"/>
          <p:cNvSpPr txBox="1"/>
          <p:nvPr/>
        </p:nvSpPr>
        <p:spPr>
          <a:xfrm>
            <a:off x="5486400" y="2990671"/>
            <a:ext cx="3048000" cy="1631216"/>
          </a:xfrm>
          <a:prstGeom prst="rect">
            <a:avLst/>
          </a:prstGeom>
          <a:noFill/>
        </p:spPr>
        <p:txBody>
          <a:bodyPr wrap="square" rtlCol="0">
            <a:spAutoFit/>
          </a:bodyPr>
          <a:lstStyle/>
          <a:p>
            <a:pPr marL="122238" indent="-122238">
              <a:buFont typeface="Arial" pitchFamily="34" charset="0"/>
              <a:buChar char="•"/>
            </a:pPr>
            <a:r>
              <a:rPr lang="en-US" sz="2000" b="1" dirty="0"/>
              <a:t>Consumers spend their entire budget and choose to purchase none of X (A) or Y (B)</a:t>
            </a:r>
          </a:p>
        </p:txBody>
      </p:sp>
      <p:sp>
        <p:nvSpPr>
          <p:cNvPr id="29" name="TextBox 28"/>
          <p:cNvSpPr txBox="1"/>
          <p:nvPr/>
        </p:nvSpPr>
        <p:spPr>
          <a:xfrm>
            <a:off x="5562601" y="4800600"/>
            <a:ext cx="2971800" cy="1323439"/>
          </a:xfrm>
          <a:prstGeom prst="rect">
            <a:avLst/>
          </a:prstGeom>
          <a:noFill/>
        </p:spPr>
        <p:txBody>
          <a:bodyPr wrap="square" rtlCol="0">
            <a:spAutoFit/>
          </a:bodyPr>
          <a:lstStyle/>
          <a:p>
            <a:pPr marL="122238" indent="-122238">
              <a:buFont typeface="Arial" pitchFamily="34" charset="0"/>
              <a:buChar char="•"/>
            </a:pPr>
            <a:r>
              <a:rPr lang="en-US" sz="2000" b="1" dirty="0"/>
              <a:t>Let’s say the consumer chooses to purchase none of X (purchase only Y)</a:t>
            </a:r>
          </a:p>
        </p:txBody>
      </p:sp>
      <p:sp>
        <p:nvSpPr>
          <p:cNvPr id="30" name="TextBox 29"/>
          <p:cNvSpPr txBox="1"/>
          <p:nvPr/>
        </p:nvSpPr>
        <p:spPr>
          <a:xfrm>
            <a:off x="2971800" y="4507468"/>
            <a:ext cx="271228" cy="461665"/>
          </a:xfrm>
          <a:prstGeom prst="rect">
            <a:avLst/>
          </a:prstGeom>
          <a:noFill/>
        </p:spPr>
        <p:txBody>
          <a:bodyPr wrap="none" rtlCol="0">
            <a:spAutoFit/>
          </a:bodyPr>
          <a:lstStyle/>
          <a:p>
            <a:r>
              <a:rPr lang="en-US" sz="2400" b="1" dirty="0">
                <a:solidFill>
                  <a:srgbClr val="33CC33"/>
                </a:solidFill>
              </a:rPr>
              <a:t>I</a:t>
            </a:r>
          </a:p>
        </p:txBody>
      </p:sp>
      <p:sp>
        <p:nvSpPr>
          <p:cNvPr id="31" name="TextBox 30"/>
          <p:cNvSpPr txBox="1"/>
          <p:nvPr/>
        </p:nvSpPr>
        <p:spPr>
          <a:xfrm>
            <a:off x="4551814" y="3440668"/>
            <a:ext cx="357790" cy="461665"/>
          </a:xfrm>
          <a:prstGeom prst="rect">
            <a:avLst/>
          </a:prstGeom>
          <a:noFill/>
        </p:spPr>
        <p:txBody>
          <a:bodyPr wrap="none" rtlCol="0">
            <a:spAutoFit/>
          </a:bodyPr>
          <a:lstStyle/>
          <a:p>
            <a:r>
              <a:rPr lang="en-US" sz="2400" b="1" dirty="0">
                <a:solidFill>
                  <a:srgbClr val="33CC33"/>
                </a:solidFill>
              </a:rPr>
              <a:t>I’</a:t>
            </a:r>
          </a:p>
        </p:txBody>
      </p:sp>
      <p:sp>
        <p:nvSpPr>
          <p:cNvPr id="32" name="TextBox 31"/>
          <p:cNvSpPr txBox="1"/>
          <p:nvPr/>
        </p:nvSpPr>
        <p:spPr>
          <a:xfrm>
            <a:off x="3750598" y="2983468"/>
            <a:ext cx="364202" cy="369332"/>
          </a:xfrm>
          <a:prstGeom prst="rect">
            <a:avLst/>
          </a:prstGeom>
          <a:noFill/>
        </p:spPr>
        <p:txBody>
          <a:bodyPr wrap="none" rtlCol="0">
            <a:spAutoFit/>
          </a:bodyPr>
          <a:lstStyle/>
          <a:p>
            <a:r>
              <a:rPr lang="en-US" b="1" dirty="0"/>
              <a:t>C</a:t>
            </a:r>
          </a:p>
        </p:txBody>
      </p:sp>
      <p:sp>
        <p:nvSpPr>
          <p:cNvPr id="33" name="TextBox 32"/>
          <p:cNvSpPr txBox="1"/>
          <p:nvPr/>
        </p:nvSpPr>
        <p:spPr>
          <a:xfrm>
            <a:off x="4237510" y="3048000"/>
            <a:ext cx="410690" cy="369332"/>
          </a:xfrm>
          <a:prstGeom prst="rect">
            <a:avLst/>
          </a:prstGeom>
          <a:noFill/>
        </p:spPr>
        <p:txBody>
          <a:bodyPr wrap="none" rtlCol="0">
            <a:spAutoFit/>
          </a:bodyPr>
          <a:lstStyle/>
          <a:p>
            <a:r>
              <a:rPr lang="en-US" b="1" dirty="0">
                <a:solidFill>
                  <a:srgbClr val="7030A0"/>
                </a:solidFill>
              </a:rPr>
              <a:t>IV</a:t>
            </a:r>
          </a:p>
        </p:txBody>
      </p:sp>
      <p:sp>
        <p:nvSpPr>
          <p:cNvPr id="34" name="TextBox 33"/>
          <p:cNvSpPr txBox="1"/>
          <p:nvPr/>
        </p:nvSpPr>
        <p:spPr>
          <a:xfrm>
            <a:off x="3966374" y="3657600"/>
            <a:ext cx="377026" cy="369332"/>
          </a:xfrm>
          <a:prstGeom prst="rect">
            <a:avLst/>
          </a:prstGeom>
          <a:noFill/>
        </p:spPr>
        <p:txBody>
          <a:bodyPr wrap="none" rtlCol="0">
            <a:spAutoFit/>
          </a:bodyPr>
          <a:lstStyle/>
          <a:p>
            <a:r>
              <a:rPr lang="en-US" b="1" dirty="0">
                <a:solidFill>
                  <a:srgbClr val="7030A0"/>
                </a:solidFill>
              </a:rPr>
              <a:t>III</a:t>
            </a:r>
          </a:p>
        </p:txBody>
      </p:sp>
      <p:sp>
        <p:nvSpPr>
          <p:cNvPr id="35" name="TextBox 34"/>
          <p:cNvSpPr txBox="1"/>
          <p:nvPr/>
        </p:nvSpPr>
        <p:spPr>
          <a:xfrm>
            <a:off x="4038600" y="4015185"/>
            <a:ext cx="312906" cy="369332"/>
          </a:xfrm>
          <a:prstGeom prst="rect">
            <a:avLst/>
          </a:prstGeom>
          <a:noFill/>
        </p:spPr>
        <p:txBody>
          <a:bodyPr wrap="none" rtlCol="0">
            <a:spAutoFit/>
          </a:bodyPr>
          <a:lstStyle/>
          <a:p>
            <a:r>
              <a:rPr lang="en-US" b="1" dirty="0">
                <a:solidFill>
                  <a:srgbClr val="7030A0"/>
                </a:solidFill>
              </a:rPr>
              <a:t>II</a:t>
            </a:r>
          </a:p>
        </p:txBody>
      </p:sp>
      <p:sp>
        <p:nvSpPr>
          <p:cNvPr id="36" name="TextBox 35"/>
          <p:cNvSpPr txBox="1"/>
          <p:nvPr/>
        </p:nvSpPr>
        <p:spPr>
          <a:xfrm>
            <a:off x="4191000" y="4319985"/>
            <a:ext cx="248786" cy="369332"/>
          </a:xfrm>
          <a:prstGeom prst="rect">
            <a:avLst/>
          </a:prstGeom>
          <a:noFill/>
        </p:spPr>
        <p:txBody>
          <a:bodyPr wrap="none" rtlCol="0">
            <a:spAutoFit/>
          </a:bodyPr>
          <a:lstStyle/>
          <a:p>
            <a:r>
              <a:rPr lang="en-US" b="1" dirty="0">
                <a:solidFill>
                  <a:srgbClr val="7030A0"/>
                </a:solidFill>
              </a:rPr>
              <a:t>I</a:t>
            </a:r>
          </a:p>
        </p:txBody>
      </p:sp>
    </p:spTree>
    <p:extLst>
      <p:ext uri="{BB962C8B-B14F-4D97-AF65-F5344CB8AC3E}">
        <p14:creationId xmlns:p14="http://schemas.microsoft.com/office/powerpoint/2010/main" val="3513724261"/>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066800" y="762000"/>
            <a:ext cx="7162800" cy="4216539"/>
          </a:xfrm>
          <a:prstGeom prst="rect">
            <a:avLst/>
          </a:prstGeom>
          <a:noFill/>
        </p:spPr>
        <p:txBody>
          <a:bodyPr wrap="square" rtlCol="0">
            <a:spAutoFit/>
          </a:bodyPr>
          <a:lstStyle/>
          <a:p>
            <a:pPr marL="285750" indent="-285750">
              <a:buFont typeface="Arial" pitchFamily="34" charset="0"/>
              <a:buChar char="•"/>
            </a:pPr>
            <a:r>
              <a:rPr lang="en-US" sz="2400" b="1" dirty="0"/>
              <a:t>This is caused by the price of X is sufficiently high relative to MU</a:t>
            </a:r>
            <a:r>
              <a:rPr lang="en-US" sz="2400" b="1" baseline="-25000" dirty="0"/>
              <a:t>X </a:t>
            </a:r>
            <a:r>
              <a:rPr lang="en-US" sz="2400" b="1" dirty="0"/>
              <a:t>; </a:t>
            </a:r>
            <a:r>
              <a:rPr lang="en-US" sz="2400" b="1" dirty="0">
                <a:solidFill>
                  <a:srgbClr val="FF0000"/>
                </a:solidFill>
              </a:rPr>
              <a:t>MU</a:t>
            </a:r>
            <a:r>
              <a:rPr lang="en-US" sz="2400" b="1" baseline="-25000" dirty="0">
                <a:solidFill>
                  <a:srgbClr val="FF0000"/>
                </a:solidFill>
              </a:rPr>
              <a:t>X</a:t>
            </a:r>
            <a:r>
              <a:rPr lang="en-US" sz="2400" b="1" dirty="0">
                <a:solidFill>
                  <a:srgbClr val="FF0000"/>
                </a:solidFill>
              </a:rPr>
              <a:t>/</a:t>
            </a:r>
            <a:r>
              <a:rPr lang="en-US" sz="2400" b="1" dirty="0" err="1">
                <a:solidFill>
                  <a:srgbClr val="FF0000"/>
                </a:solidFill>
              </a:rPr>
              <a:t>p</a:t>
            </a:r>
            <a:r>
              <a:rPr lang="en-US" sz="2400" b="1" baseline="-25000" dirty="0" err="1">
                <a:solidFill>
                  <a:srgbClr val="FF0000"/>
                </a:solidFill>
              </a:rPr>
              <a:t>X</a:t>
            </a:r>
            <a:r>
              <a:rPr lang="en-US" sz="2400" b="1" baseline="-25000" dirty="0">
                <a:solidFill>
                  <a:srgbClr val="FF0000"/>
                </a:solidFill>
              </a:rPr>
              <a:t> </a:t>
            </a:r>
            <a:r>
              <a:rPr lang="en-US" sz="2400" b="1" dirty="0"/>
              <a:t>is very small.</a:t>
            </a:r>
          </a:p>
          <a:p>
            <a:pPr marL="285750" indent="-285750">
              <a:buFont typeface="Arial" pitchFamily="34" charset="0"/>
              <a:buChar char="•"/>
            </a:pPr>
            <a:r>
              <a:rPr lang="en-US" sz="2400" b="1" dirty="0"/>
              <a:t>At point A</a:t>
            </a:r>
          </a:p>
          <a:p>
            <a:pPr marL="742950" lvl="1" indent="-285750">
              <a:buFont typeface="Arial" pitchFamily="34" charset="0"/>
              <a:buChar char="•"/>
            </a:pPr>
            <a:r>
              <a:rPr lang="en-US" sz="2400" b="1" dirty="0"/>
              <a:t>a consumer chooses to buy zero X and spend his/her entire budget on Y</a:t>
            </a:r>
          </a:p>
          <a:p>
            <a:pPr marL="742950" lvl="1" indent="-285750">
              <a:buFont typeface="Arial" pitchFamily="34" charset="0"/>
              <a:buChar char="•"/>
            </a:pPr>
            <a:r>
              <a:rPr lang="en-US" sz="2400" b="1" dirty="0"/>
              <a:t>The higher utility curve for A is III which has smaller slope than the slope of the budget line (in absolute value); MRS &lt; </a:t>
            </a:r>
            <a:r>
              <a:rPr lang="en-US" sz="2400" b="1" dirty="0" err="1">
                <a:solidFill>
                  <a:srgbClr val="FF0000"/>
                </a:solidFill>
              </a:rPr>
              <a:t>p</a:t>
            </a:r>
            <a:r>
              <a:rPr lang="en-US" sz="2400" b="1" baseline="-25000" dirty="0" err="1">
                <a:solidFill>
                  <a:srgbClr val="FF0000"/>
                </a:solidFill>
              </a:rPr>
              <a:t>X</a:t>
            </a:r>
            <a:r>
              <a:rPr lang="en-US" sz="2400" b="1" dirty="0">
                <a:solidFill>
                  <a:srgbClr val="FF0000"/>
                </a:solidFill>
              </a:rPr>
              <a:t>/</a:t>
            </a:r>
            <a:r>
              <a:rPr lang="en-US" sz="2400" b="1" dirty="0" err="1">
                <a:solidFill>
                  <a:srgbClr val="FF0000"/>
                </a:solidFill>
              </a:rPr>
              <a:t>p</a:t>
            </a:r>
            <a:r>
              <a:rPr lang="en-US" sz="2400" b="1" baseline="-25000" dirty="0" err="1">
                <a:solidFill>
                  <a:srgbClr val="FF0000"/>
                </a:solidFill>
              </a:rPr>
              <a:t>Y</a:t>
            </a:r>
            <a:r>
              <a:rPr lang="en-US" sz="2400" b="1" baseline="-25000" dirty="0">
                <a:solidFill>
                  <a:srgbClr val="FF0000"/>
                </a:solidFill>
              </a:rPr>
              <a:t> , </a:t>
            </a:r>
            <a:r>
              <a:rPr lang="en-US" sz="2400" b="1" dirty="0">
                <a:solidFill>
                  <a:srgbClr val="FF0000"/>
                </a:solidFill>
              </a:rPr>
              <a:t>so for the corner solution at A,</a:t>
            </a:r>
          </a:p>
          <a:p>
            <a:pPr lvl="1"/>
            <a:endParaRPr lang="en-US" sz="2400" b="1" dirty="0">
              <a:solidFill>
                <a:srgbClr val="FF0000"/>
              </a:solidFill>
            </a:endParaRPr>
          </a:p>
          <a:p>
            <a:pPr lvl="1" algn="ctr"/>
            <a:r>
              <a:rPr lang="en-US" sz="2800" b="1" dirty="0">
                <a:solidFill>
                  <a:srgbClr val="000066"/>
                </a:solidFill>
              </a:rPr>
              <a:t>MU</a:t>
            </a:r>
            <a:r>
              <a:rPr lang="en-US" sz="2800" b="1" baseline="-25000" dirty="0">
                <a:solidFill>
                  <a:srgbClr val="000066"/>
                </a:solidFill>
              </a:rPr>
              <a:t>X</a:t>
            </a:r>
            <a:r>
              <a:rPr lang="en-US" sz="2800" b="1" dirty="0">
                <a:solidFill>
                  <a:srgbClr val="000066"/>
                </a:solidFill>
              </a:rPr>
              <a:t>/</a:t>
            </a:r>
            <a:r>
              <a:rPr lang="en-US" sz="2800" b="1" dirty="0" err="1">
                <a:solidFill>
                  <a:srgbClr val="000066"/>
                </a:solidFill>
              </a:rPr>
              <a:t>p</a:t>
            </a:r>
            <a:r>
              <a:rPr lang="en-US" sz="2800" b="1" baseline="-25000" dirty="0" err="1">
                <a:solidFill>
                  <a:srgbClr val="000066"/>
                </a:solidFill>
              </a:rPr>
              <a:t>X</a:t>
            </a:r>
            <a:r>
              <a:rPr lang="en-US" sz="2800" b="1" dirty="0">
                <a:solidFill>
                  <a:srgbClr val="000066"/>
                </a:solidFill>
              </a:rPr>
              <a:t> &lt; MU</a:t>
            </a:r>
            <a:r>
              <a:rPr lang="en-US" sz="2800" b="1" baseline="-25000" dirty="0">
                <a:solidFill>
                  <a:srgbClr val="000066"/>
                </a:solidFill>
              </a:rPr>
              <a:t>Y</a:t>
            </a:r>
            <a:r>
              <a:rPr lang="en-US" sz="2800" b="1" dirty="0">
                <a:solidFill>
                  <a:srgbClr val="000066"/>
                </a:solidFill>
              </a:rPr>
              <a:t>/</a:t>
            </a:r>
            <a:r>
              <a:rPr lang="en-US" sz="2800" b="1" dirty="0" err="1">
                <a:solidFill>
                  <a:srgbClr val="000066"/>
                </a:solidFill>
              </a:rPr>
              <a:t>p</a:t>
            </a:r>
            <a:r>
              <a:rPr lang="en-US" sz="2800" b="1" baseline="-25000" dirty="0" err="1">
                <a:solidFill>
                  <a:srgbClr val="000066"/>
                </a:solidFill>
              </a:rPr>
              <a:t>Y</a:t>
            </a:r>
            <a:endParaRPr lang="en-US" sz="2400" b="1" dirty="0"/>
          </a:p>
        </p:txBody>
      </p:sp>
      <p:sp>
        <p:nvSpPr>
          <p:cNvPr id="5" name="TextBox 4"/>
          <p:cNvSpPr txBox="1"/>
          <p:nvPr/>
        </p:nvSpPr>
        <p:spPr>
          <a:xfrm>
            <a:off x="1066801" y="5181600"/>
            <a:ext cx="7162800" cy="1200329"/>
          </a:xfrm>
          <a:prstGeom prst="rect">
            <a:avLst/>
          </a:prstGeom>
          <a:noFill/>
        </p:spPr>
        <p:txBody>
          <a:bodyPr wrap="square" rtlCol="0">
            <a:spAutoFit/>
          </a:bodyPr>
          <a:lstStyle/>
          <a:p>
            <a:pPr marL="342900" indent="-342900">
              <a:buFont typeface="Arial" pitchFamily="34" charset="0"/>
              <a:buChar char="•"/>
            </a:pPr>
            <a:r>
              <a:rPr lang="en-US" sz="2400" b="1" dirty="0"/>
              <a:t>When the consumer spends all of her income on Y, the MU</a:t>
            </a:r>
            <a:r>
              <a:rPr lang="en-US" sz="2400" b="1" baseline="-25000" dirty="0"/>
              <a:t> </a:t>
            </a:r>
            <a:r>
              <a:rPr lang="en-US" sz="2400" b="1" dirty="0"/>
              <a:t> per dollar spent on X delivers less than the last dollar spent on Y</a:t>
            </a:r>
            <a:endParaRPr lang="en-US" sz="2400" b="1" baseline="-25000" dirty="0"/>
          </a:p>
        </p:txBody>
      </p:sp>
    </p:spTree>
    <p:extLst>
      <p:ext uri="{BB962C8B-B14F-4D97-AF65-F5344CB8AC3E}">
        <p14:creationId xmlns:p14="http://schemas.microsoft.com/office/powerpoint/2010/main" val="224579130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Group 15"/>
          <p:cNvGraphicFramePr>
            <a:graphicFrameLocks noGrp="1"/>
          </p:cNvGraphicFramePr>
          <p:nvPr>
            <p:extLst>
              <p:ext uri="{D42A27DB-BD31-4B8C-83A1-F6EECF244321}">
                <p14:modId xmlns:p14="http://schemas.microsoft.com/office/powerpoint/2010/main" val="3154530519"/>
              </p:ext>
            </p:extLst>
          </p:nvPr>
        </p:nvGraphicFramePr>
        <p:xfrm>
          <a:off x="2743200" y="2432056"/>
          <a:ext cx="4038600" cy="3587744"/>
        </p:xfrm>
        <a:graphic>
          <a:graphicData uri="http://schemas.openxmlformats.org/drawingml/2006/table">
            <a:tbl>
              <a:tblPr/>
              <a:tblGrid>
                <a:gridCol w="2019300">
                  <a:extLst>
                    <a:ext uri="{9D8B030D-6E8A-4147-A177-3AD203B41FA5}">
                      <a16:colId xmlns:a16="http://schemas.microsoft.com/office/drawing/2014/main" val="20000"/>
                    </a:ext>
                  </a:extLst>
                </a:gridCol>
                <a:gridCol w="2019300">
                  <a:extLst>
                    <a:ext uri="{9D8B030D-6E8A-4147-A177-3AD203B41FA5}">
                      <a16:colId xmlns:a16="http://schemas.microsoft.com/office/drawing/2014/main" val="20001"/>
                    </a:ext>
                  </a:extLst>
                </a:gridCol>
              </a:tblGrid>
              <a:tr h="1618736">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en-US" sz="2800" b="0" i="0" u="none" strike="noStrike" cap="none" normalizeH="0" baseline="0" dirty="0">
                          <a:ln>
                            <a:noFill/>
                          </a:ln>
                          <a:solidFill>
                            <a:schemeClr val="tx1"/>
                          </a:solidFill>
                          <a:effectLst>
                            <a:outerShdw blurRad="38100" dist="38100" dir="2700000" algn="tl">
                              <a:srgbClr val="000000"/>
                            </a:outerShdw>
                          </a:effectLst>
                          <a:latin typeface="Tahoma" pitchFamily="34" charset="0"/>
                        </a:rPr>
                        <a:t>A</a:t>
                      </a:r>
                    </a:p>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en-US" sz="2800" b="0" i="0" u="none" strike="noStrike" cap="none" normalizeH="0" baseline="0" dirty="0">
                          <a:ln>
                            <a:noFill/>
                          </a:ln>
                          <a:solidFill>
                            <a:schemeClr val="tx1"/>
                          </a:solidFill>
                          <a:effectLst>
                            <a:outerShdw blurRad="38100" dist="38100" dir="2700000" algn="tl">
                              <a:srgbClr val="000000"/>
                            </a:outerShdw>
                          </a:effectLst>
                          <a:latin typeface="Tahoma" pitchFamily="34" charset="0"/>
                        </a:rPr>
                        <a:t>Attention</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00"/>
                    </a:solid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en-US" sz="2800" b="0" i="0" u="none" strike="noStrike" cap="none" normalizeH="0" baseline="0" dirty="0">
                          <a:ln>
                            <a:noFill/>
                          </a:ln>
                          <a:solidFill>
                            <a:schemeClr val="tx1"/>
                          </a:solidFill>
                          <a:effectLst>
                            <a:outerShdw blurRad="38100" dist="38100" dir="2700000" algn="tl">
                              <a:srgbClr val="000000"/>
                            </a:outerShdw>
                          </a:effectLst>
                          <a:latin typeface="Tahoma" pitchFamily="34" charset="0"/>
                        </a:rPr>
                        <a:t>B</a:t>
                      </a:r>
                    </a:p>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en-US" sz="2800" b="0" i="0" u="none" strike="noStrike" cap="none" normalizeH="0" baseline="0" dirty="0">
                          <a:ln>
                            <a:noFill/>
                          </a:ln>
                          <a:solidFill>
                            <a:schemeClr val="tx1"/>
                          </a:solidFill>
                          <a:effectLst>
                            <a:outerShdw blurRad="38100" dist="38100" dir="2700000" algn="tl">
                              <a:srgbClr val="000000"/>
                            </a:outerShdw>
                          </a:effectLst>
                          <a:latin typeface="Tahoma" pitchFamily="34" charset="0"/>
                        </a:rPr>
                        <a:t>Bravo</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8000"/>
                    </a:solidFill>
                  </a:tcPr>
                </a:tc>
                <a:extLst>
                  <a:ext uri="{0D108BD9-81ED-4DB2-BD59-A6C34878D82A}">
                    <a16:rowId xmlns:a16="http://schemas.microsoft.com/office/drawing/2014/main" val="10000"/>
                  </a:ext>
                </a:extLst>
              </a:tr>
              <a:tr h="1923782">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en-US" sz="2800" b="0" i="0" u="none" strike="noStrike" cap="none" normalizeH="0" baseline="0" dirty="0">
                          <a:ln>
                            <a:noFill/>
                          </a:ln>
                          <a:solidFill>
                            <a:schemeClr val="tx1"/>
                          </a:solidFill>
                          <a:effectLst>
                            <a:outerShdw blurRad="38100" dist="38100" dir="2700000" algn="tl">
                              <a:srgbClr val="000000"/>
                            </a:outerShdw>
                          </a:effectLst>
                          <a:latin typeface="Tahoma" pitchFamily="34" charset="0"/>
                        </a:rPr>
                        <a:t>D</a:t>
                      </a:r>
                    </a:p>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en-US" sz="2800" b="0" i="0" u="none" strike="noStrike" cap="none" normalizeH="0" baseline="0" dirty="0">
                          <a:ln>
                            <a:noFill/>
                          </a:ln>
                          <a:solidFill>
                            <a:schemeClr val="tx1"/>
                          </a:solidFill>
                          <a:effectLst>
                            <a:outerShdw blurRad="38100" dist="38100" dir="2700000" algn="tl">
                              <a:srgbClr val="000000"/>
                            </a:outerShdw>
                          </a:effectLst>
                          <a:latin typeface="Tahoma" pitchFamily="34" charset="0"/>
                        </a:rPr>
                        <a:t>Don’t worry </a:t>
                      </a:r>
                    </a:p>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en-US" sz="2800" b="0" i="0" u="none" strike="noStrike" cap="none" normalizeH="0" baseline="0" dirty="0">
                          <a:ln>
                            <a:noFill/>
                          </a:ln>
                          <a:solidFill>
                            <a:schemeClr val="tx1"/>
                          </a:solidFill>
                          <a:effectLst>
                            <a:outerShdw blurRad="38100" dist="38100" dir="2700000" algn="tl">
                              <a:srgbClr val="000000"/>
                            </a:outerShdw>
                          </a:effectLst>
                          <a:latin typeface="Tahoma" pitchFamily="34" charset="0"/>
                        </a:rPr>
                        <a:t>Be happy</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0070C0"/>
                    </a:solid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en-US" sz="2800" b="0" i="0" u="none" strike="noStrike" cap="none" normalizeH="0" baseline="0" dirty="0">
                          <a:ln>
                            <a:noFill/>
                          </a:ln>
                          <a:solidFill>
                            <a:schemeClr val="tx1"/>
                          </a:solidFill>
                          <a:effectLst>
                            <a:outerShdw blurRad="38100" dist="38100" dir="2700000" algn="tl">
                              <a:srgbClr val="000000"/>
                            </a:outerShdw>
                          </a:effectLst>
                          <a:latin typeface="Tahoma" pitchFamily="34" charset="0"/>
                        </a:rPr>
                        <a:t>C</a:t>
                      </a:r>
                    </a:p>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en-US" sz="2800" b="0" i="0" u="none" strike="noStrike" cap="none" normalizeH="0" baseline="0" dirty="0">
                          <a:ln>
                            <a:noFill/>
                          </a:ln>
                          <a:solidFill>
                            <a:schemeClr val="tx1"/>
                          </a:solidFill>
                          <a:effectLst>
                            <a:outerShdw blurRad="38100" dist="38100" dir="2700000" algn="tl">
                              <a:srgbClr val="000000"/>
                            </a:outerShdw>
                          </a:effectLst>
                          <a:latin typeface="Tahoma" pitchFamily="34" charset="0"/>
                        </a:rPr>
                        <a:t>Cut or </a:t>
                      </a:r>
                      <a:r>
                        <a:rPr kumimoji="0" lang="en-US" sz="2800" b="0" i="0" u="none" strike="noStrike" cap="none" normalizeH="0" baseline="0" dirty="0" err="1">
                          <a:ln>
                            <a:noFill/>
                          </a:ln>
                          <a:solidFill>
                            <a:schemeClr val="tx1"/>
                          </a:solidFill>
                          <a:effectLst>
                            <a:outerShdw blurRad="38100" dist="38100" dir="2700000" algn="tl">
                              <a:srgbClr val="000000"/>
                            </a:outerShdw>
                          </a:effectLst>
                          <a:latin typeface="Tahoma" pitchFamily="34" charset="0"/>
                        </a:rPr>
                        <a:t>communi</a:t>
                      </a:r>
                      <a:r>
                        <a:rPr kumimoji="0" lang="en-US" sz="2800" b="0" i="0" u="none" strike="noStrike" cap="none" normalizeH="0" baseline="0" dirty="0">
                          <a:ln>
                            <a:noFill/>
                          </a:ln>
                          <a:solidFill>
                            <a:schemeClr val="tx1"/>
                          </a:solidFill>
                          <a:effectLst>
                            <a:outerShdw blurRad="38100" dist="38100" dir="2700000" algn="tl">
                              <a:srgbClr val="000000"/>
                            </a:outerShdw>
                          </a:effectLst>
                          <a:latin typeface="Tahoma" pitchFamily="34" charset="0"/>
                        </a:rPr>
                        <a:t> </a:t>
                      </a:r>
                      <a:r>
                        <a:rPr kumimoji="0" lang="en-US" sz="2800" b="0" i="0" u="none" strike="noStrike" cap="none" normalizeH="0" baseline="0" dirty="0" err="1">
                          <a:ln>
                            <a:noFill/>
                          </a:ln>
                          <a:solidFill>
                            <a:schemeClr val="tx1"/>
                          </a:solidFill>
                          <a:effectLst>
                            <a:outerShdw blurRad="38100" dist="38100" dir="2700000" algn="tl">
                              <a:srgbClr val="000000"/>
                            </a:outerShdw>
                          </a:effectLst>
                          <a:latin typeface="Tahoma" pitchFamily="34" charset="0"/>
                        </a:rPr>
                        <a:t>cate</a:t>
                      </a:r>
                      <a:endParaRPr kumimoji="0" lang="en-US" sz="2800" b="0" i="0" u="none" strike="noStrike" cap="none" normalizeH="0" baseline="0" dirty="0">
                        <a:ln>
                          <a:noFill/>
                        </a:ln>
                        <a:solidFill>
                          <a:schemeClr val="tx1"/>
                        </a:solidFill>
                        <a:effectLst>
                          <a:outerShdw blurRad="38100" dist="38100" dir="2700000" algn="tl">
                            <a:srgbClr val="000000"/>
                          </a:outerShdw>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FF0000"/>
                    </a:solidFill>
                  </a:tcPr>
                </a:tc>
                <a:extLst>
                  <a:ext uri="{0D108BD9-81ED-4DB2-BD59-A6C34878D82A}">
                    <a16:rowId xmlns:a16="http://schemas.microsoft.com/office/drawing/2014/main" val="10001"/>
                  </a:ext>
                </a:extLst>
              </a:tr>
            </a:tbl>
          </a:graphicData>
        </a:graphic>
      </p:graphicFrame>
      <p:sp>
        <p:nvSpPr>
          <p:cNvPr id="3" name="Text Box 16"/>
          <p:cNvSpPr txBox="1">
            <a:spLocks noChangeArrowheads="1"/>
          </p:cNvSpPr>
          <p:nvPr/>
        </p:nvSpPr>
        <p:spPr bwMode="auto">
          <a:xfrm>
            <a:off x="2590800" y="5953780"/>
            <a:ext cx="4343400" cy="523220"/>
          </a:xfrm>
          <a:prstGeom prst="rect">
            <a:avLst/>
          </a:prstGeom>
          <a:noFill/>
          <a:ln w="9525">
            <a:noFill/>
            <a:miter lim="800000"/>
            <a:headEnd/>
            <a:tailEnd/>
          </a:ln>
        </p:spPr>
        <p:txBody>
          <a:bodyPr wrap="square">
            <a:spAutoFit/>
          </a:bodyPr>
          <a:lstStyle/>
          <a:p>
            <a:pPr algn="ctr"/>
            <a:r>
              <a:rPr lang="en-US" sz="2800" b="1" dirty="0"/>
              <a:t>Consumers Do not Want</a:t>
            </a:r>
            <a:endParaRPr lang="en-US" sz="2800" b="1" baseline="0" dirty="0"/>
          </a:p>
        </p:txBody>
      </p:sp>
      <p:sp>
        <p:nvSpPr>
          <p:cNvPr id="4" name="Text Box 18"/>
          <p:cNvSpPr txBox="1">
            <a:spLocks noChangeArrowheads="1"/>
          </p:cNvSpPr>
          <p:nvPr/>
        </p:nvSpPr>
        <p:spPr bwMode="auto">
          <a:xfrm>
            <a:off x="2743200" y="1838980"/>
            <a:ext cx="4038600" cy="523220"/>
          </a:xfrm>
          <a:prstGeom prst="rect">
            <a:avLst/>
          </a:prstGeom>
          <a:noFill/>
          <a:ln w="9525">
            <a:noFill/>
            <a:miter lim="800000"/>
            <a:headEnd/>
            <a:tailEnd/>
          </a:ln>
        </p:spPr>
        <p:txBody>
          <a:bodyPr wrap="square">
            <a:spAutoFit/>
          </a:bodyPr>
          <a:lstStyle/>
          <a:p>
            <a:pPr algn="ctr"/>
            <a:r>
              <a:rPr lang="en-US" sz="2800" b="1" baseline="0" dirty="0"/>
              <a:t>Consumers Want</a:t>
            </a:r>
          </a:p>
        </p:txBody>
      </p:sp>
      <p:sp>
        <p:nvSpPr>
          <p:cNvPr id="5" name="Text Box 20"/>
          <p:cNvSpPr txBox="1">
            <a:spLocks noChangeArrowheads="1"/>
          </p:cNvSpPr>
          <p:nvPr/>
        </p:nvSpPr>
        <p:spPr bwMode="auto">
          <a:xfrm>
            <a:off x="1143000" y="3137118"/>
            <a:ext cx="1524000" cy="1815882"/>
          </a:xfrm>
          <a:prstGeom prst="rect">
            <a:avLst/>
          </a:prstGeom>
          <a:noFill/>
          <a:ln w="9525">
            <a:noFill/>
            <a:miter lim="800000"/>
            <a:headEnd/>
            <a:tailEnd/>
          </a:ln>
        </p:spPr>
        <p:txBody>
          <a:bodyPr wrap="square">
            <a:spAutoFit/>
          </a:bodyPr>
          <a:lstStyle/>
          <a:p>
            <a:pPr>
              <a:spcBef>
                <a:spcPct val="50000"/>
              </a:spcBef>
            </a:pPr>
            <a:r>
              <a:rPr lang="en-US" sz="2800" b="1" dirty="0"/>
              <a:t>Consumers Do not Find</a:t>
            </a:r>
            <a:endParaRPr lang="en-US" sz="2000" b="1" baseline="0" dirty="0"/>
          </a:p>
        </p:txBody>
      </p:sp>
      <p:sp>
        <p:nvSpPr>
          <p:cNvPr id="6" name="Text Box 21"/>
          <p:cNvSpPr txBox="1">
            <a:spLocks noChangeArrowheads="1"/>
          </p:cNvSpPr>
          <p:nvPr/>
        </p:nvSpPr>
        <p:spPr bwMode="auto">
          <a:xfrm>
            <a:off x="6858000" y="3339405"/>
            <a:ext cx="1371600" cy="1384995"/>
          </a:xfrm>
          <a:prstGeom prst="rect">
            <a:avLst/>
          </a:prstGeom>
          <a:noFill/>
          <a:ln w="9525">
            <a:noFill/>
            <a:miter lim="800000"/>
            <a:headEnd/>
            <a:tailEnd/>
          </a:ln>
        </p:spPr>
        <p:txBody>
          <a:bodyPr wrap="square">
            <a:spAutoFit/>
          </a:bodyPr>
          <a:lstStyle/>
          <a:p>
            <a:pPr>
              <a:spcBef>
                <a:spcPct val="50000"/>
              </a:spcBef>
            </a:pPr>
            <a:r>
              <a:rPr lang="en-US" sz="2800" b="1" baseline="0" dirty="0"/>
              <a:t>Consumers Find</a:t>
            </a:r>
          </a:p>
        </p:txBody>
      </p:sp>
      <p:sp>
        <p:nvSpPr>
          <p:cNvPr id="7" name="TextBox 6"/>
          <p:cNvSpPr txBox="1"/>
          <p:nvPr/>
        </p:nvSpPr>
        <p:spPr>
          <a:xfrm>
            <a:off x="609600" y="457200"/>
            <a:ext cx="7467600" cy="1200329"/>
          </a:xfrm>
          <a:prstGeom prst="rect">
            <a:avLst/>
          </a:prstGeom>
          <a:noFill/>
        </p:spPr>
        <p:txBody>
          <a:bodyPr wrap="square" rtlCol="0">
            <a:spAutoFit/>
          </a:bodyPr>
          <a:lstStyle/>
          <a:p>
            <a:pPr marL="342900" indent="-342900">
              <a:buFont typeface="Wingdings" pitchFamily="2" charset="2"/>
              <a:buChar char="§"/>
            </a:pPr>
            <a:r>
              <a:rPr lang="en-US" sz="2400" b="1" dirty="0">
                <a:solidFill>
                  <a:srgbClr val="002060"/>
                </a:solidFill>
              </a:rPr>
              <a:t>The relation between the want of consumers and the availability of the product and or consumer satisfaction</a:t>
            </a:r>
          </a:p>
        </p:txBody>
      </p:sp>
    </p:spTree>
    <p:extLst>
      <p:ext uri="{BB962C8B-B14F-4D97-AF65-F5344CB8AC3E}">
        <p14:creationId xmlns:p14="http://schemas.microsoft.com/office/powerpoint/2010/main" val="2494031220"/>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066800" y="1219200"/>
            <a:ext cx="7239000" cy="4955203"/>
          </a:xfrm>
          <a:prstGeom prst="rect">
            <a:avLst/>
          </a:prstGeom>
          <a:noFill/>
        </p:spPr>
        <p:txBody>
          <a:bodyPr wrap="square" rtlCol="0">
            <a:spAutoFit/>
          </a:bodyPr>
          <a:lstStyle/>
          <a:p>
            <a:pPr marL="342900" indent="-342900">
              <a:buFont typeface="Arial" pitchFamily="34" charset="0"/>
              <a:buChar char="•"/>
            </a:pPr>
            <a:r>
              <a:rPr lang="en-US" sz="2400" b="1" dirty="0"/>
              <a:t>Suppose there is a sufficiently large decrease in the price of X relative to the price of Y,  the budget line will be changed (from I to I’) and  the combination of consumption is going to be C.</a:t>
            </a:r>
          </a:p>
          <a:p>
            <a:pPr marL="342900" indent="-342900">
              <a:buFont typeface="Arial" pitchFamily="34" charset="0"/>
              <a:buChar char="•"/>
            </a:pPr>
            <a:r>
              <a:rPr lang="en-US" sz="2400" b="1" dirty="0"/>
              <a:t>At point C,  the new budget line could become tangent to some indifference curve (IV) where both X and Y are bought </a:t>
            </a:r>
          </a:p>
          <a:p>
            <a:pPr marL="342900" indent="-342900">
              <a:buFont typeface="Arial" pitchFamily="34" charset="0"/>
              <a:buChar char="•"/>
            </a:pPr>
            <a:r>
              <a:rPr lang="en-US" sz="2400" b="1" dirty="0"/>
              <a:t>In general, a corner solution in which the consumer purchases none of some good X, results when</a:t>
            </a:r>
          </a:p>
          <a:p>
            <a:pPr marL="342900" indent="-342900">
              <a:buFont typeface="Arial" pitchFamily="34" charset="0"/>
              <a:buChar char="•"/>
            </a:pPr>
            <a:endParaRPr lang="en-US" sz="2400" b="1" dirty="0"/>
          </a:p>
          <a:p>
            <a:pPr marL="0" lvl="1" algn="ctr"/>
            <a:r>
              <a:rPr lang="en-US" sz="2800" b="1" dirty="0">
                <a:solidFill>
                  <a:srgbClr val="000066"/>
                </a:solidFill>
              </a:rPr>
              <a:t>MU</a:t>
            </a:r>
            <a:r>
              <a:rPr lang="en-US" sz="2800" b="1" baseline="-25000" dirty="0">
                <a:solidFill>
                  <a:srgbClr val="000066"/>
                </a:solidFill>
              </a:rPr>
              <a:t>X</a:t>
            </a:r>
            <a:r>
              <a:rPr lang="en-US" sz="2800" b="1" dirty="0">
                <a:solidFill>
                  <a:srgbClr val="000066"/>
                </a:solidFill>
              </a:rPr>
              <a:t>/</a:t>
            </a:r>
            <a:r>
              <a:rPr lang="en-US" sz="2800" b="1" dirty="0" err="1">
                <a:solidFill>
                  <a:srgbClr val="000066"/>
                </a:solidFill>
              </a:rPr>
              <a:t>p</a:t>
            </a:r>
            <a:r>
              <a:rPr lang="en-US" sz="2800" b="1" baseline="-25000" dirty="0" err="1">
                <a:solidFill>
                  <a:srgbClr val="000066"/>
                </a:solidFill>
              </a:rPr>
              <a:t>X</a:t>
            </a:r>
            <a:r>
              <a:rPr lang="en-US" sz="2800" b="1" dirty="0">
                <a:solidFill>
                  <a:srgbClr val="000066"/>
                </a:solidFill>
              </a:rPr>
              <a:t> &lt; </a:t>
            </a:r>
            <a:r>
              <a:rPr lang="en-US" sz="2800" b="1" dirty="0" err="1">
                <a:solidFill>
                  <a:srgbClr val="000066"/>
                </a:solidFill>
              </a:rPr>
              <a:t>MU</a:t>
            </a:r>
            <a:r>
              <a:rPr lang="en-US" sz="2800" b="1" baseline="-25000" dirty="0" err="1">
                <a:solidFill>
                  <a:srgbClr val="000066"/>
                </a:solidFill>
              </a:rPr>
              <a:t>i</a:t>
            </a:r>
            <a:r>
              <a:rPr lang="en-US" sz="2800" b="1" dirty="0">
                <a:solidFill>
                  <a:srgbClr val="000066"/>
                </a:solidFill>
              </a:rPr>
              <a:t>/p</a:t>
            </a:r>
            <a:r>
              <a:rPr lang="en-US" sz="2800" b="1" baseline="-25000" dirty="0">
                <a:solidFill>
                  <a:srgbClr val="000066"/>
                </a:solidFill>
              </a:rPr>
              <a:t>i</a:t>
            </a:r>
            <a:r>
              <a:rPr lang="en-US" sz="2800" b="1" dirty="0">
                <a:solidFill>
                  <a:srgbClr val="000066"/>
                </a:solidFill>
              </a:rPr>
              <a:t> = … = </a:t>
            </a:r>
            <a:r>
              <a:rPr lang="en-US" sz="2400" b="1" dirty="0" err="1">
                <a:solidFill>
                  <a:srgbClr val="000066"/>
                </a:solidFill>
              </a:rPr>
              <a:t>MU</a:t>
            </a:r>
            <a:r>
              <a:rPr lang="en-US" sz="2400" b="1" baseline="-25000" dirty="0" err="1">
                <a:solidFill>
                  <a:srgbClr val="000066"/>
                </a:solidFill>
              </a:rPr>
              <a:t>j</a:t>
            </a:r>
            <a:r>
              <a:rPr lang="en-US" sz="2400" b="1" dirty="0">
                <a:solidFill>
                  <a:srgbClr val="000066"/>
                </a:solidFill>
              </a:rPr>
              <a:t>/</a:t>
            </a:r>
            <a:r>
              <a:rPr lang="en-US" sz="2400" b="1" dirty="0" err="1">
                <a:solidFill>
                  <a:srgbClr val="000066"/>
                </a:solidFill>
              </a:rPr>
              <a:t>p</a:t>
            </a:r>
            <a:r>
              <a:rPr lang="en-US" sz="2400" b="1" baseline="-25000" dirty="0" err="1">
                <a:solidFill>
                  <a:srgbClr val="000066"/>
                </a:solidFill>
              </a:rPr>
              <a:t>j</a:t>
            </a:r>
            <a:endParaRPr lang="en-US" sz="2400" b="1" dirty="0"/>
          </a:p>
        </p:txBody>
      </p:sp>
    </p:spTree>
    <p:extLst>
      <p:ext uri="{BB962C8B-B14F-4D97-AF65-F5344CB8AC3E}">
        <p14:creationId xmlns:p14="http://schemas.microsoft.com/office/powerpoint/2010/main" val="1510186942"/>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43490" y="1981200"/>
            <a:ext cx="7024744" cy="1905000"/>
          </a:xfrm>
        </p:spPr>
        <p:txBody>
          <a:bodyPr>
            <a:noAutofit/>
          </a:bodyPr>
          <a:lstStyle/>
          <a:p>
            <a:pPr algn="ctr"/>
            <a:r>
              <a:rPr lang="en-US" sz="5400" b="1" dirty="0">
                <a:solidFill>
                  <a:srgbClr val="000066"/>
                </a:solidFill>
                <a:effectLst>
                  <a:outerShdw blurRad="38100" dist="38100" dir="2700000" algn="tl">
                    <a:srgbClr val="000000">
                      <a:alpha val="43137"/>
                    </a:srgbClr>
                  </a:outerShdw>
                </a:effectLst>
                <a:latin typeface="Chiller" pitchFamily="82" charset="0"/>
              </a:rPr>
              <a:t>A Mathematical Analysis of the Theory of Consumer Behavior</a:t>
            </a:r>
          </a:p>
        </p:txBody>
      </p:sp>
    </p:spTree>
    <p:extLst>
      <p:ext uri="{BB962C8B-B14F-4D97-AF65-F5344CB8AC3E}">
        <p14:creationId xmlns:p14="http://schemas.microsoft.com/office/powerpoint/2010/main" val="1560467243"/>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3" name="Rectangle 2"/>
              <p:cNvSpPr/>
              <p:nvPr/>
            </p:nvSpPr>
            <p:spPr>
              <a:xfrm>
                <a:off x="609600" y="1295400"/>
                <a:ext cx="7924800" cy="5034648"/>
              </a:xfrm>
              <a:prstGeom prst="rect">
                <a:avLst/>
              </a:prstGeom>
            </p:spPr>
            <p:txBody>
              <a:bodyPr wrap="square">
                <a:spAutoFit/>
              </a:bodyPr>
              <a:lstStyle/>
              <a:p>
                <a:pPr marL="236538" indent="-168275">
                  <a:buFont typeface="Arial" pitchFamily="34" charset="0"/>
                  <a:buChar char="•"/>
                  <a:tabLst>
                    <a:tab pos="7315200" algn="l"/>
                  </a:tabLst>
                </a:pPr>
                <a:r>
                  <a:rPr lang="en-US" sz="2400" b="1" dirty="0">
                    <a:solidFill>
                      <a:schemeClr val="tx1"/>
                    </a:solidFill>
                  </a:rPr>
                  <a:t>U = f(X, Y) 	(1)</a:t>
                </a:r>
              </a:p>
              <a:p>
                <a:pPr marL="236538" indent="-168275">
                  <a:buFont typeface="Arial" pitchFamily="34" charset="0"/>
                  <a:buChar char="•"/>
                  <a:tabLst>
                    <a:tab pos="7315200" algn="l"/>
                  </a:tabLst>
                </a:pPr>
                <a:r>
                  <a:rPr lang="en-US" sz="2400" b="1" dirty="0">
                    <a:solidFill>
                      <a:schemeClr val="tx1"/>
                    </a:solidFill>
                  </a:rPr>
                  <a:t>MU</a:t>
                </a:r>
                <a:r>
                  <a:rPr lang="en-US" sz="2400" b="1" baseline="-25000" dirty="0">
                    <a:solidFill>
                      <a:schemeClr val="tx1"/>
                    </a:solidFill>
                  </a:rPr>
                  <a:t>X</a:t>
                </a:r>
                <a:r>
                  <a:rPr lang="en-US" sz="2400" b="1" dirty="0">
                    <a:solidFill>
                      <a:schemeClr val="tx1"/>
                    </a:solidFill>
                  </a:rPr>
                  <a:t> =∂U</a:t>
                </a:r>
                <a:r>
                  <a:rPr lang="en-US" sz="2400" b="1" baseline="-25000" dirty="0">
                    <a:solidFill>
                      <a:schemeClr val="tx1"/>
                    </a:solidFill>
                  </a:rPr>
                  <a:t>X</a:t>
                </a:r>
                <a:r>
                  <a:rPr lang="en-US" sz="2400" b="1" dirty="0">
                    <a:solidFill>
                      <a:schemeClr val="tx1"/>
                    </a:solidFill>
                  </a:rPr>
                  <a:t>/∂X 	(2)</a:t>
                </a:r>
              </a:p>
              <a:p>
                <a:pPr marL="236538" indent="-168275">
                  <a:buFont typeface="Arial" pitchFamily="34" charset="0"/>
                  <a:buChar char="•"/>
                  <a:tabLst>
                    <a:tab pos="7315200" algn="l"/>
                  </a:tabLst>
                </a:pPr>
                <a:r>
                  <a:rPr lang="en-US" sz="2400" b="1" dirty="0">
                    <a:solidFill>
                      <a:schemeClr val="tx1"/>
                    </a:solidFill>
                  </a:rPr>
                  <a:t>MU</a:t>
                </a:r>
                <a:r>
                  <a:rPr lang="en-US" sz="2400" b="1" baseline="-25000" dirty="0">
                    <a:solidFill>
                      <a:schemeClr val="tx1"/>
                    </a:solidFill>
                  </a:rPr>
                  <a:t>Y</a:t>
                </a:r>
                <a:r>
                  <a:rPr lang="en-US" sz="2400" b="1" dirty="0">
                    <a:solidFill>
                      <a:schemeClr val="tx1"/>
                    </a:solidFill>
                  </a:rPr>
                  <a:t> = ∂ U</a:t>
                </a:r>
                <a:r>
                  <a:rPr lang="en-US" sz="2400" b="1" baseline="-25000" dirty="0">
                    <a:solidFill>
                      <a:schemeClr val="tx1"/>
                    </a:solidFill>
                  </a:rPr>
                  <a:t>Y</a:t>
                </a:r>
                <a:r>
                  <a:rPr lang="en-US" sz="2400" b="1" dirty="0">
                    <a:solidFill>
                      <a:schemeClr val="tx1"/>
                    </a:solidFill>
                  </a:rPr>
                  <a:t>/∂Y 	(3)</a:t>
                </a:r>
              </a:p>
              <a:p>
                <a:pPr marL="236538" indent="-168275">
                  <a:buFont typeface="Arial" pitchFamily="34" charset="0"/>
                  <a:buChar char="•"/>
                  <a:tabLst>
                    <a:tab pos="7315200" algn="l"/>
                  </a:tabLst>
                </a:pPr>
                <a:r>
                  <a:rPr lang="en-US" sz="2400" b="1" dirty="0">
                    <a:solidFill>
                      <a:schemeClr val="tx1"/>
                    </a:solidFill>
                  </a:rPr>
                  <a:t>MRS</a:t>
                </a:r>
                <a:r>
                  <a:rPr lang="en-US" sz="2400" b="1" baseline="-25000" dirty="0">
                    <a:solidFill>
                      <a:schemeClr val="tx1"/>
                    </a:solidFill>
                  </a:rPr>
                  <a:t>XY</a:t>
                </a:r>
                <a:r>
                  <a:rPr lang="en-US" sz="2400" b="1" dirty="0">
                    <a:solidFill>
                      <a:schemeClr val="tx1"/>
                    </a:solidFill>
                  </a:rPr>
                  <a:t> = - </a:t>
                </a:r>
                <a14:m>
                  <m:oMath xmlns:m="http://schemas.openxmlformats.org/officeDocument/2006/math">
                    <m:r>
                      <a:rPr lang="en-US" sz="2400" b="1" i="1" dirty="0">
                        <a:solidFill>
                          <a:schemeClr val="tx1"/>
                        </a:solidFill>
                        <a:latin typeface="Cambria Math"/>
                      </a:rPr>
                      <m:t>𝒅</m:t>
                    </m:r>
                  </m:oMath>
                </a14:m>
                <a:r>
                  <a:rPr lang="en-US" sz="2400" b="1" dirty="0">
                    <a:solidFill>
                      <a:schemeClr val="tx1"/>
                    </a:solidFill>
                  </a:rPr>
                  <a:t>Y/</a:t>
                </a:r>
                <a14:m>
                  <m:oMath xmlns:m="http://schemas.openxmlformats.org/officeDocument/2006/math">
                    <m:r>
                      <a:rPr lang="en-US" sz="2400" b="1" i="1" dirty="0" smtClean="0">
                        <a:solidFill>
                          <a:schemeClr val="tx1"/>
                        </a:solidFill>
                        <a:latin typeface="Cambria Math"/>
                      </a:rPr>
                      <m:t>𝒅</m:t>
                    </m:r>
                  </m:oMath>
                </a14:m>
                <a:r>
                  <a:rPr lang="en-US" sz="2400" b="1" dirty="0">
                    <a:solidFill>
                      <a:schemeClr val="tx1"/>
                    </a:solidFill>
                  </a:rPr>
                  <a:t>X 	(4)</a:t>
                </a:r>
              </a:p>
              <a:p>
                <a:pPr marL="236538" indent="-168275">
                  <a:buFont typeface="Arial" pitchFamily="34" charset="0"/>
                  <a:buChar char="•"/>
                  <a:tabLst>
                    <a:tab pos="7315200" algn="l"/>
                  </a:tabLst>
                  <a:defRPr/>
                </a:pPr>
                <a14:m>
                  <m:oMath xmlns:m="http://schemas.openxmlformats.org/officeDocument/2006/math">
                    <m:r>
                      <a:rPr lang="en-US" sz="2400" b="1" i="1" dirty="0">
                        <a:solidFill>
                          <a:schemeClr val="tx1"/>
                        </a:solidFill>
                        <a:latin typeface="Cambria Math"/>
                      </a:rPr>
                      <m:t>𝒅</m:t>
                    </m:r>
                  </m:oMath>
                </a14:m>
                <a:r>
                  <a:rPr lang="en-US" sz="2400" b="1" dirty="0">
                    <a:solidFill>
                      <a:schemeClr val="tx1"/>
                    </a:solidFill>
                  </a:rPr>
                  <a:t>U =</a:t>
                </a:r>
                <a14:m>
                  <m:oMath xmlns:m="http://schemas.openxmlformats.org/officeDocument/2006/math">
                    <m:r>
                      <a:rPr lang="en-US" sz="2400" b="1" i="0" dirty="0" smtClean="0">
                        <a:solidFill>
                          <a:schemeClr val="tx1"/>
                        </a:solidFill>
                        <a:latin typeface="Cambria Math"/>
                      </a:rPr>
                      <m:t> </m:t>
                    </m:r>
                    <m:f>
                      <m:fPr>
                        <m:ctrlPr>
                          <a:rPr lang="en-US" sz="2400" b="1" i="1" dirty="0" smtClean="0">
                            <a:solidFill>
                              <a:schemeClr val="tx1"/>
                            </a:solidFill>
                            <a:latin typeface="Cambria Math" panose="02040503050406030204" pitchFamily="18" charset="0"/>
                          </a:rPr>
                        </m:ctrlPr>
                      </m:fPr>
                      <m:num>
                        <m:r>
                          <a:rPr lang="en-US" sz="2400" b="1" i="1" dirty="0" smtClean="0">
                            <a:solidFill>
                              <a:schemeClr val="tx1"/>
                            </a:solidFill>
                            <a:latin typeface="Cambria Math"/>
                          </a:rPr>
                          <m:t>𝝏</m:t>
                        </m:r>
                        <m:r>
                          <a:rPr lang="en-US" sz="2400" b="1" i="1" dirty="0" smtClean="0">
                            <a:solidFill>
                              <a:schemeClr val="tx1"/>
                            </a:solidFill>
                            <a:latin typeface="Cambria Math"/>
                          </a:rPr>
                          <m:t>𝑼</m:t>
                        </m:r>
                      </m:num>
                      <m:den>
                        <m:r>
                          <a:rPr lang="en-US" sz="2400" b="1" i="1" dirty="0" smtClean="0">
                            <a:solidFill>
                              <a:schemeClr val="tx1"/>
                            </a:solidFill>
                            <a:latin typeface="Cambria Math"/>
                          </a:rPr>
                          <m:t>𝝏</m:t>
                        </m:r>
                        <m:r>
                          <a:rPr lang="en-US" sz="2400" b="1" i="1" dirty="0" smtClean="0">
                            <a:solidFill>
                              <a:schemeClr val="tx1"/>
                            </a:solidFill>
                            <a:latin typeface="Cambria Math"/>
                          </a:rPr>
                          <m:t>𝑿</m:t>
                        </m:r>
                      </m:den>
                    </m:f>
                    <m:r>
                      <a:rPr lang="en-US" sz="2400" b="1" i="1" dirty="0">
                        <a:solidFill>
                          <a:schemeClr val="tx1"/>
                        </a:solidFill>
                        <a:latin typeface="Cambria Math"/>
                      </a:rPr>
                      <m:t>𝒅</m:t>
                    </m:r>
                  </m:oMath>
                </a14:m>
                <a:r>
                  <a:rPr lang="en-US" sz="2400" b="1" dirty="0">
                    <a:solidFill>
                      <a:schemeClr val="tx1"/>
                    </a:solidFill>
                  </a:rPr>
                  <a:t>X + </a:t>
                </a:r>
                <a14:m>
                  <m:oMath xmlns:m="http://schemas.openxmlformats.org/officeDocument/2006/math">
                    <m:f>
                      <m:fPr>
                        <m:ctrlPr>
                          <a:rPr lang="en-US" sz="2400" b="1" i="1" dirty="0" smtClean="0">
                            <a:solidFill>
                              <a:schemeClr val="tx1"/>
                            </a:solidFill>
                            <a:latin typeface="Cambria Math" panose="02040503050406030204" pitchFamily="18" charset="0"/>
                          </a:rPr>
                        </m:ctrlPr>
                      </m:fPr>
                      <m:num>
                        <m:r>
                          <a:rPr lang="en-US" sz="2400" b="1" i="1" dirty="0" smtClean="0">
                            <a:solidFill>
                              <a:schemeClr val="tx1"/>
                            </a:solidFill>
                            <a:latin typeface="Cambria Math"/>
                          </a:rPr>
                          <m:t>𝝏</m:t>
                        </m:r>
                        <m:r>
                          <a:rPr lang="en-US" sz="2400" b="1" i="1" dirty="0" smtClean="0">
                            <a:solidFill>
                              <a:schemeClr val="tx1"/>
                            </a:solidFill>
                            <a:latin typeface="Cambria Math"/>
                          </a:rPr>
                          <m:t>𝑼</m:t>
                        </m:r>
                      </m:num>
                      <m:den>
                        <m:r>
                          <a:rPr lang="en-US" sz="2400" b="1" i="1" dirty="0" smtClean="0">
                            <a:solidFill>
                              <a:schemeClr val="tx1"/>
                            </a:solidFill>
                            <a:latin typeface="Cambria Math"/>
                          </a:rPr>
                          <m:t>𝝏</m:t>
                        </m:r>
                        <m:r>
                          <a:rPr lang="en-US" sz="2400" b="1" i="1" dirty="0" smtClean="0">
                            <a:solidFill>
                              <a:schemeClr val="tx1"/>
                            </a:solidFill>
                            <a:latin typeface="Cambria Math"/>
                          </a:rPr>
                          <m:t>𝒀</m:t>
                        </m:r>
                      </m:den>
                    </m:f>
                    <m:r>
                      <a:rPr lang="en-US" sz="2400" b="1" i="1" dirty="0">
                        <a:solidFill>
                          <a:schemeClr val="tx1"/>
                        </a:solidFill>
                        <a:latin typeface="Cambria Math"/>
                      </a:rPr>
                      <m:t>𝒅</m:t>
                    </m:r>
                    <m:r>
                      <m:rPr>
                        <m:nor/>
                      </m:rPr>
                      <a:rPr lang="en-US" sz="2400" b="1" i="0" dirty="0" smtClean="0">
                        <a:solidFill>
                          <a:schemeClr val="tx1"/>
                        </a:solidFill>
                      </a:rPr>
                      <m:t>Y</m:t>
                    </m:r>
                    <m:r>
                      <a:rPr lang="en-US" sz="2400" b="1" i="0" dirty="0" smtClean="0">
                        <a:solidFill>
                          <a:schemeClr val="tx1"/>
                        </a:solidFill>
                        <a:latin typeface="Cambria Math"/>
                      </a:rPr>
                      <m:t> = </m:t>
                    </m:r>
                  </m:oMath>
                </a14:m>
                <a:r>
                  <a:rPr lang="en-US" sz="2400" b="1" dirty="0">
                    <a:solidFill>
                      <a:schemeClr val="tx1"/>
                    </a:solidFill>
                  </a:rPr>
                  <a:t>0 	(5)</a:t>
                </a:r>
              </a:p>
              <a:p>
                <a:pPr marL="236538" indent="-168275">
                  <a:buFont typeface="Arial" pitchFamily="34" charset="0"/>
                  <a:buChar char="•"/>
                  <a:tabLst>
                    <a:tab pos="7315200" algn="l"/>
                  </a:tabLst>
                  <a:defRPr/>
                </a:pPr>
                <a:r>
                  <a:rPr lang="en-US" sz="2400" b="1" dirty="0">
                    <a:solidFill>
                      <a:schemeClr val="tx1"/>
                    </a:solidFill>
                  </a:rPr>
                  <a:t>From (5), </a:t>
                </a:r>
                <a14:m>
                  <m:oMath xmlns:m="http://schemas.openxmlformats.org/officeDocument/2006/math">
                    <m:r>
                      <a:rPr lang="en-US" sz="2400" b="1" dirty="0">
                        <a:solidFill>
                          <a:schemeClr val="tx1"/>
                        </a:solidFill>
                        <a:latin typeface="Cambria Math"/>
                      </a:rPr>
                      <m:t> </m:t>
                    </m:r>
                    <m:f>
                      <m:fPr>
                        <m:ctrlPr>
                          <a:rPr lang="en-US" sz="2400" b="1" i="1" dirty="0">
                            <a:solidFill>
                              <a:schemeClr val="tx1"/>
                            </a:solidFill>
                            <a:latin typeface="Cambria Math" panose="02040503050406030204" pitchFamily="18" charset="0"/>
                          </a:rPr>
                        </m:ctrlPr>
                      </m:fPr>
                      <m:num>
                        <m:r>
                          <a:rPr lang="en-US" sz="2400" b="1" i="1" dirty="0">
                            <a:solidFill>
                              <a:schemeClr val="tx1"/>
                            </a:solidFill>
                            <a:latin typeface="Cambria Math"/>
                          </a:rPr>
                          <m:t>𝝏</m:t>
                        </m:r>
                        <m:r>
                          <a:rPr lang="en-US" sz="2400" b="1" i="1" dirty="0">
                            <a:solidFill>
                              <a:schemeClr val="tx1"/>
                            </a:solidFill>
                            <a:latin typeface="Cambria Math"/>
                          </a:rPr>
                          <m:t>𝑼</m:t>
                        </m:r>
                      </m:num>
                      <m:den>
                        <m:r>
                          <a:rPr lang="en-US" sz="2400" b="1" i="1" dirty="0">
                            <a:solidFill>
                              <a:schemeClr val="tx1"/>
                            </a:solidFill>
                            <a:latin typeface="Cambria Math"/>
                          </a:rPr>
                          <m:t>𝝏</m:t>
                        </m:r>
                        <m:r>
                          <a:rPr lang="en-US" sz="2400" b="1" i="1" dirty="0">
                            <a:solidFill>
                              <a:schemeClr val="tx1"/>
                            </a:solidFill>
                            <a:latin typeface="Cambria Math"/>
                          </a:rPr>
                          <m:t>𝑿</m:t>
                        </m:r>
                      </m:den>
                    </m:f>
                    <m:r>
                      <a:rPr lang="en-US" sz="2400" b="1" i="1" dirty="0">
                        <a:solidFill>
                          <a:schemeClr val="tx1"/>
                        </a:solidFill>
                        <a:latin typeface="Cambria Math"/>
                      </a:rPr>
                      <m:t>𝒅</m:t>
                    </m:r>
                  </m:oMath>
                </a14:m>
                <a:r>
                  <a:rPr lang="en-US" sz="2400" b="1" dirty="0">
                    <a:solidFill>
                      <a:schemeClr val="tx1"/>
                    </a:solidFill>
                  </a:rPr>
                  <a:t>X = - </a:t>
                </a:r>
                <a14:m>
                  <m:oMath xmlns:m="http://schemas.openxmlformats.org/officeDocument/2006/math">
                    <m:f>
                      <m:fPr>
                        <m:ctrlPr>
                          <a:rPr lang="en-US" sz="2400" b="1" i="1" dirty="0">
                            <a:solidFill>
                              <a:schemeClr val="tx1"/>
                            </a:solidFill>
                            <a:latin typeface="Cambria Math" panose="02040503050406030204" pitchFamily="18" charset="0"/>
                          </a:rPr>
                        </m:ctrlPr>
                      </m:fPr>
                      <m:num>
                        <m:r>
                          <a:rPr lang="en-US" sz="2400" b="1" i="1" dirty="0">
                            <a:solidFill>
                              <a:schemeClr val="tx1"/>
                            </a:solidFill>
                            <a:latin typeface="Cambria Math"/>
                          </a:rPr>
                          <m:t>𝝏</m:t>
                        </m:r>
                        <m:r>
                          <a:rPr lang="en-US" sz="2400" b="1" i="1" dirty="0">
                            <a:solidFill>
                              <a:schemeClr val="tx1"/>
                            </a:solidFill>
                            <a:latin typeface="Cambria Math"/>
                          </a:rPr>
                          <m:t>𝑼</m:t>
                        </m:r>
                      </m:num>
                      <m:den>
                        <m:r>
                          <a:rPr lang="en-US" sz="2400" b="1" i="1" dirty="0">
                            <a:solidFill>
                              <a:schemeClr val="tx1"/>
                            </a:solidFill>
                            <a:latin typeface="Cambria Math"/>
                          </a:rPr>
                          <m:t>𝝏</m:t>
                        </m:r>
                        <m:r>
                          <a:rPr lang="en-US" sz="2400" b="1" i="1" dirty="0">
                            <a:solidFill>
                              <a:schemeClr val="tx1"/>
                            </a:solidFill>
                            <a:latin typeface="Cambria Math"/>
                          </a:rPr>
                          <m:t>𝒀</m:t>
                        </m:r>
                      </m:den>
                    </m:f>
                    <m:r>
                      <a:rPr lang="en-US" sz="2400" b="1" i="1" dirty="0">
                        <a:solidFill>
                          <a:schemeClr val="tx1"/>
                        </a:solidFill>
                        <a:latin typeface="Cambria Math"/>
                      </a:rPr>
                      <m:t>𝒅</m:t>
                    </m:r>
                    <m:r>
                      <m:rPr>
                        <m:nor/>
                      </m:rPr>
                      <a:rPr lang="en-US" sz="2400" b="1" dirty="0">
                        <a:solidFill>
                          <a:schemeClr val="tx1"/>
                        </a:solidFill>
                      </a:rPr>
                      <m:t>Y</m:t>
                    </m:r>
                    <m:r>
                      <a:rPr lang="en-US" sz="2400" b="1" dirty="0">
                        <a:solidFill>
                          <a:schemeClr val="tx1"/>
                        </a:solidFill>
                        <a:latin typeface="Cambria Math"/>
                      </a:rPr>
                      <m:t> </m:t>
                    </m:r>
                  </m:oMath>
                </a14:m>
                <a:r>
                  <a:rPr lang="en-US" sz="2400" b="1" dirty="0">
                    <a:solidFill>
                      <a:schemeClr val="tx1"/>
                    </a:solidFill>
                  </a:rPr>
                  <a:t>or </a:t>
                </a:r>
                <a14:m>
                  <m:oMath xmlns:m="http://schemas.openxmlformats.org/officeDocument/2006/math">
                    <m:f>
                      <m:fPr>
                        <m:ctrlPr>
                          <a:rPr lang="en-US" sz="2400" b="1" i="1" smtClean="0">
                            <a:solidFill>
                              <a:schemeClr val="tx1"/>
                            </a:solidFill>
                            <a:latin typeface="Cambria Math" panose="02040503050406030204" pitchFamily="18" charset="0"/>
                          </a:rPr>
                        </m:ctrlPr>
                      </m:fPr>
                      <m:num>
                        <m:r>
                          <a:rPr lang="en-US" sz="2400" b="1" i="1" smtClean="0">
                            <a:solidFill>
                              <a:schemeClr val="tx1"/>
                            </a:solidFill>
                            <a:latin typeface="Cambria Math"/>
                          </a:rPr>
                          <m:t>𝒅𝒀</m:t>
                        </m:r>
                      </m:num>
                      <m:den>
                        <m:r>
                          <a:rPr lang="en-US" sz="2400" b="1" i="1" smtClean="0">
                            <a:solidFill>
                              <a:schemeClr val="tx1"/>
                            </a:solidFill>
                            <a:latin typeface="Cambria Math"/>
                          </a:rPr>
                          <m:t>𝒅𝑿</m:t>
                        </m:r>
                      </m:den>
                    </m:f>
                  </m:oMath>
                </a14:m>
                <a:r>
                  <a:rPr lang="en-US" sz="2400" b="1" dirty="0">
                    <a:solidFill>
                      <a:schemeClr val="tx1"/>
                    </a:solidFill>
                  </a:rPr>
                  <a:t> =  - </a:t>
                </a:r>
                <a14:m>
                  <m:oMath xmlns:m="http://schemas.openxmlformats.org/officeDocument/2006/math">
                    <m:f>
                      <m:fPr>
                        <m:ctrlPr>
                          <a:rPr lang="en-US" sz="2400" b="1" i="1" dirty="0">
                            <a:solidFill>
                              <a:schemeClr val="tx1"/>
                            </a:solidFill>
                            <a:latin typeface="Cambria Math" panose="02040503050406030204" pitchFamily="18" charset="0"/>
                          </a:rPr>
                        </m:ctrlPr>
                      </m:fPr>
                      <m:num>
                        <m:r>
                          <a:rPr lang="en-US" sz="2400" b="1" i="1" dirty="0">
                            <a:solidFill>
                              <a:schemeClr val="tx1"/>
                            </a:solidFill>
                            <a:latin typeface="Cambria Math"/>
                          </a:rPr>
                          <m:t>𝝏</m:t>
                        </m:r>
                        <m:r>
                          <a:rPr lang="en-US" sz="2400" b="1" i="1" dirty="0">
                            <a:solidFill>
                              <a:schemeClr val="tx1"/>
                            </a:solidFill>
                            <a:latin typeface="Cambria Math"/>
                          </a:rPr>
                          <m:t>𝑼</m:t>
                        </m:r>
                      </m:num>
                      <m:den>
                        <m:r>
                          <a:rPr lang="en-US" sz="2400" b="1" i="1" dirty="0">
                            <a:solidFill>
                              <a:schemeClr val="tx1"/>
                            </a:solidFill>
                            <a:latin typeface="Cambria Math"/>
                          </a:rPr>
                          <m:t>𝝏</m:t>
                        </m:r>
                        <m:r>
                          <a:rPr lang="en-US" sz="2400" b="1" i="1" dirty="0">
                            <a:solidFill>
                              <a:schemeClr val="tx1"/>
                            </a:solidFill>
                            <a:latin typeface="Cambria Math"/>
                          </a:rPr>
                          <m:t>𝑿</m:t>
                        </m:r>
                      </m:den>
                    </m:f>
                  </m:oMath>
                </a14:m>
                <a:r>
                  <a:rPr lang="en-US" sz="2400" b="1" dirty="0">
                    <a:solidFill>
                      <a:schemeClr val="tx1"/>
                    </a:solidFill>
                  </a:rPr>
                  <a:t>/ </a:t>
                </a:r>
                <a14:m>
                  <m:oMath xmlns:m="http://schemas.openxmlformats.org/officeDocument/2006/math">
                    <m:f>
                      <m:fPr>
                        <m:ctrlPr>
                          <a:rPr lang="en-US" sz="2400" b="1" i="1" dirty="0">
                            <a:solidFill>
                              <a:schemeClr val="tx1"/>
                            </a:solidFill>
                            <a:latin typeface="Cambria Math" panose="02040503050406030204" pitchFamily="18" charset="0"/>
                          </a:rPr>
                        </m:ctrlPr>
                      </m:fPr>
                      <m:num>
                        <m:r>
                          <a:rPr lang="en-US" sz="2400" b="1" i="1" dirty="0">
                            <a:solidFill>
                              <a:schemeClr val="tx1"/>
                            </a:solidFill>
                            <a:latin typeface="Cambria Math"/>
                          </a:rPr>
                          <m:t>𝝏</m:t>
                        </m:r>
                        <m:r>
                          <a:rPr lang="en-US" sz="2400" b="1" i="1" dirty="0">
                            <a:solidFill>
                              <a:schemeClr val="tx1"/>
                            </a:solidFill>
                            <a:latin typeface="Cambria Math"/>
                          </a:rPr>
                          <m:t>𝑼</m:t>
                        </m:r>
                      </m:num>
                      <m:den>
                        <m:r>
                          <a:rPr lang="en-US" sz="2400" b="1" i="1" dirty="0">
                            <a:solidFill>
                              <a:schemeClr val="tx1"/>
                            </a:solidFill>
                            <a:latin typeface="Cambria Math"/>
                          </a:rPr>
                          <m:t>𝝏</m:t>
                        </m:r>
                        <m:r>
                          <a:rPr lang="en-US" sz="2400" b="1" i="1" dirty="0">
                            <a:solidFill>
                              <a:schemeClr val="tx1"/>
                            </a:solidFill>
                            <a:latin typeface="Cambria Math"/>
                          </a:rPr>
                          <m:t>𝒀</m:t>
                        </m:r>
                      </m:den>
                    </m:f>
                  </m:oMath>
                </a14:m>
                <a:r>
                  <a:rPr lang="en-US" sz="2400" b="1" dirty="0">
                    <a:solidFill>
                      <a:schemeClr val="tx1"/>
                    </a:solidFill>
                  </a:rPr>
                  <a:t> 	(6)</a:t>
                </a:r>
              </a:p>
              <a:p>
                <a:pPr marL="236538" indent="-168275">
                  <a:buFont typeface="Arial" pitchFamily="34" charset="0"/>
                  <a:buChar char="•"/>
                  <a:tabLst>
                    <a:tab pos="7315200" algn="l"/>
                  </a:tabLst>
                  <a:defRPr/>
                </a:pPr>
                <a:r>
                  <a:rPr lang="en-US" sz="2400" b="1" dirty="0">
                    <a:solidFill>
                      <a:schemeClr val="tx1"/>
                    </a:solidFill>
                  </a:rPr>
                  <a:t>By using (2), (3), (4) and (6), </a:t>
                </a:r>
                <a:r>
                  <a:rPr lang="en-US" sz="2400" b="1" dirty="0">
                    <a:solidFill>
                      <a:srgbClr val="660066"/>
                    </a:solidFill>
                  </a:rPr>
                  <a:t>MRS</a:t>
                </a:r>
                <a:r>
                  <a:rPr lang="en-US" sz="2400" b="1" baseline="-25000" dirty="0">
                    <a:solidFill>
                      <a:srgbClr val="660066"/>
                    </a:solidFill>
                  </a:rPr>
                  <a:t>XY </a:t>
                </a:r>
                <a:r>
                  <a:rPr lang="en-US" sz="2400" b="1" dirty="0">
                    <a:solidFill>
                      <a:srgbClr val="660066"/>
                    </a:solidFill>
                  </a:rPr>
                  <a:t>=  </a:t>
                </a:r>
                <a14:m>
                  <m:oMath xmlns:m="http://schemas.openxmlformats.org/officeDocument/2006/math">
                    <m:f>
                      <m:fPr>
                        <m:ctrlPr>
                          <a:rPr lang="en-US" sz="2400" b="1" i="1">
                            <a:solidFill>
                              <a:srgbClr val="660066"/>
                            </a:solidFill>
                            <a:latin typeface="Cambria Math" panose="02040503050406030204" pitchFamily="18" charset="0"/>
                          </a:rPr>
                        </m:ctrlPr>
                      </m:fPr>
                      <m:num>
                        <m:r>
                          <a:rPr lang="en-US" sz="2400" b="1" i="1">
                            <a:solidFill>
                              <a:srgbClr val="660066"/>
                            </a:solidFill>
                            <a:latin typeface="Cambria Math"/>
                          </a:rPr>
                          <m:t>𝒅𝒀</m:t>
                        </m:r>
                      </m:num>
                      <m:den>
                        <m:r>
                          <a:rPr lang="en-US" sz="2400" b="1" i="1">
                            <a:solidFill>
                              <a:srgbClr val="660066"/>
                            </a:solidFill>
                            <a:latin typeface="Cambria Math"/>
                          </a:rPr>
                          <m:t>𝒅𝑿</m:t>
                        </m:r>
                      </m:den>
                    </m:f>
                  </m:oMath>
                </a14:m>
                <a:r>
                  <a:rPr lang="en-US" sz="2400" b="1" dirty="0">
                    <a:solidFill>
                      <a:srgbClr val="660066"/>
                    </a:solidFill>
                  </a:rPr>
                  <a:t> = </a:t>
                </a:r>
                <a14:m>
                  <m:oMath xmlns:m="http://schemas.openxmlformats.org/officeDocument/2006/math">
                    <m:f>
                      <m:fPr>
                        <m:ctrlPr>
                          <a:rPr lang="en-US" sz="2400" b="1" i="1" smtClean="0">
                            <a:solidFill>
                              <a:srgbClr val="660066"/>
                            </a:solidFill>
                            <a:latin typeface="Cambria Math" panose="02040503050406030204" pitchFamily="18" charset="0"/>
                          </a:rPr>
                        </m:ctrlPr>
                      </m:fPr>
                      <m:num>
                        <m:r>
                          <a:rPr lang="en-US" sz="2400" b="1" i="1" smtClean="0">
                            <a:solidFill>
                              <a:srgbClr val="660066"/>
                            </a:solidFill>
                            <a:latin typeface="Cambria Math"/>
                          </a:rPr>
                          <m:t>𝑴𝑼</m:t>
                        </m:r>
                        <m:r>
                          <a:rPr lang="en-US" sz="2400" b="1" i="1" baseline="-25000" smtClean="0">
                            <a:solidFill>
                              <a:srgbClr val="660066"/>
                            </a:solidFill>
                            <a:latin typeface="Cambria Math"/>
                          </a:rPr>
                          <m:t>𝑿</m:t>
                        </m:r>
                      </m:num>
                      <m:den>
                        <m:r>
                          <a:rPr lang="en-US" sz="2400" b="1" i="1" smtClean="0">
                            <a:solidFill>
                              <a:srgbClr val="660066"/>
                            </a:solidFill>
                            <a:latin typeface="Cambria Math"/>
                          </a:rPr>
                          <m:t>𝑴𝑼</m:t>
                        </m:r>
                        <m:r>
                          <a:rPr lang="en-US" sz="2400" b="1" i="1" baseline="-25000" smtClean="0">
                            <a:solidFill>
                              <a:srgbClr val="660066"/>
                            </a:solidFill>
                            <a:latin typeface="Cambria Math"/>
                          </a:rPr>
                          <m:t>𝒀</m:t>
                        </m:r>
                      </m:den>
                    </m:f>
                  </m:oMath>
                </a14:m>
                <a:r>
                  <a:rPr lang="en-US" sz="2400" b="1" dirty="0">
                    <a:solidFill>
                      <a:schemeClr val="tx1"/>
                    </a:solidFill>
                  </a:rPr>
                  <a:t>  	(7)</a:t>
                </a:r>
              </a:p>
              <a:p>
                <a:pPr marL="236538" indent="-168275">
                  <a:buFont typeface="Arial" pitchFamily="34" charset="0"/>
                  <a:buChar char="•"/>
                  <a:tabLst>
                    <a:tab pos="7315200" algn="l"/>
                  </a:tabLst>
                  <a:defRPr/>
                </a:pPr>
                <a:endParaRPr lang="en-US" sz="2400" b="1" dirty="0">
                  <a:solidFill>
                    <a:schemeClr val="tx1"/>
                  </a:solidFill>
                </a:endParaRPr>
              </a:p>
              <a:p>
                <a:pPr marL="236538" indent="-168275">
                  <a:buFont typeface="Arial" pitchFamily="34" charset="0"/>
                  <a:buChar char="•"/>
                  <a:tabLst>
                    <a:tab pos="7315200" algn="l"/>
                  </a:tabLst>
                  <a:defRPr/>
                </a:pPr>
                <a:r>
                  <a:rPr lang="en-US" sz="2400" b="1" dirty="0">
                    <a:solidFill>
                      <a:schemeClr val="tx1"/>
                    </a:solidFill>
                  </a:rPr>
                  <a:t>Since MU</a:t>
                </a:r>
                <a:r>
                  <a:rPr lang="en-US" sz="2400" b="1" baseline="-25000" dirty="0">
                    <a:solidFill>
                      <a:schemeClr val="tx1"/>
                    </a:solidFill>
                  </a:rPr>
                  <a:t>X</a:t>
                </a:r>
                <a:r>
                  <a:rPr lang="en-US" sz="2400" b="1" dirty="0">
                    <a:solidFill>
                      <a:schemeClr val="tx1"/>
                    </a:solidFill>
                  </a:rPr>
                  <a:t>  decrease and MU</a:t>
                </a:r>
                <a:r>
                  <a:rPr lang="en-US" sz="2400" b="1" baseline="-25000" dirty="0">
                    <a:solidFill>
                      <a:schemeClr val="tx1"/>
                    </a:solidFill>
                  </a:rPr>
                  <a:t>Y</a:t>
                </a:r>
                <a:r>
                  <a:rPr lang="en-US" sz="2400" b="1" dirty="0">
                    <a:solidFill>
                      <a:schemeClr val="tx1"/>
                    </a:solidFill>
                  </a:rPr>
                  <a:t> increases as X increases and Y decreases when moving downward along the curve, the indifference curve is convex, MRS &lt; 0</a:t>
                </a:r>
              </a:p>
            </p:txBody>
          </p:sp>
        </mc:Choice>
        <mc:Fallback xmlns="">
          <p:sp>
            <p:nvSpPr>
              <p:cNvPr id="3" name="Rectangle 2"/>
              <p:cNvSpPr>
                <a:spLocks noRot="1" noChangeAspect="1" noMove="1" noResize="1" noEditPoints="1" noAdjustHandles="1" noChangeArrowheads="1" noChangeShapeType="1" noTextEdit="1"/>
              </p:cNvSpPr>
              <p:nvPr/>
            </p:nvSpPr>
            <p:spPr>
              <a:xfrm>
                <a:off x="609600" y="1295400"/>
                <a:ext cx="7924800" cy="5034648"/>
              </a:xfrm>
              <a:prstGeom prst="rect">
                <a:avLst/>
              </a:prstGeom>
              <a:blipFill rotWithShape="1">
                <a:blip r:embed="rId2"/>
                <a:stretch>
                  <a:fillRect l="-154" t="-970" r="-1000" b="-1818"/>
                </a:stretch>
              </a:blipFill>
            </p:spPr>
            <p:txBody>
              <a:bodyPr/>
              <a:lstStyle/>
              <a:p>
                <a:r>
                  <a:rPr lang="en-US">
                    <a:noFill/>
                  </a:rPr>
                  <a:t> </a:t>
                </a:r>
              </a:p>
            </p:txBody>
          </p:sp>
        </mc:Fallback>
      </mc:AlternateContent>
      <p:sp>
        <p:nvSpPr>
          <p:cNvPr id="4" name="TextBox 3"/>
          <p:cNvSpPr txBox="1"/>
          <p:nvPr/>
        </p:nvSpPr>
        <p:spPr>
          <a:xfrm>
            <a:off x="1828800" y="685800"/>
            <a:ext cx="5248553" cy="523220"/>
          </a:xfrm>
          <a:prstGeom prst="rect">
            <a:avLst/>
          </a:prstGeom>
          <a:noFill/>
        </p:spPr>
        <p:txBody>
          <a:bodyPr wrap="none" rtlCol="0">
            <a:spAutoFit/>
          </a:bodyPr>
          <a:lstStyle/>
          <a:p>
            <a:pPr algn="ctr"/>
            <a:r>
              <a:rPr lang="en-US" sz="2800" b="1" dirty="0">
                <a:solidFill>
                  <a:srgbClr val="660066"/>
                </a:solidFill>
              </a:rPr>
              <a:t>Marginal Rate of Substitution</a:t>
            </a:r>
          </a:p>
        </p:txBody>
      </p:sp>
    </p:spTree>
    <p:extLst>
      <p:ext uri="{BB962C8B-B14F-4D97-AF65-F5344CB8AC3E}">
        <p14:creationId xmlns:p14="http://schemas.microsoft.com/office/powerpoint/2010/main" val="1503063248"/>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685800" y="681335"/>
            <a:ext cx="7772400" cy="461665"/>
          </a:xfrm>
          <a:prstGeom prst="rect">
            <a:avLst/>
          </a:prstGeom>
          <a:noFill/>
        </p:spPr>
        <p:txBody>
          <a:bodyPr wrap="square" rtlCol="0">
            <a:spAutoFit/>
          </a:bodyPr>
          <a:lstStyle/>
          <a:p>
            <a:r>
              <a:rPr lang="en-US" sz="2400" b="1" dirty="0">
                <a:solidFill>
                  <a:srgbClr val="660066"/>
                </a:solidFill>
              </a:rPr>
              <a:t>Utility Maximization Subject to Income Constraint</a:t>
            </a:r>
          </a:p>
        </p:txBody>
      </p:sp>
      <mc:AlternateContent xmlns:mc="http://schemas.openxmlformats.org/markup-compatibility/2006" xmlns:a14="http://schemas.microsoft.com/office/drawing/2010/main">
        <mc:Choice Requires="a14">
          <p:sp>
            <p:nvSpPr>
              <p:cNvPr id="3" name="TextBox 2"/>
              <p:cNvSpPr txBox="1"/>
              <p:nvPr/>
            </p:nvSpPr>
            <p:spPr>
              <a:xfrm>
                <a:off x="685800" y="1371600"/>
                <a:ext cx="7772400" cy="4996561"/>
              </a:xfrm>
              <a:prstGeom prst="rect">
                <a:avLst/>
              </a:prstGeom>
              <a:noFill/>
            </p:spPr>
            <p:txBody>
              <a:bodyPr wrap="square" rtlCol="0">
                <a:spAutoFit/>
              </a:bodyPr>
              <a:lstStyle/>
              <a:p>
                <a:pPr marL="285750" indent="-285750">
                  <a:buFont typeface="Arial" pitchFamily="34" charset="0"/>
                  <a:buChar char="•"/>
                  <a:tabLst>
                    <a:tab pos="117475" algn="l"/>
                    <a:tab pos="7094538" algn="l"/>
                  </a:tabLst>
                </a:pPr>
                <a:r>
                  <a:rPr lang="en-US" sz="2400" b="1" dirty="0">
                    <a:solidFill>
                      <a:schemeClr val="tx1"/>
                    </a:solidFill>
                  </a:rPr>
                  <a:t>Utility </a:t>
                </a:r>
                <a:r>
                  <a:rPr lang="en-US" sz="2400" b="1" dirty="0" err="1">
                    <a:solidFill>
                      <a:schemeClr val="tx1"/>
                    </a:solidFill>
                  </a:rPr>
                  <a:t>function;U</a:t>
                </a:r>
                <a:r>
                  <a:rPr lang="en-US" sz="2400" b="1" dirty="0">
                    <a:solidFill>
                      <a:schemeClr val="tx1"/>
                    </a:solidFill>
                  </a:rPr>
                  <a:t> = f(X, Y)	(1)</a:t>
                </a:r>
              </a:p>
              <a:p>
                <a:pPr marL="285750" indent="-285750">
                  <a:buFont typeface="Arial" pitchFamily="34" charset="0"/>
                  <a:buChar char="•"/>
                  <a:tabLst>
                    <a:tab pos="117475" algn="l"/>
                    <a:tab pos="7094538" algn="l"/>
                  </a:tabLst>
                </a:pPr>
                <a:r>
                  <a:rPr lang="en-US" sz="2400" b="1" dirty="0">
                    <a:solidFill>
                      <a:schemeClr val="tx1"/>
                    </a:solidFill>
                  </a:rPr>
                  <a:t>Budget line; I = </a:t>
                </a:r>
                <a:r>
                  <a:rPr lang="en-US" sz="2400" b="1" dirty="0" err="1">
                    <a:solidFill>
                      <a:schemeClr val="tx1"/>
                    </a:solidFill>
                  </a:rPr>
                  <a:t>p</a:t>
                </a:r>
                <a:r>
                  <a:rPr lang="en-US" sz="2400" b="1" baseline="-25000" dirty="0" err="1">
                    <a:solidFill>
                      <a:schemeClr val="tx1"/>
                    </a:solidFill>
                  </a:rPr>
                  <a:t>X</a:t>
                </a:r>
                <a:r>
                  <a:rPr lang="en-US" sz="2400" b="1" dirty="0" err="1">
                    <a:solidFill>
                      <a:schemeClr val="tx1"/>
                    </a:solidFill>
                  </a:rPr>
                  <a:t>X</a:t>
                </a:r>
                <a:r>
                  <a:rPr lang="en-US" sz="2400" b="1" baseline="-25000" dirty="0">
                    <a:solidFill>
                      <a:schemeClr val="tx1"/>
                    </a:solidFill>
                  </a:rPr>
                  <a:t> </a:t>
                </a:r>
                <a:r>
                  <a:rPr lang="en-US" sz="2400" b="1" dirty="0">
                    <a:solidFill>
                      <a:schemeClr val="tx1"/>
                    </a:solidFill>
                  </a:rPr>
                  <a:t>+ </a:t>
                </a:r>
                <a:r>
                  <a:rPr lang="en-US" sz="2400" b="1" dirty="0" err="1">
                    <a:solidFill>
                      <a:schemeClr val="tx1"/>
                    </a:solidFill>
                  </a:rPr>
                  <a:t>p</a:t>
                </a:r>
                <a:r>
                  <a:rPr lang="en-US" sz="2400" b="1" baseline="-25000" dirty="0" err="1">
                    <a:solidFill>
                      <a:schemeClr val="tx1"/>
                    </a:solidFill>
                  </a:rPr>
                  <a:t>Y</a:t>
                </a:r>
                <a:r>
                  <a:rPr lang="en-US" sz="2400" b="1" dirty="0" err="1">
                    <a:solidFill>
                      <a:schemeClr val="tx1"/>
                    </a:solidFill>
                  </a:rPr>
                  <a:t>Y</a:t>
                </a:r>
                <a:r>
                  <a:rPr lang="en-US" sz="2400" b="1" dirty="0">
                    <a:solidFill>
                      <a:schemeClr val="tx1"/>
                    </a:solidFill>
                  </a:rPr>
                  <a:t>	(2)</a:t>
                </a:r>
              </a:p>
              <a:p>
                <a:pPr marL="285750" indent="-285750">
                  <a:buFont typeface="Arial" pitchFamily="34" charset="0"/>
                  <a:buChar char="•"/>
                  <a:tabLst>
                    <a:tab pos="117475" algn="l"/>
                    <a:tab pos="7094538" algn="l"/>
                  </a:tabLst>
                </a:pPr>
                <a:r>
                  <a:rPr lang="en-US" sz="2400" dirty="0" err="1">
                    <a:solidFill>
                      <a:schemeClr val="tx1"/>
                    </a:solidFill>
                  </a:rPr>
                  <a:t>Lagrangian</a:t>
                </a:r>
                <a:r>
                  <a:rPr lang="en-US" sz="2400" dirty="0">
                    <a:solidFill>
                      <a:schemeClr val="tx1"/>
                    </a:solidFill>
                  </a:rPr>
                  <a:t> function to be maximized;</a:t>
                </a:r>
              </a:p>
              <a:p>
                <a:pPr>
                  <a:tabLst>
                    <a:tab pos="280988" algn="l"/>
                    <a:tab pos="7094538" algn="l"/>
                  </a:tabLst>
                </a:pPr>
                <a:r>
                  <a:rPr lang="en-US" sz="2400" dirty="0">
                    <a:solidFill>
                      <a:schemeClr val="tx1"/>
                    </a:solidFill>
                  </a:rPr>
                  <a:t>	L = </a:t>
                </a:r>
                <a:r>
                  <a:rPr lang="en-US" sz="2400" b="1" dirty="0">
                    <a:solidFill>
                      <a:schemeClr val="tx1"/>
                    </a:solidFill>
                  </a:rPr>
                  <a:t>U = f(X, Y) + </a:t>
                </a:r>
                <a:r>
                  <a:rPr lang="en-US" sz="2400" dirty="0">
                    <a:solidFill>
                      <a:schemeClr val="tx1"/>
                    </a:solidFill>
                  </a:rPr>
                  <a:t>λ(</a:t>
                </a:r>
                <a:r>
                  <a:rPr lang="en-US" sz="2400" b="1" dirty="0">
                    <a:solidFill>
                      <a:schemeClr val="tx1"/>
                    </a:solidFill>
                  </a:rPr>
                  <a:t>I – (</a:t>
                </a:r>
                <a:r>
                  <a:rPr lang="en-US" sz="2400" b="1" dirty="0" err="1">
                    <a:solidFill>
                      <a:schemeClr val="tx1"/>
                    </a:solidFill>
                  </a:rPr>
                  <a:t>p</a:t>
                </a:r>
                <a:r>
                  <a:rPr lang="en-US" sz="2400" b="1" baseline="-25000" dirty="0" err="1">
                    <a:solidFill>
                      <a:schemeClr val="tx1"/>
                    </a:solidFill>
                  </a:rPr>
                  <a:t>X</a:t>
                </a:r>
                <a:r>
                  <a:rPr lang="en-US" sz="2400" b="1" dirty="0" err="1">
                    <a:solidFill>
                      <a:schemeClr val="tx1"/>
                    </a:solidFill>
                  </a:rPr>
                  <a:t>X</a:t>
                </a:r>
                <a:r>
                  <a:rPr lang="en-US" sz="2400" b="1" baseline="-25000" dirty="0">
                    <a:solidFill>
                      <a:schemeClr val="tx1"/>
                    </a:solidFill>
                  </a:rPr>
                  <a:t> </a:t>
                </a:r>
                <a:r>
                  <a:rPr lang="en-US" sz="2400" b="1" dirty="0">
                    <a:solidFill>
                      <a:schemeClr val="tx1"/>
                    </a:solidFill>
                  </a:rPr>
                  <a:t>+ </a:t>
                </a:r>
                <a:r>
                  <a:rPr lang="en-US" sz="2400" b="1" dirty="0" err="1">
                    <a:solidFill>
                      <a:schemeClr val="tx1"/>
                    </a:solidFill>
                  </a:rPr>
                  <a:t>p</a:t>
                </a:r>
                <a:r>
                  <a:rPr lang="en-US" sz="2400" b="1" baseline="-25000" dirty="0" err="1">
                    <a:solidFill>
                      <a:schemeClr val="tx1"/>
                    </a:solidFill>
                  </a:rPr>
                  <a:t>Y</a:t>
                </a:r>
                <a:r>
                  <a:rPr lang="en-US" sz="2400" b="1" dirty="0" err="1">
                    <a:solidFill>
                      <a:schemeClr val="tx1"/>
                    </a:solidFill>
                  </a:rPr>
                  <a:t>Y</a:t>
                </a:r>
                <a:r>
                  <a:rPr lang="en-US" sz="2400" b="1" dirty="0">
                    <a:solidFill>
                      <a:schemeClr val="tx1"/>
                    </a:solidFill>
                  </a:rPr>
                  <a:t>))	(3)</a:t>
                </a:r>
              </a:p>
              <a:p>
                <a:pPr>
                  <a:tabLst>
                    <a:tab pos="280988" algn="l"/>
                    <a:tab pos="7094538" algn="l"/>
                  </a:tabLst>
                </a:pPr>
                <a:r>
                  <a:rPr lang="en-US" sz="2400" b="1" dirty="0">
                    <a:solidFill>
                      <a:schemeClr val="tx1"/>
                    </a:solidFill>
                  </a:rPr>
                  <a:t>First order condition for </a:t>
                </a:r>
                <a14:m>
                  <m:oMath xmlns:m="http://schemas.openxmlformats.org/officeDocument/2006/math">
                    <m:f>
                      <m:fPr>
                        <m:ctrlPr>
                          <a:rPr lang="en-US" sz="2400" b="1" i="1" dirty="0">
                            <a:solidFill>
                              <a:schemeClr val="tx1"/>
                            </a:solidFill>
                            <a:latin typeface="Cambria Math" panose="02040503050406030204" pitchFamily="18" charset="0"/>
                          </a:rPr>
                        </m:ctrlPr>
                      </m:fPr>
                      <m:num>
                        <m:r>
                          <a:rPr lang="en-US" sz="2400" b="1" i="1" dirty="0">
                            <a:solidFill>
                              <a:schemeClr val="tx1"/>
                            </a:solidFill>
                            <a:latin typeface="Cambria Math"/>
                          </a:rPr>
                          <m:t>𝝏</m:t>
                        </m:r>
                        <m:r>
                          <a:rPr lang="en-US" sz="2400" b="1" i="1" dirty="0">
                            <a:solidFill>
                              <a:schemeClr val="tx1"/>
                            </a:solidFill>
                            <a:latin typeface="Cambria Math"/>
                          </a:rPr>
                          <m:t>𝑳</m:t>
                        </m:r>
                      </m:num>
                      <m:den>
                        <m:r>
                          <a:rPr lang="en-US" sz="2400" b="1" i="1" dirty="0">
                            <a:solidFill>
                              <a:schemeClr val="tx1"/>
                            </a:solidFill>
                            <a:latin typeface="Cambria Math"/>
                          </a:rPr>
                          <m:t>𝝏</m:t>
                        </m:r>
                        <m:r>
                          <a:rPr lang="en-US" sz="2400" b="1" i="1" dirty="0">
                            <a:solidFill>
                              <a:schemeClr val="tx1"/>
                            </a:solidFill>
                            <a:latin typeface="Cambria Math"/>
                          </a:rPr>
                          <m:t>𝑿</m:t>
                        </m:r>
                      </m:den>
                    </m:f>
                  </m:oMath>
                </a14:m>
                <a:r>
                  <a:rPr lang="en-US" sz="2400" b="1" dirty="0">
                    <a:solidFill>
                      <a:schemeClr val="tx1"/>
                    </a:solidFill>
                  </a:rPr>
                  <a:t> = 0, </a:t>
                </a:r>
                <a14:m>
                  <m:oMath xmlns:m="http://schemas.openxmlformats.org/officeDocument/2006/math">
                    <m:f>
                      <m:fPr>
                        <m:ctrlPr>
                          <a:rPr lang="en-US" sz="2400" b="1" i="1" dirty="0">
                            <a:solidFill>
                              <a:schemeClr val="tx1"/>
                            </a:solidFill>
                            <a:latin typeface="Cambria Math" panose="02040503050406030204" pitchFamily="18" charset="0"/>
                          </a:rPr>
                        </m:ctrlPr>
                      </m:fPr>
                      <m:num>
                        <m:r>
                          <a:rPr lang="en-US" sz="2400" b="1" i="1" dirty="0">
                            <a:solidFill>
                              <a:schemeClr val="tx1"/>
                            </a:solidFill>
                            <a:latin typeface="Cambria Math"/>
                          </a:rPr>
                          <m:t>𝝏</m:t>
                        </m:r>
                        <m:r>
                          <a:rPr lang="en-US" sz="2400" b="1" i="1" dirty="0">
                            <a:solidFill>
                              <a:schemeClr val="tx1"/>
                            </a:solidFill>
                            <a:latin typeface="Cambria Math"/>
                          </a:rPr>
                          <m:t>𝑳</m:t>
                        </m:r>
                      </m:num>
                      <m:den>
                        <m:r>
                          <a:rPr lang="en-US" sz="2400" b="1" i="1" dirty="0">
                            <a:solidFill>
                              <a:schemeClr val="tx1"/>
                            </a:solidFill>
                            <a:latin typeface="Cambria Math"/>
                          </a:rPr>
                          <m:t>𝝏</m:t>
                        </m:r>
                        <m:r>
                          <a:rPr lang="en-US" sz="2400" b="1" i="1" dirty="0" smtClean="0">
                            <a:solidFill>
                              <a:schemeClr val="tx1"/>
                            </a:solidFill>
                            <a:latin typeface="Cambria Math"/>
                          </a:rPr>
                          <m:t>𝒀</m:t>
                        </m:r>
                      </m:den>
                    </m:f>
                  </m:oMath>
                </a14:m>
                <a:r>
                  <a:rPr lang="en-US" sz="2400" b="1" dirty="0">
                    <a:solidFill>
                      <a:schemeClr val="tx1"/>
                    </a:solidFill>
                  </a:rPr>
                  <a:t> = 0, and </a:t>
                </a:r>
                <a14:m>
                  <m:oMath xmlns:m="http://schemas.openxmlformats.org/officeDocument/2006/math">
                    <m:f>
                      <m:fPr>
                        <m:ctrlPr>
                          <a:rPr lang="en-US" sz="2400" b="1" i="1" dirty="0">
                            <a:solidFill>
                              <a:schemeClr val="tx1"/>
                            </a:solidFill>
                            <a:latin typeface="Cambria Math" panose="02040503050406030204" pitchFamily="18" charset="0"/>
                          </a:rPr>
                        </m:ctrlPr>
                      </m:fPr>
                      <m:num>
                        <m:r>
                          <a:rPr lang="en-US" sz="2400" b="1" i="1" dirty="0">
                            <a:solidFill>
                              <a:schemeClr val="tx1"/>
                            </a:solidFill>
                            <a:latin typeface="Cambria Math"/>
                          </a:rPr>
                          <m:t>𝝏</m:t>
                        </m:r>
                        <m:r>
                          <a:rPr lang="en-US" sz="2400" b="1" i="1" dirty="0">
                            <a:solidFill>
                              <a:schemeClr val="tx1"/>
                            </a:solidFill>
                            <a:latin typeface="Cambria Math"/>
                          </a:rPr>
                          <m:t>𝑳</m:t>
                        </m:r>
                      </m:num>
                      <m:den>
                        <m:r>
                          <a:rPr lang="en-US" sz="2400" b="1" i="1" dirty="0">
                            <a:solidFill>
                              <a:schemeClr val="tx1"/>
                            </a:solidFill>
                            <a:latin typeface="Cambria Math"/>
                          </a:rPr>
                          <m:t>𝝏</m:t>
                        </m:r>
                        <m:r>
                          <m:rPr>
                            <m:sty m:val="p"/>
                          </m:rPr>
                          <a:rPr lang="el-GR" sz="2400" b="1" i="1" dirty="0" smtClean="0">
                            <a:solidFill>
                              <a:schemeClr val="tx1"/>
                            </a:solidFill>
                            <a:latin typeface="Cambria Math"/>
                          </a:rPr>
                          <m:t>λ</m:t>
                        </m:r>
                        <m:r>
                          <a:rPr lang="en-US" sz="2400" b="1" i="1" dirty="0" smtClean="0">
                            <a:solidFill>
                              <a:schemeClr val="tx1"/>
                            </a:solidFill>
                            <a:latin typeface="Cambria Math"/>
                          </a:rPr>
                          <m:t> </m:t>
                        </m:r>
                      </m:den>
                    </m:f>
                  </m:oMath>
                </a14:m>
                <a:r>
                  <a:rPr lang="en-US" sz="2400" b="1" dirty="0">
                    <a:solidFill>
                      <a:schemeClr val="tx1"/>
                    </a:solidFill>
                  </a:rPr>
                  <a:t> = 0,</a:t>
                </a:r>
              </a:p>
              <a:p>
                <a:pPr marL="342900" indent="-342900">
                  <a:buFont typeface="Arial" pitchFamily="34" charset="0"/>
                  <a:buChar char="•"/>
                  <a:tabLst>
                    <a:tab pos="280988" algn="l"/>
                    <a:tab pos="7094538" algn="l"/>
                  </a:tabLst>
                </a:pPr>
                <a14:m>
                  <m:oMath xmlns:m="http://schemas.openxmlformats.org/officeDocument/2006/math">
                    <m:f>
                      <m:fPr>
                        <m:ctrlPr>
                          <a:rPr lang="en-US" sz="2400" b="1" i="1" dirty="0">
                            <a:solidFill>
                              <a:schemeClr val="tx1"/>
                            </a:solidFill>
                            <a:latin typeface="Cambria Math" panose="02040503050406030204" pitchFamily="18" charset="0"/>
                          </a:rPr>
                        </m:ctrlPr>
                      </m:fPr>
                      <m:num>
                        <m:r>
                          <a:rPr lang="en-US" sz="2400" b="1" i="1" dirty="0">
                            <a:solidFill>
                              <a:schemeClr val="tx1"/>
                            </a:solidFill>
                            <a:latin typeface="Cambria Math"/>
                          </a:rPr>
                          <m:t>𝝏</m:t>
                        </m:r>
                        <m:r>
                          <a:rPr lang="en-US" sz="2400" b="1" i="1" dirty="0" smtClean="0">
                            <a:solidFill>
                              <a:schemeClr val="tx1"/>
                            </a:solidFill>
                            <a:latin typeface="Cambria Math"/>
                          </a:rPr>
                          <m:t>𝑳</m:t>
                        </m:r>
                      </m:num>
                      <m:den>
                        <m:r>
                          <a:rPr lang="en-US" sz="2400" b="1" i="1" dirty="0">
                            <a:solidFill>
                              <a:schemeClr val="tx1"/>
                            </a:solidFill>
                            <a:latin typeface="Cambria Math"/>
                          </a:rPr>
                          <m:t>𝝏</m:t>
                        </m:r>
                        <m:r>
                          <a:rPr lang="en-US" sz="2400" b="1" i="1" dirty="0">
                            <a:solidFill>
                              <a:schemeClr val="tx1"/>
                            </a:solidFill>
                            <a:latin typeface="Cambria Math"/>
                          </a:rPr>
                          <m:t>𝑿</m:t>
                        </m:r>
                      </m:den>
                    </m:f>
                  </m:oMath>
                </a14:m>
                <a:r>
                  <a:rPr lang="en-US" sz="2400" b="1" dirty="0">
                    <a:solidFill>
                      <a:schemeClr val="tx1"/>
                    </a:solidFill>
                  </a:rPr>
                  <a:t> = </a:t>
                </a:r>
                <a14:m>
                  <m:oMath xmlns:m="http://schemas.openxmlformats.org/officeDocument/2006/math">
                    <m:f>
                      <m:fPr>
                        <m:ctrlPr>
                          <a:rPr lang="en-US" sz="2400" b="1" i="1" dirty="0">
                            <a:solidFill>
                              <a:schemeClr val="tx1"/>
                            </a:solidFill>
                            <a:latin typeface="Cambria Math" panose="02040503050406030204" pitchFamily="18" charset="0"/>
                          </a:rPr>
                        </m:ctrlPr>
                      </m:fPr>
                      <m:num>
                        <m:r>
                          <a:rPr lang="en-US" sz="2400" b="1" i="1" dirty="0">
                            <a:solidFill>
                              <a:schemeClr val="tx1"/>
                            </a:solidFill>
                            <a:latin typeface="Cambria Math"/>
                          </a:rPr>
                          <m:t>𝝏</m:t>
                        </m:r>
                        <m:r>
                          <a:rPr lang="en-US" sz="2400" b="1" i="1" dirty="0">
                            <a:solidFill>
                              <a:schemeClr val="tx1"/>
                            </a:solidFill>
                            <a:latin typeface="Cambria Math"/>
                          </a:rPr>
                          <m:t>𝑼</m:t>
                        </m:r>
                      </m:num>
                      <m:den>
                        <m:r>
                          <a:rPr lang="en-US" sz="2400" b="1" i="1" dirty="0">
                            <a:solidFill>
                              <a:schemeClr val="tx1"/>
                            </a:solidFill>
                            <a:latin typeface="Cambria Math"/>
                          </a:rPr>
                          <m:t>𝝏</m:t>
                        </m:r>
                        <m:r>
                          <a:rPr lang="en-US" sz="2400" b="1" i="1" dirty="0">
                            <a:solidFill>
                              <a:schemeClr val="tx1"/>
                            </a:solidFill>
                            <a:latin typeface="Cambria Math"/>
                          </a:rPr>
                          <m:t>𝑿</m:t>
                        </m:r>
                      </m:den>
                    </m:f>
                  </m:oMath>
                </a14:m>
                <a:r>
                  <a:rPr lang="en-US" sz="2400" b="1" dirty="0">
                    <a:solidFill>
                      <a:schemeClr val="tx1"/>
                    </a:solidFill>
                  </a:rPr>
                  <a:t> - </a:t>
                </a:r>
                <a:r>
                  <a:rPr lang="en-US" sz="2400" dirty="0" err="1">
                    <a:solidFill>
                      <a:schemeClr val="tx1"/>
                    </a:solidFill>
                  </a:rPr>
                  <a:t>λ</a:t>
                </a:r>
                <a:r>
                  <a:rPr lang="en-US" sz="2400" b="1" dirty="0" err="1">
                    <a:solidFill>
                      <a:schemeClr val="tx1"/>
                    </a:solidFill>
                  </a:rPr>
                  <a:t>p</a:t>
                </a:r>
                <a:r>
                  <a:rPr lang="en-US" sz="2400" b="1" baseline="-25000" dirty="0" err="1">
                    <a:solidFill>
                      <a:schemeClr val="tx1"/>
                    </a:solidFill>
                  </a:rPr>
                  <a:t>X</a:t>
                </a:r>
                <a:r>
                  <a:rPr lang="en-US" sz="2400" b="1" baseline="-25000" dirty="0">
                    <a:solidFill>
                      <a:schemeClr val="tx1"/>
                    </a:solidFill>
                  </a:rPr>
                  <a:t> </a:t>
                </a:r>
                <a:r>
                  <a:rPr lang="en-US" sz="2400" b="1" dirty="0">
                    <a:solidFill>
                      <a:schemeClr val="tx1"/>
                    </a:solidFill>
                  </a:rPr>
                  <a:t>= 0, </a:t>
                </a:r>
                <a:r>
                  <a:rPr lang="el-GR" sz="2400" b="1" dirty="0">
                    <a:solidFill>
                      <a:schemeClr val="tx1"/>
                    </a:solidFill>
                  </a:rPr>
                  <a:t>λ</a:t>
                </a:r>
                <a:r>
                  <a:rPr lang="en-US" sz="2400" b="1" dirty="0">
                    <a:solidFill>
                      <a:schemeClr val="tx1"/>
                    </a:solidFill>
                  </a:rPr>
                  <a:t> = MU</a:t>
                </a:r>
                <a:r>
                  <a:rPr lang="en-US" sz="2400" b="1" baseline="-25000" dirty="0">
                    <a:solidFill>
                      <a:schemeClr val="tx1"/>
                    </a:solidFill>
                  </a:rPr>
                  <a:t>X</a:t>
                </a:r>
                <a:r>
                  <a:rPr lang="en-US" sz="2400" b="1" dirty="0">
                    <a:solidFill>
                      <a:schemeClr val="tx1"/>
                    </a:solidFill>
                  </a:rPr>
                  <a:t>/</a:t>
                </a:r>
                <a:r>
                  <a:rPr lang="en-US" sz="2400" b="1" dirty="0" err="1">
                    <a:solidFill>
                      <a:schemeClr val="tx1"/>
                    </a:solidFill>
                  </a:rPr>
                  <a:t>p</a:t>
                </a:r>
                <a:r>
                  <a:rPr lang="en-US" sz="2400" b="1" baseline="-25000" dirty="0" err="1">
                    <a:solidFill>
                      <a:schemeClr val="tx1"/>
                    </a:solidFill>
                  </a:rPr>
                  <a:t>X</a:t>
                </a:r>
                <a:r>
                  <a:rPr lang="en-US" sz="2400" b="1" dirty="0">
                    <a:solidFill>
                      <a:schemeClr val="tx1"/>
                    </a:solidFill>
                  </a:rPr>
                  <a:t> 	(4)</a:t>
                </a:r>
                <a:endParaRPr lang="en-US" sz="2400" b="1" i="1" dirty="0">
                  <a:solidFill>
                    <a:schemeClr val="tx1"/>
                  </a:solidFill>
                  <a:latin typeface="Cambria Math"/>
                </a:endParaRPr>
              </a:p>
              <a:p>
                <a:pPr marL="342900" indent="-342900">
                  <a:buFont typeface="Arial" pitchFamily="34" charset="0"/>
                  <a:buChar char="•"/>
                  <a:tabLst>
                    <a:tab pos="280988" algn="l"/>
                    <a:tab pos="7094538" algn="l"/>
                  </a:tabLst>
                </a:pPr>
                <a14:m>
                  <m:oMath xmlns:m="http://schemas.openxmlformats.org/officeDocument/2006/math">
                    <m:f>
                      <m:fPr>
                        <m:ctrlPr>
                          <a:rPr lang="en-US" sz="2400" b="1" i="1" dirty="0">
                            <a:solidFill>
                              <a:schemeClr val="tx1"/>
                            </a:solidFill>
                            <a:latin typeface="Cambria Math" panose="02040503050406030204" pitchFamily="18" charset="0"/>
                          </a:rPr>
                        </m:ctrlPr>
                      </m:fPr>
                      <m:num>
                        <m:r>
                          <a:rPr lang="en-US" sz="2400" b="1" i="1" dirty="0">
                            <a:solidFill>
                              <a:schemeClr val="tx1"/>
                            </a:solidFill>
                            <a:latin typeface="Cambria Math"/>
                          </a:rPr>
                          <m:t>𝝏</m:t>
                        </m:r>
                        <m:r>
                          <a:rPr lang="en-US" sz="2400" b="1" i="1" dirty="0">
                            <a:solidFill>
                              <a:schemeClr val="tx1"/>
                            </a:solidFill>
                            <a:latin typeface="Cambria Math"/>
                          </a:rPr>
                          <m:t>𝑳</m:t>
                        </m:r>
                      </m:num>
                      <m:den>
                        <m:r>
                          <a:rPr lang="en-US" sz="2400" b="1" i="1" dirty="0">
                            <a:solidFill>
                              <a:schemeClr val="tx1"/>
                            </a:solidFill>
                            <a:latin typeface="Cambria Math"/>
                          </a:rPr>
                          <m:t>𝝏</m:t>
                        </m:r>
                        <m:r>
                          <a:rPr lang="en-US" sz="2400" b="1" i="1" dirty="0" smtClean="0">
                            <a:solidFill>
                              <a:schemeClr val="tx1"/>
                            </a:solidFill>
                            <a:latin typeface="Cambria Math"/>
                          </a:rPr>
                          <m:t>𝒀</m:t>
                        </m:r>
                      </m:den>
                    </m:f>
                  </m:oMath>
                </a14:m>
                <a:r>
                  <a:rPr lang="en-US" sz="2400" b="1" dirty="0">
                    <a:solidFill>
                      <a:schemeClr val="tx1"/>
                    </a:solidFill>
                  </a:rPr>
                  <a:t> = </a:t>
                </a:r>
                <a14:m>
                  <m:oMath xmlns:m="http://schemas.openxmlformats.org/officeDocument/2006/math">
                    <m:f>
                      <m:fPr>
                        <m:ctrlPr>
                          <a:rPr lang="en-US" sz="2400" b="1" i="1" dirty="0">
                            <a:solidFill>
                              <a:schemeClr val="tx1"/>
                            </a:solidFill>
                            <a:latin typeface="Cambria Math" panose="02040503050406030204" pitchFamily="18" charset="0"/>
                          </a:rPr>
                        </m:ctrlPr>
                      </m:fPr>
                      <m:num>
                        <m:r>
                          <a:rPr lang="en-US" sz="2400" b="1" i="1" dirty="0">
                            <a:solidFill>
                              <a:schemeClr val="tx1"/>
                            </a:solidFill>
                            <a:latin typeface="Cambria Math"/>
                          </a:rPr>
                          <m:t>𝝏</m:t>
                        </m:r>
                        <m:r>
                          <a:rPr lang="en-US" sz="2400" b="1" i="1" dirty="0">
                            <a:solidFill>
                              <a:schemeClr val="tx1"/>
                            </a:solidFill>
                            <a:latin typeface="Cambria Math"/>
                          </a:rPr>
                          <m:t>𝑼</m:t>
                        </m:r>
                      </m:num>
                      <m:den>
                        <m:r>
                          <a:rPr lang="en-US" sz="2400" b="1" i="1" dirty="0">
                            <a:solidFill>
                              <a:schemeClr val="tx1"/>
                            </a:solidFill>
                            <a:latin typeface="Cambria Math"/>
                          </a:rPr>
                          <m:t>𝝏</m:t>
                        </m:r>
                        <m:r>
                          <a:rPr lang="en-US" sz="2400" b="1" i="1" dirty="0" smtClean="0">
                            <a:solidFill>
                              <a:schemeClr val="tx1"/>
                            </a:solidFill>
                            <a:latin typeface="Cambria Math"/>
                          </a:rPr>
                          <m:t>𝒀</m:t>
                        </m:r>
                      </m:den>
                    </m:f>
                  </m:oMath>
                </a14:m>
                <a:r>
                  <a:rPr lang="en-US" sz="2400" b="1" dirty="0">
                    <a:solidFill>
                      <a:schemeClr val="tx1"/>
                    </a:solidFill>
                  </a:rPr>
                  <a:t> - </a:t>
                </a:r>
                <a:r>
                  <a:rPr lang="en-US" sz="2400" dirty="0" err="1">
                    <a:solidFill>
                      <a:schemeClr val="tx1"/>
                    </a:solidFill>
                  </a:rPr>
                  <a:t>λ</a:t>
                </a:r>
                <a:r>
                  <a:rPr lang="en-US" sz="2400" b="1" dirty="0" err="1">
                    <a:solidFill>
                      <a:schemeClr val="tx1"/>
                    </a:solidFill>
                  </a:rPr>
                  <a:t>p</a:t>
                </a:r>
                <a:r>
                  <a:rPr lang="en-US" sz="2400" b="1" baseline="-25000" dirty="0" err="1">
                    <a:solidFill>
                      <a:schemeClr val="tx1"/>
                    </a:solidFill>
                  </a:rPr>
                  <a:t>Y</a:t>
                </a:r>
                <a:r>
                  <a:rPr lang="en-US" sz="2400" b="1" baseline="-25000" dirty="0">
                    <a:solidFill>
                      <a:schemeClr val="tx1"/>
                    </a:solidFill>
                  </a:rPr>
                  <a:t> </a:t>
                </a:r>
                <a:r>
                  <a:rPr lang="en-US" sz="2400" b="1" dirty="0">
                    <a:solidFill>
                      <a:schemeClr val="tx1"/>
                    </a:solidFill>
                  </a:rPr>
                  <a:t> = 0, </a:t>
                </a:r>
                <a:r>
                  <a:rPr lang="el-GR" sz="2400" b="1" dirty="0">
                    <a:solidFill>
                      <a:schemeClr val="tx1"/>
                    </a:solidFill>
                  </a:rPr>
                  <a:t>λ</a:t>
                </a:r>
                <a:r>
                  <a:rPr lang="en-US" sz="2400" b="1" dirty="0">
                    <a:solidFill>
                      <a:schemeClr val="tx1"/>
                    </a:solidFill>
                  </a:rPr>
                  <a:t> = MU</a:t>
                </a:r>
                <a:r>
                  <a:rPr lang="en-US" sz="2400" b="1" baseline="-25000" dirty="0">
                    <a:solidFill>
                      <a:schemeClr val="tx1"/>
                    </a:solidFill>
                  </a:rPr>
                  <a:t>Y</a:t>
                </a:r>
                <a:r>
                  <a:rPr lang="en-US" sz="2400" b="1" dirty="0">
                    <a:solidFill>
                      <a:schemeClr val="tx1"/>
                    </a:solidFill>
                  </a:rPr>
                  <a:t>/</a:t>
                </a:r>
                <a:r>
                  <a:rPr lang="en-US" sz="2400" b="1" dirty="0" err="1">
                    <a:solidFill>
                      <a:schemeClr val="tx1"/>
                    </a:solidFill>
                  </a:rPr>
                  <a:t>p</a:t>
                </a:r>
                <a:r>
                  <a:rPr lang="en-US" sz="2400" b="1" baseline="-25000" dirty="0" err="1">
                    <a:solidFill>
                      <a:schemeClr val="tx1"/>
                    </a:solidFill>
                  </a:rPr>
                  <a:t>Y</a:t>
                </a:r>
                <a:r>
                  <a:rPr lang="en-US" sz="2400" b="1" baseline="-25000" dirty="0">
                    <a:solidFill>
                      <a:schemeClr val="tx1"/>
                    </a:solidFill>
                  </a:rPr>
                  <a:t>	</a:t>
                </a:r>
                <a:r>
                  <a:rPr lang="en-US" sz="2400" b="1" dirty="0">
                    <a:solidFill>
                      <a:schemeClr val="tx1"/>
                    </a:solidFill>
                  </a:rPr>
                  <a:t>(5)</a:t>
                </a:r>
              </a:p>
              <a:p>
                <a:pPr marL="342900" indent="-342900">
                  <a:buFont typeface="Arial" pitchFamily="34" charset="0"/>
                  <a:buChar char="•"/>
                  <a:tabLst>
                    <a:tab pos="280988" algn="l"/>
                    <a:tab pos="7094538" algn="l"/>
                  </a:tabLst>
                </a:pPr>
                <a:r>
                  <a:rPr lang="en-US" sz="2400" b="1" baseline="-25000" dirty="0">
                    <a:solidFill>
                      <a:schemeClr val="tx1"/>
                    </a:solidFill>
                  </a:rPr>
                  <a:t>  </a:t>
                </a:r>
                <a14:m>
                  <m:oMath xmlns:m="http://schemas.openxmlformats.org/officeDocument/2006/math">
                    <m:f>
                      <m:fPr>
                        <m:ctrlPr>
                          <a:rPr lang="en-US" sz="2400" b="1" i="1" dirty="0">
                            <a:solidFill>
                              <a:schemeClr val="tx1"/>
                            </a:solidFill>
                            <a:latin typeface="Cambria Math" panose="02040503050406030204" pitchFamily="18" charset="0"/>
                          </a:rPr>
                        </m:ctrlPr>
                      </m:fPr>
                      <m:num>
                        <m:r>
                          <a:rPr lang="en-US" sz="2400" b="1" i="1" dirty="0">
                            <a:solidFill>
                              <a:schemeClr val="tx1"/>
                            </a:solidFill>
                            <a:latin typeface="Cambria Math"/>
                          </a:rPr>
                          <m:t>𝝏</m:t>
                        </m:r>
                        <m:r>
                          <a:rPr lang="en-US" sz="2400" b="1" i="1" dirty="0">
                            <a:solidFill>
                              <a:schemeClr val="tx1"/>
                            </a:solidFill>
                            <a:latin typeface="Cambria Math"/>
                          </a:rPr>
                          <m:t>𝑳</m:t>
                        </m:r>
                      </m:num>
                      <m:den>
                        <m:r>
                          <a:rPr lang="en-US" sz="2400" b="1" i="1" dirty="0">
                            <a:solidFill>
                              <a:schemeClr val="tx1"/>
                            </a:solidFill>
                            <a:latin typeface="Cambria Math"/>
                          </a:rPr>
                          <m:t>𝝏</m:t>
                        </m:r>
                        <m:r>
                          <m:rPr>
                            <m:nor/>
                          </m:rPr>
                          <a:rPr lang="en-US" sz="2400" dirty="0">
                            <a:solidFill>
                              <a:schemeClr val="tx1"/>
                            </a:solidFill>
                          </a:rPr>
                          <m:t>λ</m:t>
                        </m:r>
                      </m:den>
                    </m:f>
                    <m:r>
                      <a:rPr lang="en-US" sz="2400" b="1" i="1" dirty="0">
                        <a:solidFill>
                          <a:schemeClr val="tx1"/>
                        </a:solidFill>
                        <a:latin typeface="Cambria Math"/>
                      </a:rPr>
                      <m:t> </m:t>
                    </m:r>
                  </m:oMath>
                </a14:m>
                <a:r>
                  <a:rPr lang="en-US" sz="2400" b="1" dirty="0">
                    <a:solidFill>
                      <a:schemeClr val="tx1"/>
                    </a:solidFill>
                  </a:rPr>
                  <a:t>= I – (</a:t>
                </a:r>
                <a:r>
                  <a:rPr lang="en-US" sz="2400" b="1" dirty="0" err="1">
                    <a:solidFill>
                      <a:schemeClr val="tx1"/>
                    </a:solidFill>
                  </a:rPr>
                  <a:t>p</a:t>
                </a:r>
                <a:r>
                  <a:rPr lang="en-US" sz="2400" b="1" baseline="-25000" dirty="0" err="1">
                    <a:solidFill>
                      <a:schemeClr val="tx1"/>
                    </a:solidFill>
                  </a:rPr>
                  <a:t>X</a:t>
                </a:r>
                <a:r>
                  <a:rPr lang="en-US" sz="2400" b="1" dirty="0" err="1">
                    <a:solidFill>
                      <a:schemeClr val="tx1"/>
                    </a:solidFill>
                  </a:rPr>
                  <a:t>X</a:t>
                </a:r>
                <a:r>
                  <a:rPr lang="en-US" sz="2400" b="1" baseline="-25000" dirty="0">
                    <a:solidFill>
                      <a:schemeClr val="tx1"/>
                    </a:solidFill>
                  </a:rPr>
                  <a:t> </a:t>
                </a:r>
                <a:r>
                  <a:rPr lang="en-US" sz="2400" b="1" dirty="0">
                    <a:solidFill>
                      <a:schemeClr val="tx1"/>
                    </a:solidFill>
                  </a:rPr>
                  <a:t>+ </a:t>
                </a:r>
                <a:r>
                  <a:rPr lang="en-US" sz="2400" b="1" dirty="0" err="1">
                    <a:solidFill>
                      <a:schemeClr val="tx1"/>
                    </a:solidFill>
                  </a:rPr>
                  <a:t>p</a:t>
                </a:r>
                <a:r>
                  <a:rPr lang="en-US" sz="2400" b="1" baseline="-25000" dirty="0" err="1">
                    <a:solidFill>
                      <a:schemeClr val="tx1"/>
                    </a:solidFill>
                  </a:rPr>
                  <a:t>Y</a:t>
                </a:r>
                <a:r>
                  <a:rPr lang="en-US" sz="2400" b="1" dirty="0" err="1">
                    <a:solidFill>
                      <a:schemeClr val="tx1"/>
                    </a:solidFill>
                  </a:rPr>
                  <a:t>Y</a:t>
                </a:r>
                <a:r>
                  <a:rPr lang="en-US" sz="2400" b="1" dirty="0">
                    <a:solidFill>
                      <a:schemeClr val="tx1"/>
                    </a:solidFill>
                  </a:rPr>
                  <a:t>) = 0,  I = </a:t>
                </a:r>
                <a:r>
                  <a:rPr lang="en-US" sz="2400" b="1" dirty="0" err="1">
                    <a:solidFill>
                      <a:schemeClr val="tx1"/>
                    </a:solidFill>
                  </a:rPr>
                  <a:t>p</a:t>
                </a:r>
                <a:r>
                  <a:rPr lang="en-US" sz="2400" b="1" baseline="-25000" dirty="0" err="1">
                    <a:solidFill>
                      <a:schemeClr val="tx1"/>
                    </a:solidFill>
                  </a:rPr>
                  <a:t>X</a:t>
                </a:r>
                <a:r>
                  <a:rPr lang="en-US" sz="2400" b="1" dirty="0" err="1">
                    <a:solidFill>
                      <a:schemeClr val="tx1"/>
                    </a:solidFill>
                  </a:rPr>
                  <a:t>X</a:t>
                </a:r>
                <a:r>
                  <a:rPr lang="en-US" sz="2400" b="1" baseline="-25000" dirty="0">
                    <a:solidFill>
                      <a:schemeClr val="tx1"/>
                    </a:solidFill>
                  </a:rPr>
                  <a:t> </a:t>
                </a:r>
                <a:r>
                  <a:rPr lang="en-US" sz="2400" b="1" dirty="0">
                    <a:solidFill>
                      <a:schemeClr val="tx1"/>
                    </a:solidFill>
                  </a:rPr>
                  <a:t>+ </a:t>
                </a:r>
                <a:r>
                  <a:rPr lang="en-US" sz="2400" b="1" dirty="0" err="1">
                    <a:solidFill>
                      <a:schemeClr val="tx1"/>
                    </a:solidFill>
                  </a:rPr>
                  <a:t>p</a:t>
                </a:r>
                <a:r>
                  <a:rPr lang="en-US" sz="2400" b="1" baseline="-25000" dirty="0" err="1">
                    <a:solidFill>
                      <a:schemeClr val="tx1"/>
                    </a:solidFill>
                  </a:rPr>
                  <a:t>Y</a:t>
                </a:r>
                <a:r>
                  <a:rPr lang="en-US" sz="2400" b="1" dirty="0" err="1">
                    <a:solidFill>
                      <a:schemeClr val="tx1"/>
                    </a:solidFill>
                  </a:rPr>
                  <a:t>Y</a:t>
                </a:r>
                <a:r>
                  <a:rPr lang="en-US" sz="2400" b="1" baseline="-25000" dirty="0">
                    <a:solidFill>
                      <a:schemeClr val="tx1"/>
                    </a:solidFill>
                  </a:rPr>
                  <a:t>	</a:t>
                </a:r>
                <a:r>
                  <a:rPr lang="en-US" sz="2400" b="1" dirty="0">
                    <a:solidFill>
                      <a:schemeClr val="tx1"/>
                    </a:solidFill>
                  </a:rPr>
                  <a:t>(6)</a:t>
                </a:r>
              </a:p>
              <a:p>
                <a:pPr>
                  <a:tabLst>
                    <a:tab pos="280988" algn="l"/>
                    <a:tab pos="7094538" algn="l"/>
                  </a:tabLst>
                </a:pPr>
                <a:r>
                  <a:rPr lang="en-US" sz="2400" b="1" dirty="0">
                    <a:solidFill>
                      <a:schemeClr val="tx1"/>
                    </a:solidFill>
                  </a:rPr>
                  <a:t>Combining (4), (5), and (6),  </a:t>
                </a:r>
              </a:p>
              <a:p>
                <a:pPr marL="342900" indent="-342900">
                  <a:buFont typeface="Arial" pitchFamily="34" charset="0"/>
                  <a:buChar char="•"/>
                  <a:tabLst>
                    <a:tab pos="280988" algn="l"/>
                    <a:tab pos="7094538" algn="l"/>
                  </a:tabLst>
                </a:pPr>
                <a14:m>
                  <m:oMath xmlns:m="http://schemas.openxmlformats.org/officeDocument/2006/math">
                    <m:box>
                      <m:boxPr>
                        <m:ctrlPr>
                          <a:rPr lang="en-US" sz="2400" b="1" i="1" smtClean="0">
                            <a:solidFill>
                              <a:srgbClr val="660066"/>
                            </a:solidFill>
                            <a:latin typeface="Cambria Math" panose="02040503050406030204" pitchFamily="18" charset="0"/>
                          </a:rPr>
                        </m:ctrlPr>
                      </m:boxPr>
                      <m:e>
                        <m:f>
                          <m:fPr>
                            <m:ctrlPr>
                              <a:rPr lang="en-US" sz="2400" b="1" i="1" smtClean="0">
                                <a:solidFill>
                                  <a:srgbClr val="660066"/>
                                </a:solidFill>
                                <a:latin typeface="Cambria Math" panose="02040503050406030204" pitchFamily="18" charset="0"/>
                              </a:rPr>
                            </m:ctrlPr>
                          </m:fPr>
                          <m:num>
                            <m:r>
                              <a:rPr lang="en-US" sz="2400" b="1" i="1" smtClean="0">
                                <a:solidFill>
                                  <a:srgbClr val="660066"/>
                                </a:solidFill>
                                <a:latin typeface="Cambria Math"/>
                              </a:rPr>
                              <m:t>𝑴𝑼</m:t>
                            </m:r>
                            <m:r>
                              <a:rPr lang="en-US" sz="2400" b="1" i="1" baseline="-25000" smtClean="0">
                                <a:solidFill>
                                  <a:srgbClr val="660066"/>
                                </a:solidFill>
                                <a:latin typeface="Cambria Math"/>
                              </a:rPr>
                              <m:t>𝑿</m:t>
                            </m:r>
                          </m:num>
                          <m:den>
                            <m:r>
                              <a:rPr lang="en-US" sz="2400" b="1" i="1" smtClean="0">
                                <a:solidFill>
                                  <a:srgbClr val="660066"/>
                                </a:solidFill>
                                <a:latin typeface="Cambria Math"/>
                              </a:rPr>
                              <m:t>𝑴𝑼</m:t>
                            </m:r>
                            <m:r>
                              <a:rPr lang="en-US" sz="2400" b="1" i="1" baseline="-25000" smtClean="0">
                                <a:solidFill>
                                  <a:srgbClr val="660066"/>
                                </a:solidFill>
                                <a:latin typeface="Cambria Math"/>
                              </a:rPr>
                              <m:t>𝒀</m:t>
                            </m:r>
                          </m:den>
                        </m:f>
                      </m:e>
                    </m:box>
                  </m:oMath>
                </a14:m>
                <a:r>
                  <a:rPr lang="en-US" sz="2400" b="1" dirty="0">
                    <a:solidFill>
                      <a:srgbClr val="660066"/>
                    </a:solidFill>
                  </a:rPr>
                  <a:t> = </a:t>
                </a:r>
                <a14:m>
                  <m:oMath xmlns:m="http://schemas.openxmlformats.org/officeDocument/2006/math">
                    <m:box>
                      <m:boxPr>
                        <m:ctrlPr>
                          <a:rPr lang="en-US" sz="2400" b="1" i="1" smtClean="0">
                            <a:solidFill>
                              <a:srgbClr val="660066"/>
                            </a:solidFill>
                            <a:latin typeface="Cambria Math" panose="02040503050406030204" pitchFamily="18" charset="0"/>
                          </a:rPr>
                        </m:ctrlPr>
                      </m:boxPr>
                      <m:e>
                        <m:f>
                          <m:fPr>
                            <m:ctrlPr>
                              <a:rPr lang="en-US" sz="2400" b="1" i="1" smtClean="0">
                                <a:solidFill>
                                  <a:srgbClr val="660066"/>
                                </a:solidFill>
                                <a:latin typeface="Cambria Math" panose="02040503050406030204" pitchFamily="18" charset="0"/>
                              </a:rPr>
                            </m:ctrlPr>
                          </m:fPr>
                          <m:num>
                            <m:r>
                              <a:rPr lang="en-US" sz="2400" b="1" i="1" smtClean="0">
                                <a:solidFill>
                                  <a:srgbClr val="660066"/>
                                </a:solidFill>
                                <a:latin typeface="Cambria Math"/>
                              </a:rPr>
                              <m:t>𝒑</m:t>
                            </m:r>
                            <m:r>
                              <a:rPr lang="en-US" sz="2400" b="1" i="1" baseline="-25000" smtClean="0">
                                <a:solidFill>
                                  <a:srgbClr val="660066"/>
                                </a:solidFill>
                                <a:latin typeface="Cambria Math"/>
                              </a:rPr>
                              <m:t>𝑿</m:t>
                            </m:r>
                          </m:num>
                          <m:den>
                            <m:r>
                              <a:rPr lang="en-US" sz="2400" b="1" i="1" smtClean="0">
                                <a:solidFill>
                                  <a:srgbClr val="660066"/>
                                </a:solidFill>
                                <a:latin typeface="Cambria Math"/>
                              </a:rPr>
                              <m:t>𝒑</m:t>
                            </m:r>
                            <m:r>
                              <a:rPr lang="en-US" sz="2400" b="1" i="1" baseline="-25000" smtClean="0">
                                <a:solidFill>
                                  <a:srgbClr val="660066"/>
                                </a:solidFill>
                                <a:latin typeface="Cambria Math"/>
                              </a:rPr>
                              <m:t>𝒀</m:t>
                            </m:r>
                          </m:den>
                        </m:f>
                      </m:e>
                    </m:box>
                  </m:oMath>
                </a14:m>
                <a:r>
                  <a:rPr lang="en-US" sz="2400" b="1" dirty="0">
                    <a:solidFill>
                      <a:schemeClr val="tx1"/>
                    </a:solidFill>
                  </a:rPr>
                  <a:t>  or </a:t>
                </a:r>
                <a14:m>
                  <m:oMath xmlns:m="http://schemas.openxmlformats.org/officeDocument/2006/math">
                    <m:box>
                      <m:boxPr>
                        <m:ctrlPr>
                          <a:rPr lang="en-US" sz="2400" b="1" i="1" smtClean="0">
                            <a:solidFill>
                              <a:srgbClr val="660066"/>
                            </a:solidFill>
                            <a:latin typeface="Cambria Math" panose="02040503050406030204" pitchFamily="18" charset="0"/>
                          </a:rPr>
                        </m:ctrlPr>
                      </m:boxPr>
                      <m:e>
                        <m:f>
                          <m:fPr>
                            <m:ctrlPr>
                              <a:rPr lang="en-US" sz="2400" b="1" i="1">
                                <a:solidFill>
                                  <a:srgbClr val="660066"/>
                                </a:solidFill>
                                <a:latin typeface="Cambria Math" panose="02040503050406030204" pitchFamily="18" charset="0"/>
                              </a:rPr>
                            </m:ctrlPr>
                          </m:fPr>
                          <m:num>
                            <m:r>
                              <a:rPr lang="en-US" sz="2400" b="1" i="1">
                                <a:solidFill>
                                  <a:srgbClr val="660066"/>
                                </a:solidFill>
                                <a:latin typeface="Cambria Math"/>
                              </a:rPr>
                              <m:t>𝑴𝑼</m:t>
                            </m:r>
                            <m:r>
                              <a:rPr lang="en-US" sz="2400" b="1" i="1" baseline="-25000">
                                <a:solidFill>
                                  <a:srgbClr val="660066"/>
                                </a:solidFill>
                                <a:latin typeface="Cambria Math"/>
                              </a:rPr>
                              <m:t>𝑿</m:t>
                            </m:r>
                          </m:num>
                          <m:den>
                            <m:r>
                              <a:rPr lang="en-US" sz="2400" b="1" i="1">
                                <a:solidFill>
                                  <a:srgbClr val="660066"/>
                                </a:solidFill>
                                <a:latin typeface="Cambria Math"/>
                              </a:rPr>
                              <m:t>𝒑</m:t>
                            </m:r>
                            <m:r>
                              <a:rPr lang="en-US" sz="2400" b="1" i="1" baseline="-25000">
                                <a:solidFill>
                                  <a:srgbClr val="660066"/>
                                </a:solidFill>
                                <a:latin typeface="Cambria Math"/>
                              </a:rPr>
                              <m:t>𝑿</m:t>
                            </m:r>
                          </m:den>
                        </m:f>
                      </m:e>
                    </m:box>
                  </m:oMath>
                </a14:m>
                <a:r>
                  <a:rPr lang="en-US" sz="2400" b="1" dirty="0">
                    <a:solidFill>
                      <a:srgbClr val="660066"/>
                    </a:solidFill>
                  </a:rPr>
                  <a:t> = </a:t>
                </a:r>
                <a14:m>
                  <m:oMath xmlns:m="http://schemas.openxmlformats.org/officeDocument/2006/math">
                    <m:box>
                      <m:boxPr>
                        <m:ctrlPr>
                          <a:rPr lang="en-US" sz="2400" b="1" i="1">
                            <a:solidFill>
                              <a:srgbClr val="660066"/>
                            </a:solidFill>
                            <a:latin typeface="Cambria Math" panose="02040503050406030204" pitchFamily="18" charset="0"/>
                          </a:rPr>
                        </m:ctrlPr>
                      </m:boxPr>
                      <m:e>
                        <m:f>
                          <m:fPr>
                            <m:ctrlPr>
                              <a:rPr lang="en-US" sz="2400" b="1" i="1">
                                <a:solidFill>
                                  <a:srgbClr val="660066"/>
                                </a:solidFill>
                                <a:latin typeface="Cambria Math" panose="02040503050406030204" pitchFamily="18" charset="0"/>
                              </a:rPr>
                            </m:ctrlPr>
                          </m:fPr>
                          <m:num>
                            <m:r>
                              <a:rPr lang="en-US" sz="2400" b="1" i="1">
                                <a:solidFill>
                                  <a:srgbClr val="660066"/>
                                </a:solidFill>
                                <a:latin typeface="Cambria Math"/>
                              </a:rPr>
                              <m:t>𝑴𝑼</m:t>
                            </m:r>
                            <m:r>
                              <a:rPr lang="en-US" sz="2400" b="1" i="1" baseline="-25000">
                                <a:solidFill>
                                  <a:srgbClr val="660066"/>
                                </a:solidFill>
                                <a:latin typeface="Cambria Math"/>
                              </a:rPr>
                              <m:t>𝒀</m:t>
                            </m:r>
                          </m:num>
                          <m:den>
                            <m:r>
                              <a:rPr lang="en-US" sz="2400" b="1" i="1">
                                <a:solidFill>
                                  <a:srgbClr val="660066"/>
                                </a:solidFill>
                                <a:latin typeface="Cambria Math"/>
                              </a:rPr>
                              <m:t>𝒑</m:t>
                            </m:r>
                            <m:r>
                              <a:rPr lang="en-US" sz="2400" b="1" i="1" baseline="-25000">
                                <a:solidFill>
                                  <a:srgbClr val="660066"/>
                                </a:solidFill>
                                <a:latin typeface="Cambria Math"/>
                              </a:rPr>
                              <m:t>𝒀</m:t>
                            </m:r>
                          </m:den>
                        </m:f>
                      </m:e>
                    </m:box>
                  </m:oMath>
                </a14:m>
                <a:r>
                  <a:rPr lang="en-US" sz="2400" b="1" dirty="0">
                    <a:solidFill>
                      <a:schemeClr val="tx1"/>
                    </a:solidFill>
                  </a:rPr>
                  <a:t> </a:t>
                </a:r>
                <a:r>
                  <a:rPr lang="en-US" sz="2400" dirty="0">
                    <a:solidFill>
                      <a:schemeClr val="tx1"/>
                    </a:solidFill>
                  </a:rPr>
                  <a:t>; </a:t>
                </a:r>
                <a:r>
                  <a:rPr lang="en-US" sz="2000" b="1" dirty="0">
                    <a:solidFill>
                      <a:srgbClr val="C00000"/>
                    </a:solidFill>
                  </a:rPr>
                  <a:t>the marginal utilities per dollar spent on the last units of X and Y area equal</a:t>
                </a:r>
                <a:endParaRPr lang="en-US" sz="2400" b="1" dirty="0">
                  <a:solidFill>
                    <a:srgbClr val="C00000"/>
                  </a:solidFill>
                </a:endParaRPr>
              </a:p>
            </p:txBody>
          </p:sp>
        </mc:Choice>
        <mc:Fallback xmlns="">
          <p:sp>
            <p:nvSpPr>
              <p:cNvPr id="3" name="TextBox 2"/>
              <p:cNvSpPr txBox="1">
                <a:spLocks noRot="1" noChangeAspect="1" noMove="1" noResize="1" noEditPoints="1" noAdjustHandles="1" noChangeArrowheads="1" noChangeShapeType="1" noTextEdit="1"/>
              </p:cNvSpPr>
              <p:nvPr/>
            </p:nvSpPr>
            <p:spPr>
              <a:xfrm>
                <a:off x="685800" y="1371600"/>
                <a:ext cx="7772400" cy="4996561"/>
              </a:xfrm>
              <a:prstGeom prst="rect">
                <a:avLst/>
              </a:prstGeom>
              <a:blipFill rotWithShape="1">
                <a:blip r:embed="rId2"/>
                <a:stretch>
                  <a:fillRect l="-1255" t="-976" b="-1220"/>
                </a:stretch>
              </a:blipFill>
            </p:spPr>
            <p:txBody>
              <a:bodyPr/>
              <a:lstStyle/>
              <a:p>
                <a:r>
                  <a:rPr lang="en-US">
                    <a:noFill/>
                  </a:rPr>
                  <a:t> </a:t>
                </a:r>
              </a:p>
            </p:txBody>
          </p:sp>
        </mc:Fallback>
      </mc:AlternateContent>
    </p:spTree>
    <p:extLst>
      <p:ext uri="{BB962C8B-B14F-4D97-AF65-F5344CB8AC3E}">
        <p14:creationId xmlns:p14="http://schemas.microsoft.com/office/powerpoint/2010/main" val="1674820123"/>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990601" y="609600"/>
            <a:ext cx="7467600" cy="461665"/>
          </a:xfrm>
          <a:prstGeom prst="rect">
            <a:avLst/>
          </a:prstGeom>
          <a:noFill/>
        </p:spPr>
        <p:txBody>
          <a:bodyPr wrap="square" rtlCol="0">
            <a:spAutoFit/>
          </a:bodyPr>
          <a:lstStyle/>
          <a:p>
            <a:r>
              <a:rPr lang="en-US" sz="2400" b="1" dirty="0">
                <a:solidFill>
                  <a:srgbClr val="660066"/>
                </a:solidFill>
              </a:rPr>
              <a:t>Derivation of  the Consumer’s  Demand Function</a:t>
            </a:r>
          </a:p>
        </p:txBody>
      </p:sp>
      <p:sp>
        <p:nvSpPr>
          <p:cNvPr id="3" name="TextBox 2"/>
          <p:cNvSpPr txBox="1"/>
          <p:nvPr/>
        </p:nvSpPr>
        <p:spPr>
          <a:xfrm>
            <a:off x="762000" y="1524000"/>
            <a:ext cx="7696201" cy="4462760"/>
          </a:xfrm>
          <a:prstGeom prst="rect">
            <a:avLst/>
          </a:prstGeom>
          <a:noFill/>
        </p:spPr>
        <p:txBody>
          <a:bodyPr wrap="square" rtlCol="0">
            <a:spAutoFit/>
          </a:bodyPr>
          <a:lstStyle/>
          <a:p>
            <a:r>
              <a:rPr lang="en-US" sz="2400" dirty="0"/>
              <a:t>Consumer’s demand functions derived from </a:t>
            </a:r>
            <a:r>
              <a:rPr lang="en-US" sz="2400" dirty="0" err="1"/>
              <a:t>Lagrangian</a:t>
            </a:r>
            <a:r>
              <a:rPr lang="en-US" sz="2400" dirty="0"/>
              <a:t> function, equation 3; </a:t>
            </a:r>
          </a:p>
          <a:p>
            <a:pPr algn="ctr"/>
            <a:r>
              <a:rPr lang="en-US" sz="2800" dirty="0"/>
              <a:t>L = </a:t>
            </a:r>
            <a:r>
              <a:rPr lang="en-US" sz="2800" b="1" dirty="0"/>
              <a:t>U = f(X, Y) + </a:t>
            </a:r>
            <a:r>
              <a:rPr lang="en-US" sz="2800" dirty="0"/>
              <a:t>λ(</a:t>
            </a:r>
            <a:r>
              <a:rPr lang="en-US" sz="2800" b="1" dirty="0"/>
              <a:t>I – (</a:t>
            </a:r>
            <a:r>
              <a:rPr lang="en-US" sz="2800" b="1" dirty="0" err="1"/>
              <a:t>p</a:t>
            </a:r>
            <a:r>
              <a:rPr lang="en-US" sz="2800" b="1" baseline="-25000" dirty="0" err="1"/>
              <a:t>X</a:t>
            </a:r>
            <a:r>
              <a:rPr lang="en-US" sz="2800" b="1" dirty="0" err="1"/>
              <a:t>X</a:t>
            </a:r>
            <a:r>
              <a:rPr lang="en-US" sz="2800" b="1" baseline="-25000" dirty="0"/>
              <a:t> </a:t>
            </a:r>
            <a:r>
              <a:rPr lang="en-US" sz="2800" b="1" dirty="0"/>
              <a:t>+ </a:t>
            </a:r>
            <a:r>
              <a:rPr lang="en-US" sz="2800" b="1" dirty="0" err="1"/>
              <a:t>p</a:t>
            </a:r>
            <a:r>
              <a:rPr lang="en-US" sz="2800" b="1" baseline="-25000" dirty="0" err="1"/>
              <a:t>Y</a:t>
            </a:r>
            <a:r>
              <a:rPr lang="en-US" sz="2800" b="1" dirty="0" err="1"/>
              <a:t>Y</a:t>
            </a:r>
            <a:r>
              <a:rPr lang="en-US" sz="2800" b="1" dirty="0"/>
              <a:t>))</a:t>
            </a:r>
          </a:p>
          <a:p>
            <a:pPr algn="ctr"/>
            <a:endParaRPr lang="en-US" sz="2800" b="1" dirty="0"/>
          </a:p>
          <a:p>
            <a:r>
              <a:rPr lang="en-US" sz="2400" dirty="0"/>
              <a:t>The demand function from this solutions are:</a:t>
            </a:r>
          </a:p>
          <a:p>
            <a:endParaRPr lang="en-US" sz="2400" dirty="0"/>
          </a:p>
          <a:p>
            <a:pPr algn="ctr"/>
            <a:r>
              <a:rPr lang="en-US" sz="3600" b="1" dirty="0">
                <a:solidFill>
                  <a:srgbClr val="C00000"/>
                </a:solidFill>
              </a:rPr>
              <a:t>X* = X*(</a:t>
            </a:r>
            <a:r>
              <a:rPr lang="en-US" sz="3600" b="1" dirty="0" err="1">
                <a:solidFill>
                  <a:srgbClr val="C00000"/>
                </a:solidFill>
              </a:rPr>
              <a:t>p</a:t>
            </a:r>
            <a:r>
              <a:rPr lang="en-US" sz="3600" b="1" baseline="-25000" dirty="0" err="1">
                <a:solidFill>
                  <a:srgbClr val="C00000"/>
                </a:solidFill>
              </a:rPr>
              <a:t>X</a:t>
            </a:r>
            <a:r>
              <a:rPr lang="en-US" sz="3600" b="1" baseline="-25000" dirty="0">
                <a:solidFill>
                  <a:srgbClr val="C00000"/>
                </a:solidFill>
              </a:rPr>
              <a:t> </a:t>
            </a:r>
            <a:r>
              <a:rPr lang="en-US" sz="3600" b="1" dirty="0">
                <a:solidFill>
                  <a:srgbClr val="C00000"/>
                </a:solidFill>
              </a:rPr>
              <a:t>, </a:t>
            </a:r>
            <a:r>
              <a:rPr lang="en-US" sz="3600" b="1" dirty="0" err="1">
                <a:solidFill>
                  <a:srgbClr val="C00000"/>
                </a:solidFill>
              </a:rPr>
              <a:t>p</a:t>
            </a:r>
            <a:r>
              <a:rPr lang="en-US" sz="3600" b="1" baseline="-25000" dirty="0" err="1">
                <a:solidFill>
                  <a:srgbClr val="C00000"/>
                </a:solidFill>
              </a:rPr>
              <a:t>Y</a:t>
            </a:r>
            <a:r>
              <a:rPr lang="en-US" sz="3600" b="1" baseline="-25000" dirty="0">
                <a:solidFill>
                  <a:srgbClr val="C00000"/>
                </a:solidFill>
              </a:rPr>
              <a:t> </a:t>
            </a:r>
            <a:r>
              <a:rPr lang="en-US" sz="3600" b="1" dirty="0">
                <a:solidFill>
                  <a:srgbClr val="C00000"/>
                </a:solidFill>
              </a:rPr>
              <a:t>, I) </a:t>
            </a:r>
          </a:p>
          <a:p>
            <a:pPr algn="ctr"/>
            <a:r>
              <a:rPr lang="en-US" sz="3600" b="1" dirty="0"/>
              <a:t>and</a:t>
            </a:r>
            <a:r>
              <a:rPr lang="en-US" sz="3600" b="1" dirty="0">
                <a:solidFill>
                  <a:srgbClr val="C00000"/>
                </a:solidFill>
              </a:rPr>
              <a:t>  </a:t>
            </a:r>
          </a:p>
          <a:p>
            <a:pPr algn="ctr"/>
            <a:r>
              <a:rPr lang="en-US" sz="3600" b="1" dirty="0">
                <a:solidFill>
                  <a:srgbClr val="C00000"/>
                </a:solidFill>
              </a:rPr>
              <a:t>Y* = Y*(</a:t>
            </a:r>
            <a:r>
              <a:rPr lang="en-US" sz="3600" b="1" dirty="0" err="1">
                <a:solidFill>
                  <a:srgbClr val="C00000"/>
                </a:solidFill>
              </a:rPr>
              <a:t>p</a:t>
            </a:r>
            <a:r>
              <a:rPr lang="en-US" sz="3600" b="1" baseline="-25000" dirty="0" err="1">
                <a:solidFill>
                  <a:srgbClr val="C00000"/>
                </a:solidFill>
              </a:rPr>
              <a:t>X</a:t>
            </a:r>
            <a:r>
              <a:rPr lang="en-US" sz="3600" b="1" baseline="-25000" dirty="0">
                <a:solidFill>
                  <a:srgbClr val="C00000"/>
                </a:solidFill>
              </a:rPr>
              <a:t> </a:t>
            </a:r>
            <a:r>
              <a:rPr lang="en-US" sz="3600" b="1" dirty="0">
                <a:solidFill>
                  <a:srgbClr val="C00000"/>
                </a:solidFill>
              </a:rPr>
              <a:t>, </a:t>
            </a:r>
            <a:r>
              <a:rPr lang="en-US" sz="3600" b="1" dirty="0" err="1">
                <a:solidFill>
                  <a:srgbClr val="C00000"/>
                </a:solidFill>
              </a:rPr>
              <a:t>p</a:t>
            </a:r>
            <a:r>
              <a:rPr lang="en-US" sz="3600" b="1" baseline="-25000" dirty="0" err="1">
                <a:solidFill>
                  <a:srgbClr val="C00000"/>
                </a:solidFill>
              </a:rPr>
              <a:t>Y</a:t>
            </a:r>
            <a:r>
              <a:rPr lang="en-US" sz="3600" b="1" baseline="-25000" dirty="0">
                <a:solidFill>
                  <a:srgbClr val="C00000"/>
                </a:solidFill>
              </a:rPr>
              <a:t> </a:t>
            </a:r>
            <a:r>
              <a:rPr lang="en-US" sz="3600" b="1" dirty="0">
                <a:solidFill>
                  <a:srgbClr val="C00000"/>
                </a:solidFill>
              </a:rPr>
              <a:t>, I) </a:t>
            </a:r>
            <a:endParaRPr lang="en-US" sz="3600" b="1" baseline="-25000" dirty="0">
              <a:solidFill>
                <a:srgbClr val="C00000"/>
              </a:solidFill>
            </a:endParaRPr>
          </a:p>
          <a:p>
            <a:endParaRPr lang="en-US" sz="2400" b="1" dirty="0"/>
          </a:p>
        </p:txBody>
      </p:sp>
    </p:spTree>
    <p:extLst>
      <p:ext uri="{BB962C8B-B14F-4D97-AF65-F5344CB8AC3E}">
        <p14:creationId xmlns:p14="http://schemas.microsoft.com/office/powerpoint/2010/main" val="1902741086"/>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2" name="TextBox 1"/>
              <p:cNvSpPr txBox="1"/>
              <p:nvPr/>
            </p:nvSpPr>
            <p:spPr>
              <a:xfrm>
                <a:off x="609600" y="457200"/>
                <a:ext cx="7772400" cy="5925020"/>
              </a:xfrm>
              <a:prstGeom prst="rect">
                <a:avLst/>
              </a:prstGeom>
              <a:noFill/>
            </p:spPr>
            <p:txBody>
              <a:bodyPr wrap="square" rtlCol="0">
                <a:spAutoFit/>
              </a:bodyPr>
              <a:lstStyle/>
              <a:p>
                <a:pPr marL="236538" indent="-236538">
                  <a:buFont typeface="Arial" pitchFamily="34" charset="0"/>
                  <a:buChar char="•"/>
                </a:pPr>
                <a:r>
                  <a:rPr lang="en-US" sz="2400" dirty="0"/>
                  <a:t>Let’s see example below:</a:t>
                </a:r>
              </a:p>
              <a:p>
                <a:pPr algn="ctr">
                  <a:tabLst>
                    <a:tab pos="6975475" algn="l"/>
                  </a:tabLst>
                </a:pPr>
                <a:r>
                  <a:rPr lang="en-US" sz="2400" dirty="0">
                    <a:solidFill>
                      <a:srgbClr val="C00000"/>
                    </a:solidFill>
                  </a:rPr>
                  <a:t>U(X,Y) = (X+2)(Y+1)	(1)</a:t>
                </a:r>
              </a:p>
              <a:p>
                <a:pPr marL="236538" indent="-236538">
                  <a:buFont typeface="Arial" pitchFamily="34" charset="0"/>
                  <a:buChar char="•"/>
                </a:pPr>
                <a:r>
                  <a:rPr lang="en-US" sz="2400" dirty="0"/>
                  <a:t>The budget constraint would be : </a:t>
                </a:r>
              </a:p>
              <a:p>
                <a:pPr algn="ctr">
                  <a:tabLst>
                    <a:tab pos="6975475" algn="l"/>
                  </a:tabLst>
                </a:pPr>
                <a:r>
                  <a:rPr lang="en-US" sz="2400" dirty="0" err="1">
                    <a:solidFill>
                      <a:srgbClr val="C00000"/>
                    </a:solidFill>
                  </a:rPr>
                  <a:t>PxX</a:t>
                </a:r>
                <a:r>
                  <a:rPr lang="en-US" sz="2400" dirty="0">
                    <a:solidFill>
                      <a:srgbClr val="C00000"/>
                    </a:solidFill>
                  </a:rPr>
                  <a:t> + </a:t>
                </a:r>
                <a:r>
                  <a:rPr lang="en-US" sz="2400" dirty="0" err="1">
                    <a:solidFill>
                      <a:srgbClr val="C00000"/>
                    </a:solidFill>
                  </a:rPr>
                  <a:t>PyY</a:t>
                </a:r>
                <a:r>
                  <a:rPr lang="en-US" sz="2400" dirty="0">
                    <a:solidFill>
                      <a:srgbClr val="C00000"/>
                    </a:solidFill>
                  </a:rPr>
                  <a:t> = I	(2)</a:t>
                </a:r>
              </a:p>
              <a:p>
                <a:pPr marL="236538" indent="-236538">
                  <a:buFont typeface="Arial" pitchFamily="34" charset="0"/>
                  <a:buChar char="•"/>
                </a:pPr>
                <a:r>
                  <a:rPr lang="en-US" sz="2400" dirty="0"/>
                  <a:t>And we have marginal utility respectively,</a:t>
                </a:r>
              </a:p>
              <a:p>
                <a:pPr algn="ctr">
                  <a:tabLst>
                    <a:tab pos="6975475" algn="l"/>
                  </a:tabLst>
                </a:pPr>
                <a:r>
                  <a:rPr lang="en-US" sz="2400" dirty="0" err="1">
                    <a:solidFill>
                      <a:srgbClr val="C00000"/>
                    </a:solidFill>
                  </a:rPr>
                  <a:t>MUx</a:t>
                </a:r>
                <a:r>
                  <a:rPr lang="en-US" sz="2400" dirty="0">
                    <a:solidFill>
                      <a:srgbClr val="C00000"/>
                    </a:solidFill>
                  </a:rPr>
                  <a:t> = Y+1, </a:t>
                </a:r>
                <a:r>
                  <a:rPr lang="en-US" sz="2400" dirty="0" err="1">
                    <a:solidFill>
                      <a:srgbClr val="C00000"/>
                    </a:solidFill>
                  </a:rPr>
                  <a:t>MUy</a:t>
                </a:r>
                <a:r>
                  <a:rPr lang="en-US" sz="2400" dirty="0">
                    <a:solidFill>
                      <a:srgbClr val="C00000"/>
                    </a:solidFill>
                  </a:rPr>
                  <a:t> = X+2 	(3)</a:t>
                </a:r>
              </a:p>
              <a:p>
                <a:pPr marL="236538" indent="-236538">
                  <a:buFont typeface="Arial" pitchFamily="34" charset="0"/>
                  <a:buChar char="•"/>
                  <a:tabLst>
                    <a:tab pos="6975475" algn="l"/>
                  </a:tabLst>
                </a:pPr>
                <a:r>
                  <a:rPr lang="en-US" sz="2400" dirty="0"/>
                  <a:t>For maximum utility,</a:t>
                </a:r>
              </a:p>
              <a:p>
                <a:pPr algn="ctr">
                  <a:tabLst>
                    <a:tab pos="6975475" algn="l"/>
                  </a:tabLst>
                </a:pPr>
                <a14:m>
                  <m:oMath xmlns:m="http://schemas.openxmlformats.org/officeDocument/2006/math">
                    <m:f>
                      <m:fPr>
                        <m:ctrlPr>
                          <a:rPr lang="en-US" sz="2400" i="1" smtClean="0">
                            <a:solidFill>
                              <a:srgbClr val="C00000"/>
                            </a:solidFill>
                            <a:latin typeface="Cambria Math" panose="02040503050406030204" pitchFamily="18" charset="0"/>
                          </a:rPr>
                        </m:ctrlPr>
                      </m:fPr>
                      <m:num>
                        <m:r>
                          <a:rPr lang="en-US" sz="2400" b="0" i="1" smtClean="0">
                            <a:solidFill>
                              <a:srgbClr val="C00000"/>
                            </a:solidFill>
                            <a:latin typeface="Cambria Math"/>
                          </a:rPr>
                          <m:t>𝑌</m:t>
                        </m:r>
                        <m:r>
                          <a:rPr lang="en-US" sz="2400" b="0" i="1" smtClean="0">
                            <a:solidFill>
                              <a:srgbClr val="C00000"/>
                            </a:solidFill>
                            <a:latin typeface="Cambria Math"/>
                          </a:rPr>
                          <m:t>+1</m:t>
                        </m:r>
                      </m:num>
                      <m:den>
                        <m:r>
                          <a:rPr lang="en-US" sz="2400" b="0" i="1" smtClean="0">
                            <a:solidFill>
                              <a:srgbClr val="C00000"/>
                            </a:solidFill>
                            <a:latin typeface="Cambria Math"/>
                          </a:rPr>
                          <m:t>𝑋</m:t>
                        </m:r>
                        <m:r>
                          <a:rPr lang="en-US" sz="2400" b="0" i="1" smtClean="0">
                            <a:solidFill>
                              <a:srgbClr val="C00000"/>
                            </a:solidFill>
                            <a:latin typeface="Cambria Math"/>
                          </a:rPr>
                          <m:t>+2</m:t>
                        </m:r>
                      </m:den>
                    </m:f>
                  </m:oMath>
                </a14:m>
                <a:r>
                  <a:rPr lang="en-US" sz="2400" dirty="0">
                    <a:solidFill>
                      <a:srgbClr val="C00000"/>
                    </a:solidFill>
                  </a:rPr>
                  <a:t> = </a:t>
                </a:r>
                <a14:m>
                  <m:oMath xmlns:m="http://schemas.openxmlformats.org/officeDocument/2006/math">
                    <m:f>
                      <m:fPr>
                        <m:ctrlPr>
                          <a:rPr lang="en-US" sz="2400" i="1" smtClean="0">
                            <a:solidFill>
                              <a:srgbClr val="C00000"/>
                            </a:solidFill>
                            <a:latin typeface="Cambria Math" panose="02040503050406030204" pitchFamily="18" charset="0"/>
                          </a:rPr>
                        </m:ctrlPr>
                      </m:fPr>
                      <m:num>
                        <m:r>
                          <a:rPr lang="en-US" sz="2400" b="0" i="1" smtClean="0">
                            <a:solidFill>
                              <a:srgbClr val="C00000"/>
                            </a:solidFill>
                            <a:latin typeface="Cambria Math"/>
                          </a:rPr>
                          <m:t>𝑃𝑥</m:t>
                        </m:r>
                      </m:num>
                      <m:den>
                        <m:r>
                          <a:rPr lang="en-US" sz="2400" b="0" i="1" smtClean="0">
                            <a:solidFill>
                              <a:srgbClr val="C00000"/>
                            </a:solidFill>
                            <a:latin typeface="Cambria Math"/>
                          </a:rPr>
                          <m:t>𝑃𝑦</m:t>
                        </m:r>
                      </m:den>
                    </m:f>
                  </m:oMath>
                </a14:m>
                <a:r>
                  <a:rPr lang="en-US" sz="2400" dirty="0">
                    <a:solidFill>
                      <a:srgbClr val="C00000"/>
                    </a:solidFill>
                  </a:rPr>
                  <a:t> , Y+1 = </a:t>
                </a:r>
                <a14:m>
                  <m:oMath xmlns:m="http://schemas.openxmlformats.org/officeDocument/2006/math">
                    <m:f>
                      <m:fPr>
                        <m:ctrlPr>
                          <a:rPr lang="en-US" sz="2400" i="1" smtClean="0">
                            <a:solidFill>
                              <a:srgbClr val="C00000"/>
                            </a:solidFill>
                            <a:latin typeface="Cambria Math" panose="02040503050406030204" pitchFamily="18" charset="0"/>
                          </a:rPr>
                        </m:ctrlPr>
                      </m:fPr>
                      <m:num>
                        <m:r>
                          <a:rPr lang="en-US" sz="2400" b="0" i="1" smtClean="0">
                            <a:solidFill>
                              <a:srgbClr val="C00000"/>
                            </a:solidFill>
                            <a:latin typeface="Cambria Math"/>
                          </a:rPr>
                          <m:t>𝑃𝑥</m:t>
                        </m:r>
                        <m:r>
                          <a:rPr lang="en-US" sz="2400" b="0" i="1" smtClean="0">
                            <a:solidFill>
                              <a:srgbClr val="C00000"/>
                            </a:solidFill>
                            <a:latin typeface="Cambria Math"/>
                          </a:rPr>
                          <m:t> (</m:t>
                        </m:r>
                        <m:r>
                          <a:rPr lang="en-US" sz="2400" b="0" i="1" smtClean="0">
                            <a:solidFill>
                              <a:srgbClr val="C00000"/>
                            </a:solidFill>
                            <a:latin typeface="Cambria Math"/>
                          </a:rPr>
                          <m:t>𝑋</m:t>
                        </m:r>
                        <m:r>
                          <a:rPr lang="en-US" sz="2400" b="0" i="1" smtClean="0">
                            <a:solidFill>
                              <a:srgbClr val="C00000"/>
                            </a:solidFill>
                            <a:latin typeface="Cambria Math"/>
                          </a:rPr>
                          <m:t>+2)</m:t>
                        </m:r>
                      </m:num>
                      <m:den>
                        <m:r>
                          <a:rPr lang="en-US" sz="2400" b="0" i="1" smtClean="0">
                            <a:solidFill>
                              <a:srgbClr val="C00000"/>
                            </a:solidFill>
                            <a:latin typeface="Cambria Math"/>
                          </a:rPr>
                          <m:t>𝑃𝑦</m:t>
                        </m:r>
                      </m:den>
                    </m:f>
                  </m:oMath>
                </a14:m>
                <a:r>
                  <a:rPr lang="en-US" sz="2400" dirty="0">
                    <a:solidFill>
                      <a:srgbClr val="C00000"/>
                    </a:solidFill>
                  </a:rPr>
                  <a:t> , Y = </a:t>
                </a:r>
                <a14:m>
                  <m:oMath xmlns:m="http://schemas.openxmlformats.org/officeDocument/2006/math">
                    <m:f>
                      <m:fPr>
                        <m:ctrlPr>
                          <a:rPr lang="en-US" sz="2400" i="1" smtClean="0">
                            <a:solidFill>
                              <a:srgbClr val="C00000"/>
                            </a:solidFill>
                            <a:latin typeface="Cambria Math" panose="02040503050406030204" pitchFamily="18" charset="0"/>
                          </a:rPr>
                        </m:ctrlPr>
                      </m:fPr>
                      <m:num>
                        <m:r>
                          <a:rPr lang="en-US" sz="2400" b="0" i="1" smtClean="0">
                            <a:solidFill>
                              <a:srgbClr val="C00000"/>
                            </a:solidFill>
                            <a:latin typeface="Cambria Math"/>
                          </a:rPr>
                          <m:t>𝑃𝑥</m:t>
                        </m:r>
                      </m:num>
                      <m:den>
                        <m:r>
                          <a:rPr lang="en-US" sz="2400" b="0" i="1" smtClean="0">
                            <a:solidFill>
                              <a:srgbClr val="C00000"/>
                            </a:solidFill>
                            <a:latin typeface="Cambria Math"/>
                          </a:rPr>
                          <m:t>𝑃𝑦</m:t>
                        </m:r>
                      </m:den>
                    </m:f>
                  </m:oMath>
                </a14:m>
                <a:r>
                  <a:rPr lang="en-US" sz="2400" dirty="0">
                    <a:solidFill>
                      <a:srgbClr val="C00000"/>
                    </a:solidFill>
                  </a:rPr>
                  <a:t> (X+2) - 1	(4)</a:t>
                </a:r>
              </a:p>
              <a:p>
                <a:pPr marL="236538" indent="-236538">
                  <a:buFont typeface="Arial" pitchFamily="34" charset="0"/>
                  <a:buChar char="•"/>
                </a:pPr>
                <a:r>
                  <a:rPr lang="en-US" sz="2400" dirty="0"/>
                  <a:t>Based on equation (2) and  (4), you would have a demand function for X:</a:t>
                </a:r>
              </a:p>
              <a:p>
                <a:endParaRPr lang="en-US" sz="2400" dirty="0"/>
              </a:p>
              <a:p>
                <a:pPr algn="ctr"/>
                <a:r>
                  <a:rPr lang="en-US" sz="2400" dirty="0">
                    <a:solidFill>
                      <a:srgbClr val="C00000"/>
                    </a:solidFill>
                  </a:rPr>
                  <a:t>Px X + </a:t>
                </a:r>
                <a:r>
                  <a:rPr lang="en-US" sz="2400" dirty="0" err="1">
                    <a:solidFill>
                      <a:srgbClr val="C00000"/>
                    </a:solidFill>
                  </a:rPr>
                  <a:t>Py</a:t>
                </a:r>
                <a:r>
                  <a:rPr lang="en-US" sz="2400" dirty="0">
                    <a:solidFill>
                      <a:srgbClr val="C00000"/>
                    </a:solidFill>
                  </a:rPr>
                  <a:t>(</a:t>
                </a:r>
                <a14:m>
                  <m:oMath xmlns:m="http://schemas.openxmlformats.org/officeDocument/2006/math">
                    <m:f>
                      <m:fPr>
                        <m:ctrlPr>
                          <a:rPr lang="en-US" sz="2400" i="1">
                            <a:solidFill>
                              <a:srgbClr val="C00000"/>
                            </a:solidFill>
                            <a:latin typeface="Cambria Math" panose="02040503050406030204" pitchFamily="18" charset="0"/>
                          </a:rPr>
                        </m:ctrlPr>
                      </m:fPr>
                      <m:num>
                        <m:r>
                          <a:rPr lang="en-US" sz="2400" i="1">
                            <a:solidFill>
                              <a:srgbClr val="C00000"/>
                            </a:solidFill>
                            <a:latin typeface="Cambria Math"/>
                          </a:rPr>
                          <m:t>𝑃𝑥</m:t>
                        </m:r>
                      </m:num>
                      <m:den>
                        <m:r>
                          <a:rPr lang="en-US" sz="2400" i="1">
                            <a:solidFill>
                              <a:srgbClr val="C00000"/>
                            </a:solidFill>
                            <a:latin typeface="Cambria Math"/>
                          </a:rPr>
                          <m:t>𝑃𝑦</m:t>
                        </m:r>
                      </m:den>
                    </m:f>
                  </m:oMath>
                </a14:m>
                <a:r>
                  <a:rPr lang="en-US" sz="2400" dirty="0">
                    <a:solidFill>
                      <a:srgbClr val="C00000"/>
                    </a:solidFill>
                  </a:rPr>
                  <a:t> (X+2) - 1) = I,  </a:t>
                </a:r>
                <a:r>
                  <a:rPr lang="en-US" sz="2400" dirty="0" err="1">
                    <a:solidFill>
                      <a:srgbClr val="C00000"/>
                    </a:solidFill>
                  </a:rPr>
                  <a:t>PxX</a:t>
                </a:r>
                <a:r>
                  <a:rPr lang="en-US" sz="2400" dirty="0">
                    <a:solidFill>
                      <a:srgbClr val="C00000"/>
                    </a:solidFill>
                  </a:rPr>
                  <a:t> = I - Py(</a:t>
                </a:r>
                <a14:m>
                  <m:oMath xmlns:m="http://schemas.openxmlformats.org/officeDocument/2006/math">
                    <m:f>
                      <m:fPr>
                        <m:ctrlPr>
                          <a:rPr lang="en-US" sz="2400" i="1">
                            <a:solidFill>
                              <a:srgbClr val="C00000"/>
                            </a:solidFill>
                            <a:latin typeface="Cambria Math" panose="02040503050406030204" pitchFamily="18" charset="0"/>
                          </a:rPr>
                        </m:ctrlPr>
                      </m:fPr>
                      <m:num>
                        <m:r>
                          <a:rPr lang="en-US" sz="2400" i="1">
                            <a:solidFill>
                              <a:srgbClr val="C00000"/>
                            </a:solidFill>
                            <a:latin typeface="Cambria Math"/>
                          </a:rPr>
                          <m:t>𝑃𝑥</m:t>
                        </m:r>
                      </m:num>
                      <m:den>
                        <m:r>
                          <a:rPr lang="en-US" sz="2400" i="1">
                            <a:solidFill>
                              <a:srgbClr val="C00000"/>
                            </a:solidFill>
                            <a:latin typeface="Cambria Math"/>
                          </a:rPr>
                          <m:t>𝑃𝑦</m:t>
                        </m:r>
                      </m:den>
                    </m:f>
                  </m:oMath>
                </a14:m>
                <a:r>
                  <a:rPr lang="en-US" sz="2400" dirty="0">
                    <a:solidFill>
                      <a:srgbClr val="C00000"/>
                    </a:solidFill>
                  </a:rPr>
                  <a:t> (X+2) - 1) </a:t>
                </a:r>
              </a:p>
              <a:p>
                <a:pPr algn="ctr"/>
                <a:r>
                  <a:rPr lang="en-US" sz="2400" dirty="0">
                    <a:solidFill>
                      <a:srgbClr val="C00000"/>
                    </a:solidFill>
                  </a:rPr>
                  <a:t>= I – </a:t>
                </a:r>
                <a:r>
                  <a:rPr lang="en-US" sz="2400" dirty="0" err="1">
                    <a:solidFill>
                      <a:srgbClr val="C00000"/>
                    </a:solidFill>
                  </a:rPr>
                  <a:t>PxX</a:t>
                </a:r>
                <a:r>
                  <a:rPr lang="en-US" sz="2400" dirty="0">
                    <a:solidFill>
                      <a:srgbClr val="C00000"/>
                    </a:solidFill>
                  </a:rPr>
                  <a:t> – 2Px + </a:t>
                </a:r>
                <a:r>
                  <a:rPr lang="en-US" sz="2400" dirty="0" err="1">
                    <a:solidFill>
                      <a:srgbClr val="C00000"/>
                    </a:solidFill>
                  </a:rPr>
                  <a:t>Py</a:t>
                </a:r>
                <a:endParaRPr lang="en-US" sz="2400" dirty="0">
                  <a:solidFill>
                    <a:srgbClr val="C00000"/>
                  </a:solidFill>
                </a:endParaRPr>
              </a:p>
              <a:p>
                <a:pPr algn="ctr"/>
                <a:r>
                  <a:rPr lang="en-US" sz="2400" dirty="0">
                    <a:solidFill>
                      <a:srgbClr val="C00000"/>
                    </a:solidFill>
                    <a:latin typeface="Cambria Math"/>
                  </a:rPr>
                  <a:t>2X = </a:t>
                </a:r>
                <a14:m>
                  <m:oMath xmlns:m="http://schemas.openxmlformats.org/officeDocument/2006/math">
                    <m:f>
                      <m:fPr>
                        <m:ctrlPr>
                          <a:rPr lang="en-US" sz="2400" i="1" smtClean="0">
                            <a:solidFill>
                              <a:srgbClr val="C00000"/>
                            </a:solidFill>
                            <a:latin typeface="Cambria Math" panose="02040503050406030204" pitchFamily="18" charset="0"/>
                          </a:rPr>
                        </m:ctrlPr>
                      </m:fPr>
                      <m:num>
                        <m:r>
                          <a:rPr lang="en-US" sz="2400" b="0" i="1" smtClean="0">
                            <a:solidFill>
                              <a:srgbClr val="C00000"/>
                            </a:solidFill>
                            <a:latin typeface="Cambria Math"/>
                          </a:rPr>
                          <m:t>𝐼</m:t>
                        </m:r>
                      </m:num>
                      <m:den>
                        <m:r>
                          <a:rPr lang="en-US" sz="2400" b="0" i="1" smtClean="0">
                            <a:solidFill>
                              <a:srgbClr val="C00000"/>
                            </a:solidFill>
                            <a:latin typeface="Cambria Math"/>
                          </a:rPr>
                          <m:t>𝑃𝑥</m:t>
                        </m:r>
                      </m:den>
                    </m:f>
                  </m:oMath>
                </a14:m>
                <a:r>
                  <a:rPr lang="en-US" sz="2400" dirty="0">
                    <a:solidFill>
                      <a:srgbClr val="C00000"/>
                    </a:solidFill>
                  </a:rPr>
                  <a:t>  – 2 + </a:t>
                </a:r>
                <a14:m>
                  <m:oMath xmlns:m="http://schemas.openxmlformats.org/officeDocument/2006/math">
                    <m:f>
                      <m:fPr>
                        <m:ctrlPr>
                          <a:rPr lang="en-US" sz="2400" i="1" smtClean="0">
                            <a:solidFill>
                              <a:srgbClr val="C00000"/>
                            </a:solidFill>
                            <a:latin typeface="Cambria Math" panose="02040503050406030204" pitchFamily="18" charset="0"/>
                          </a:rPr>
                        </m:ctrlPr>
                      </m:fPr>
                      <m:num>
                        <m:r>
                          <a:rPr lang="en-US" sz="2400" b="0" i="1" smtClean="0">
                            <a:solidFill>
                              <a:srgbClr val="C00000"/>
                            </a:solidFill>
                            <a:latin typeface="Cambria Math"/>
                          </a:rPr>
                          <m:t>𝑃𝑦</m:t>
                        </m:r>
                      </m:num>
                      <m:den>
                        <m:r>
                          <a:rPr lang="en-US" sz="2400" b="0" i="1" smtClean="0">
                            <a:solidFill>
                              <a:srgbClr val="C00000"/>
                            </a:solidFill>
                            <a:latin typeface="Cambria Math"/>
                          </a:rPr>
                          <m:t>𝑃𝑥</m:t>
                        </m:r>
                      </m:den>
                    </m:f>
                  </m:oMath>
                </a14:m>
                <a:r>
                  <a:rPr lang="en-US" sz="2400" dirty="0">
                    <a:solidFill>
                      <a:srgbClr val="C00000"/>
                    </a:solidFill>
                  </a:rPr>
                  <a:t>,  </a:t>
                </a:r>
                <a:r>
                  <a:rPr lang="en-US" sz="2800" b="1" i="1" dirty="0">
                    <a:solidFill>
                      <a:srgbClr val="660066"/>
                    </a:solidFill>
                  </a:rPr>
                  <a:t>X = </a:t>
                </a:r>
                <a14:m>
                  <m:oMath xmlns:m="http://schemas.openxmlformats.org/officeDocument/2006/math">
                    <m:f>
                      <m:fPr>
                        <m:ctrlPr>
                          <a:rPr lang="en-US" sz="2800" b="1" i="1">
                            <a:solidFill>
                              <a:srgbClr val="660066"/>
                            </a:solidFill>
                            <a:latin typeface="Cambria Math" panose="02040503050406030204" pitchFamily="18" charset="0"/>
                          </a:rPr>
                        </m:ctrlPr>
                      </m:fPr>
                      <m:num>
                        <m:r>
                          <a:rPr lang="en-US" sz="2800" b="1" i="1">
                            <a:solidFill>
                              <a:srgbClr val="660066"/>
                            </a:solidFill>
                            <a:latin typeface="Cambria Math"/>
                          </a:rPr>
                          <m:t>𝑰</m:t>
                        </m:r>
                      </m:num>
                      <m:den>
                        <m:r>
                          <a:rPr lang="en-US" sz="2800" b="1" i="1" smtClean="0">
                            <a:solidFill>
                              <a:srgbClr val="660066"/>
                            </a:solidFill>
                            <a:latin typeface="Cambria Math"/>
                          </a:rPr>
                          <m:t>𝟐</m:t>
                        </m:r>
                        <m:r>
                          <a:rPr lang="en-US" sz="2800" b="1" i="1">
                            <a:solidFill>
                              <a:srgbClr val="660066"/>
                            </a:solidFill>
                            <a:latin typeface="Cambria Math"/>
                          </a:rPr>
                          <m:t>𝑷𝒙</m:t>
                        </m:r>
                      </m:den>
                    </m:f>
                  </m:oMath>
                </a14:m>
                <a:r>
                  <a:rPr lang="en-US" sz="2800" b="1" i="1" dirty="0">
                    <a:solidFill>
                      <a:srgbClr val="660066"/>
                    </a:solidFill>
                  </a:rPr>
                  <a:t>  – 1 + </a:t>
                </a:r>
                <a14:m>
                  <m:oMath xmlns:m="http://schemas.openxmlformats.org/officeDocument/2006/math">
                    <m:f>
                      <m:fPr>
                        <m:ctrlPr>
                          <a:rPr lang="en-US" sz="2800" b="1" i="1">
                            <a:solidFill>
                              <a:srgbClr val="660066"/>
                            </a:solidFill>
                            <a:latin typeface="Cambria Math" panose="02040503050406030204" pitchFamily="18" charset="0"/>
                          </a:rPr>
                        </m:ctrlPr>
                      </m:fPr>
                      <m:num>
                        <m:r>
                          <a:rPr lang="en-US" sz="2800" b="1" i="1">
                            <a:solidFill>
                              <a:srgbClr val="660066"/>
                            </a:solidFill>
                            <a:latin typeface="Cambria Math"/>
                          </a:rPr>
                          <m:t>𝑷𝒚</m:t>
                        </m:r>
                      </m:num>
                      <m:den>
                        <m:r>
                          <a:rPr lang="en-US" sz="2800" b="1" i="1" smtClean="0">
                            <a:solidFill>
                              <a:srgbClr val="660066"/>
                            </a:solidFill>
                            <a:latin typeface="Cambria Math"/>
                          </a:rPr>
                          <m:t>𝟐</m:t>
                        </m:r>
                        <m:r>
                          <a:rPr lang="en-US" sz="2800" b="1" i="1">
                            <a:solidFill>
                              <a:srgbClr val="660066"/>
                            </a:solidFill>
                            <a:latin typeface="Cambria Math"/>
                          </a:rPr>
                          <m:t>𝑷𝒙</m:t>
                        </m:r>
                      </m:den>
                    </m:f>
                  </m:oMath>
                </a14:m>
                <a:endParaRPr lang="en-US" sz="2800" b="1" i="1" dirty="0">
                  <a:solidFill>
                    <a:srgbClr val="660066"/>
                  </a:solidFill>
                </a:endParaRPr>
              </a:p>
            </p:txBody>
          </p:sp>
        </mc:Choice>
        <mc:Fallback xmlns="">
          <p:sp>
            <p:nvSpPr>
              <p:cNvPr id="2" name="TextBox 1"/>
              <p:cNvSpPr txBox="1">
                <a:spLocks noRot="1" noChangeAspect="1" noMove="1" noResize="1" noEditPoints="1" noAdjustHandles="1" noChangeArrowheads="1" noChangeShapeType="1" noTextEdit="1"/>
              </p:cNvSpPr>
              <p:nvPr/>
            </p:nvSpPr>
            <p:spPr>
              <a:xfrm>
                <a:off x="609600" y="457200"/>
                <a:ext cx="7772400" cy="5925020"/>
              </a:xfrm>
              <a:prstGeom prst="rect">
                <a:avLst/>
              </a:prstGeom>
              <a:blipFill rotWithShape="1">
                <a:blip r:embed="rId2"/>
                <a:stretch>
                  <a:fillRect l="-1020" t="-823" b="-206"/>
                </a:stretch>
              </a:blipFill>
            </p:spPr>
            <p:txBody>
              <a:bodyPr/>
              <a:lstStyle/>
              <a:p>
                <a:r>
                  <a:rPr lang="en-US">
                    <a:noFill/>
                  </a:rPr>
                  <a:t> </a:t>
                </a:r>
              </a:p>
            </p:txBody>
          </p:sp>
        </mc:Fallback>
      </mc:AlternateContent>
    </p:spTree>
    <p:extLst>
      <p:ext uri="{BB962C8B-B14F-4D97-AF65-F5344CB8AC3E}">
        <p14:creationId xmlns:p14="http://schemas.microsoft.com/office/powerpoint/2010/main" val="1637036873"/>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3" name="TextBox 2"/>
              <p:cNvSpPr txBox="1"/>
              <p:nvPr/>
            </p:nvSpPr>
            <p:spPr>
              <a:xfrm>
                <a:off x="685800" y="926739"/>
                <a:ext cx="7772400" cy="5087547"/>
              </a:xfrm>
              <a:prstGeom prst="rect">
                <a:avLst/>
              </a:prstGeom>
              <a:noFill/>
            </p:spPr>
            <p:txBody>
              <a:bodyPr wrap="square" rtlCol="0">
                <a:spAutoFit/>
              </a:bodyPr>
              <a:lstStyle/>
              <a:p>
                <a:pPr algn="ctr"/>
                <a:r>
                  <a:rPr lang="en-US" sz="2800" b="1" i="1" dirty="0">
                    <a:solidFill>
                      <a:srgbClr val="660066"/>
                    </a:solidFill>
                  </a:rPr>
                  <a:t>X = </a:t>
                </a:r>
                <a14:m>
                  <m:oMath xmlns:m="http://schemas.openxmlformats.org/officeDocument/2006/math">
                    <m:f>
                      <m:fPr>
                        <m:ctrlPr>
                          <a:rPr lang="en-US" sz="2800" b="1" i="1">
                            <a:solidFill>
                              <a:srgbClr val="660066"/>
                            </a:solidFill>
                            <a:latin typeface="Cambria Math" panose="02040503050406030204" pitchFamily="18" charset="0"/>
                          </a:rPr>
                        </m:ctrlPr>
                      </m:fPr>
                      <m:num>
                        <m:r>
                          <a:rPr lang="en-US" sz="2800" b="1" i="1">
                            <a:solidFill>
                              <a:srgbClr val="660066"/>
                            </a:solidFill>
                            <a:latin typeface="Cambria Math"/>
                          </a:rPr>
                          <m:t>𝑰</m:t>
                        </m:r>
                      </m:num>
                      <m:den>
                        <m:r>
                          <a:rPr lang="en-US" sz="2800" b="1" i="1">
                            <a:solidFill>
                              <a:srgbClr val="660066"/>
                            </a:solidFill>
                            <a:latin typeface="Cambria Math"/>
                          </a:rPr>
                          <m:t>𝟐</m:t>
                        </m:r>
                        <m:r>
                          <a:rPr lang="en-US" sz="2800" b="1" i="1">
                            <a:solidFill>
                              <a:srgbClr val="660066"/>
                            </a:solidFill>
                            <a:latin typeface="Cambria Math"/>
                          </a:rPr>
                          <m:t>𝑷𝒙</m:t>
                        </m:r>
                      </m:den>
                    </m:f>
                  </m:oMath>
                </a14:m>
                <a:r>
                  <a:rPr lang="en-US" sz="2800" b="1" i="1" dirty="0">
                    <a:solidFill>
                      <a:srgbClr val="660066"/>
                    </a:solidFill>
                  </a:rPr>
                  <a:t>  – 1 + </a:t>
                </a:r>
                <a14:m>
                  <m:oMath xmlns:m="http://schemas.openxmlformats.org/officeDocument/2006/math">
                    <m:f>
                      <m:fPr>
                        <m:ctrlPr>
                          <a:rPr lang="en-US" sz="2800" b="1" i="1">
                            <a:solidFill>
                              <a:srgbClr val="660066"/>
                            </a:solidFill>
                            <a:latin typeface="Cambria Math" panose="02040503050406030204" pitchFamily="18" charset="0"/>
                          </a:rPr>
                        </m:ctrlPr>
                      </m:fPr>
                      <m:num>
                        <m:r>
                          <a:rPr lang="en-US" sz="2800" b="1" i="1">
                            <a:solidFill>
                              <a:srgbClr val="660066"/>
                            </a:solidFill>
                            <a:latin typeface="Cambria Math"/>
                          </a:rPr>
                          <m:t>𝑷𝒚</m:t>
                        </m:r>
                      </m:num>
                      <m:den>
                        <m:r>
                          <a:rPr lang="en-US" sz="2800" b="1" i="1">
                            <a:solidFill>
                              <a:srgbClr val="660066"/>
                            </a:solidFill>
                            <a:latin typeface="Cambria Math"/>
                          </a:rPr>
                          <m:t>𝟐</m:t>
                        </m:r>
                        <m:r>
                          <a:rPr lang="en-US" sz="2800" b="1" i="1">
                            <a:solidFill>
                              <a:srgbClr val="660066"/>
                            </a:solidFill>
                            <a:latin typeface="Cambria Math"/>
                          </a:rPr>
                          <m:t>𝑷𝒙</m:t>
                        </m:r>
                      </m:den>
                    </m:f>
                    <m:r>
                      <a:rPr lang="en-US" sz="2800" b="1" i="1" smtClean="0">
                        <a:solidFill>
                          <a:srgbClr val="660066"/>
                        </a:solidFill>
                        <a:latin typeface="Cambria Math"/>
                      </a:rPr>
                      <m:t>  </m:t>
                    </m:r>
                    <m:r>
                      <a:rPr lang="en-US" sz="2800" b="0" i="0" smtClean="0">
                        <a:solidFill>
                          <a:srgbClr val="660066"/>
                        </a:solidFill>
                        <a:latin typeface="Cambria Math"/>
                      </a:rPr>
                      <m:t> </m:t>
                    </m:r>
                    <m:r>
                      <m:rPr>
                        <m:sty m:val="p"/>
                      </m:rPr>
                      <a:rPr lang="en-US" sz="2800" b="0" i="0" smtClean="0">
                        <a:solidFill>
                          <a:srgbClr val="660066"/>
                        </a:solidFill>
                        <a:latin typeface="Cambria Math"/>
                      </a:rPr>
                      <m:t>or</m:t>
                    </m:r>
                    <m:r>
                      <a:rPr lang="en-US" sz="2800" b="0" i="0" smtClean="0">
                        <a:solidFill>
                          <a:srgbClr val="660066"/>
                        </a:solidFill>
                        <a:latin typeface="Cambria Math"/>
                      </a:rPr>
                      <m:t> </m:t>
                    </m:r>
                  </m:oMath>
                </a14:m>
                <a:r>
                  <a:rPr lang="en-US" sz="2400" b="1" i="1" dirty="0">
                    <a:solidFill>
                      <a:srgbClr val="660066"/>
                    </a:solidFill>
                  </a:rPr>
                  <a:t>  </a:t>
                </a:r>
                <a:r>
                  <a:rPr lang="en-US" sz="2800" b="1" i="1" dirty="0">
                    <a:solidFill>
                      <a:srgbClr val="660066"/>
                    </a:solidFill>
                    <a:latin typeface="+mj-lt"/>
                  </a:rPr>
                  <a:t>X = </a:t>
                </a:r>
                <a14:m>
                  <m:oMath xmlns:m="http://schemas.openxmlformats.org/officeDocument/2006/math">
                    <m:f>
                      <m:fPr>
                        <m:ctrlPr>
                          <a:rPr lang="en-US" sz="2800" b="1" i="1">
                            <a:solidFill>
                              <a:srgbClr val="660066"/>
                            </a:solidFill>
                            <a:latin typeface="Cambria Math" panose="02040503050406030204" pitchFamily="18" charset="0"/>
                          </a:rPr>
                        </m:ctrlPr>
                      </m:fPr>
                      <m:num>
                        <m:r>
                          <a:rPr lang="en-US" sz="2800" b="1" i="1">
                            <a:solidFill>
                              <a:srgbClr val="660066"/>
                            </a:solidFill>
                            <a:latin typeface="Cambria Math"/>
                          </a:rPr>
                          <m:t>𝑰</m:t>
                        </m:r>
                        <m:r>
                          <a:rPr lang="en-US" sz="2800" b="1" i="1" smtClean="0">
                            <a:solidFill>
                              <a:srgbClr val="660066"/>
                            </a:solidFill>
                            <a:latin typeface="Cambria Math"/>
                          </a:rPr>
                          <m:t>−</m:t>
                        </m:r>
                        <m:r>
                          <a:rPr lang="en-US" sz="2800" b="1" i="1" smtClean="0">
                            <a:solidFill>
                              <a:srgbClr val="660066"/>
                            </a:solidFill>
                            <a:latin typeface="Cambria Math"/>
                          </a:rPr>
                          <m:t>𝟐</m:t>
                        </m:r>
                        <m:r>
                          <a:rPr lang="en-US" sz="2800" b="1" i="1" smtClean="0">
                            <a:solidFill>
                              <a:srgbClr val="660066"/>
                            </a:solidFill>
                            <a:latin typeface="Cambria Math"/>
                          </a:rPr>
                          <m:t>𝑷𝒙</m:t>
                        </m:r>
                        <m:r>
                          <a:rPr lang="en-US" sz="2800" b="1" i="1" smtClean="0">
                            <a:solidFill>
                              <a:srgbClr val="660066"/>
                            </a:solidFill>
                            <a:latin typeface="Cambria Math"/>
                          </a:rPr>
                          <m:t>+</m:t>
                        </m:r>
                        <m:r>
                          <a:rPr lang="en-US" sz="2800" b="1" i="1" smtClean="0">
                            <a:solidFill>
                              <a:srgbClr val="660066"/>
                            </a:solidFill>
                            <a:latin typeface="Cambria Math"/>
                          </a:rPr>
                          <m:t>𝑷𝒚</m:t>
                        </m:r>
                      </m:num>
                      <m:den>
                        <m:r>
                          <a:rPr lang="en-US" sz="2800" b="1" i="1">
                            <a:solidFill>
                              <a:srgbClr val="660066"/>
                            </a:solidFill>
                            <a:latin typeface="Cambria Math"/>
                          </a:rPr>
                          <m:t>𝟐</m:t>
                        </m:r>
                        <m:r>
                          <a:rPr lang="en-US" sz="2800" b="1" i="1">
                            <a:solidFill>
                              <a:srgbClr val="660066"/>
                            </a:solidFill>
                            <a:latin typeface="Cambria Math"/>
                          </a:rPr>
                          <m:t>𝑷𝒙</m:t>
                        </m:r>
                      </m:den>
                    </m:f>
                  </m:oMath>
                </a14:m>
                <a:endParaRPr lang="en-US" sz="2800" b="1" i="1" dirty="0">
                  <a:solidFill>
                    <a:srgbClr val="660066"/>
                  </a:solidFill>
                  <a:latin typeface="+mj-lt"/>
                </a:endParaRPr>
              </a:p>
              <a:p>
                <a:pPr marL="342900" indent="-342900">
                  <a:buFont typeface="Arial" pitchFamily="34" charset="0"/>
                  <a:buChar char="•"/>
                </a:pPr>
                <a:endParaRPr lang="en-US" sz="2400" dirty="0">
                  <a:latin typeface="+mj-lt"/>
                </a:endParaRPr>
              </a:p>
              <a:p>
                <a:pPr marL="342900" indent="-342900">
                  <a:buFont typeface="Arial" pitchFamily="34" charset="0"/>
                  <a:buChar char="•"/>
                </a:pPr>
                <a:r>
                  <a:rPr lang="en-US" sz="2400" dirty="0">
                    <a:latin typeface="+mj-lt"/>
                  </a:rPr>
                  <a:t>And the demand function for Y is :</a:t>
                </a:r>
              </a:p>
              <a:p>
                <a:endParaRPr lang="en-US" sz="2400" dirty="0">
                  <a:solidFill>
                    <a:srgbClr val="C00000"/>
                  </a:solidFill>
                  <a:latin typeface="+mj-lt"/>
                </a:endParaRPr>
              </a:p>
              <a:p>
                <a:r>
                  <a:rPr lang="en-US" sz="2400" dirty="0" err="1">
                    <a:solidFill>
                      <a:srgbClr val="C00000"/>
                    </a:solidFill>
                    <a:latin typeface="+mj-lt"/>
                  </a:rPr>
                  <a:t>PxX</a:t>
                </a:r>
                <a:r>
                  <a:rPr lang="en-US" sz="2400" dirty="0">
                    <a:solidFill>
                      <a:srgbClr val="C00000"/>
                    </a:solidFill>
                    <a:latin typeface="+mj-lt"/>
                  </a:rPr>
                  <a:t> + </a:t>
                </a:r>
                <a:r>
                  <a:rPr lang="en-US" sz="2400" dirty="0" err="1">
                    <a:solidFill>
                      <a:srgbClr val="C00000"/>
                    </a:solidFill>
                    <a:latin typeface="+mj-lt"/>
                  </a:rPr>
                  <a:t>PyY</a:t>
                </a:r>
                <a:r>
                  <a:rPr lang="en-US" sz="2400" dirty="0">
                    <a:solidFill>
                      <a:srgbClr val="C00000"/>
                    </a:solidFill>
                    <a:latin typeface="+mj-lt"/>
                  </a:rPr>
                  <a:t> = I, </a:t>
                </a:r>
              </a:p>
              <a:p>
                <a:r>
                  <a:rPr lang="en-US" sz="2400" dirty="0" err="1">
                    <a:solidFill>
                      <a:srgbClr val="C00000"/>
                    </a:solidFill>
                    <a:latin typeface="+mj-lt"/>
                  </a:rPr>
                  <a:t>Px</a:t>
                </a:r>
                <a:r>
                  <a:rPr lang="en-US" sz="2400" dirty="0">
                    <a:solidFill>
                      <a:srgbClr val="C00000"/>
                    </a:solidFill>
                    <a:latin typeface="+mj-lt"/>
                  </a:rPr>
                  <a:t>(</a:t>
                </a:r>
                <a14:m>
                  <m:oMath xmlns:m="http://schemas.openxmlformats.org/officeDocument/2006/math">
                    <m:f>
                      <m:fPr>
                        <m:ctrlPr>
                          <a:rPr lang="en-US" sz="2400" i="1">
                            <a:solidFill>
                              <a:srgbClr val="C00000"/>
                            </a:solidFill>
                            <a:latin typeface="Cambria Math" panose="02040503050406030204" pitchFamily="18" charset="0"/>
                          </a:rPr>
                        </m:ctrlPr>
                      </m:fPr>
                      <m:num>
                        <m:r>
                          <a:rPr lang="en-US" sz="2400" b="0" i="1">
                            <a:solidFill>
                              <a:srgbClr val="C00000"/>
                            </a:solidFill>
                            <a:latin typeface="Cambria Math"/>
                          </a:rPr>
                          <m:t>𝐼</m:t>
                        </m:r>
                      </m:num>
                      <m:den>
                        <m:r>
                          <a:rPr lang="en-US" sz="2400" b="0" i="1">
                            <a:solidFill>
                              <a:srgbClr val="C00000"/>
                            </a:solidFill>
                            <a:latin typeface="Cambria Math"/>
                          </a:rPr>
                          <m:t>2</m:t>
                        </m:r>
                        <m:r>
                          <a:rPr lang="en-US" sz="2400" b="0" i="1">
                            <a:solidFill>
                              <a:srgbClr val="C00000"/>
                            </a:solidFill>
                            <a:latin typeface="Cambria Math"/>
                          </a:rPr>
                          <m:t>𝑃𝑥</m:t>
                        </m:r>
                      </m:den>
                    </m:f>
                  </m:oMath>
                </a14:m>
                <a:r>
                  <a:rPr lang="en-US" sz="2400" i="1" dirty="0">
                    <a:solidFill>
                      <a:srgbClr val="C00000"/>
                    </a:solidFill>
                    <a:latin typeface="+mj-lt"/>
                  </a:rPr>
                  <a:t>  – 1 + </a:t>
                </a:r>
                <a14:m>
                  <m:oMath xmlns:m="http://schemas.openxmlformats.org/officeDocument/2006/math">
                    <m:f>
                      <m:fPr>
                        <m:ctrlPr>
                          <a:rPr lang="en-US" sz="2400" i="1">
                            <a:solidFill>
                              <a:srgbClr val="C00000"/>
                            </a:solidFill>
                            <a:latin typeface="Cambria Math" panose="02040503050406030204" pitchFamily="18" charset="0"/>
                          </a:rPr>
                        </m:ctrlPr>
                      </m:fPr>
                      <m:num>
                        <m:r>
                          <a:rPr lang="en-US" sz="2400" b="0" i="1">
                            <a:solidFill>
                              <a:srgbClr val="C00000"/>
                            </a:solidFill>
                            <a:latin typeface="Cambria Math"/>
                          </a:rPr>
                          <m:t>𝑃𝑦</m:t>
                        </m:r>
                      </m:num>
                      <m:den>
                        <m:r>
                          <a:rPr lang="en-US" sz="2400" b="0" i="1">
                            <a:solidFill>
                              <a:srgbClr val="C00000"/>
                            </a:solidFill>
                            <a:latin typeface="Cambria Math"/>
                          </a:rPr>
                          <m:t>2</m:t>
                        </m:r>
                        <m:r>
                          <a:rPr lang="en-US" sz="2400" b="0" i="1">
                            <a:solidFill>
                              <a:srgbClr val="C00000"/>
                            </a:solidFill>
                            <a:latin typeface="Cambria Math"/>
                          </a:rPr>
                          <m:t>𝑃𝑥</m:t>
                        </m:r>
                      </m:den>
                    </m:f>
                  </m:oMath>
                </a14:m>
                <a:r>
                  <a:rPr lang="en-US" sz="2400" dirty="0">
                    <a:solidFill>
                      <a:srgbClr val="C00000"/>
                    </a:solidFill>
                    <a:latin typeface="+mj-lt"/>
                  </a:rPr>
                  <a:t>) + </a:t>
                </a:r>
                <a:r>
                  <a:rPr lang="en-US" sz="2400" dirty="0" err="1">
                    <a:solidFill>
                      <a:srgbClr val="C00000"/>
                    </a:solidFill>
                    <a:latin typeface="+mj-lt"/>
                  </a:rPr>
                  <a:t>PyY</a:t>
                </a:r>
                <a:r>
                  <a:rPr lang="en-US" sz="2400" dirty="0">
                    <a:solidFill>
                      <a:srgbClr val="C00000"/>
                    </a:solidFill>
                    <a:latin typeface="+mj-lt"/>
                  </a:rPr>
                  <a:t> = I,  </a:t>
                </a:r>
              </a:p>
              <a:p>
                <a:r>
                  <a:rPr lang="en-US" sz="2400" dirty="0" err="1">
                    <a:solidFill>
                      <a:srgbClr val="C00000"/>
                    </a:solidFill>
                    <a:latin typeface="+mj-lt"/>
                  </a:rPr>
                  <a:t>PyY</a:t>
                </a:r>
                <a:r>
                  <a:rPr lang="en-US" sz="2400" dirty="0">
                    <a:solidFill>
                      <a:srgbClr val="C00000"/>
                    </a:solidFill>
                    <a:latin typeface="+mj-lt"/>
                  </a:rPr>
                  <a:t> = I - </a:t>
                </a:r>
                <a:r>
                  <a:rPr lang="en-US" sz="2400" dirty="0" err="1">
                    <a:solidFill>
                      <a:srgbClr val="C00000"/>
                    </a:solidFill>
                    <a:latin typeface="+mj-lt"/>
                  </a:rPr>
                  <a:t>Px</a:t>
                </a:r>
                <a:r>
                  <a:rPr lang="en-US" sz="2400" dirty="0">
                    <a:solidFill>
                      <a:srgbClr val="C00000"/>
                    </a:solidFill>
                    <a:latin typeface="+mj-lt"/>
                  </a:rPr>
                  <a:t>(</a:t>
                </a:r>
                <a14:m>
                  <m:oMath xmlns:m="http://schemas.openxmlformats.org/officeDocument/2006/math">
                    <m:f>
                      <m:fPr>
                        <m:ctrlPr>
                          <a:rPr lang="en-US" sz="2400" i="1">
                            <a:solidFill>
                              <a:srgbClr val="C00000"/>
                            </a:solidFill>
                            <a:latin typeface="Cambria Math" panose="02040503050406030204" pitchFamily="18" charset="0"/>
                          </a:rPr>
                        </m:ctrlPr>
                      </m:fPr>
                      <m:num>
                        <m:r>
                          <a:rPr lang="en-US" sz="2400" b="0" i="1">
                            <a:solidFill>
                              <a:srgbClr val="C00000"/>
                            </a:solidFill>
                            <a:latin typeface="Cambria Math"/>
                          </a:rPr>
                          <m:t>𝐼</m:t>
                        </m:r>
                      </m:num>
                      <m:den>
                        <m:r>
                          <a:rPr lang="en-US" sz="2400" b="0" i="1">
                            <a:solidFill>
                              <a:srgbClr val="C00000"/>
                            </a:solidFill>
                            <a:latin typeface="Cambria Math"/>
                          </a:rPr>
                          <m:t>2</m:t>
                        </m:r>
                        <m:r>
                          <a:rPr lang="en-US" sz="2400" b="0" i="1">
                            <a:solidFill>
                              <a:srgbClr val="C00000"/>
                            </a:solidFill>
                            <a:latin typeface="Cambria Math"/>
                          </a:rPr>
                          <m:t>𝑃𝑥</m:t>
                        </m:r>
                      </m:den>
                    </m:f>
                  </m:oMath>
                </a14:m>
                <a:r>
                  <a:rPr lang="en-US" sz="2400" i="1" dirty="0">
                    <a:solidFill>
                      <a:srgbClr val="C00000"/>
                    </a:solidFill>
                    <a:latin typeface="+mj-lt"/>
                  </a:rPr>
                  <a:t>  – 1 + </a:t>
                </a:r>
                <a14:m>
                  <m:oMath xmlns:m="http://schemas.openxmlformats.org/officeDocument/2006/math">
                    <m:f>
                      <m:fPr>
                        <m:ctrlPr>
                          <a:rPr lang="en-US" sz="2400" i="1">
                            <a:solidFill>
                              <a:srgbClr val="C00000"/>
                            </a:solidFill>
                            <a:latin typeface="Cambria Math" panose="02040503050406030204" pitchFamily="18" charset="0"/>
                          </a:rPr>
                        </m:ctrlPr>
                      </m:fPr>
                      <m:num>
                        <m:r>
                          <a:rPr lang="en-US" sz="2400" b="0" i="1">
                            <a:solidFill>
                              <a:srgbClr val="C00000"/>
                            </a:solidFill>
                            <a:latin typeface="Cambria Math"/>
                          </a:rPr>
                          <m:t>𝑃𝑦</m:t>
                        </m:r>
                      </m:num>
                      <m:den>
                        <m:r>
                          <a:rPr lang="en-US" sz="2400" b="0" i="1">
                            <a:solidFill>
                              <a:srgbClr val="C00000"/>
                            </a:solidFill>
                            <a:latin typeface="Cambria Math"/>
                          </a:rPr>
                          <m:t>2</m:t>
                        </m:r>
                        <m:r>
                          <a:rPr lang="en-US" sz="2400" b="0" i="1">
                            <a:solidFill>
                              <a:srgbClr val="C00000"/>
                            </a:solidFill>
                            <a:latin typeface="Cambria Math"/>
                          </a:rPr>
                          <m:t>𝑃𝑥</m:t>
                        </m:r>
                      </m:den>
                    </m:f>
                  </m:oMath>
                </a14:m>
                <a:r>
                  <a:rPr lang="en-US" sz="2400" dirty="0">
                    <a:solidFill>
                      <a:srgbClr val="C00000"/>
                    </a:solidFill>
                    <a:latin typeface="+mj-lt"/>
                  </a:rPr>
                  <a:t>),  </a:t>
                </a:r>
              </a:p>
              <a:p>
                <a:r>
                  <a:rPr lang="en-US" sz="2400" dirty="0">
                    <a:solidFill>
                      <a:srgbClr val="C00000"/>
                    </a:solidFill>
                    <a:latin typeface="+mj-lt"/>
                  </a:rPr>
                  <a:t>Y = </a:t>
                </a:r>
                <a14:m>
                  <m:oMath xmlns:m="http://schemas.openxmlformats.org/officeDocument/2006/math">
                    <m:f>
                      <m:fPr>
                        <m:ctrlPr>
                          <a:rPr lang="en-US" sz="2400" i="1" smtClean="0">
                            <a:solidFill>
                              <a:srgbClr val="C00000"/>
                            </a:solidFill>
                            <a:latin typeface="Cambria Math" panose="02040503050406030204" pitchFamily="18" charset="0"/>
                          </a:rPr>
                        </m:ctrlPr>
                      </m:fPr>
                      <m:num>
                        <m:r>
                          <m:rPr>
                            <m:sty m:val="p"/>
                          </m:rPr>
                          <a:rPr lang="en-US" sz="2400" b="0" i="0" smtClean="0">
                            <a:solidFill>
                              <a:srgbClr val="C00000"/>
                            </a:solidFill>
                            <a:latin typeface="Cambria Math"/>
                          </a:rPr>
                          <m:t>I</m:t>
                        </m:r>
                      </m:num>
                      <m:den>
                        <m:r>
                          <m:rPr>
                            <m:sty m:val="p"/>
                          </m:rPr>
                          <a:rPr lang="en-US" sz="2400" b="0" i="0" smtClean="0">
                            <a:solidFill>
                              <a:srgbClr val="C00000"/>
                            </a:solidFill>
                            <a:latin typeface="Cambria Math"/>
                          </a:rPr>
                          <m:t>Py</m:t>
                        </m:r>
                      </m:den>
                    </m:f>
                    <m:r>
                      <a:rPr lang="en-US" sz="2400" b="0" i="0" smtClean="0">
                        <a:solidFill>
                          <a:srgbClr val="C00000"/>
                        </a:solidFill>
                        <a:latin typeface="Cambria Math"/>
                      </a:rPr>
                      <m:t> − </m:t>
                    </m:r>
                    <m:f>
                      <m:fPr>
                        <m:ctrlPr>
                          <a:rPr lang="en-US" sz="2400" i="1" smtClean="0">
                            <a:solidFill>
                              <a:srgbClr val="C00000"/>
                            </a:solidFill>
                            <a:latin typeface="Cambria Math" panose="02040503050406030204" pitchFamily="18" charset="0"/>
                          </a:rPr>
                        </m:ctrlPr>
                      </m:fPr>
                      <m:num>
                        <m:r>
                          <m:rPr>
                            <m:sty m:val="p"/>
                          </m:rPr>
                          <a:rPr lang="en-US" sz="2400" b="0" i="0" smtClean="0">
                            <a:solidFill>
                              <a:srgbClr val="C00000"/>
                            </a:solidFill>
                            <a:latin typeface="Cambria Math"/>
                          </a:rPr>
                          <m:t>Px</m:t>
                        </m:r>
                      </m:num>
                      <m:den>
                        <m:r>
                          <m:rPr>
                            <m:sty m:val="p"/>
                          </m:rPr>
                          <a:rPr lang="en-US" sz="2400" b="0" i="0" smtClean="0">
                            <a:solidFill>
                              <a:srgbClr val="C00000"/>
                            </a:solidFill>
                            <a:latin typeface="Cambria Math"/>
                          </a:rPr>
                          <m:t>Py</m:t>
                        </m:r>
                      </m:den>
                    </m:f>
                    <m:r>
                      <a:rPr lang="en-US" sz="2400" b="0" i="0" smtClean="0">
                        <a:solidFill>
                          <a:srgbClr val="C00000"/>
                        </a:solidFill>
                        <a:latin typeface="Cambria Math"/>
                      </a:rPr>
                      <m:t> </m:t>
                    </m:r>
                  </m:oMath>
                </a14:m>
                <a:r>
                  <a:rPr lang="en-US" sz="2400" dirty="0">
                    <a:solidFill>
                      <a:srgbClr val="C00000"/>
                    </a:solidFill>
                    <a:latin typeface="+mj-lt"/>
                  </a:rPr>
                  <a:t>(</a:t>
                </a:r>
                <a14:m>
                  <m:oMath xmlns:m="http://schemas.openxmlformats.org/officeDocument/2006/math">
                    <m:f>
                      <m:fPr>
                        <m:ctrlPr>
                          <a:rPr lang="en-US" sz="2400" i="1">
                            <a:solidFill>
                              <a:srgbClr val="C00000"/>
                            </a:solidFill>
                            <a:latin typeface="Cambria Math" panose="02040503050406030204" pitchFamily="18" charset="0"/>
                          </a:rPr>
                        </m:ctrlPr>
                      </m:fPr>
                      <m:num>
                        <m:r>
                          <m:rPr>
                            <m:sty m:val="p"/>
                          </m:rPr>
                          <a:rPr lang="en-US" sz="2400" b="0" i="0">
                            <a:solidFill>
                              <a:srgbClr val="C00000"/>
                            </a:solidFill>
                            <a:latin typeface="Cambria Math"/>
                          </a:rPr>
                          <m:t>I</m:t>
                        </m:r>
                      </m:num>
                      <m:den>
                        <m:r>
                          <a:rPr lang="en-US" sz="2400" b="0" i="0">
                            <a:solidFill>
                              <a:srgbClr val="C00000"/>
                            </a:solidFill>
                            <a:latin typeface="Cambria Math"/>
                          </a:rPr>
                          <m:t>2</m:t>
                        </m:r>
                        <m:r>
                          <m:rPr>
                            <m:sty m:val="p"/>
                          </m:rPr>
                          <a:rPr lang="en-US" sz="2400" b="0" i="0">
                            <a:solidFill>
                              <a:srgbClr val="C00000"/>
                            </a:solidFill>
                            <a:latin typeface="Cambria Math"/>
                          </a:rPr>
                          <m:t>Px</m:t>
                        </m:r>
                      </m:den>
                    </m:f>
                  </m:oMath>
                </a14:m>
                <a:r>
                  <a:rPr lang="en-US" sz="2400" dirty="0">
                    <a:solidFill>
                      <a:srgbClr val="C00000"/>
                    </a:solidFill>
                    <a:latin typeface="+mj-lt"/>
                  </a:rPr>
                  <a:t>  – 1 + </a:t>
                </a:r>
                <a14:m>
                  <m:oMath xmlns:m="http://schemas.openxmlformats.org/officeDocument/2006/math">
                    <m:f>
                      <m:fPr>
                        <m:ctrlPr>
                          <a:rPr lang="en-US" sz="2400" i="1">
                            <a:solidFill>
                              <a:srgbClr val="C00000"/>
                            </a:solidFill>
                            <a:latin typeface="Cambria Math" panose="02040503050406030204" pitchFamily="18" charset="0"/>
                          </a:rPr>
                        </m:ctrlPr>
                      </m:fPr>
                      <m:num>
                        <m:r>
                          <m:rPr>
                            <m:sty m:val="p"/>
                          </m:rPr>
                          <a:rPr lang="en-US" sz="2400" b="0" i="0">
                            <a:solidFill>
                              <a:srgbClr val="C00000"/>
                            </a:solidFill>
                            <a:latin typeface="Cambria Math"/>
                          </a:rPr>
                          <m:t>Py</m:t>
                        </m:r>
                      </m:num>
                      <m:den>
                        <m:r>
                          <a:rPr lang="en-US" sz="2400" b="0" i="0">
                            <a:solidFill>
                              <a:srgbClr val="C00000"/>
                            </a:solidFill>
                            <a:latin typeface="Cambria Math"/>
                          </a:rPr>
                          <m:t>2</m:t>
                        </m:r>
                        <m:r>
                          <m:rPr>
                            <m:sty m:val="p"/>
                          </m:rPr>
                          <a:rPr lang="en-US" sz="2400" b="0" i="0">
                            <a:solidFill>
                              <a:srgbClr val="C00000"/>
                            </a:solidFill>
                            <a:latin typeface="Cambria Math"/>
                          </a:rPr>
                          <m:t>Px</m:t>
                        </m:r>
                      </m:den>
                    </m:f>
                  </m:oMath>
                </a14:m>
                <a:r>
                  <a:rPr lang="en-US" sz="2400" dirty="0">
                    <a:solidFill>
                      <a:srgbClr val="C00000"/>
                    </a:solidFill>
                    <a:latin typeface="+mj-lt"/>
                  </a:rPr>
                  <a:t>)</a:t>
                </a:r>
              </a:p>
              <a:p>
                <a:r>
                  <a:rPr lang="en-US" sz="2400" dirty="0">
                    <a:solidFill>
                      <a:srgbClr val="C00000"/>
                    </a:solidFill>
                  </a:rPr>
                  <a:t>Y = </a:t>
                </a:r>
                <a14:m>
                  <m:oMath xmlns:m="http://schemas.openxmlformats.org/officeDocument/2006/math">
                    <m:f>
                      <m:fPr>
                        <m:ctrlPr>
                          <a:rPr lang="en-US" sz="2400" i="1">
                            <a:solidFill>
                              <a:srgbClr val="C00000"/>
                            </a:solidFill>
                            <a:latin typeface="Cambria Math" panose="02040503050406030204" pitchFamily="18" charset="0"/>
                          </a:rPr>
                        </m:ctrlPr>
                      </m:fPr>
                      <m:num>
                        <m:r>
                          <m:rPr>
                            <m:sty m:val="p"/>
                          </m:rPr>
                          <a:rPr lang="en-US" sz="2400" b="0" i="0">
                            <a:solidFill>
                              <a:srgbClr val="C00000"/>
                            </a:solidFill>
                            <a:latin typeface="Cambria Math"/>
                          </a:rPr>
                          <m:t>I</m:t>
                        </m:r>
                      </m:num>
                      <m:den>
                        <m:r>
                          <m:rPr>
                            <m:sty m:val="p"/>
                          </m:rPr>
                          <a:rPr lang="en-US" sz="2400" b="0" i="0">
                            <a:solidFill>
                              <a:srgbClr val="C00000"/>
                            </a:solidFill>
                            <a:latin typeface="Cambria Math"/>
                          </a:rPr>
                          <m:t>Py</m:t>
                        </m:r>
                      </m:den>
                    </m:f>
                    <m:r>
                      <a:rPr lang="en-US" sz="2400" b="0" i="0">
                        <a:solidFill>
                          <a:srgbClr val="C00000"/>
                        </a:solidFill>
                        <a:latin typeface="Cambria Math"/>
                      </a:rPr>
                      <m:t> − </m:t>
                    </m:r>
                  </m:oMath>
                </a14:m>
                <a:r>
                  <a:rPr lang="en-US" sz="2400" dirty="0">
                    <a:solidFill>
                      <a:srgbClr val="C00000"/>
                    </a:solidFill>
                  </a:rPr>
                  <a:t>(</a:t>
                </a:r>
                <a14:m>
                  <m:oMath xmlns:m="http://schemas.openxmlformats.org/officeDocument/2006/math">
                    <m:f>
                      <m:fPr>
                        <m:ctrlPr>
                          <a:rPr lang="en-US" sz="2400" i="1">
                            <a:solidFill>
                              <a:srgbClr val="C00000"/>
                            </a:solidFill>
                            <a:latin typeface="Cambria Math" panose="02040503050406030204" pitchFamily="18" charset="0"/>
                          </a:rPr>
                        </m:ctrlPr>
                      </m:fPr>
                      <m:num>
                        <m:r>
                          <m:rPr>
                            <m:sty m:val="p"/>
                          </m:rPr>
                          <a:rPr lang="en-US" sz="2400" b="0" i="0">
                            <a:solidFill>
                              <a:srgbClr val="C00000"/>
                            </a:solidFill>
                            <a:latin typeface="Cambria Math"/>
                          </a:rPr>
                          <m:t>I</m:t>
                        </m:r>
                      </m:num>
                      <m:den>
                        <m:r>
                          <a:rPr lang="en-US" sz="2400" b="0" i="0" smtClean="0">
                            <a:solidFill>
                              <a:srgbClr val="C00000"/>
                            </a:solidFill>
                            <a:latin typeface="Cambria Math"/>
                          </a:rPr>
                          <m:t>2</m:t>
                        </m:r>
                        <m:r>
                          <m:rPr>
                            <m:sty m:val="p"/>
                          </m:rPr>
                          <a:rPr lang="en-US" sz="2400" b="0" i="0" smtClean="0">
                            <a:solidFill>
                              <a:srgbClr val="C00000"/>
                            </a:solidFill>
                            <a:latin typeface="Cambria Math"/>
                          </a:rPr>
                          <m:t>Py</m:t>
                        </m:r>
                      </m:den>
                    </m:f>
                  </m:oMath>
                </a14:m>
                <a:r>
                  <a:rPr lang="en-US" sz="2400" dirty="0">
                    <a:solidFill>
                      <a:srgbClr val="C00000"/>
                    </a:solidFill>
                  </a:rPr>
                  <a:t>  – </a:t>
                </a:r>
                <a14:m>
                  <m:oMath xmlns:m="http://schemas.openxmlformats.org/officeDocument/2006/math">
                    <m:f>
                      <m:fPr>
                        <m:ctrlPr>
                          <a:rPr lang="en-US" sz="2400" i="1">
                            <a:solidFill>
                              <a:srgbClr val="C00000"/>
                            </a:solidFill>
                            <a:latin typeface="Cambria Math" panose="02040503050406030204" pitchFamily="18" charset="0"/>
                          </a:rPr>
                        </m:ctrlPr>
                      </m:fPr>
                      <m:num>
                        <m:r>
                          <m:rPr>
                            <m:sty m:val="p"/>
                          </m:rPr>
                          <a:rPr lang="en-US" sz="2400" b="0" i="0">
                            <a:solidFill>
                              <a:srgbClr val="C00000"/>
                            </a:solidFill>
                            <a:latin typeface="Cambria Math"/>
                          </a:rPr>
                          <m:t>Px</m:t>
                        </m:r>
                      </m:num>
                      <m:den>
                        <m:r>
                          <m:rPr>
                            <m:sty m:val="p"/>
                          </m:rPr>
                          <a:rPr lang="en-US" sz="2400" b="0" i="0">
                            <a:solidFill>
                              <a:srgbClr val="C00000"/>
                            </a:solidFill>
                            <a:latin typeface="Cambria Math"/>
                          </a:rPr>
                          <m:t>Py</m:t>
                        </m:r>
                      </m:den>
                    </m:f>
                  </m:oMath>
                </a14:m>
                <a:r>
                  <a:rPr lang="en-US" sz="2400" dirty="0">
                    <a:solidFill>
                      <a:srgbClr val="C00000"/>
                    </a:solidFill>
                  </a:rPr>
                  <a:t> + </a:t>
                </a:r>
                <a14:m>
                  <m:oMath xmlns:m="http://schemas.openxmlformats.org/officeDocument/2006/math">
                    <m:f>
                      <m:fPr>
                        <m:ctrlPr>
                          <a:rPr lang="en-US" sz="2400" i="1">
                            <a:solidFill>
                              <a:srgbClr val="C00000"/>
                            </a:solidFill>
                            <a:latin typeface="Cambria Math" panose="02040503050406030204" pitchFamily="18" charset="0"/>
                          </a:rPr>
                        </m:ctrlPr>
                      </m:fPr>
                      <m:num>
                        <m:r>
                          <a:rPr lang="en-US" sz="2400" b="0" i="0" smtClean="0">
                            <a:solidFill>
                              <a:srgbClr val="C00000"/>
                            </a:solidFill>
                            <a:latin typeface="Cambria Math"/>
                          </a:rPr>
                          <m:t>1</m:t>
                        </m:r>
                      </m:num>
                      <m:den>
                        <m:r>
                          <a:rPr lang="en-US" sz="2400" b="0" i="0">
                            <a:solidFill>
                              <a:srgbClr val="C00000"/>
                            </a:solidFill>
                            <a:latin typeface="Cambria Math"/>
                          </a:rPr>
                          <m:t>2</m:t>
                        </m:r>
                      </m:den>
                    </m:f>
                  </m:oMath>
                </a14:m>
                <a:r>
                  <a:rPr lang="en-US" sz="2400" dirty="0">
                    <a:solidFill>
                      <a:srgbClr val="C00000"/>
                    </a:solidFill>
                  </a:rPr>
                  <a:t>)</a:t>
                </a:r>
              </a:p>
              <a:p>
                <a:pPr algn="ctr"/>
                <a:r>
                  <a:rPr lang="en-US" sz="2800" b="1" i="1" dirty="0">
                    <a:solidFill>
                      <a:srgbClr val="660066"/>
                    </a:solidFill>
                  </a:rPr>
                  <a:t>Y = </a:t>
                </a:r>
                <a14:m>
                  <m:oMath xmlns:m="http://schemas.openxmlformats.org/officeDocument/2006/math">
                    <m:f>
                      <m:fPr>
                        <m:ctrlPr>
                          <a:rPr lang="en-US" sz="2800" b="1" i="1">
                            <a:solidFill>
                              <a:srgbClr val="660066"/>
                            </a:solidFill>
                            <a:latin typeface="Cambria Math" panose="02040503050406030204" pitchFamily="18" charset="0"/>
                          </a:rPr>
                        </m:ctrlPr>
                      </m:fPr>
                      <m:num>
                        <m:r>
                          <a:rPr lang="en-US" sz="2800" b="1" i="1" smtClean="0">
                            <a:solidFill>
                              <a:srgbClr val="660066"/>
                            </a:solidFill>
                            <a:latin typeface="Cambria Math"/>
                          </a:rPr>
                          <m:t>𝑰</m:t>
                        </m:r>
                        <m:r>
                          <a:rPr lang="en-US" sz="2800" b="1" i="1" smtClean="0">
                            <a:solidFill>
                              <a:srgbClr val="660066"/>
                            </a:solidFill>
                            <a:latin typeface="Cambria Math"/>
                          </a:rPr>
                          <m:t>+</m:t>
                        </m:r>
                        <m:r>
                          <a:rPr lang="en-US" sz="2800" b="1" i="1" smtClean="0">
                            <a:solidFill>
                              <a:srgbClr val="660066"/>
                            </a:solidFill>
                            <a:latin typeface="Cambria Math"/>
                          </a:rPr>
                          <m:t>𝟐</m:t>
                        </m:r>
                        <m:r>
                          <a:rPr lang="en-US" sz="2800" b="1" i="1" smtClean="0">
                            <a:solidFill>
                              <a:srgbClr val="660066"/>
                            </a:solidFill>
                            <a:latin typeface="Cambria Math"/>
                          </a:rPr>
                          <m:t>𝑷𝒙</m:t>
                        </m:r>
                        <m:r>
                          <a:rPr lang="en-US" sz="2800" b="1" i="1" smtClean="0">
                            <a:solidFill>
                              <a:srgbClr val="660066"/>
                            </a:solidFill>
                            <a:latin typeface="Cambria Math"/>
                          </a:rPr>
                          <m:t>−</m:t>
                        </m:r>
                        <m:r>
                          <a:rPr lang="en-US" sz="2800" b="1" i="1" smtClean="0">
                            <a:solidFill>
                              <a:srgbClr val="660066"/>
                            </a:solidFill>
                            <a:latin typeface="Cambria Math"/>
                          </a:rPr>
                          <m:t>𝑷𝒚</m:t>
                        </m:r>
                      </m:num>
                      <m:den>
                        <m:r>
                          <a:rPr lang="en-US" sz="2800" b="1" i="1" smtClean="0">
                            <a:solidFill>
                              <a:srgbClr val="660066"/>
                            </a:solidFill>
                            <a:latin typeface="Cambria Math"/>
                          </a:rPr>
                          <m:t>𝟐</m:t>
                        </m:r>
                        <m:r>
                          <a:rPr lang="en-US" sz="2800" b="1" i="1">
                            <a:solidFill>
                              <a:srgbClr val="660066"/>
                            </a:solidFill>
                            <a:latin typeface="Cambria Math"/>
                          </a:rPr>
                          <m:t>𝑷𝒚</m:t>
                        </m:r>
                      </m:den>
                    </m:f>
                  </m:oMath>
                </a14:m>
                <a:endParaRPr lang="en-US" sz="2800" b="1" i="1" dirty="0">
                  <a:solidFill>
                    <a:srgbClr val="660066"/>
                  </a:solidFill>
                </a:endParaRPr>
              </a:p>
            </p:txBody>
          </p:sp>
        </mc:Choice>
        <mc:Fallback xmlns="">
          <p:sp>
            <p:nvSpPr>
              <p:cNvPr id="3" name="TextBox 2"/>
              <p:cNvSpPr txBox="1">
                <a:spLocks noRot="1" noChangeAspect="1" noMove="1" noResize="1" noEditPoints="1" noAdjustHandles="1" noChangeArrowheads="1" noChangeShapeType="1" noTextEdit="1"/>
              </p:cNvSpPr>
              <p:nvPr/>
            </p:nvSpPr>
            <p:spPr>
              <a:xfrm>
                <a:off x="685800" y="926739"/>
                <a:ext cx="7772400" cy="5087547"/>
              </a:xfrm>
              <a:prstGeom prst="rect">
                <a:avLst/>
              </a:prstGeom>
              <a:blipFill rotWithShape="1">
                <a:blip r:embed="rId2"/>
                <a:stretch>
                  <a:fillRect l="-1255"/>
                </a:stretch>
              </a:blipFill>
            </p:spPr>
            <p:txBody>
              <a:bodyPr/>
              <a:lstStyle/>
              <a:p>
                <a:r>
                  <a:rPr lang="en-US">
                    <a:noFill/>
                  </a:rPr>
                  <a:t> </a:t>
                </a:r>
              </a:p>
            </p:txBody>
          </p:sp>
        </mc:Fallback>
      </mc:AlternateContent>
    </p:spTree>
    <p:extLst>
      <p:ext uri="{BB962C8B-B14F-4D97-AF65-F5344CB8AC3E}">
        <p14:creationId xmlns:p14="http://schemas.microsoft.com/office/powerpoint/2010/main" val="259647851"/>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838200" y="1219200"/>
            <a:ext cx="7620000" cy="2677656"/>
          </a:xfrm>
          <a:prstGeom prst="rect">
            <a:avLst/>
          </a:prstGeom>
          <a:noFill/>
        </p:spPr>
        <p:txBody>
          <a:bodyPr wrap="square" rtlCol="0">
            <a:spAutoFit/>
          </a:bodyPr>
          <a:lstStyle/>
          <a:p>
            <a:r>
              <a:rPr lang="en-US" sz="2800" dirty="0"/>
              <a:t>Sally purchases only pasta and salad with her income of $160 a month.  Each month she buys 10 pasta dinners at $6 each  and 20 salads at $5 each.  The MU of the last unit of each is 30, what should Sally do? Explain.</a:t>
            </a:r>
          </a:p>
        </p:txBody>
      </p:sp>
    </p:spTree>
    <p:extLst>
      <p:ext uri="{BB962C8B-B14F-4D97-AF65-F5344CB8AC3E}">
        <p14:creationId xmlns:p14="http://schemas.microsoft.com/office/powerpoint/2010/main" val="659057416"/>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914400" y="950416"/>
            <a:ext cx="7467600" cy="4154984"/>
          </a:xfrm>
          <a:prstGeom prst="rect">
            <a:avLst/>
          </a:prstGeom>
        </p:spPr>
        <p:txBody>
          <a:bodyPr wrap="square">
            <a:spAutoFit/>
          </a:bodyPr>
          <a:lstStyle/>
          <a:p>
            <a:r>
              <a:rPr lang="en-US" sz="2400" dirty="0"/>
              <a:t>Suppose that the MRS is 2, the price of X is $3, and the price of Y is $1</a:t>
            </a:r>
          </a:p>
          <a:p>
            <a:pPr marL="342900" indent="-342900">
              <a:buAutoNum type="alphaLcPeriod"/>
            </a:pPr>
            <a:r>
              <a:rPr lang="en-US" sz="2400" dirty="0"/>
              <a:t>If the consumer obtain 1 more unit of X, how many units of Y must be given up in order to keep utility constant</a:t>
            </a:r>
          </a:p>
          <a:p>
            <a:pPr marL="342900" indent="-342900">
              <a:buFontTx/>
              <a:buAutoNum type="alphaLcPeriod"/>
            </a:pPr>
            <a:r>
              <a:rPr lang="en-US" sz="2400" dirty="0"/>
              <a:t>If the consumer obtain 1 more unit of Y, how many units of X must be given up in order to keep utility constant</a:t>
            </a:r>
          </a:p>
          <a:p>
            <a:pPr marL="342900" indent="-342900">
              <a:buFontTx/>
              <a:buAutoNum type="alphaLcPeriod"/>
            </a:pPr>
            <a:r>
              <a:rPr lang="en-US" sz="2400" dirty="0"/>
              <a:t>Is the consumer making the utility maximizing choice ? Why or why not ? If not, what should the consumer do ? Explain</a:t>
            </a:r>
          </a:p>
        </p:txBody>
      </p:sp>
    </p:spTree>
    <p:extLst>
      <p:ext uri="{BB962C8B-B14F-4D97-AF65-F5344CB8AC3E}">
        <p14:creationId xmlns:p14="http://schemas.microsoft.com/office/powerpoint/2010/main" val="789627206"/>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143001" y="1295400"/>
            <a:ext cx="7239000" cy="2308324"/>
          </a:xfrm>
          <a:prstGeom prst="rect">
            <a:avLst/>
          </a:prstGeom>
          <a:noFill/>
        </p:spPr>
        <p:txBody>
          <a:bodyPr wrap="square" rtlCol="0">
            <a:spAutoFit/>
          </a:bodyPr>
          <a:lstStyle/>
          <a:p>
            <a:pPr marL="342900" indent="-342900">
              <a:buFont typeface="Arial" pitchFamily="34" charset="0"/>
              <a:buChar char="•"/>
            </a:pPr>
            <a:r>
              <a:rPr lang="en-US" sz="2400" b="1" dirty="0"/>
              <a:t>U = X</a:t>
            </a:r>
            <a:r>
              <a:rPr lang="en-US" sz="2400" b="1" baseline="30000" dirty="0"/>
              <a:t>2</a:t>
            </a:r>
            <a:r>
              <a:rPr lang="en-US" sz="2400" b="1" dirty="0"/>
              <a:t>Y</a:t>
            </a:r>
            <a:r>
              <a:rPr lang="en-US" sz="2400" b="1" baseline="30000" dirty="0"/>
              <a:t>2</a:t>
            </a:r>
          </a:p>
          <a:p>
            <a:pPr marL="342900" indent="-342900">
              <a:buFont typeface="Arial" pitchFamily="34" charset="0"/>
              <a:buChar char="•"/>
            </a:pPr>
            <a:r>
              <a:rPr lang="en-US" sz="2400" b="1" dirty="0"/>
              <a:t>I = </a:t>
            </a:r>
            <a:r>
              <a:rPr lang="en-US" sz="2400" b="1" dirty="0" err="1"/>
              <a:t>PxX</a:t>
            </a:r>
            <a:r>
              <a:rPr lang="en-US" sz="2400" b="1" dirty="0"/>
              <a:t> + </a:t>
            </a:r>
            <a:r>
              <a:rPr lang="en-US" sz="2400" b="1" dirty="0" err="1"/>
              <a:t>PyY</a:t>
            </a:r>
            <a:endParaRPr lang="en-US" sz="2400" b="1" dirty="0"/>
          </a:p>
          <a:p>
            <a:pPr marL="342900" indent="-342900">
              <a:buFont typeface="Arial" pitchFamily="34" charset="0"/>
              <a:buChar char="•"/>
            </a:pPr>
            <a:r>
              <a:rPr lang="en-US" sz="2400" b="1" dirty="0"/>
              <a:t>Set up the constraint maximization problem and derive the first order conditions</a:t>
            </a:r>
          </a:p>
          <a:p>
            <a:pPr marL="342900" indent="-342900">
              <a:buFont typeface="Arial" pitchFamily="34" charset="0"/>
              <a:buChar char="•"/>
            </a:pPr>
            <a:r>
              <a:rPr lang="en-US" sz="2400" b="1" dirty="0"/>
              <a:t>Derive the consumer’s demand for X and Y in terms of the problems</a:t>
            </a:r>
          </a:p>
        </p:txBody>
      </p:sp>
    </p:spTree>
    <p:extLst>
      <p:ext uri="{BB962C8B-B14F-4D97-AF65-F5344CB8AC3E}">
        <p14:creationId xmlns:p14="http://schemas.microsoft.com/office/powerpoint/2010/main" val="2389422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43490" y="685800"/>
            <a:ext cx="7024744" cy="762000"/>
          </a:xfrm>
        </p:spPr>
        <p:txBody>
          <a:bodyPr>
            <a:normAutofit/>
          </a:bodyPr>
          <a:lstStyle/>
          <a:p>
            <a:pPr algn="ctr"/>
            <a:r>
              <a:rPr lang="en-US" b="1" dirty="0">
                <a:solidFill>
                  <a:srgbClr val="660066"/>
                </a:solidFill>
                <a:latin typeface="Arial" charset="0"/>
              </a:rPr>
              <a:t>Utility and </a:t>
            </a:r>
            <a:r>
              <a:rPr lang="en-US" b="1" dirty="0">
                <a:solidFill>
                  <a:srgbClr val="660066"/>
                </a:solidFill>
                <a:latin typeface="Arial" pitchFamily="34" charset="0"/>
                <a:cs typeface="Arial" pitchFamily="34" charset="0"/>
              </a:rPr>
              <a:t>Utility Function</a:t>
            </a:r>
            <a:endParaRPr lang="en-US" dirty="0">
              <a:solidFill>
                <a:srgbClr val="660066"/>
              </a:solidFill>
            </a:endParaRPr>
          </a:p>
        </p:txBody>
      </p:sp>
      <p:sp>
        <p:nvSpPr>
          <p:cNvPr id="3" name="Content Placeholder 2"/>
          <p:cNvSpPr>
            <a:spLocks noGrp="1"/>
          </p:cNvSpPr>
          <p:nvPr>
            <p:ph idx="1"/>
          </p:nvPr>
        </p:nvSpPr>
        <p:spPr>
          <a:xfrm>
            <a:off x="1043492" y="1524000"/>
            <a:ext cx="7262308" cy="3962400"/>
          </a:xfrm>
        </p:spPr>
        <p:txBody>
          <a:bodyPr>
            <a:normAutofit lnSpcReduction="10000"/>
          </a:bodyPr>
          <a:lstStyle/>
          <a:p>
            <a:pPr indent="-342900">
              <a:buFont typeface="Courier New" pitchFamily="49" charset="0"/>
              <a:buChar char="o"/>
            </a:pPr>
            <a:r>
              <a:rPr lang="en-US" b="1" dirty="0">
                <a:latin typeface="Arial" charset="0"/>
              </a:rPr>
              <a:t>In terms of consumer behavior, satisfaction is called as  utility.  </a:t>
            </a:r>
          </a:p>
          <a:p>
            <a:pPr indent="-342900">
              <a:buFont typeface="Courier New" pitchFamily="49" charset="0"/>
              <a:buChar char="o"/>
            </a:pPr>
            <a:r>
              <a:rPr lang="en-US" b="1" dirty="0">
                <a:latin typeface="Arial" charset="0"/>
              </a:rPr>
              <a:t>Utility can also be defined as the benefits consumers obtain from the goods and services they consume </a:t>
            </a:r>
          </a:p>
          <a:p>
            <a:pPr indent="-342900">
              <a:buFont typeface="Courier New" pitchFamily="49" charset="0"/>
              <a:buChar char="o"/>
            </a:pPr>
            <a:r>
              <a:rPr lang="en-US" b="1" dirty="0">
                <a:latin typeface="Arial" pitchFamily="34" charset="0"/>
                <a:cs typeface="Arial" pitchFamily="34" charset="0"/>
              </a:rPr>
              <a:t>The level of utility can’t be counted or measured and there is not found a “utility meter” either.  </a:t>
            </a:r>
          </a:p>
          <a:p>
            <a:pPr indent="-342900">
              <a:buFont typeface="Courier New" pitchFamily="49" charset="0"/>
              <a:buChar char="o"/>
            </a:pPr>
            <a:r>
              <a:rPr lang="en-US" b="1" dirty="0">
                <a:latin typeface="Arial" pitchFamily="34" charset="0"/>
                <a:cs typeface="Arial" pitchFamily="34" charset="0"/>
              </a:rPr>
              <a:t>The level of utility is arbitrary and determined as an ordinary scale based on the combination of goods and services consumed </a:t>
            </a:r>
          </a:p>
        </p:txBody>
      </p:sp>
      <p:grpSp>
        <p:nvGrpSpPr>
          <p:cNvPr id="4" name="Group 3"/>
          <p:cNvGrpSpPr/>
          <p:nvPr/>
        </p:nvGrpSpPr>
        <p:grpSpPr>
          <a:xfrm>
            <a:off x="2667000" y="5562600"/>
            <a:ext cx="3962400" cy="642640"/>
            <a:chOff x="1143000" y="5362516"/>
            <a:chExt cx="3962400" cy="642640"/>
          </a:xfrm>
        </p:grpSpPr>
        <p:sp>
          <p:nvSpPr>
            <p:cNvPr id="5" name="Right Arrow 4"/>
            <p:cNvSpPr/>
            <p:nvPr/>
          </p:nvSpPr>
          <p:spPr>
            <a:xfrm>
              <a:off x="1143000" y="5362516"/>
              <a:ext cx="1066800" cy="64264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p:cNvSpPr txBox="1"/>
            <p:nvPr/>
          </p:nvSpPr>
          <p:spPr>
            <a:xfrm>
              <a:off x="2438400" y="5486400"/>
              <a:ext cx="2667000" cy="461665"/>
            </a:xfrm>
            <a:prstGeom prst="rect">
              <a:avLst/>
            </a:prstGeom>
            <a:solidFill>
              <a:srgbClr val="003366"/>
            </a:solidFill>
          </p:spPr>
          <p:txBody>
            <a:bodyPr wrap="square" rtlCol="0">
              <a:spAutoFit/>
            </a:bodyPr>
            <a:lstStyle/>
            <a:p>
              <a:pPr algn="ctr"/>
              <a:r>
                <a:rPr lang="en-US" sz="2400" b="1" dirty="0">
                  <a:solidFill>
                    <a:srgbClr val="FFFFCC"/>
                  </a:solidFill>
                  <a:latin typeface="Arial" charset="0"/>
                </a:rPr>
                <a:t>Utility function</a:t>
              </a:r>
              <a:endParaRPr lang="en-US" sz="2400" b="1" dirty="0">
                <a:solidFill>
                  <a:srgbClr val="FFFFCC"/>
                </a:solidFill>
              </a:endParaRPr>
            </a:p>
          </p:txBody>
        </p:sp>
      </p:grpSp>
    </p:spTree>
    <p:extLst>
      <p:ext uri="{BB962C8B-B14F-4D97-AF65-F5344CB8AC3E}">
        <p14:creationId xmlns:p14="http://schemas.microsoft.com/office/powerpoint/2010/main" val="355737058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838200" y="609600"/>
            <a:ext cx="7543800" cy="5755422"/>
          </a:xfrm>
          <a:prstGeom prst="rect">
            <a:avLst/>
          </a:prstGeom>
        </p:spPr>
        <p:txBody>
          <a:bodyPr wrap="square">
            <a:spAutoFit/>
          </a:bodyPr>
          <a:lstStyle/>
          <a:p>
            <a:pPr marL="122238" indent="-122238">
              <a:buFontTx/>
              <a:buChar char="•"/>
            </a:pPr>
            <a:r>
              <a:rPr lang="en-US" sz="2400" b="1" dirty="0">
                <a:latin typeface="+mj-lt"/>
                <a:cs typeface="Arial" pitchFamily="34" charset="0"/>
              </a:rPr>
              <a:t>The utility function: an equation that shows an individual’s perception of the level utility that would be obtained from consuming each conceivable bundles of goods and services</a:t>
            </a:r>
          </a:p>
          <a:p>
            <a:pPr marL="122238" indent="-122238">
              <a:buFontTx/>
              <a:buChar char="•"/>
            </a:pPr>
            <a:r>
              <a:rPr lang="en-US" sz="2400" b="1" dirty="0">
                <a:latin typeface="+mj-lt"/>
              </a:rPr>
              <a:t>Suppose there are only two goods consumed,  X and Y,  the utility function  of a person who consume these two goods can be written as</a:t>
            </a:r>
          </a:p>
          <a:p>
            <a:endParaRPr lang="en-US" sz="2400" b="1" dirty="0"/>
          </a:p>
          <a:p>
            <a:pPr algn="ctr"/>
            <a:r>
              <a:rPr lang="en-US" sz="2800" b="1" dirty="0">
                <a:solidFill>
                  <a:srgbClr val="660066"/>
                </a:solidFill>
              </a:rPr>
              <a:t>U = f(X, Y)</a:t>
            </a:r>
          </a:p>
          <a:p>
            <a:pPr algn="ctr"/>
            <a:endParaRPr lang="en-US" sz="2800" b="1" dirty="0">
              <a:solidFill>
                <a:srgbClr val="660066"/>
              </a:solidFill>
            </a:endParaRPr>
          </a:p>
          <a:p>
            <a:pPr marL="176213"/>
            <a:r>
              <a:rPr lang="en-US" sz="2400" b="1" dirty="0"/>
              <a:t>where X and Y are, respectively , the amount of goods X and Y consumed, U is the level of utility the person receives from each combination of X and Y, while f means “a function of” or “depend on”</a:t>
            </a:r>
          </a:p>
        </p:txBody>
      </p:sp>
    </p:spTree>
    <p:extLst>
      <p:ext uri="{BB962C8B-B14F-4D97-AF65-F5344CB8AC3E}">
        <p14:creationId xmlns:p14="http://schemas.microsoft.com/office/powerpoint/2010/main" val="264823595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043490" y="609600"/>
            <a:ext cx="7024744" cy="990600"/>
          </a:xfrm>
        </p:spPr>
        <p:txBody>
          <a:bodyPr>
            <a:normAutofit/>
          </a:bodyPr>
          <a:lstStyle/>
          <a:p>
            <a:pPr algn="ctr"/>
            <a:r>
              <a:rPr lang="en-US" b="1" dirty="0">
                <a:solidFill>
                  <a:srgbClr val="7030A0"/>
                </a:solidFill>
              </a:rPr>
              <a:t>Indifference Curve</a:t>
            </a:r>
          </a:p>
        </p:txBody>
      </p:sp>
      <p:sp>
        <p:nvSpPr>
          <p:cNvPr id="4" name="Content Placeholder 3"/>
          <p:cNvSpPr>
            <a:spLocks noGrp="1"/>
          </p:cNvSpPr>
          <p:nvPr>
            <p:ph idx="1"/>
          </p:nvPr>
        </p:nvSpPr>
        <p:spPr>
          <a:xfrm>
            <a:off x="1066800" y="1905000"/>
            <a:ext cx="6777317" cy="4343400"/>
          </a:xfrm>
        </p:spPr>
        <p:txBody>
          <a:bodyPr>
            <a:noAutofit/>
          </a:bodyPr>
          <a:lstStyle/>
          <a:p>
            <a:r>
              <a:rPr lang="en-US" b="1" dirty="0"/>
              <a:t>Related to the utility function, there is a fundamental tool for analyzing consumer behavior, </a:t>
            </a:r>
            <a:r>
              <a:rPr lang="en-US" b="1" dirty="0">
                <a:solidFill>
                  <a:srgbClr val="FF0000"/>
                </a:solidFill>
              </a:rPr>
              <a:t>an indifference curve</a:t>
            </a:r>
            <a:endParaRPr lang="en-US" b="1" dirty="0"/>
          </a:p>
          <a:p>
            <a:r>
              <a:rPr lang="en-US" b="1" dirty="0">
                <a:solidFill>
                  <a:srgbClr val="FF0000"/>
                </a:solidFill>
              </a:rPr>
              <a:t>An indifference curve: </a:t>
            </a:r>
            <a:r>
              <a:rPr lang="en-US" b="1" dirty="0"/>
              <a:t>a set of points representing different bundles of goods and services , each of which yields the same level of total utility </a:t>
            </a:r>
            <a:br>
              <a:rPr lang="en-US" b="1" dirty="0"/>
            </a:br>
            <a:r>
              <a:rPr lang="en-US" b="1" dirty="0"/>
              <a:t>The main assumption in analyzing consumer behavior based on indifference curve is that consumers will do the rational choice</a:t>
            </a:r>
          </a:p>
        </p:txBody>
      </p:sp>
    </p:spTree>
    <p:extLst>
      <p:ext uri="{BB962C8B-B14F-4D97-AF65-F5344CB8AC3E}">
        <p14:creationId xmlns:p14="http://schemas.microsoft.com/office/powerpoint/2010/main" val="328925276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043490" y="457200"/>
            <a:ext cx="7024744" cy="685800"/>
          </a:xfrm>
        </p:spPr>
        <p:txBody>
          <a:bodyPr>
            <a:noAutofit/>
          </a:bodyPr>
          <a:lstStyle/>
          <a:p>
            <a:pPr lvl="2" algn="ctr" rtl="0">
              <a:spcBef>
                <a:spcPct val="0"/>
              </a:spcBef>
            </a:pPr>
            <a:r>
              <a:rPr lang="en-US" sz="2800" b="1" dirty="0">
                <a:solidFill>
                  <a:srgbClr val="003366"/>
                </a:solidFill>
                <a:latin typeface="Arial" charset="0"/>
              </a:rPr>
              <a:t>The consumer’s optimization problems</a:t>
            </a:r>
            <a:endParaRPr lang="en-US" sz="2000" b="1" dirty="0">
              <a:solidFill>
                <a:srgbClr val="003366"/>
              </a:solidFill>
            </a:endParaRPr>
          </a:p>
        </p:txBody>
      </p:sp>
      <p:sp>
        <p:nvSpPr>
          <p:cNvPr id="5" name="Content Placeholder 4"/>
          <p:cNvSpPr>
            <a:spLocks noGrp="1"/>
          </p:cNvSpPr>
          <p:nvPr>
            <p:ph idx="1"/>
          </p:nvPr>
        </p:nvSpPr>
        <p:spPr>
          <a:xfrm>
            <a:off x="762000" y="1219200"/>
            <a:ext cx="7696200" cy="5029200"/>
          </a:xfrm>
        </p:spPr>
        <p:txBody>
          <a:bodyPr>
            <a:normAutofit fontScale="92500"/>
          </a:bodyPr>
          <a:lstStyle/>
          <a:p>
            <a:pPr marL="236538" lvl="1" indent="-236538"/>
            <a:r>
              <a:rPr lang="en-US" sz="2400" dirty="0">
                <a:latin typeface="+mj-lt"/>
              </a:rPr>
              <a:t>All individuals make consumption decisions with the goal of maximizing their total satisfaction from consuming various goods and services, subject to the constraint that their spending on goods and services exactly equals to their incomes</a:t>
            </a:r>
          </a:p>
          <a:p>
            <a:pPr marL="236538" lvl="1" indent="-236538"/>
            <a:r>
              <a:rPr lang="en-US" sz="2400" dirty="0">
                <a:latin typeface="+mj-lt"/>
              </a:rPr>
              <a:t>Consumers do not spend either less or more than their incomes (no borrowing, no saving)</a:t>
            </a:r>
          </a:p>
          <a:p>
            <a:pPr marL="236538" indent="-236538"/>
            <a:r>
              <a:rPr lang="en-US" dirty="0">
                <a:latin typeface="+mj-lt"/>
              </a:rPr>
              <a:t>Consumers make their purchasing decisions when they are completely informed about all things that matter, they know the full range of products and services available, as well as the capacity of each product to provide utility</a:t>
            </a:r>
          </a:p>
          <a:p>
            <a:pPr marL="236538" indent="-236538"/>
            <a:r>
              <a:rPr lang="en-US" dirty="0">
                <a:latin typeface="+mj-lt"/>
              </a:rPr>
              <a:t>Consumers know the price of each good and their incomes during the time period in a question</a:t>
            </a:r>
          </a:p>
        </p:txBody>
      </p:sp>
    </p:spTree>
    <p:extLst>
      <p:ext uri="{BB962C8B-B14F-4D97-AF65-F5344CB8AC3E}">
        <p14:creationId xmlns:p14="http://schemas.microsoft.com/office/powerpoint/2010/main" val="1322117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ustin">
  <a:themeElements>
    <a:clrScheme name="Custom 11">
      <a:dk1>
        <a:sysClr val="windowText" lastClr="000000"/>
      </a:dk1>
      <a:lt1>
        <a:srgbClr val="C5D4E1"/>
      </a:lt1>
      <a:dk2>
        <a:srgbClr val="464653"/>
      </a:dk2>
      <a:lt2>
        <a:srgbClr val="638BAD"/>
      </a:lt2>
      <a:accent1>
        <a:srgbClr val="727CA3"/>
      </a:accent1>
      <a:accent2>
        <a:srgbClr val="9FB8CD"/>
      </a:accent2>
      <a:accent3>
        <a:srgbClr val="D2DA7A"/>
      </a:accent3>
      <a:accent4>
        <a:srgbClr val="FADA7A"/>
      </a:accent4>
      <a:accent5>
        <a:srgbClr val="B88472"/>
      </a:accent5>
      <a:accent6>
        <a:srgbClr val="8E736A"/>
      </a:accent6>
      <a:hlink>
        <a:srgbClr val="B292CA"/>
      </a:hlink>
      <a:folHlink>
        <a:srgbClr val="6B5680"/>
      </a:folHlink>
    </a:clrScheme>
    <a:fontScheme name="Austin">
      <a:maj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Austin">
      <a:fillStyleLst>
        <a:solidFill>
          <a:schemeClr val="phClr"/>
        </a:solidFill>
        <a:gradFill rotWithShape="1">
          <a:gsLst>
            <a:gs pos="0">
              <a:schemeClr val="phClr">
                <a:tint val="20000"/>
                <a:satMod val="180000"/>
                <a:lumMod val="98000"/>
              </a:schemeClr>
            </a:gs>
            <a:gs pos="40000">
              <a:schemeClr val="phClr">
                <a:tint val="30000"/>
                <a:satMod val="260000"/>
                <a:lumMod val="84000"/>
              </a:schemeClr>
            </a:gs>
            <a:gs pos="100000">
              <a:schemeClr val="phClr">
                <a:tint val="100000"/>
                <a:satMod val="110000"/>
                <a:lumMod val="100000"/>
              </a:schemeClr>
            </a:gs>
          </a:gsLst>
          <a:lin ang="5040000" scaled="1"/>
        </a:gradFill>
        <a:gradFill rotWithShape="1">
          <a:gsLst>
            <a:gs pos="0">
              <a:schemeClr val="phClr"/>
            </a:gs>
            <a:gs pos="100000">
              <a:schemeClr val="phClr">
                <a:shade val="75000"/>
                <a:satMod val="120000"/>
                <a:lumMod val="9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scene3d>
            <a:camera prst="orthographicFront">
              <a:rot lat="0" lon="0" rev="0"/>
            </a:camera>
            <a:lightRig rig="threePt" dir="tl">
              <a:rot lat="0" lon="0" rev="20400000"/>
            </a:lightRig>
          </a:scene3d>
          <a:sp3d>
            <a:bevelT w="50800" h="12700" prst="softRound"/>
          </a:sp3d>
        </a:effectStyle>
        <a:effectStyle>
          <a:effectLst>
            <a:outerShdw blurRad="44450" dist="50800" dir="5400000" sx="96000" rotWithShape="0">
              <a:srgbClr val="000000">
                <a:alpha val="34000"/>
              </a:srgbClr>
            </a:outerShdw>
          </a:effectLst>
          <a:scene3d>
            <a:camera prst="orthographicFront">
              <a:rot lat="0" lon="0" rev="0"/>
            </a:camera>
            <a:lightRig rig="threePt" dir="tl">
              <a:rot lat="0" lon="0" rev="20400000"/>
            </a:lightRig>
          </a:scene3d>
          <a:sp3d contourW="15875" prstMaterial="metal">
            <a:bevelT w="101600" h="25400" prst="softRound"/>
            <a:contourClr>
              <a:schemeClr val="phClr">
                <a:shade val="30000"/>
              </a:schemeClr>
            </a:contourClr>
          </a:sp3d>
        </a:effectStyle>
      </a:effectStyleLst>
      <a:bgFillStyleLst>
        <a:solidFill>
          <a:schemeClr val="phClr"/>
        </a:solidFill>
        <a:gradFill rotWithShape="1">
          <a:gsLst>
            <a:gs pos="0">
              <a:schemeClr val="phClr">
                <a:shade val="94000"/>
                <a:satMod val="114000"/>
                <a:lumMod val="96000"/>
              </a:schemeClr>
            </a:gs>
            <a:gs pos="62000">
              <a:schemeClr val="phClr">
                <a:tint val="92000"/>
                <a:shade val="66000"/>
                <a:satMod val="110000"/>
                <a:lumMod val="80000"/>
              </a:schemeClr>
            </a:gs>
            <a:gs pos="100000">
              <a:schemeClr val="phClr">
                <a:tint val="89000"/>
                <a:shade val="62000"/>
                <a:satMod val="110000"/>
                <a:lumMod val="72000"/>
              </a:schemeClr>
            </a:gs>
          </a:gsLst>
          <a:lin ang="5400000" scaled="0"/>
        </a:gradFill>
        <a:blipFill rotWithShape="1">
          <a:blip xmlns:r="http://schemas.openxmlformats.org/officeDocument/2006/relationships" r:embed="rId1">
            <a:duotone>
              <a:schemeClr val="phClr">
                <a:tint val="80000"/>
                <a:shade val="58000"/>
              </a:schemeClr>
              <a:schemeClr val="phClr">
                <a:tint val="73000"/>
                <a:shade val="68000"/>
                <a:satMod val="15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Austin</Template>
  <TotalTime>3507</TotalTime>
  <Words>4655</Words>
  <Application>Microsoft Office PowerPoint</Application>
  <PresentationFormat>On-screen Show (4:3)</PresentationFormat>
  <Paragraphs>599</Paragraphs>
  <Slides>59</Slides>
  <Notes>11</Notes>
  <HiddenSlides>0</HiddenSlides>
  <MMClips>0</MMClips>
  <ScaleCrop>false</ScaleCrop>
  <HeadingPairs>
    <vt:vector size="6" baseType="variant">
      <vt:variant>
        <vt:lpstr>Fonts Used</vt:lpstr>
      </vt:variant>
      <vt:variant>
        <vt:i4>10</vt:i4>
      </vt:variant>
      <vt:variant>
        <vt:lpstr>Theme</vt:lpstr>
      </vt:variant>
      <vt:variant>
        <vt:i4>1</vt:i4>
      </vt:variant>
      <vt:variant>
        <vt:lpstr>Slide Titles</vt:lpstr>
      </vt:variant>
      <vt:variant>
        <vt:i4>59</vt:i4>
      </vt:variant>
    </vt:vector>
  </HeadingPairs>
  <TitlesOfParts>
    <vt:vector size="70" baseType="lpstr">
      <vt:lpstr>Arial</vt:lpstr>
      <vt:lpstr>Calibri</vt:lpstr>
      <vt:lpstr>Cambria Math</vt:lpstr>
      <vt:lpstr>Century Gothic</vt:lpstr>
      <vt:lpstr>Chiller</vt:lpstr>
      <vt:lpstr>Courier New</vt:lpstr>
      <vt:lpstr>Script MT Bold</vt:lpstr>
      <vt:lpstr>Tahoma</vt:lpstr>
      <vt:lpstr>Wingdings</vt:lpstr>
      <vt:lpstr>Wingdings 2</vt:lpstr>
      <vt:lpstr>Austin</vt:lpstr>
      <vt:lpstr>Theory Of Consumer Behavior</vt:lpstr>
      <vt:lpstr>PowerPoint Presentation</vt:lpstr>
      <vt:lpstr>Consumer Behavior Concept</vt:lpstr>
      <vt:lpstr>PowerPoint Presentation</vt:lpstr>
      <vt:lpstr>PowerPoint Presentation</vt:lpstr>
      <vt:lpstr>Utility and Utility Function</vt:lpstr>
      <vt:lpstr>PowerPoint Presentation</vt:lpstr>
      <vt:lpstr>Indifference Curve</vt:lpstr>
      <vt:lpstr>The consumer’s optimization problems</vt:lpstr>
      <vt:lpstr>Properties of consumer preferences</vt:lpstr>
      <vt:lpstr>PowerPoint Presentation</vt:lpstr>
      <vt:lpstr>PowerPoint Presentation</vt:lpstr>
      <vt:lpstr>PowerPoint Presentation</vt:lpstr>
      <vt:lpstr>PowerPoint Presentation</vt:lpstr>
      <vt:lpstr>PowerPoint Presentation</vt:lpstr>
      <vt:lpstr>PowerPoint Presentation</vt:lpstr>
      <vt:lpstr>Marginal Utility Function (MU)</vt:lpstr>
      <vt:lpstr>PowerPoint Presentation</vt:lpstr>
      <vt:lpstr>PowerPoint Presentation</vt:lpstr>
      <vt:lpstr>Marginal Rate of Substitution (MRS)</vt:lpstr>
      <vt:lpstr>PowerPoint Presentation</vt:lpstr>
      <vt:lpstr>PowerPoint Presentation</vt:lpstr>
      <vt:lpstr>The Consumer’s Budget Constrain</vt:lpstr>
      <vt:lpstr>PowerPoint Presentation</vt:lpstr>
      <vt:lpstr>PowerPoint Presentation</vt:lpstr>
      <vt:lpstr>PowerPoint Presentation</vt:lpstr>
      <vt:lpstr>PowerPoint Presentation</vt:lpstr>
      <vt:lpstr>PowerPoint Presentation</vt:lpstr>
      <vt:lpstr>Maximizing Utility Subject to a Limited Income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Individual Demand and Market Demand Curves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Corner Solutions</vt:lpstr>
      <vt:lpstr>PowerPoint Presentation</vt:lpstr>
      <vt:lpstr>PowerPoint Presentation</vt:lpstr>
      <vt:lpstr>A Mathematical Analysis of the Theory of Consumer Behavior</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THEORY OF CONSUMER BEHAVIOUR</dc:title>
  <dc:creator>user</dc:creator>
  <cp:lastModifiedBy>ASUS</cp:lastModifiedBy>
  <cp:revision>150</cp:revision>
  <dcterms:created xsi:type="dcterms:W3CDTF">2014-01-15T18:15:57Z</dcterms:created>
  <dcterms:modified xsi:type="dcterms:W3CDTF">2020-04-30T15:06:52Z</dcterms:modified>
</cp:coreProperties>
</file>