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15"/>
  </p:notesMasterIdLst>
  <p:handoutMasterIdLst>
    <p:handoutMasterId r:id="rId16"/>
  </p:handoutMasterIdLst>
  <p:sldIdLst>
    <p:sldId id="269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6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F4E22-E98E-4F6B-977F-447F402EDE8D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C7F4F-41CA-4B09-9309-82952A6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43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2AA3D-838A-4524-93AE-BB6F4B6FC72A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45297-9661-4111-AC4D-7C1869D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4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996C6C-9E90-413F-A9A4-C80E82B1D0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810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22DBBA-1787-4CE6-B7BF-1BA9AA2D12C8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B8604-3E91-4806-A5CC-428F0C480F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5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7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9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0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9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2DBBA-1787-4CE6-B7BF-1BA9AA2D12C8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3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977" y="2380129"/>
            <a:ext cx="9144000" cy="470647"/>
          </a:xfrm>
        </p:spPr>
        <p:txBody>
          <a:bodyPr>
            <a:noAutofit/>
          </a:bodyPr>
          <a:lstStyle/>
          <a:p>
            <a:pPr algn="r"/>
            <a:r>
              <a:rPr lang="en-US" sz="3600" dirty="0" err="1" smtClean="0"/>
              <a:t>Zulkarnain</a:t>
            </a:r>
            <a:r>
              <a:rPr lang="en-US" sz="3600" dirty="0" smtClean="0"/>
              <a:t> </a:t>
            </a:r>
            <a:r>
              <a:rPr lang="en-US" sz="3600" dirty="0" err="1" smtClean="0"/>
              <a:t>Lubis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605118"/>
            <a:ext cx="9973235" cy="1385047"/>
          </a:xfrm>
        </p:spPr>
        <p:txBody>
          <a:bodyPr>
            <a:noAutofit/>
          </a:bodyPr>
          <a:lstStyle/>
          <a:p>
            <a:r>
              <a:rPr lang="en-MY" b="1" dirty="0" smtClean="0">
                <a:solidFill>
                  <a:srgbClr val="00FFFF"/>
                </a:solidFill>
              </a:rPr>
              <a:t>Writing </a:t>
            </a:r>
            <a:r>
              <a:rPr lang="en-MY" b="1" dirty="0">
                <a:solidFill>
                  <a:srgbClr val="00FFFF"/>
                </a:solidFill>
              </a:rPr>
              <a:t>research </a:t>
            </a:r>
            <a:r>
              <a:rPr lang="en-MY" b="1" dirty="0" smtClean="0">
                <a:solidFill>
                  <a:srgbClr val="00FFFF"/>
                </a:solidFill>
              </a:rPr>
              <a:t>proposal</a:t>
            </a:r>
            <a:endParaRPr lang="en-US" dirty="0"/>
          </a:p>
        </p:txBody>
      </p:sp>
      <p:pic>
        <p:nvPicPr>
          <p:cNvPr id="1028" name="Picture 4" descr="Hasil gambar untuk kartun penelitian ilmia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65" y="1990165"/>
            <a:ext cx="6304051" cy="38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5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6868" y="228600"/>
            <a:ext cx="9448801" cy="685800"/>
          </a:xfrm>
        </p:spPr>
        <p:txBody>
          <a:bodyPr>
            <a:noAutofit/>
          </a:bodyPr>
          <a:lstStyle/>
          <a:p>
            <a:pPr algn="ctr"/>
            <a:r>
              <a:rPr lang="en-GB" altLang="en-US" sz="4000" b="1" dirty="0">
                <a:solidFill>
                  <a:srgbClr val="00FFFF"/>
                </a:solidFill>
                <a:latin typeface="Arial" charset="0"/>
              </a:rPr>
              <a:t>Content of Research Proposal</a:t>
            </a:r>
            <a:endParaRPr lang="en-US" sz="4000" dirty="0"/>
          </a:p>
        </p:txBody>
      </p:sp>
      <p:sp>
        <p:nvSpPr>
          <p:cNvPr id="10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125505" y="954741"/>
            <a:ext cx="9448801" cy="59436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The Title: </a:t>
            </a:r>
            <a:r>
              <a:rPr lang="en-MY" sz="2200" b="1" dirty="0">
                <a:cs typeface="Arial" panose="020B0604020202020204" pitchFamily="34" charset="0"/>
              </a:rPr>
              <a:t>should be concise and descriptive; </a:t>
            </a:r>
            <a:r>
              <a:rPr lang="en-GB" altLang="en-US" sz="2200" b="1" dirty="0">
                <a:cs typeface="Arial" panose="020B0604020202020204" pitchFamily="34" charset="0"/>
              </a:rPr>
              <a:t>likely to change during the process</a:t>
            </a:r>
            <a:endParaRPr lang="en-US" sz="2200" b="1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The Abstract:</a:t>
            </a:r>
            <a:r>
              <a:rPr lang="en-US" sz="2200" b="1" dirty="0">
                <a:solidFill>
                  <a:srgbClr val="00B0F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MY" sz="2200" b="1" dirty="0">
                <a:cs typeface="Arial" panose="020B0604020202020204" pitchFamily="34" charset="0"/>
              </a:rPr>
              <a:t>a brief summary of approximately 300 words, include the research question, the rationale for the study, the hypothesis (if any), the method and the main findings. </a:t>
            </a:r>
            <a:endParaRPr lang="en-US" sz="2200" b="1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Background: </a:t>
            </a:r>
            <a:r>
              <a:rPr lang="en-MY" sz="2200" b="1" dirty="0">
                <a:cs typeface="Arial" panose="020B0604020202020204" pitchFamily="34" charset="0"/>
              </a:rPr>
              <a:t>this section should provide detail about the background to the research question; </a:t>
            </a:r>
            <a:r>
              <a:rPr lang="en-GB" altLang="en-US" sz="2200" b="1" dirty="0">
                <a:cs typeface="Arial" panose="020B0604020202020204" pitchFamily="34" charset="0"/>
              </a:rPr>
              <a:t>context within the literature </a:t>
            </a:r>
            <a:endParaRPr lang="en-US" sz="2200" b="1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Clr>
                <a:srgbClr val="00FFFF"/>
              </a:buClr>
            </a:pPr>
            <a:r>
              <a:rPr lang="en-GB" alt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Research questions and </a:t>
            </a: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Research </a:t>
            </a:r>
            <a:r>
              <a:rPr lang="en-GB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GB" alt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bjectives</a:t>
            </a:r>
            <a:endParaRPr lang="en-GB" altLang="en-US" sz="2200" b="1" dirty="0">
              <a:solidFill>
                <a:srgbClr val="FFFF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Rationale for the Research:</a:t>
            </a:r>
            <a:r>
              <a:rPr lang="en-US" sz="2200" b="1" dirty="0">
                <a:solidFill>
                  <a:srgbClr val="00B0F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MY" sz="2200" b="1" dirty="0">
                <a:cs typeface="Arial" panose="020B0604020202020204" pitchFamily="34" charset="0"/>
              </a:rPr>
              <a:t>what the research problem is, why it is a problem, why it is a problem </a:t>
            </a:r>
            <a:r>
              <a:rPr lang="en-MY" sz="2200" b="1" i="1" dirty="0">
                <a:cs typeface="Arial" panose="020B0604020202020204" pitchFamily="34" charset="0"/>
              </a:rPr>
              <a:t>now</a:t>
            </a:r>
            <a:r>
              <a:rPr lang="en-MY" sz="2200" b="1" dirty="0">
                <a:cs typeface="Arial" panose="020B0604020202020204" pitchFamily="34" charset="0"/>
              </a:rPr>
              <a:t> and what this research is going to add to it?</a:t>
            </a:r>
            <a:endParaRPr lang="en-GB" altLang="en-US" sz="2200" b="1" dirty="0"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Literature Review</a:t>
            </a:r>
          </a:p>
          <a:p>
            <a:pPr>
              <a:buClr>
                <a:srgbClr val="00FFFF"/>
              </a:buClr>
            </a:pPr>
            <a:r>
              <a:rPr 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Research Design and Methodology</a:t>
            </a:r>
          </a:p>
          <a:p>
            <a:pPr>
              <a:buClr>
                <a:srgbClr val="00FFFF"/>
              </a:buClr>
            </a:pPr>
            <a:r>
              <a:rPr lang="en-GB" alt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Timescale and Resources;</a:t>
            </a:r>
            <a:r>
              <a:rPr lang="en-GB" altLang="en-US" sz="2200" b="1" dirty="0">
                <a:solidFill>
                  <a:srgbClr val="00B0F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altLang="en-US" sz="2200" b="1" dirty="0">
                <a:cs typeface="Arial" panose="020B0604020202020204" pitchFamily="34" charset="0"/>
              </a:rPr>
              <a:t>finance, data access, equipment</a:t>
            </a:r>
            <a:r>
              <a:rPr lang="en-GB" altLang="en-US" sz="2200" b="1" dirty="0"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>
              <a:buClr>
                <a:srgbClr val="00FFFF"/>
              </a:buClr>
            </a:pPr>
            <a:r>
              <a:rPr lang="en-GB" altLang="en-US" sz="2400" b="1" dirty="0">
                <a:solidFill>
                  <a:srgbClr val="FF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References; </a:t>
            </a:r>
            <a:r>
              <a:rPr lang="en-GB" altLang="en-US" sz="2200" b="1" dirty="0">
                <a:cs typeface="Arial" panose="020B0604020202020204" pitchFamily="34" charset="0"/>
              </a:rPr>
              <a:t>include some key literature </a:t>
            </a:r>
            <a:r>
              <a:rPr lang="en-GB" altLang="en-US" sz="2200" b="1" dirty="0" smtClean="0">
                <a:cs typeface="Arial" panose="020B0604020202020204" pitchFamily="34" charset="0"/>
              </a:rPr>
              <a:t>sources</a:t>
            </a:r>
            <a:endParaRPr lang="en-US" sz="22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rgbClr val="00FFFF"/>
              </a:buClr>
            </a:pPr>
            <a:endParaRPr lang="en-US" sz="2200" b="1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0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811" y="255494"/>
            <a:ext cx="8802502" cy="762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b="1" dirty="0" smtClean="0">
                <a:solidFill>
                  <a:srgbClr val="00FFFF"/>
                </a:solidFill>
                <a:latin typeface="Arial" charset="0"/>
              </a:rPr>
              <a:t>Evaluating research proposals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1107141"/>
            <a:ext cx="4405313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73063" indent="-373063"/>
            <a:r>
              <a:rPr lang="en-GB" altLang="en-US" sz="3200" b="1" dirty="0">
                <a:latin typeface="Arial" charset="0"/>
              </a:rPr>
              <a:t>How the components of the proposal fit together</a:t>
            </a:r>
          </a:p>
          <a:p>
            <a:pPr marL="373063" indent="-373063"/>
            <a:r>
              <a:rPr lang="en-GB" altLang="en-US" sz="3200" b="1" dirty="0">
                <a:latin typeface="Arial" charset="0"/>
              </a:rPr>
              <a:t>Viability of the proposal</a:t>
            </a:r>
          </a:p>
          <a:p>
            <a:pPr marL="373063" indent="-373063"/>
            <a:r>
              <a:rPr lang="en-GB" altLang="en-US" sz="3200" b="1" dirty="0">
                <a:latin typeface="Arial" charset="0"/>
              </a:rPr>
              <a:t>Absence of preconceived ideas</a:t>
            </a:r>
            <a:r>
              <a:rPr lang="en-GB" altLang="en-US" sz="3200" b="1" dirty="0"/>
              <a:t> </a:t>
            </a:r>
          </a:p>
          <a:p>
            <a:pPr marL="373063" indent="-373063"/>
            <a:endParaRPr lang="en-GB" altLang="en-US" sz="3200" b="1" dirty="0"/>
          </a:p>
        </p:txBody>
      </p:sp>
      <p:pic>
        <p:nvPicPr>
          <p:cNvPr id="8194" name="Picture 2" descr="Hasil gambar untuk funny research proposal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107141"/>
            <a:ext cx="43815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65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228600" y="115888"/>
            <a:ext cx="11766176" cy="798512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2800" b="1" cap="all" dirty="0">
                <a:solidFill>
                  <a:srgbClr val="FF0000"/>
                </a:solidFill>
              </a:rPr>
              <a:t>Key questions to guide and evaluate a research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143000"/>
            <a:ext cx="8713694" cy="564832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 am going to do?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am I doing this?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it worth doing?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it relate to what has been done before in my subject area?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my research question and what are my research objectives?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shall I conduct my research?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my research design?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type of data I need?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and where are my intended participant?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I gain access?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I collect my data?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I analyze my data and use this to develop theoretical explanations?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data quality issues might I encounter?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I seek to overcome these?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ethical issues might I encounter at each stage of my research?</a:t>
            </a:r>
          </a:p>
          <a:p>
            <a:pPr>
              <a:defRPr/>
            </a:pP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will I overcome these?</a:t>
            </a:r>
          </a:p>
        </p:txBody>
      </p:sp>
    </p:spTree>
    <p:extLst>
      <p:ext uri="{BB962C8B-B14F-4D97-AF65-F5344CB8AC3E}">
        <p14:creationId xmlns:p14="http://schemas.microsoft.com/office/powerpoint/2010/main" val="221163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5" y="228601"/>
            <a:ext cx="8591550" cy="838200"/>
          </a:xfrm>
        </p:spPr>
        <p:txBody>
          <a:bodyPr>
            <a:normAutofit/>
          </a:bodyPr>
          <a:lstStyle/>
          <a:p>
            <a:pPr algn="ctr"/>
            <a:r>
              <a:rPr lang="en-MY" sz="4000" b="1" dirty="0">
                <a:solidFill>
                  <a:srgbClr val="00FFFF"/>
                </a:solidFill>
              </a:rPr>
              <a:t>What is a research proposal?</a:t>
            </a:r>
            <a:endParaRPr lang="en-US" sz="4000" b="1" dirty="0">
              <a:solidFill>
                <a:srgbClr val="00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58553" y="1066801"/>
            <a:ext cx="4545106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MY" sz="3200" b="1" dirty="0">
                <a:solidFill>
                  <a:srgbClr val="FFFF00"/>
                </a:solidFill>
              </a:rPr>
              <a:t>A research proposal is a concise and coherent summary of your proposed research. It sets out the central issues or questions that you intend to address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4" name="Picture 2" descr="http://www.professays.com/wp-content/uploads/2010/03/Research-Proposal-Writing-Help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0" y="1066801"/>
            <a:ext cx="4343400" cy="4724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02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472"/>
            <a:ext cx="8591550" cy="6857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FFFF"/>
                </a:solidFill>
              </a:rPr>
              <a:t>Beginning the Proposal </a:t>
            </a:r>
            <a:r>
              <a:rPr lang="en-US" b="1" dirty="0" smtClean="0">
                <a:solidFill>
                  <a:srgbClr val="00FFFF"/>
                </a:solidFill>
              </a:rPr>
              <a:t>Process</a:t>
            </a:r>
            <a:endParaRPr lang="en-US" dirty="0">
              <a:solidFill>
                <a:srgbClr val="00FFFF"/>
              </a:solidFill>
            </a:endParaRPr>
          </a:p>
        </p:txBody>
      </p:sp>
      <p:pic>
        <p:nvPicPr>
          <p:cNvPr id="1026" name="Picture 2" descr="http://devamelodica.com/wp-content/uploads/2012/04/Contoh-Proposal-Skripsi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35" y="1062318"/>
            <a:ext cx="3146612" cy="4370294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3186953" y="1062318"/>
            <a:ext cx="5404598" cy="5410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en-MY" b="1" dirty="0">
                <a:solidFill>
                  <a:schemeClr val="tx1">
                    <a:lumMod val="95000"/>
                  </a:schemeClr>
                </a:solidFill>
              </a:rPr>
              <a:t>A good place to begin is to ask yourself a series of questions: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What do I want to study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Why is the topic important?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How is it significant within the subject areas covered in my class?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What problems will it help solve?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How does it build upon [and hopefully go beyond] research already conducted on the topic?</a:t>
            </a:r>
          </a:p>
          <a:p>
            <a:pPr marL="712788" lvl="3" indent="-349250"/>
            <a:r>
              <a:rPr lang="en-MY" sz="2400" b="1" dirty="0">
                <a:solidFill>
                  <a:schemeClr val="tx1">
                    <a:lumMod val="95000"/>
                  </a:schemeClr>
                </a:solidFill>
              </a:rPr>
              <a:t>What exactly should I plan to do, and can I get it done in the time available?</a:t>
            </a:r>
          </a:p>
        </p:txBody>
      </p:sp>
    </p:spTree>
    <p:extLst>
      <p:ext uri="{BB962C8B-B14F-4D97-AF65-F5344CB8AC3E}">
        <p14:creationId xmlns:p14="http://schemas.microsoft.com/office/powerpoint/2010/main" val="187812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518" y="228602"/>
            <a:ext cx="10015257" cy="6857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FFFF"/>
                </a:solidFill>
              </a:rPr>
              <a:t>Beginning the Proposal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76518" y="1066800"/>
            <a:ext cx="10139082" cy="5715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MY" b="1" dirty="0"/>
              <a:t>A research proposal is intended to convince others that you have a worthwhile research project and that you have the competence and the work-plan to complete it.</a:t>
            </a:r>
          </a:p>
          <a:p>
            <a:r>
              <a:rPr lang="en-MY" b="1" dirty="0"/>
              <a:t>All research proposals must address the following questions: </a:t>
            </a:r>
          </a:p>
          <a:p>
            <a:pPr lvl="2"/>
            <a:r>
              <a:rPr lang="en-MY" sz="2400" b="1" dirty="0">
                <a:solidFill>
                  <a:srgbClr val="FFFFCC"/>
                </a:solidFill>
              </a:rPr>
              <a:t>what you plan to accomplish</a:t>
            </a:r>
          </a:p>
          <a:p>
            <a:pPr lvl="2"/>
            <a:r>
              <a:rPr lang="en-MY" sz="2400" b="1" dirty="0">
                <a:solidFill>
                  <a:srgbClr val="FFFFCC"/>
                </a:solidFill>
              </a:rPr>
              <a:t>why you want to do it </a:t>
            </a:r>
          </a:p>
          <a:p>
            <a:pPr lvl="2"/>
            <a:r>
              <a:rPr lang="en-MY" sz="2400" b="1" dirty="0">
                <a:solidFill>
                  <a:srgbClr val="FFFFCC"/>
                </a:solidFill>
              </a:rPr>
              <a:t>how you are going to do it</a:t>
            </a:r>
            <a:endParaRPr lang="en-US" sz="2400" b="1" dirty="0">
              <a:solidFill>
                <a:srgbClr val="FFFFCC"/>
              </a:solidFill>
            </a:endParaRPr>
          </a:p>
          <a:p>
            <a:pPr marL="176213" lvl="2" indent="-176213"/>
            <a:r>
              <a:rPr lang="en-MY" sz="2800" b="1" dirty="0">
                <a:solidFill>
                  <a:srgbClr val="00B0F0"/>
                </a:solidFill>
              </a:rPr>
              <a:t>The proposal should have sufficient information to convince your readers that </a:t>
            </a:r>
          </a:p>
          <a:p>
            <a:pPr marL="633413" lvl="5" indent="-279400"/>
            <a:r>
              <a:rPr lang="en-MY" sz="2400" b="1" dirty="0">
                <a:solidFill>
                  <a:srgbClr val="FFFF00"/>
                </a:solidFill>
              </a:rPr>
              <a:t>you have an important research idea, </a:t>
            </a:r>
          </a:p>
          <a:p>
            <a:pPr marL="633413" lvl="5" indent="-279400"/>
            <a:r>
              <a:rPr lang="en-MY" sz="2400" b="1" dirty="0">
                <a:solidFill>
                  <a:srgbClr val="FFFF00"/>
                </a:solidFill>
              </a:rPr>
              <a:t>you have a good grasp of the relevant literature and the major issues, and </a:t>
            </a:r>
          </a:p>
          <a:p>
            <a:pPr marL="633413" lvl="5" indent="-279400"/>
            <a:r>
              <a:rPr lang="en-MY" sz="2400" b="1" dirty="0">
                <a:solidFill>
                  <a:srgbClr val="FFFF00"/>
                </a:solidFill>
              </a:rPr>
              <a:t>your methodology is sound.</a:t>
            </a:r>
            <a:endParaRPr lang="en-MY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6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0637" y="443753"/>
            <a:ext cx="8591550" cy="762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000" b="1" dirty="0">
                <a:solidFill>
                  <a:srgbClr val="00FFFF"/>
                </a:solidFill>
                <a:cs typeface="Tahoma" pitchFamily="34" charset="0"/>
              </a:rPr>
              <a:t>The Research Proposal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0637" y="1376830"/>
            <a:ext cx="8229599" cy="50419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Research Proposal: a written statement of the research design</a:t>
            </a:r>
          </a:p>
          <a:p>
            <a:pPr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Uses for the Proposal: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As a planning tool</a:t>
            </a:r>
          </a:p>
          <a:p>
            <a:pPr lvl="2">
              <a:buClr>
                <a:schemeClr val="accent1">
                  <a:lumMod val="75000"/>
                </a:schemeClr>
              </a:buClr>
              <a:buFont typeface="Arial"/>
              <a:buChar char="•"/>
              <a:defRPr/>
            </a:pPr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As a contract</a:t>
            </a:r>
          </a:p>
          <a:p>
            <a:pPr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Funded Business Research: basic research usually performed by academic researchers that is financially supported by some public or private institution as in federal government grants.</a:t>
            </a:r>
          </a:p>
        </p:txBody>
      </p:sp>
    </p:spTree>
    <p:extLst>
      <p:ext uri="{BB962C8B-B14F-4D97-AF65-F5344CB8AC3E}">
        <p14:creationId xmlns:p14="http://schemas.microsoft.com/office/powerpoint/2010/main" val="98459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0153" y="295836"/>
            <a:ext cx="7772400" cy="1050925"/>
          </a:xfrm>
        </p:spPr>
        <p:txBody>
          <a:bodyPr>
            <a:noAutofit/>
          </a:bodyPr>
          <a:lstStyle/>
          <a:p>
            <a:pPr algn="ctr"/>
            <a:r>
              <a:rPr lang="en-GB" altLang="en-US" sz="3200" b="1" dirty="0">
                <a:solidFill>
                  <a:srgbClr val="00FFFF"/>
                </a:solidFill>
                <a:latin typeface="Arial" charset="0"/>
              </a:rPr>
              <a:t>Writing your research proposal: Purposes of the research proposal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91100" y="1844302"/>
            <a:ext cx="4901453" cy="3521074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>
                <a:latin typeface="Arial" charset="0"/>
              </a:rPr>
              <a:t>To organise your ideas</a:t>
            </a:r>
          </a:p>
          <a:p>
            <a:pPr eaLnBrk="1" hangingPunct="1"/>
            <a:r>
              <a:rPr lang="en-GB" altLang="en-US" b="1" dirty="0">
                <a:latin typeface="Arial" charset="0"/>
              </a:rPr>
              <a:t>To convince your audience</a:t>
            </a:r>
          </a:p>
          <a:p>
            <a:pPr eaLnBrk="1" hangingPunct="1"/>
            <a:r>
              <a:rPr lang="en-GB" altLang="en-US" b="1" dirty="0">
                <a:latin typeface="Arial" charset="0"/>
              </a:rPr>
              <a:t>To contract with your client  (your tutor)</a:t>
            </a:r>
          </a:p>
          <a:p>
            <a:pPr eaLnBrk="1" hangingPunct="1"/>
            <a:r>
              <a:rPr lang="en-GB" altLang="en-US" b="1" dirty="0">
                <a:latin typeface="Arial" charset="0"/>
              </a:rPr>
              <a:t>To meet ethical requirements </a:t>
            </a:r>
          </a:p>
        </p:txBody>
      </p:sp>
      <p:pic>
        <p:nvPicPr>
          <p:cNvPr id="7170" name="Picture 2" descr="http://funnytimes.com/wp-content/uploads/2000/07/Dario_CatOnBikeR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2388" y="1508126"/>
            <a:ext cx="4442012" cy="385725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42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14" y="201707"/>
            <a:ext cx="8591550" cy="1204318"/>
          </a:xfrm>
        </p:spPr>
        <p:txBody>
          <a:bodyPr>
            <a:normAutofit fontScale="90000"/>
          </a:bodyPr>
          <a:lstStyle/>
          <a:p>
            <a:pPr algn="ctr"/>
            <a:r>
              <a:rPr lang="en-MY" b="1" dirty="0">
                <a:solidFill>
                  <a:srgbClr val="00FFFF"/>
                </a:solidFill>
              </a:rPr>
              <a:t>The Purpose of a research </a:t>
            </a:r>
            <a:r>
              <a:rPr lang="en-MY" b="1" dirty="0" smtClean="0">
                <a:solidFill>
                  <a:srgbClr val="00FFFF"/>
                </a:solidFill>
              </a:rPr>
              <a:t>proposal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25014" y="1661518"/>
            <a:ext cx="8595360" cy="49377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MY" b="1" dirty="0">
                <a:solidFill>
                  <a:srgbClr val="FFFFCC"/>
                </a:solidFill>
              </a:rPr>
              <a:t>To propose a research project that is worthwhile and will result in a significant contribution to knowledge</a:t>
            </a:r>
          </a:p>
          <a:p>
            <a:r>
              <a:rPr lang="en-MY" b="1" dirty="0">
                <a:solidFill>
                  <a:srgbClr val="FFFFCC"/>
                </a:solidFill>
              </a:rPr>
              <a:t>To formulate a detailed plan of the project including methodological approach and theoretical framework</a:t>
            </a:r>
          </a:p>
          <a:p>
            <a:r>
              <a:rPr lang="en-MY" b="1" dirty="0">
                <a:solidFill>
                  <a:srgbClr val="FFFFCC"/>
                </a:solidFill>
              </a:rPr>
              <a:t>To ensure that the proposed research is achievable within the required time and with the available resources</a:t>
            </a:r>
          </a:p>
          <a:p>
            <a:r>
              <a:rPr lang="en-MY" b="1" dirty="0">
                <a:solidFill>
                  <a:srgbClr val="FFFFCC"/>
                </a:solidFill>
              </a:rPr>
              <a:t>To demonstrate that you have adequate expertise and experience to undertake the project.</a:t>
            </a:r>
          </a:p>
          <a:p>
            <a:endParaRPr lang="en-US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22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8591550" cy="1219200"/>
          </a:xfrm>
        </p:spPr>
        <p:txBody>
          <a:bodyPr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FFFF"/>
                </a:solidFill>
              </a:rPr>
              <a:t>Writing your research proposal: Why is research necessary</a:t>
            </a:r>
          </a:p>
        </p:txBody>
      </p:sp>
      <p:pic>
        <p:nvPicPr>
          <p:cNvPr id="10242" name="Picture 2" descr="https://encrypted-tbn1.gstatic.com/images?q=tbn:ANd9GcSeGcuda0CHuQXVbtUc0D4uqzUI_IMpm2uwgZF8eVUAgx6VICN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06" y="1680882"/>
            <a:ext cx="3733800" cy="4876800"/>
          </a:xfrm>
          <a:prstGeom prst="rect">
            <a:avLst/>
          </a:prstGeom>
          <a:noFill/>
          <a:scene3d>
            <a:camera prst="isometricRightUp"/>
            <a:lightRig rig="threePt" dir="t"/>
          </a:scene3d>
          <a:sp3d>
            <a:bevelT w="139700" h="139700" prst="divo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3765176" y="1402976"/>
            <a:ext cx="4894730" cy="530262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/>
            <a:r>
              <a:rPr lang="en-US" altLang="en-US" sz="2800" b="1" dirty="0"/>
              <a:t>Creating and clear specification to guide your research project</a:t>
            </a:r>
          </a:p>
          <a:p>
            <a:pPr lvl="1"/>
            <a:r>
              <a:rPr lang="en-US" altLang="en-US" sz="2800" b="1" dirty="0"/>
              <a:t>Meeting the requirements of those who approve and assess your project: coherence, ethical clearance, feasibility</a:t>
            </a:r>
          </a:p>
          <a:p>
            <a:pPr lvl="1"/>
            <a:r>
              <a:rPr lang="en-US" altLang="en-US" sz="2800" b="1" dirty="0"/>
              <a:t>Ensuring that your research project is not based on preconceived ideas</a:t>
            </a:r>
          </a:p>
        </p:txBody>
      </p:sp>
    </p:spTree>
    <p:extLst>
      <p:ext uri="{BB962C8B-B14F-4D97-AF65-F5344CB8AC3E}">
        <p14:creationId xmlns:p14="http://schemas.microsoft.com/office/powerpoint/2010/main" val="273995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635624" y="212911"/>
            <a:ext cx="6360458" cy="2624417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base"/>
            <a:r>
              <a:rPr lang="en-MY" sz="3200" b="1" dirty="0">
                <a:solidFill>
                  <a:srgbClr val="FF0000"/>
                </a:solidFill>
              </a:rPr>
              <a:t>There is no fixed formula for writing a proposal, however, your challenge is to convince members of the scientific community that </a:t>
            </a:r>
            <a:r>
              <a:rPr lang="en-MY" sz="3200" b="1" dirty="0" smtClean="0">
                <a:solidFill>
                  <a:srgbClr val="FF0000"/>
                </a:solidFill>
              </a:rPr>
              <a:t>you,</a:t>
            </a:r>
            <a:endParaRPr lang="en-MY" sz="32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Hasil gambar untuk kartun proposal penelitian ilmia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29" y="212911"/>
            <a:ext cx="2433918" cy="262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5152" y="2918010"/>
            <a:ext cx="832372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0737" lvl="3" indent="-457200" fontAlgn="base">
              <a:buFont typeface="Arial" panose="020B0604020202020204" pitchFamily="34" charset="0"/>
              <a:buChar char="•"/>
            </a:pPr>
            <a:r>
              <a:rPr lang="en-MY" sz="2800" b="1" dirty="0">
                <a:solidFill>
                  <a:srgbClr val="FFFFCC"/>
                </a:solidFill>
              </a:rPr>
              <a:t>have identified a scientific problem</a:t>
            </a:r>
          </a:p>
          <a:p>
            <a:pPr marL="820737" lvl="3" indent="-457200" fontAlgn="base">
              <a:buFont typeface="Arial" panose="020B0604020202020204" pitchFamily="34" charset="0"/>
              <a:buChar char="•"/>
            </a:pPr>
            <a:r>
              <a:rPr lang="en-MY" sz="2800" b="1" dirty="0">
                <a:solidFill>
                  <a:srgbClr val="FFFFCC"/>
                </a:solidFill>
              </a:rPr>
              <a:t>have a theoretical background and a methodical approach to solve the problem</a:t>
            </a:r>
          </a:p>
          <a:p>
            <a:pPr marL="820737" lvl="3" indent="-457200" fontAlgn="base">
              <a:buFont typeface="Arial" panose="020B0604020202020204" pitchFamily="34" charset="0"/>
              <a:buChar char="•"/>
            </a:pPr>
            <a:r>
              <a:rPr lang="en-MY" sz="2800" b="1" dirty="0">
                <a:solidFill>
                  <a:srgbClr val="FFFFCC"/>
                </a:solidFill>
              </a:rPr>
              <a:t>within a realistic time frame and at reasonable expenses.</a:t>
            </a:r>
          </a:p>
          <a:p>
            <a:pPr marL="706437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5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sland design templat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sland design template" id="{5EAFA74D-B2BE-4F03-B7C5-F6CDD88F48ED}" vid="{61CAF660-B0A6-40C5-8246-BD03FA61C7CF}"/>
    </a:ext>
  </a:extLst>
</a:theme>
</file>

<file path=ppt/theme/theme2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957CA36-13AE-4B4A-9E0A-E5DBD709B1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Island design slides</Template>
  <TotalTime>0</TotalTime>
  <Words>737</Words>
  <Application>Microsoft Office PowerPoint</Application>
  <PresentationFormat>Widescreen</PresentationFormat>
  <Paragraphs>78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Tahoma</vt:lpstr>
      <vt:lpstr>Verdana</vt:lpstr>
      <vt:lpstr>Island design template</vt:lpstr>
      <vt:lpstr>Writing research proposal</vt:lpstr>
      <vt:lpstr>What is a research proposal?</vt:lpstr>
      <vt:lpstr>Beginning the Proposal Process</vt:lpstr>
      <vt:lpstr>Beginning the Proposal Process</vt:lpstr>
      <vt:lpstr>The Research Proposal</vt:lpstr>
      <vt:lpstr>Writing your research proposal: Purposes of the research proposal</vt:lpstr>
      <vt:lpstr>The Purpose of a research proposal</vt:lpstr>
      <vt:lpstr>Writing your research proposal: Why is research necessary</vt:lpstr>
      <vt:lpstr>PowerPoint Presentation</vt:lpstr>
      <vt:lpstr>Content of Research Proposal</vt:lpstr>
      <vt:lpstr>Evaluating research proposals</vt:lpstr>
      <vt:lpstr>Key questions to guide and evaluate a research proposal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2016-11-25T04:36:38Z</dcterms:created>
  <dcterms:modified xsi:type="dcterms:W3CDTF">2017-01-06T03:00:31Z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TC034605269991</vt:lpwstr>
  </property>
</Properties>
</file>