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57" r:id="rId2"/>
    <p:sldId id="297" r:id="rId3"/>
    <p:sldId id="291" r:id="rId4"/>
    <p:sldId id="2579" r:id="rId5"/>
    <p:sldId id="740" r:id="rId6"/>
    <p:sldId id="261" r:id="rId7"/>
    <p:sldId id="290" r:id="rId8"/>
    <p:sldId id="2580" r:id="rId9"/>
    <p:sldId id="294" r:id="rId10"/>
    <p:sldId id="400" r:id="rId11"/>
    <p:sldId id="741" r:id="rId12"/>
    <p:sldId id="292" r:id="rId13"/>
    <p:sldId id="2616" r:id="rId14"/>
    <p:sldId id="2620" r:id="rId15"/>
    <p:sldId id="298" r:id="rId16"/>
    <p:sldId id="2621" r:id="rId17"/>
    <p:sldId id="2622" r:id="rId18"/>
    <p:sldId id="301" r:id="rId19"/>
    <p:sldId id="302" r:id="rId20"/>
    <p:sldId id="2617" r:id="rId21"/>
    <p:sldId id="364" r:id="rId22"/>
    <p:sldId id="2618" r:id="rId23"/>
    <p:sldId id="2619" r:id="rId24"/>
    <p:sldId id="258" r:id="rId25"/>
    <p:sldId id="299" r:id="rId26"/>
    <p:sldId id="316" r:id="rId27"/>
    <p:sldId id="435" r:id="rId28"/>
    <p:sldId id="2623" r:id="rId29"/>
    <p:sldId id="256" r:id="rId30"/>
    <p:sldId id="257" r:id="rId31"/>
    <p:sldId id="2625" r:id="rId32"/>
    <p:sldId id="262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36600"/>
    <a:srgbClr val="000099"/>
    <a:srgbClr val="00FFFF"/>
    <a:srgbClr val="FFFFCC"/>
    <a:srgbClr val="006600"/>
    <a:srgbClr val="00FFCC"/>
    <a:srgbClr val="00FF99"/>
    <a:srgbClr val="00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7F207-17C7-4EFD-AD60-EF9ADB9D5DC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13D472-9442-4D4A-A79C-FDB8F884AF4E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Preliminary data gathering</a:t>
          </a:r>
        </a:p>
      </dgm:t>
    </dgm:pt>
    <dgm:pt modelId="{E6A36E1B-148D-4F09-99EE-402B4249927A}" type="parTrans" cxnId="{811E88F1-D822-483B-98EA-DCE95BAE739C}">
      <dgm:prSet/>
      <dgm:spPr/>
      <dgm:t>
        <a:bodyPr/>
        <a:lstStyle/>
        <a:p>
          <a:endParaRPr lang="en-US" sz="1100"/>
        </a:p>
      </dgm:t>
    </dgm:pt>
    <dgm:pt modelId="{C43070CF-71DF-43CC-ACF1-55E847DD208C}" type="sibTrans" cxnId="{811E88F1-D822-483B-98EA-DCE95BAE739C}">
      <dgm:prSet custT="1"/>
      <dgm:spPr>
        <a:solidFill>
          <a:schemeClr val="tx1"/>
        </a:solidFill>
      </dgm:spPr>
      <dgm:t>
        <a:bodyPr/>
        <a:lstStyle/>
        <a:p>
          <a:endParaRPr lang="en-US" sz="1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F18967F-AA50-488C-A024-47E90DAD627E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Theory</a:t>
          </a:r>
          <a:endParaRPr lang="en-US" sz="1800" dirty="0">
            <a:solidFill>
              <a:schemeClr val="bg1"/>
            </a:solidFill>
          </a:endParaRPr>
        </a:p>
      </dgm:t>
    </dgm:pt>
    <dgm:pt modelId="{9BA6A563-902E-424A-AD03-61C395A87FDD}" type="parTrans" cxnId="{EE385C68-D9D1-4971-B409-1860B56E64BE}">
      <dgm:prSet/>
      <dgm:spPr/>
      <dgm:t>
        <a:bodyPr/>
        <a:lstStyle/>
        <a:p>
          <a:endParaRPr lang="en-US" sz="1100"/>
        </a:p>
      </dgm:t>
    </dgm:pt>
    <dgm:pt modelId="{5253680C-E6EE-42A7-93DE-08380CB8874F}" type="sibTrans" cxnId="{EE385C68-D9D1-4971-B409-1860B56E64BE}">
      <dgm:prSet custT="1"/>
      <dgm:spPr>
        <a:solidFill>
          <a:schemeClr val="tx1"/>
        </a:solidFill>
      </dgm:spPr>
      <dgm:t>
        <a:bodyPr/>
        <a:lstStyle/>
        <a:p>
          <a:endParaRPr lang="en-US" sz="1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511AF53-5351-4224-BBF2-ACD80DDC3672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Theoretical Framework</a:t>
          </a:r>
          <a:endParaRPr lang="en-US" sz="1800" dirty="0">
            <a:solidFill>
              <a:schemeClr val="bg1"/>
            </a:solidFill>
          </a:endParaRPr>
        </a:p>
      </dgm:t>
    </dgm:pt>
    <dgm:pt modelId="{E8757E2A-15B8-4FD0-9AB8-25AC7BF218AD}" type="parTrans" cxnId="{DAB79EE7-B1D8-4553-948C-109710DECEF6}">
      <dgm:prSet/>
      <dgm:spPr/>
      <dgm:t>
        <a:bodyPr/>
        <a:lstStyle/>
        <a:p>
          <a:endParaRPr lang="en-US" sz="1100"/>
        </a:p>
      </dgm:t>
    </dgm:pt>
    <dgm:pt modelId="{399FC845-545D-47EE-96D1-AFBB987D63E0}" type="sibTrans" cxnId="{DAB79EE7-B1D8-4553-948C-109710DECEF6}">
      <dgm:prSet custT="1"/>
      <dgm:spPr>
        <a:solidFill>
          <a:schemeClr val="tx1"/>
        </a:solidFill>
      </dgm:spPr>
      <dgm:t>
        <a:bodyPr/>
        <a:lstStyle/>
        <a:p>
          <a:endParaRPr lang="en-US" sz="1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9A11C0-F0C5-4161-8A89-E384B4D40C01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Hypothesis</a:t>
          </a:r>
        </a:p>
      </dgm:t>
    </dgm:pt>
    <dgm:pt modelId="{4A4096E5-969B-4CEA-8C2A-1B95B15E269C}" type="parTrans" cxnId="{A58B64F0-34C2-4461-AD84-391306EE4FF4}">
      <dgm:prSet/>
      <dgm:spPr/>
      <dgm:t>
        <a:bodyPr/>
        <a:lstStyle/>
        <a:p>
          <a:endParaRPr lang="en-US" sz="1100"/>
        </a:p>
      </dgm:t>
    </dgm:pt>
    <dgm:pt modelId="{3033EADA-4353-41BB-9B49-515B449A9524}" type="sibTrans" cxnId="{A58B64F0-34C2-4461-AD84-391306EE4FF4}">
      <dgm:prSet/>
      <dgm:spPr/>
      <dgm:t>
        <a:bodyPr/>
        <a:lstStyle/>
        <a:p>
          <a:endParaRPr lang="en-US" sz="1100"/>
        </a:p>
      </dgm:t>
    </dgm:pt>
    <dgm:pt modelId="{7B53B30A-5758-4AA0-98F6-22378B5A09AE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Literature Review</a:t>
          </a:r>
          <a:endParaRPr lang="en-US" sz="1800" dirty="0">
            <a:solidFill>
              <a:schemeClr val="bg1"/>
            </a:solidFill>
          </a:endParaRPr>
        </a:p>
      </dgm:t>
    </dgm:pt>
    <dgm:pt modelId="{1873AF43-1649-493D-89CF-54DED3507981}" type="parTrans" cxnId="{0A8F11A6-1820-4CF8-ABE5-ECE05A8625B9}">
      <dgm:prSet/>
      <dgm:spPr/>
      <dgm:t>
        <a:bodyPr/>
        <a:lstStyle/>
        <a:p>
          <a:endParaRPr lang="en-US"/>
        </a:p>
      </dgm:t>
    </dgm:pt>
    <dgm:pt modelId="{C7482856-8019-485E-A96C-D77D35356097}" type="sibTrans" cxnId="{0A8F11A6-1820-4CF8-ABE5-ECE05A8625B9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9AA2AE55-C85D-4811-AF6A-AE38EBAB53E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RP, RQ, RO</a:t>
          </a:r>
        </a:p>
      </dgm:t>
    </dgm:pt>
    <dgm:pt modelId="{BF3923A2-1DAC-4D6C-9551-A1AA4B8725AE}" type="parTrans" cxnId="{D415D357-CAC2-4639-AE9F-4E0F5BFC75C7}">
      <dgm:prSet/>
      <dgm:spPr/>
      <dgm:t>
        <a:bodyPr/>
        <a:lstStyle/>
        <a:p>
          <a:endParaRPr lang="en-US"/>
        </a:p>
      </dgm:t>
    </dgm:pt>
    <dgm:pt modelId="{01B764A2-4340-41F9-914F-7A95DE314FD8}" type="sibTrans" cxnId="{D415D357-CAC2-4639-AE9F-4E0F5BFC75C7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56FD78C-125A-44EE-B819-E59ED64C233B}" type="pres">
      <dgm:prSet presAssocID="{A5B7F207-17C7-4EFD-AD60-EF9ADB9D5DC4}" presName="Name0" presStyleCnt="0">
        <dgm:presLayoutVars>
          <dgm:dir/>
          <dgm:resizeHandles val="exact"/>
        </dgm:presLayoutVars>
      </dgm:prSet>
      <dgm:spPr/>
    </dgm:pt>
    <dgm:pt modelId="{894B2F20-D62E-483F-B8DC-92D527D44D64}" type="pres">
      <dgm:prSet presAssocID="{3013D472-9442-4D4A-A79C-FDB8F884AF4E}" presName="node" presStyleLbl="node1" presStyleIdx="0" presStyleCnt="6" custScaleX="131696" custScaleY="130155">
        <dgm:presLayoutVars>
          <dgm:bulletEnabled val="1"/>
        </dgm:presLayoutVars>
      </dgm:prSet>
      <dgm:spPr/>
    </dgm:pt>
    <dgm:pt modelId="{F2DDB9B1-47E6-4AC3-8C0B-A2EF2664CF34}" type="pres">
      <dgm:prSet presAssocID="{C43070CF-71DF-43CC-ACF1-55E847DD208C}" presName="sibTrans" presStyleLbl="sibTrans2D1" presStyleIdx="0" presStyleCnt="5"/>
      <dgm:spPr/>
    </dgm:pt>
    <dgm:pt modelId="{7867760C-0C5B-489B-87E0-481798658F92}" type="pres">
      <dgm:prSet presAssocID="{C43070CF-71DF-43CC-ACF1-55E847DD208C}" presName="connectorText" presStyleLbl="sibTrans2D1" presStyleIdx="0" presStyleCnt="5"/>
      <dgm:spPr/>
    </dgm:pt>
    <dgm:pt modelId="{1CF209C9-C542-4D7F-BEC5-5C0AA9539F98}" type="pres">
      <dgm:prSet presAssocID="{9AA2AE55-C85D-4811-AF6A-AE38EBAB53E7}" presName="node" presStyleLbl="node1" presStyleIdx="1" presStyleCnt="6" custLinFactNeighborY="0">
        <dgm:presLayoutVars>
          <dgm:bulletEnabled val="1"/>
        </dgm:presLayoutVars>
      </dgm:prSet>
      <dgm:spPr/>
    </dgm:pt>
    <dgm:pt modelId="{CD39A61D-87C8-4936-BF21-46C2AE000CB0}" type="pres">
      <dgm:prSet presAssocID="{01B764A2-4340-41F9-914F-7A95DE314FD8}" presName="sibTrans" presStyleLbl="sibTrans2D1" presStyleIdx="1" presStyleCnt="5" custLinFactNeighborY="0"/>
      <dgm:spPr/>
    </dgm:pt>
    <dgm:pt modelId="{2488E03B-7194-4778-88F8-FDE7CE63DECA}" type="pres">
      <dgm:prSet presAssocID="{01B764A2-4340-41F9-914F-7A95DE314FD8}" presName="connectorText" presStyleLbl="sibTrans2D1" presStyleIdx="1" presStyleCnt="5"/>
      <dgm:spPr/>
    </dgm:pt>
    <dgm:pt modelId="{57A86CAB-88BF-4671-95E5-71D760DC02A2}" type="pres">
      <dgm:prSet presAssocID="{7B53B30A-5758-4AA0-98F6-22378B5A09AE}" presName="node" presStyleLbl="node1" presStyleIdx="2" presStyleCnt="6">
        <dgm:presLayoutVars>
          <dgm:bulletEnabled val="1"/>
        </dgm:presLayoutVars>
      </dgm:prSet>
      <dgm:spPr/>
    </dgm:pt>
    <dgm:pt modelId="{6D5EE7F4-9E31-4F70-9B96-5AC9BD8FF23F}" type="pres">
      <dgm:prSet presAssocID="{C7482856-8019-485E-A96C-D77D35356097}" presName="sibTrans" presStyleLbl="sibTrans2D1" presStyleIdx="2" presStyleCnt="5"/>
      <dgm:spPr/>
    </dgm:pt>
    <dgm:pt modelId="{D28CB321-CFE0-4B6D-B3AD-36BC18C63116}" type="pres">
      <dgm:prSet presAssocID="{C7482856-8019-485E-A96C-D77D35356097}" presName="connectorText" presStyleLbl="sibTrans2D1" presStyleIdx="2" presStyleCnt="5"/>
      <dgm:spPr/>
    </dgm:pt>
    <dgm:pt modelId="{E4326A51-336B-4E1F-B6EA-7C280ED898E7}" type="pres">
      <dgm:prSet presAssocID="{6F18967F-AA50-488C-A024-47E90DAD627E}" presName="node" presStyleLbl="node1" presStyleIdx="3" presStyleCnt="6">
        <dgm:presLayoutVars>
          <dgm:bulletEnabled val="1"/>
        </dgm:presLayoutVars>
      </dgm:prSet>
      <dgm:spPr/>
    </dgm:pt>
    <dgm:pt modelId="{630E5A97-55A1-4B24-9CCE-9CDE1140D23E}" type="pres">
      <dgm:prSet presAssocID="{5253680C-E6EE-42A7-93DE-08380CB8874F}" presName="sibTrans" presStyleLbl="sibTrans2D1" presStyleIdx="3" presStyleCnt="5"/>
      <dgm:spPr/>
    </dgm:pt>
    <dgm:pt modelId="{31EC84D5-BA54-4FFB-B0B2-F0E81D181E48}" type="pres">
      <dgm:prSet presAssocID="{5253680C-E6EE-42A7-93DE-08380CB8874F}" presName="connectorText" presStyleLbl="sibTrans2D1" presStyleIdx="3" presStyleCnt="5"/>
      <dgm:spPr/>
    </dgm:pt>
    <dgm:pt modelId="{1D6A875E-FE64-45EF-94D1-7245C4164EB0}" type="pres">
      <dgm:prSet presAssocID="{0511AF53-5351-4224-BBF2-ACD80DDC3672}" presName="node" presStyleLbl="node1" presStyleIdx="4" presStyleCnt="6">
        <dgm:presLayoutVars>
          <dgm:bulletEnabled val="1"/>
        </dgm:presLayoutVars>
      </dgm:prSet>
      <dgm:spPr/>
    </dgm:pt>
    <dgm:pt modelId="{2C145BF4-88AF-4561-B652-355C9EA67C78}" type="pres">
      <dgm:prSet presAssocID="{399FC845-545D-47EE-96D1-AFBB987D63E0}" presName="sibTrans" presStyleLbl="sibTrans2D1" presStyleIdx="4" presStyleCnt="5"/>
      <dgm:spPr/>
    </dgm:pt>
    <dgm:pt modelId="{A591BFE1-1A5F-43AA-B608-C636E30A2CF6}" type="pres">
      <dgm:prSet presAssocID="{399FC845-545D-47EE-96D1-AFBB987D63E0}" presName="connectorText" presStyleLbl="sibTrans2D1" presStyleIdx="4" presStyleCnt="5"/>
      <dgm:spPr/>
    </dgm:pt>
    <dgm:pt modelId="{F097673D-F902-463E-91C2-026E176B03FD}" type="pres">
      <dgm:prSet presAssocID="{789A11C0-F0C5-4161-8A89-E384B4D40C01}" presName="node" presStyleLbl="node1" presStyleIdx="5" presStyleCnt="6">
        <dgm:presLayoutVars>
          <dgm:bulletEnabled val="1"/>
        </dgm:presLayoutVars>
      </dgm:prSet>
      <dgm:spPr/>
    </dgm:pt>
  </dgm:ptLst>
  <dgm:cxnLst>
    <dgm:cxn modelId="{CA14150F-8BD4-4283-93E3-19B07EA1B83C}" type="presOf" srcId="{5253680C-E6EE-42A7-93DE-08380CB8874F}" destId="{630E5A97-55A1-4B24-9CCE-9CDE1140D23E}" srcOrd="0" destOrd="0" presId="urn:microsoft.com/office/officeart/2005/8/layout/process1"/>
    <dgm:cxn modelId="{610F4B28-CE57-40DF-AEE9-0F227735F7F4}" type="presOf" srcId="{0511AF53-5351-4224-BBF2-ACD80DDC3672}" destId="{1D6A875E-FE64-45EF-94D1-7245C4164EB0}" srcOrd="0" destOrd="0" presId="urn:microsoft.com/office/officeart/2005/8/layout/process1"/>
    <dgm:cxn modelId="{703BD35F-568D-4DF1-80D9-12AAE3EE7D74}" type="presOf" srcId="{789A11C0-F0C5-4161-8A89-E384B4D40C01}" destId="{F097673D-F902-463E-91C2-026E176B03FD}" srcOrd="0" destOrd="0" presId="urn:microsoft.com/office/officeart/2005/8/layout/process1"/>
    <dgm:cxn modelId="{1707FE5F-77CB-40D1-B4CA-B08A0D475ED4}" type="presOf" srcId="{399FC845-545D-47EE-96D1-AFBB987D63E0}" destId="{2C145BF4-88AF-4561-B652-355C9EA67C78}" srcOrd="0" destOrd="0" presId="urn:microsoft.com/office/officeart/2005/8/layout/process1"/>
    <dgm:cxn modelId="{56FEA962-D91D-4A96-8554-CC2232DD496E}" type="presOf" srcId="{C43070CF-71DF-43CC-ACF1-55E847DD208C}" destId="{7867760C-0C5B-489B-87E0-481798658F92}" srcOrd="1" destOrd="0" presId="urn:microsoft.com/office/officeart/2005/8/layout/process1"/>
    <dgm:cxn modelId="{EE385C68-D9D1-4971-B409-1860B56E64BE}" srcId="{A5B7F207-17C7-4EFD-AD60-EF9ADB9D5DC4}" destId="{6F18967F-AA50-488C-A024-47E90DAD627E}" srcOrd="3" destOrd="0" parTransId="{9BA6A563-902E-424A-AD03-61C395A87FDD}" sibTransId="{5253680C-E6EE-42A7-93DE-08380CB8874F}"/>
    <dgm:cxn modelId="{B416B84A-C804-4387-92B6-922EA1541630}" type="presOf" srcId="{C43070CF-71DF-43CC-ACF1-55E847DD208C}" destId="{F2DDB9B1-47E6-4AC3-8C0B-A2EF2664CF34}" srcOrd="0" destOrd="0" presId="urn:microsoft.com/office/officeart/2005/8/layout/process1"/>
    <dgm:cxn modelId="{E7C22870-08CD-4BE0-BFFF-8DBFE6ACBAE0}" type="presOf" srcId="{7B53B30A-5758-4AA0-98F6-22378B5A09AE}" destId="{57A86CAB-88BF-4671-95E5-71D760DC02A2}" srcOrd="0" destOrd="0" presId="urn:microsoft.com/office/officeart/2005/8/layout/process1"/>
    <dgm:cxn modelId="{08351151-BE2E-4718-B796-DBFF4E8329E4}" type="presOf" srcId="{C7482856-8019-485E-A96C-D77D35356097}" destId="{D28CB321-CFE0-4B6D-B3AD-36BC18C63116}" srcOrd="1" destOrd="0" presId="urn:microsoft.com/office/officeart/2005/8/layout/process1"/>
    <dgm:cxn modelId="{D415D357-CAC2-4639-AE9F-4E0F5BFC75C7}" srcId="{A5B7F207-17C7-4EFD-AD60-EF9ADB9D5DC4}" destId="{9AA2AE55-C85D-4811-AF6A-AE38EBAB53E7}" srcOrd="1" destOrd="0" parTransId="{BF3923A2-1DAC-4D6C-9551-A1AA4B8725AE}" sibTransId="{01B764A2-4340-41F9-914F-7A95DE314FD8}"/>
    <dgm:cxn modelId="{F7D1738D-7463-4410-95F6-07909F4E8099}" type="presOf" srcId="{6F18967F-AA50-488C-A024-47E90DAD627E}" destId="{E4326A51-336B-4E1F-B6EA-7C280ED898E7}" srcOrd="0" destOrd="0" presId="urn:microsoft.com/office/officeart/2005/8/layout/process1"/>
    <dgm:cxn modelId="{E03BBC90-5820-4C8B-9893-28BB25E7C666}" type="presOf" srcId="{5253680C-E6EE-42A7-93DE-08380CB8874F}" destId="{31EC84D5-BA54-4FFB-B0B2-F0E81D181E48}" srcOrd="1" destOrd="0" presId="urn:microsoft.com/office/officeart/2005/8/layout/process1"/>
    <dgm:cxn modelId="{B9CB40A2-5D8C-457D-B41F-C5B227628268}" type="presOf" srcId="{9AA2AE55-C85D-4811-AF6A-AE38EBAB53E7}" destId="{1CF209C9-C542-4D7F-BEC5-5C0AA9539F98}" srcOrd="0" destOrd="0" presId="urn:microsoft.com/office/officeart/2005/8/layout/process1"/>
    <dgm:cxn modelId="{0A8F11A6-1820-4CF8-ABE5-ECE05A8625B9}" srcId="{A5B7F207-17C7-4EFD-AD60-EF9ADB9D5DC4}" destId="{7B53B30A-5758-4AA0-98F6-22378B5A09AE}" srcOrd="2" destOrd="0" parTransId="{1873AF43-1649-493D-89CF-54DED3507981}" sibTransId="{C7482856-8019-485E-A96C-D77D35356097}"/>
    <dgm:cxn modelId="{9C684AB9-AAF6-4B42-9760-CAEC57A5FD01}" type="presOf" srcId="{C7482856-8019-485E-A96C-D77D35356097}" destId="{6D5EE7F4-9E31-4F70-9B96-5AC9BD8FF23F}" srcOrd="0" destOrd="0" presId="urn:microsoft.com/office/officeart/2005/8/layout/process1"/>
    <dgm:cxn modelId="{F2570DC4-C2E0-42E0-B704-B08AD27E9921}" type="presOf" srcId="{A5B7F207-17C7-4EFD-AD60-EF9ADB9D5DC4}" destId="{156FD78C-125A-44EE-B819-E59ED64C233B}" srcOrd="0" destOrd="0" presId="urn:microsoft.com/office/officeart/2005/8/layout/process1"/>
    <dgm:cxn modelId="{62A820D8-46EA-48FF-A4B3-B38E0C39C9BB}" type="presOf" srcId="{01B764A2-4340-41F9-914F-7A95DE314FD8}" destId="{CD39A61D-87C8-4936-BF21-46C2AE000CB0}" srcOrd="0" destOrd="0" presId="urn:microsoft.com/office/officeart/2005/8/layout/process1"/>
    <dgm:cxn modelId="{E63D17DD-77D9-414A-AF52-D6EAE8BBF9EA}" type="presOf" srcId="{399FC845-545D-47EE-96D1-AFBB987D63E0}" destId="{A591BFE1-1A5F-43AA-B608-C636E30A2CF6}" srcOrd="1" destOrd="0" presId="urn:microsoft.com/office/officeart/2005/8/layout/process1"/>
    <dgm:cxn modelId="{DAB79EE7-B1D8-4553-948C-109710DECEF6}" srcId="{A5B7F207-17C7-4EFD-AD60-EF9ADB9D5DC4}" destId="{0511AF53-5351-4224-BBF2-ACD80DDC3672}" srcOrd="4" destOrd="0" parTransId="{E8757E2A-15B8-4FD0-9AB8-25AC7BF218AD}" sibTransId="{399FC845-545D-47EE-96D1-AFBB987D63E0}"/>
    <dgm:cxn modelId="{A58B64F0-34C2-4461-AD84-391306EE4FF4}" srcId="{A5B7F207-17C7-4EFD-AD60-EF9ADB9D5DC4}" destId="{789A11C0-F0C5-4161-8A89-E384B4D40C01}" srcOrd="5" destOrd="0" parTransId="{4A4096E5-969B-4CEA-8C2A-1B95B15E269C}" sibTransId="{3033EADA-4353-41BB-9B49-515B449A9524}"/>
    <dgm:cxn modelId="{811E88F1-D822-483B-98EA-DCE95BAE739C}" srcId="{A5B7F207-17C7-4EFD-AD60-EF9ADB9D5DC4}" destId="{3013D472-9442-4D4A-A79C-FDB8F884AF4E}" srcOrd="0" destOrd="0" parTransId="{E6A36E1B-148D-4F09-99EE-402B4249927A}" sibTransId="{C43070CF-71DF-43CC-ACF1-55E847DD208C}"/>
    <dgm:cxn modelId="{4D66E1F2-2628-4251-9FA1-728A0A4337FE}" type="presOf" srcId="{3013D472-9442-4D4A-A79C-FDB8F884AF4E}" destId="{894B2F20-D62E-483F-B8DC-92D527D44D64}" srcOrd="0" destOrd="0" presId="urn:microsoft.com/office/officeart/2005/8/layout/process1"/>
    <dgm:cxn modelId="{3C6149FB-155C-4B1C-A623-A553399FC32A}" type="presOf" srcId="{01B764A2-4340-41F9-914F-7A95DE314FD8}" destId="{2488E03B-7194-4778-88F8-FDE7CE63DECA}" srcOrd="1" destOrd="0" presId="urn:microsoft.com/office/officeart/2005/8/layout/process1"/>
    <dgm:cxn modelId="{C6E0D5C4-F4F3-4D94-A9A0-9CC569D6F7A0}" type="presParOf" srcId="{156FD78C-125A-44EE-B819-E59ED64C233B}" destId="{894B2F20-D62E-483F-B8DC-92D527D44D64}" srcOrd="0" destOrd="0" presId="urn:microsoft.com/office/officeart/2005/8/layout/process1"/>
    <dgm:cxn modelId="{A17204CB-A76C-4CBD-9A09-2577FE30B5F6}" type="presParOf" srcId="{156FD78C-125A-44EE-B819-E59ED64C233B}" destId="{F2DDB9B1-47E6-4AC3-8C0B-A2EF2664CF34}" srcOrd="1" destOrd="0" presId="urn:microsoft.com/office/officeart/2005/8/layout/process1"/>
    <dgm:cxn modelId="{43A09C05-E457-45C3-AD78-D42A04659DF4}" type="presParOf" srcId="{F2DDB9B1-47E6-4AC3-8C0B-A2EF2664CF34}" destId="{7867760C-0C5B-489B-87E0-481798658F92}" srcOrd="0" destOrd="0" presId="urn:microsoft.com/office/officeart/2005/8/layout/process1"/>
    <dgm:cxn modelId="{F72165DE-8DA6-4FDF-B234-7413BC0CB5FB}" type="presParOf" srcId="{156FD78C-125A-44EE-B819-E59ED64C233B}" destId="{1CF209C9-C542-4D7F-BEC5-5C0AA9539F98}" srcOrd="2" destOrd="0" presId="urn:microsoft.com/office/officeart/2005/8/layout/process1"/>
    <dgm:cxn modelId="{1DEF09D6-E560-4575-8CE5-FD4C0638609C}" type="presParOf" srcId="{156FD78C-125A-44EE-B819-E59ED64C233B}" destId="{CD39A61D-87C8-4936-BF21-46C2AE000CB0}" srcOrd="3" destOrd="0" presId="urn:microsoft.com/office/officeart/2005/8/layout/process1"/>
    <dgm:cxn modelId="{62033DEA-0BD1-4E40-A14B-1777CD0DE1F8}" type="presParOf" srcId="{CD39A61D-87C8-4936-BF21-46C2AE000CB0}" destId="{2488E03B-7194-4778-88F8-FDE7CE63DECA}" srcOrd="0" destOrd="0" presId="urn:microsoft.com/office/officeart/2005/8/layout/process1"/>
    <dgm:cxn modelId="{2668E7BF-DF5D-4B87-95CC-19F983DDD22C}" type="presParOf" srcId="{156FD78C-125A-44EE-B819-E59ED64C233B}" destId="{57A86CAB-88BF-4671-95E5-71D760DC02A2}" srcOrd="4" destOrd="0" presId="urn:microsoft.com/office/officeart/2005/8/layout/process1"/>
    <dgm:cxn modelId="{7D14884D-F52D-4C9B-8989-D03FCEB37C77}" type="presParOf" srcId="{156FD78C-125A-44EE-B819-E59ED64C233B}" destId="{6D5EE7F4-9E31-4F70-9B96-5AC9BD8FF23F}" srcOrd="5" destOrd="0" presId="urn:microsoft.com/office/officeart/2005/8/layout/process1"/>
    <dgm:cxn modelId="{E2586D04-FE91-4F98-AD1D-74177747A806}" type="presParOf" srcId="{6D5EE7F4-9E31-4F70-9B96-5AC9BD8FF23F}" destId="{D28CB321-CFE0-4B6D-B3AD-36BC18C63116}" srcOrd="0" destOrd="0" presId="urn:microsoft.com/office/officeart/2005/8/layout/process1"/>
    <dgm:cxn modelId="{621317E9-DD72-428A-BB1D-BE5D2E41B32E}" type="presParOf" srcId="{156FD78C-125A-44EE-B819-E59ED64C233B}" destId="{E4326A51-336B-4E1F-B6EA-7C280ED898E7}" srcOrd="6" destOrd="0" presId="urn:microsoft.com/office/officeart/2005/8/layout/process1"/>
    <dgm:cxn modelId="{AAA7477E-55FF-4755-B4B6-EC935D3B0711}" type="presParOf" srcId="{156FD78C-125A-44EE-B819-E59ED64C233B}" destId="{630E5A97-55A1-4B24-9CCE-9CDE1140D23E}" srcOrd="7" destOrd="0" presId="urn:microsoft.com/office/officeart/2005/8/layout/process1"/>
    <dgm:cxn modelId="{BE8D7426-8C2A-4007-B4D3-262A7A92D7CB}" type="presParOf" srcId="{630E5A97-55A1-4B24-9CCE-9CDE1140D23E}" destId="{31EC84D5-BA54-4FFB-B0B2-F0E81D181E48}" srcOrd="0" destOrd="0" presId="urn:microsoft.com/office/officeart/2005/8/layout/process1"/>
    <dgm:cxn modelId="{C6C85984-3D87-470A-AFDB-1982A08CFDDA}" type="presParOf" srcId="{156FD78C-125A-44EE-B819-E59ED64C233B}" destId="{1D6A875E-FE64-45EF-94D1-7245C4164EB0}" srcOrd="8" destOrd="0" presId="urn:microsoft.com/office/officeart/2005/8/layout/process1"/>
    <dgm:cxn modelId="{EA54E4BB-B4D6-4FC6-9A19-609880991090}" type="presParOf" srcId="{156FD78C-125A-44EE-B819-E59ED64C233B}" destId="{2C145BF4-88AF-4561-B652-355C9EA67C78}" srcOrd="9" destOrd="0" presId="urn:microsoft.com/office/officeart/2005/8/layout/process1"/>
    <dgm:cxn modelId="{B989E415-8AEA-4D28-8514-18B624FAFD33}" type="presParOf" srcId="{2C145BF4-88AF-4561-B652-355C9EA67C78}" destId="{A591BFE1-1A5F-43AA-B608-C636E30A2CF6}" srcOrd="0" destOrd="0" presId="urn:microsoft.com/office/officeart/2005/8/layout/process1"/>
    <dgm:cxn modelId="{0F37742F-1AAE-4A8C-937C-12A450AC1301}" type="presParOf" srcId="{156FD78C-125A-44EE-B819-E59ED64C233B}" destId="{F097673D-F902-463E-91C2-026E176B03FD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2F20-D62E-483F-B8DC-92D527D44D64}">
      <dsp:nvSpPr>
        <dsp:cNvPr id="0" name=""/>
        <dsp:cNvSpPr/>
      </dsp:nvSpPr>
      <dsp:spPr>
        <a:xfrm>
          <a:off x="5731" y="521461"/>
          <a:ext cx="1831219" cy="1085875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Preliminary data gathering</a:t>
          </a:r>
        </a:p>
      </dsp:txBody>
      <dsp:txXfrm>
        <a:off x="37535" y="553265"/>
        <a:ext cx="1767611" cy="1022267"/>
      </dsp:txXfrm>
    </dsp:sp>
    <dsp:sp modelId="{F2DDB9B1-47E6-4AC3-8C0B-A2EF2664CF34}">
      <dsp:nvSpPr>
        <dsp:cNvPr id="0" name=""/>
        <dsp:cNvSpPr/>
      </dsp:nvSpPr>
      <dsp:spPr>
        <a:xfrm>
          <a:off x="1975999" y="891978"/>
          <a:ext cx="294783" cy="3448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75999" y="960946"/>
        <a:ext cx="206348" cy="206905"/>
      </dsp:txXfrm>
    </dsp:sp>
    <dsp:sp modelId="{1CF209C9-C542-4D7F-BEC5-5C0AA9539F98}">
      <dsp:nvSpPr>
        <dsp:cNvPr id="0" name=""/>
        <dsp:cNvSpPr/>
      </dsp:nvSpPr>
      <dsp:spPr>
        <a:xfrm>
          <a:off x="2393146" y="647251"/>
          <a:ext cx="1390490" cy="83429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RP, RQ, RO</a:t>
          </a:r>
        </a:p>
      </dsp:txBody>
      <dsp:txXfrm>
        <a:off x="2417582" y="671687"/>
        <a:ext cx="1341618" cy="785422"/>
      </dsp:txXfrm>
    </dsp:sp>
    <dsp:sp modelId="{CD39A61D-87C8-4936-BF21-46C2AE000CB0}">
      <dsp:nvSpPr>
        <dsp:cNvPr id="0" name=""/>
        <dsp:cNvSpPr/>
      </dsp:nvSpPr>
      <dsp:spPr>
        <a:xfrm>
          <a:off x="3922685" y="891978"/>
          <a:ext cx="294783" cy="3448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922685" y="960946"/>
        <a:ext cx="206348" cy="206905"/>
      </dsp:txXfrm>
    </dsp:sp>
    <dsp:sp modelId="{57A86CAB-88BF-4671-95E5-71D760DC02A2}">
      <dsp:nvSpPr>
        <dsp:cNvPr id="0" name=""/>
        <dsp:cNvSpPr/>
      </dsp:nvSpPr>
      <dsp:spPr>
        <a:xfrm>
          <a:off x="4339832" y="647251"/>
          <a:ext cx="1390490" cy="83429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Literature Review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4364268" y="671687"/>
        <a:ext cx="1341618" cy="785422"/>
      </dsp:txXfrm>
    </dsp:sp>
    <dsp:sp modelId="{6D5EE7F4-9E31-4F70-9B96-5AC9BD8FF23F}">
      <dsp:nvSpPr>
        <dsp:cNvPr id="0" name=""/>
        <dsp:cNvSpPr/>
      </dsp:nvSpPr>
      <dsp:spPr>
        <a:xfrm>
          <a:off x="5869371" y="891978"/>
          <a:ext cx="294783" cy="3448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869371" y="960946"/>
        <a:ext cx="206348" cy="206905"/>
      </dsp:txXfrm>
    </dsp:sp>
    <dsp:sp modelId="{E4326A51-336B-4E1F-B6EA-7C280ED898E7}">
      <dsp:nvSpPr>
        <dsp:cNvPr id="0" name=""/>
        <dsp:cNvSpPr/>
      </dsp:nvSpPr>
      <dsp:spPr>
        <a:xfrm>
          <a:off x="6286518" y="647251"/>
          <a:ext cx="1390490" cy="83429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Theory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6310954" y="671687"/>
        <a:ext cx="1341618" cy="785422"/>
      </dsp:txXfrm>
    </dsp:sp>
    <dsp:sp modelId="{630E5A97-55A1-4B24-9CCE-9CDE1140D23E}">
      <dsp:nvSpPr>
        <dsp:cNvPr id="0" name=""/>
        <dsp:cNvSpPr/>
      </dsp:nvSpPr>
      <dsp:spPr>
        <a:xfrm>
          <a:off x="7816057" y="891978"/>
          <a:ext cx="294783" cy="3448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816057" y="960946"/>
        <a:ext cx="206348" cy="206905"/>
      </dsp:txXfrm>
    </dsp:sp>
    <dsp:sp modelId="{1D6A875E-FE64-45EF-94D1-7245C4164EB0}">
      <dsp:nvSpPr>
        <dsp:cNvPr id="0" name=""/>
        <dsp:cNvSpPr/>
      </dsp:nvSpPr>
      <dsp:spPr>
        <a:xfrm>
          <a:off x="8233204" y="647251"/>
          <a:ext cx="1390490" cy="83429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Theoretical Framework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8257640" y="671687"/>
        <a:ext cx="1341618" cy="785422"/>
      </dsp:txXfrm>
    </dsp:sp>
    <dsp:sp modelId="{2C145BF4-88AF-4561-B652-355C9EA67C78}">
      <dsp:nvSpPr>
        <dsp:cNvPr id="0" name=""/>
        <dsp:cNvSpPr/>
      </dsp:nvSpPr>
      <dsp:spPr>
        <a:xfrm>
          <a:off x="9762743" y="891978"/>
          <a:ext cx="294783" cy="3448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9762743" y="960946"/>
        <a:ext cx="206348" cy="206905"/>
      </dsp:txXfrm>
    </dsp:sp>
    <dsp:sp modelId="{F097673D-F902-463E-91C2-026E176B03FD}">
      <dsp:nvSpPr>
        <dsp:cNvPr id="0" name=""/>
        <dsp:cNvSpPr/>
      </dsp:nvSpPr>
      <dsp:spPr>
        <a:xfrm>
          <a:off x="10179890" y="647251"/>
          <a:ext cx="1390490" cy="83429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Hypothesis</a:t>
          </a:r>
        </a:p>
      </dsp:txBody>
      <dsp:txXfrm>
        <a:off x="10204326" y="671687"/>
        <a:ext cx="1341618" cy="7854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9B9A-6A37-4233-8C2D-A487C1DBD579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E20FE-37FD-49D1-9FA3-470B833D5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4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B8ACA-7904-40BD-B38E-FD81EA5319F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852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79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FE780-4B97-4708-B97F-94D8ADC6D7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7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70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55276-2114-4288-A537-379EA644CDB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48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4E38-DFDC-E366-9D26-899A10695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09DED4-4E70-29B3-6257-7C973AE3A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25F2A-4FDB-2C3B-E0AB-5CD08F6B3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1ACDD-96A2-D00B-EDE2-CDC7EBD9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0F89E-3C22-E7EC-2656-5EB3C3DD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4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83D7-AF86-71A2-810D-B96694108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E0B92-2060-7FEE-2D43-8CB77730D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4D058-0FAC-8F16-7438-9CE97181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5AF97-C43B-7156-8C1C-804444F6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DB880-5863-7AF5-D64D-47C2D085A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8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AF0E4E-2B53-36D9-159D-00F8EAA29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99CE7-59D1-E3F3-4C20-EDB050A6A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148C33-3586-7498-1120-7802D94D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A527C-E7D1-975A-D0A3-BA415508E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2363C-E4FC-9B26-336D-C0A3CA6E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02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cipe Book Section Header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5B73CD6-4AD9-41DA-9481-BA512E88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2097EA0-E1A4-437B-A23F-488927B95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785104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Add a picture </a:t>
            </a:r>
          </a:p>
        </p:txBody>
      </p:sp>
    </p:spTree>
    <p:extLst>
      <p:ext uri="{BB962C8B-B14F-4D97-AF65-F5344CB8AC3E}">
        <p14:creationId xmlns:p14="http://schemas.microsoft.com/office/powerpoint/2010/main" val="2902411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B8A1A3-5BFE-4E68-81F1-F524627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655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3366A6-C0D6-44FB-BF1B-283C3B6026D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5"/>
            </a:lvl1pPr>
          </a:lstStyle>
          <a:p>
            <a:r>
              <a:rPr lang="en-US" dirty="0"/>
              <a:t>Click on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D3696E-0E82-4FF8-9A8D-5C2B7301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45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105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109FC96-A524-9411-F587-93938397D05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82765" y="0"/>
            <a:ext cx="5409235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E2DDD5-B179-8D33-E206-E8EC18C65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2185416"/>
            <a:ext cx="6693408" cy="2084832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1" i="0" cap="all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219809-9823-E5C1-322B-DCDB7769D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812" y="4504854"/>
            <a:ext cx="6391656" cy="47593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B4CE57F-5479-CED7-E9B0-CE4C7D42FF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5256" y="1517904"/>
            <a:ext cx="6254496" cy="42976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585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567E9-2483-C330-76B4-52F75C9504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4032" y="1517904"/>
            <a:ext cx="4416552" cy="1572768"/>
          </a:xfrm>
        </p:spPr>
        <p:txBody>
          <a:bodyPr anchor="b"/>
          <a:lstStyle>
            <a:lvl1pPr>
              <a:defRPr sz="5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A5DB37-3750-510E-8CAA-D76AFD5CC5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8192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CFB59-AAC5-2429-8ABD-5C7810D2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A9653-6F42-EC48-B443-D3FF0CD0D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4032" y="3429000"/>
            <a:ext cx="4242816" cy="2350008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B8C20-6DAD-D765-BC74-189D6F5065A1}"/>
              </a:ext>
            </a:extLst>
          </p:cNvPr>
          <p:cNvSpPr/>
          <p:nvPr userDrawn="1"/>
        </p:nvSpPr>
        <p:spPr>
          <a:xfrm flipV="1">
            <a:off x="11446035" y="6245920"/>
            <a:ext cx="487085" cy="4571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BF308-C3AC-92A2-F532-FF8180F4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78000"/>
                  </a:schemeClr>
                </a:solidFill>
              </a:defRPr>
            </a:lvl1pPr>
          </a:lstStyle>
          <a:p>
            <a:fld id="{8058A7CE-F400-7B46-9E16-10D36E8C32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12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58888C-33C4-45BB-9053-0F238EBC25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 useBgFill="1">
        <p:nvSpPr>
          <p:cNvPr id="10" name="Title 1">
            <a:extLst>
              <a:ext uri="{FF2B5EF4-FFF2-40B4-BE49-F238E27FC236}">
                <a16:creationId xmlns:a16="http://schemas.microsoft.com/office/drawing/2014/main" id="{E234E1C5-BD1C-4142-BA62-2A1D902B6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3430" y="1762887"/>
            <a:ext cx="7665140" cy="2140251"/>
          </a:xfrm>
        </p:spPr>
        <p:txBody>
          <a:bodyPr tIns="365760" anchor="ctr">
            <a:normAutofit/>
          </a:bodyPr>
          <a:lstStyle>
            <a:lvl1pPr algn="ctr">
              <a:defRPr sz="5400"/>
            </a:lvl1pPr>
          </a:lstStyle>
          <a:p>
            <a:r>
              <a:rPr lang="en-US" sz="4800"/>
              <a:t>Click to edit Master title style</a:t>
            </a:r>
            <a:endParaRPr lang="en-US" sz="4800" dirty="0"/>
          </a:p>
        </p:txBody>
      </p:sp>
      <p:sp useBgFill="1">
        <p:nvSpPr>
          <p:cNvPr id="12" name="Subtitle 2" descr="Tag=AccentColor&#10;Flavor=Light&#10;Target=Text">
            <a:extLst>
              <a:ext uri="{FF2B5EF4-FFF2-40B4-BE49-F238E27FC236}">
                <a16:creationId xmlns:a16="http://schemas.microsoft.com/office/drawing/2014/main" id="{DED57426-1707-4704-8E09-2F76090515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3430" y="3903138"/>
            <a:ext cx="7665139" cy="119197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678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A832F76-EEF5-410D-B6F4-8650AC675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0160" y="-10160"/>
            <a:ext cx="12198985" cy="6877685"/>
          </a:xfrm>
          <a:custGeom>
            <a:avLst/>
            <a:gdLst>
              <a:gd name="connsiteX0" fmla="*/ 0 w 12188825"/>
              <a:gd name="connsiteY0" fmla="*/ 0 h 6868160"/>
              <a:gd name="connsiteX1" fmla="*/ 12188825 w 12188825"/>
              <a:gd name="connsiteY1" fmla="*/ 0 h 6868160"/>
              <a:gd name="connsiteX2" fmla="*/ 12188825 w 12188825"/>
              <a:gd name="connsiteY2" fmla="*/ 6868160 h 6868160"/>
              <a:gd name="connsiteX3" fmla="*/ 0 w 12188825"/>
              <a:gd name="connsiteY3" fmla="*/ 6868160 h 6868160"/>
              <a:gd name="connsiteX4" fmla="*/ 0 w 12188825"/>
              <a:gd name="connsiteY4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10160 w 12198985"/>
              <a:gd name="connsiteY3" fmla="*/ 6868160 h 6868160"/>
              <a:gd name="connsiteX4" fmla="*/ 0 w 12198985"/>
              <a:gd name="connsiteY4" fmla="*/ 528320 h 6868160"/>
              <a:gd name="connsiteX5" fmla="*/ 10160 w 12198985"/>
              <a:gd name="connsiteY5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292064 w 12480889"/>
              <a:gd name="connsiteY0" fmla="*/ 0 h 6868160"/>
              <a:gd name="connsiteX1" fmla="*/ 12480889 w 12480889"/>
              <a:gd name="connsiteY1" fmla="*/ 0 h 6868160"/>
              <a:gd name="connsiteX2" fmla="*/ 12480889 w 12480889"/>
              <a:gd name="connsiteY2" fmla="*/ 6868160 h 6868160"/>
              <a:gd name="connsiteX3" fmla="*/ 292064 w 12480889"/>
              <a:gd name="connsiteY3" fmla="*/ 6868160 h 6868160"/>
              <a:gd name="connsiteX4" fmla="*/ 4996144 w 12480889"/>
              <a:gd name="connsiteY4" fmla="*/ 1727200 h 6868160"/>
              <a:gd name="connsiteX5" fmla="*/ 281904 w 12480889"/>
              <a:gd name="connsiteY5" fmla="*/ 528320 h 6868160"/>
              <a:gd name="connsiteX6" fmla="*/ 292064 w 12480889"/>
              <a:gd name="connsiteY6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198195 w 12387020"/>
              <a:gd name="connsiteY0" fmla="*/ 0 h 6868160"/>
              <a:gd name="connsiteX1" fmla="*/ 12387020 w 12387020"/>
              <a:gd name="connsiteY1" fmla="*/ 0 h 6868160"/>
              <a:gd name="connsiteX2" fmla="*/ 12387020 w 12387020"/>
              <a:gd name="connsiteY2" fmla="*/ 6868160 h 6868160"/>
              <a:gd name="connsiteX3" fmla="*/ 198195 w 12387020"/>
              <a:gd name="connsiteY3" fmla="*/ 6868160 h 6868160"/>
              <a:gd name="connsiteX4" fmla="*/ 6212915 w 12387020"/>
              <a:gd name="connsiteY4" fmla="*/ 3830320 h 6868160"/>
              <a:gd name="connsiteX5" fmla="*/ 4902275 w 12387020"/>
              <a:gd name="connsiteY5" fmla="*/ 1727200 h 6868160"/>
              <a:gd name="connsiteX6" fmla="*/ 188035 w 12387020"/>
              <a:gd name="connsiteY6" fmla="*/ 528320 h 6868160"/>
              <a:gd name="connsiteX7" fmla="*/ 198195 w 12387020"/>
              <a:gd name="connsiteY7" fmla="*/ 0 h 6868160"/>
              <a:gd name="connsiteX0" fmla="*/ 235106 w 12423931"/>
              <a:gd name="connsiteY0" fmla="*/ 0 h 7033131"/>
              <a:gd name="connsiteX1" fmla="*/ 12423931 w 12423931"/>
              <a:gd name="connsiteY1" fmla="*/ 0 h 7033131"/>
              <a:gd name="connsiteX2" fmla="*/ 12423931 w 12423931"/>
              <a:gd name="connsiteY2" fmla="*/ 6868160 h 7033131"/>
              <a:gd name="connsiteX3" fmla="*/ 235106 w 12423931"/>
              <a:gd name="connsiteY3" fmla="*/ 6868160 h 7033131"/>
              <a:gd name="connsiteX4" fmla="*/ 4908705 w 12423931"/>
              <a:gd name="connsiteY4" fmla="*/ 6868160 h 7033131"/>
              <a:gd name="connsiteX5" fmla="*/ 6249826 w 12423931"/>
              <a:gd name="connsiteY5" fmla="*/ 3830320 h 7033131"/>
              <a:gd name="connsiteX6" fmla="*/ 4939186 w 12423931"/>
              <a:gd name="connsiteY6" fmla="*/ 1727200 h 7033131"/>
              <a:gd name="connsiteX7" fmla="*/ 224946 w 12423931"/>
              <a:gd name="connsiteY7" fmla="*/ 528320 h 7033131"/>
              <a:gd name="connsiteX8" fmla="*/ 235106 w 12423931"/>
              <a:gd name="connsiteY8" fmla="*/ 0 h 7033131"/>
              <a:gd name="connsiteX0" fmla="*/ 246525 w 12435350"/>
              <a:gd name="connsiteY0" fmla="*/ 0 h 6868309"/>
              <a:gd name="connsiteX1" fmla="*/ 12435350 w 12435350"/>
              <a:gd name="connsiteY1" fmla="*/ 0 h 6868309"/>
              <a:gd name="connsiteX2" fmla="*/ 12435350 w 12435350"/>
              <a:gd name="connsiteY2" fmla="*/ 6868160 h 6868309"/>
              <a:gd name="connsiteX3" fmla="*/ 246525 w 12435350"/>
              <a:gd name="connsiteY3" fmla="*/ 6868160 h 6868309"/>
              <a:gd name="connsiteX4" fmla="*/ 4920124 w 12435350"/>
              <a:gd name="connsiteY4" fmla="*/ 6868160 h 6868309"/>
              <a:gd name="connsiteX5" fmla="*/ 6261245 w 12435350"/>
              <a:gd name="connsiteY5" fmla="*/ 3830320 h 6868309"/>
              <a:gd name="connsiteX6" fmla="*/ 4950605 w 12435350"/>
              <a:gd name="connsiteY6" fmla="*/ 1727200 h 6868309"/>
              <a:gd name="connsiteX7" fmla="*/ 236365 w 12435350"/>
              <a:gd name="connsiteY7" fmla="*/ 528320 h 6868309"/>
              <a:gd name="connsiteX8" fmla="*/ 246525 w 12435350"/>
              <a:gd name="connsiteY8" fmla="*/ 0 h 6868309"/>
              <a:gd name="connsiteX0" fmla="*/ 10160 w 12198985"/>
              <a:gd name="connsiteY0" fmla="*/ 0 h 6868264"/>
              <a:gd name="connsiteX1" fmla="*/ 12198985 w 12198985"/>
              <a:gd name="connsiteY1" fmla="*/ 0 h 6868264"/>
              <a:gd name="connsiteX2" fmla="*/ 12198985 w 12198985"/>
              <a:gd name="connsiteY2" fmla="*/ 6868160 h 6868264"/>
              <a:gd name="connsiteX3" fmla="*/ 10160 w 12198985"/>
              <a:gd name="connsiteY3" fmla="*/ 6868160 h 6868264"/>
              <a:gd name="connsiteX4" fmla="*/ 4683759 w 12198985"/>
              <a:gd name="connsiteY4" fmla="*/ 6868160 h 6868264"/>
              <a:gd name="connsiteX5" fmla="*/ 6024880 w 12198985"/>
              <a:gd name="connsiteY5" fmla="*/ 3830320 h 6868264"/>
              <a:gd name="connsiteX6" fmla="*/ 4714240 w 12198985"/>
              <a:gd name="connsiteY6" fmla="*/ 1727200 h 6868264"/>
              <a:gd name="connsiteX7" fmla="*/ 0 w 12198985"/>
              <a:gd name="connsiteY7" fmla="*/ 528320 h 6868264"/>
              <a:gd name="connsiteX8" fmla="*/ 10160 w 12198985"/>
              <a:gd name="connsiteY8" fmla="*/ 0 h 6868264"/>
              <a:gd name="connsiteX0" fmla="*/ 10160 w 12198985"/>
              <a:gd name="connsiteY0" fmla="*/ 0 h 6868220"/>
              <a:gd name="connsiteX1" fmla="*/ 12198985 w 12198985"/>
              <a:gd name="connsiteY1" fmla="*/ 0 h 6868220"/>
              <a:gd name="connsiteX2" fmla="*/ 12198985 w 12198985"/>
              <a:gd name="connsiteY2" fmla="*/ 6868160 h 6868220"/>
              <a:gd name="connsiteX3" fmla="*/ 3220085 w 12198985"/>
              <a:gd name="connsiteY3" fmla="*/ 6487160 h 6868220"/>
              <a:gd name="connsiteX4" fmla="*/ 4683759 w 12198985"/>
              <a:gd name="connsiteY4" fmla="*/ 6868160 h 6868220"/>
              <a:gd name="connsiteX5" fmla="*/ 6024880 w 12198985"/>
              <a:gd name="connsiteY5" fmla="*/ 3830320 h 6868220"/>
              <a:gd name="connsiteX6" fmla="*/ 4714240 w 12198985"/>
              <a:gd name="connsiteY6" fmla="*/ 1727200 h 6868220"/>
              <a:gd name="connsiteX7" fmla="*/ 0 w 12198985"/>
              <a:gd name="connsiteY7" fmla="*/ 528320 h 6868220"/>
              <a:gd name="connsiteX8" fmla="*/ 10160 w 12198985"/>
              <a:gd name="connsiteY8" fmla="*/ 0 h 6868220"/>
              <a:gd name="connsiteX0" fmla="*/ 10160 w 12198985"/>
              <a:gd name="connsiteY0" fmla="*/ 0 h 6868160"/>
              <a:gd name="connsiteX1" fmla="*/ 12198985 w 12198985"/>
              <a:gd name="connsiteY1" fmla="*/ 0 h 6868160"/>
              <a:gd name="connsiteX2" fmla="*/ 12198985 w 12198985"/>
              <a:gd name="connsiteY2" fmla="*/ 6868160 h 6868160"/>
              <a:gd name="connsiteX3" fmla="*/ 3220085 w 12198985"/>
              <a:gd name="connsiteY3" fmla="*/ 6487160 h 6868160"/>
              <a:gd name="connsiteX4" fmla="*/ 6102984 w 12198985"/>
              <a:gd name="connsiteY4" fmla="*/ 5829935 h 6868160"/>
              <a:gd name="connsiteX5" fmla="*/ 6024880 w 12198985"/>
              <a:gd name="connsiteY5" fmla="*/ 3830320 h 6868160"/>
              <a:gd name="connsiteX6" fmla="*/ 4714240 w 12198985"/>
              <a:gd name="connsiteY6" fmla="*/ 1727200 h 6868160"/>
              <a:gd name="connsiteX7" fmla="*/ 0 w 12198985"/>
              <a:gd name="connsiteY7" fmla="*/ 528320 h 6868160"/>
              <a:gd name="connsiteX8" fmla="*/ 10160 w 12198985"/>
              <a:gd name="connsiteY8" fmla="*/ 0 h 6868160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02984 w 12198985"/>
              <a:gd name="connsiteY4" fmla="*/ 5829935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  <a:gd name="connsiteX0" fmla="*/ 10160 w 12198985"/>
              <a:gd name="connsiteY0" fmla="*/ 0 h 6877685"/>
              <a:gd name="connsiteX1" fmla="*/ 12198985 w 12198985"/>
              <a:gd name="connsiteY1" fmla="*/ 0 h 6877685"/>
              <a:gd name="connsiteX2" fmla="*/ 12198985 w 12198985"/>
              <a:gd name="connsiteY2" fmla="*/ 6868160 h 6877685"/>
              <a:gd name="connsiteX3" fmla="*/ 4553585 w 12198985"/>
              <a:gd name="connsiteY3" fmla="*/ 6877685 h 6877685"/>
              <a:gd name="connsiteX4" fmla="*/ 6122034 w 12198985"/>
              <a:gd name="connsiteY4" fmla="*/ 5839460 h 6877685"/>
              <a:gd name="connsiteX5" fmla="*/ 6024880 w 12198985"/>
              <a:gd name="connsiteY5" fmla="*/ 3830320 h 6877685"/>
              <a:gd name="connsiteX6" fmla="*/ 4714240 w 12198985"/>
              <a:gd name="connsiteY6" fmla="*/ 1727200 h 6877685"/>
              <a:gd name="connsiteX7" fmla="*/ 0 w 12198985"/>
              <a:gd name="connsiteY7" fmla="*/ 528320 h 6877685"/>
              <a:gd name="connsiteX8" fmla="*/ 10160 w 12198985"/>
              <a:gd name="connsiteY8" fmla="*/ 0 h 6877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8985" h="6877685">
                <a:moveTo>
                  <a:pt x="10160" y="0"/>
                </a:moveTo>
                <a:lnTo>
                  <a:pt x="12198985" y="0"/>
                </a:lnTo>
                <a:lnTo>
                  <a:pt x="12198985" y="6868160"/>
                </a:lnTo>
                <a:lnTo>
                  <a:pt x="4553585" y="6877685"/>
                </a:lnTo>
                <a:cubicBezTo>
                  <a:pt x="5419196" y="6578177"/>
                  <a:pt x="5891741" y="6267027"/>
                  <a:pt x="6122034" y="5839460"/>
                </a:cubicBezTo>
                <a:cubicBezTo>
                  <a:pt x="6543462" y="4952153"/>
                  <a:pt x="6071023" y="4359063"/>
                  <a:pt x="6024880" y="3830320"/>
                </a:cubicBezTo>
                <a:cubicBezTo>
                  <a:pt x="5670973" y="2770293"/>
                  <a:pt x="5327227" y="2120053"/>
                  <a:pt x="4714240" y="1727200"/>
                </a:cubicBezTo>
                <a:cubicBezTo>
                  <a:pt x="3371427" y="701040"/>
                  <a:pt x="1339427" y="711200"/>
                  <a:pt x="0" y="528320"/>
                </a:cubicBezTo>
                <a:lnTo>
                  <a:pt x="1016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E130825-8214-41CD-94C2-B394C8253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29224"/>
            <a:ext cx="6305549" cy="6328777"/>
          </a:xfrm>
          <a:custGeom>
            <a:avLst/>
            <a:gdLst>
              <a:gd name="connsiteX0" fmla="*/ 0 w 4212773"/>
              <a:gd name="connsiteY0" fmla="*/ 0 h 6498740"/>
              <a:gd name="connsiteX1" fmla="*/ 159023 w 4212773"/>
              <a:gd name="connsiteY1" fmla="*/ 12872 h 6498740"/>
              <a:gd name="connsiteX2" fmla="*/ 1697597 w 4212773"/>
              <a:gd name="connsiteY2" fmla="*/ 306418 h 6498740"/>
              <a:gd name="connsiteX3" fmla="*/ 4047822 w 4212773"/>
              <a:gd name="connsiteY3" fmla="*/ 3511272 h 6498740"/>
              <a:gd name="connsiteX4" fmla="*/ 3551503 w 4212773"/>
              <a:gd name="connsiteY4" fmla="*/ 6184235 h 6498740"/>
              <a:gd name="connsiteX5" fmla="*/ 3163159 w 4212773"/>
              <a:gd name="connsiteY5" fmla="*/ 6459073 h 6498740"/>
              <a:gd name="connsiteX6" fmla="*/ 3092077 w 4212773"/>
              <a:gd name="connsiteY6" fmla="*/ 6498740 h 6498740"/>
              <a:gd name="connsiteX7" fmla="*/ 0 w 4212773"/>
              <a:gd name="connsiteY7" fmla="*/ 6498740 h 6498740"/>
              <a:gd name="connsiteX8" fmla="*/ 0 w 4212773"/>
              <a:gd name="connsiteY8" fmla="*/ 0 h 649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2773" h="6498740">
                <a:moveTo>
                  <a:pt x="0" y="0"/>
                </a:moveTo>
                <a:lnTo>
                  <a:pt x="159023" y="12872"/>
                </a:lnTo>
                <a:cubicBezTo>
                  <a:pt x="659101" y="63644"/>
                  <a:pt x="1176498" y="175345"/>
                  <a:pt x="1697597" y="306418"/>
                </a:cubicBezTo>
                <a:cubicBezTo>
                  <a:pt x="3312474" y="712392"/>
                  <a:pt x="3742395" y="1999786"/>
                  <a:pt x="4047822" y="3511272"/>
                </a:cubicBezTo>
                <a:cubicBezTo>
                  <a:pt x="4252232" y="4523358"/>
                  <a:pt x="4422733" y="5443193"/>
                  <a:pt x="3551503" y="6184235"/>
                </a:cubicBezTo>
                <a:cubicBezTo>
                  <a:pt x="3429343" y="6288166"/>
                  <a:pt x="3299185" y="6378784"/>
                  <a:pt x="3163159" y="6459073"/>
                </a:cubicBezTo>
                <a:lnTo>
                  <a:pt x="3092077" y="6498740"/>
                </a:lnTo>
                <a:lnTo>
                  <a:pt x="0" y="649874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CFC44C-A4AA-47AB-9728-B8557A08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2299787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en-US" sz="4400"/>
              <a:t>Click to edit Master title style</a:t>
            </a:r>
            <a:endParaRPr lang="en-US" sz="4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2/1/20XX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9A3AD9C-69B0-4589-A282-947AEF5C9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4572000" cy="1524000"/>
          </a:xfrm>
        </p:spPr>
        <p:txBody>
          <a:bodyPr anchor="b" anchorCtr="0"/>
          <a:lstStyle>
            <a:lvl1pPr>
              <a:buNone/>
              <a:defRPr/>
            </a:lvl1pPr>
          </a:lstStyle>
          <a:p>
            <a:pPr algn="l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2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238F-C0B4-17E6-8F15-EF00D03E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DD0CC-CF50-ED61-F233-657A03E3B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DBDF-D98A-53C1-577D-239F635A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F89FB-B666-6D00-F015-D0EAE63AB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2A4CD-98F9-3283-0C15-2EC233CF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1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51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C4E00C1B-A23A-4EEE-A286-327847E4C178}"/>
              </a:ext>
            </a:extLst>
          </p:cNvPr>
          <p:cNvGrpSpPr/>
          <p:nvPr userDrawn="1"/>
        </p:nvGrpSpPr>
        <p:grpSpPr>
          <a:xfrm>
            <a:off x="5547008" y="1627398"/>
            <a:ext cx="1191961" cy="5259889"/>
            <a:chOff x="5448080" y="1627398"/>
            <a:chExt cx="1191961" cy="5259889"/>
          </a:xfrm>
        </p:grpSpPr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39E16B14-83E4-444A-A32C-29FE0CC3C4E7}"/>
                </a:ext>
              </a:extLst>
            </p:cNvPr>
            <p:cNvSpPr/>
            <p:nvPr/>
          </p:nvSpPr>
          <p:spPr>
            <a:xfrm rot="11212082" flipH="1">
              <a:off x="5744634" y="1627398"/>
              <a:ext cx="895407" cy="715909"/>
            </a:xfrm>
            <a:prstGeom prst="downArrow">
              <a:avLst>
                <a:gd name="adj1" fmla="val 100000"/>
                <a:gd name="adj2" fmla="val 72228"/>
              </a:avLst>
            </a:prstGeom>
            <a:gradFill>
              <a:gsLst>
                <a:gs pos="0">
                  <a:srgbClr val="F2D9B0"/>
                </a:gs>
                <a:gs pos="31000">
                  <a:srgbClr val="CFBF9D"/>
                </a:gs>
                <a:gs pos="67000">
                  <a:srgbClr val="F2D9B0"/>
                </a:gs>
                <a:gs pos="100000">
                  <a:srgbClr val="CEAA6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95BD2D9-8D1C-4CE5-AD8C-06218724DBF0}"/>
                </a:ext>
              </a:extLst>
            </p:cNvPr>
            <p:cNvSpPr/>
            <p:nvPr/>
          </p:nvSpPr>
          <p:spPr>
            <a:xfrm rot="412082">
              <a:off x="6101283" y="1629447"/>
              <a:ext cx="250426" cy="144618"/>
            </a:xfrm>
            <a:custGeom>
              <a:avLst/>
              <a:gdLst>
                <a:gd name="connsiteX0" fmla="*/ 151508 w 303016"/>
                <a:gd name="connsiteY0" fmla="*/ 0 h 174988"/>
                <a:gd name="connsiteX1" fmla="*/ 303016 w 303016"/>
                <a:gd name="connsiteY1" fmla="*/ 174988 h 174988"/>
                <a:gd name="connsiteX2" fmla="*/ 0 w 303016"/>
                <a:gd name="connsiteY2" fmla="*/ 174988 h 17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3016" h="174988">
                  <a:moveTo>
                    <a:pt x="151508" y="0"/>
                  </a:moveTo>
                  <a:lnTo>
                    <a:pt x="303016" y="174988"/>
                  </a:lnTo>
                  <a:lnTo>
                    <a:pt x="0" y="174988"/>
                  </a:lnTo>
                  <a:close/>
                </a:path>
              </a:pathLst>
            </a:custGeom>
            <a:gradFill>
              <a:gsLst>
                <a:gs pos="0">
                  <a:schemeClr val="tx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ZA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0E4CD2A-DB3D-4F10-9C0A-300A35316585}"/>
                </a:ext>
              </a:extLst>
            </p:cNvPr>
            <p:cNvGrpSpPr/>
            <p:nvPr userDrawn="1"/>
          </p:nvGrpSpPr>
          <p:grpSpPr>
            <a:xfrm>
              <a:off x="5448080" y="1988774"/>
              <a:ext cx="894144" cy="4898513"/>
              <a:chOff x="5448080" y="1988774"/>
              <a:chExt cx="894144" cy="4898513"/>
            </a:xfrm>
          </p:grpSpPr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F1CFB73-03BC-4A12-AF84-EB2C2F78F47D}"/>
                  </a:ext>
                </a:extLst>
              </p:cNvPr>
              <p:cNvSpPr/>
              <p:nvPr/>
            </p:nvSpPr>
            <p:spPr>
              <a:xfrm rot="11212082" flipH="1">
                <a:off x="5448080" y="1988774"/>
                <a:ext cx="223532" cy="4898513"/>
              </a:xfrm>
              <a:custGeom>
                <a:avLst/>
                <a:gdLst>
                  <a:gd name="connsiteX0" fmla="*/ 111766 w 223532"/>
                  <a:gd name="connsiteY0" fmla="*/ 4898513 h 4898513"/>
                  <a:gd name="connsiteX1" fmla="*/ 223532 w 223532"/>
                  <a:gd name="connsiteY1" fmla="*/ 4786747 h 4898513"/>
                  <a:gd name="connsiteX2" fmla="*/ 223532 w 223532"/>
                  <a:gd name="connsiteY2" fmla="*/ 26924 h 4898513"/>
                  <a:gd name="connsiteX3" fmla="*/ 0 w 223532"/>
                  <a:gd name="connsiteY3" fmla="*/ 0 h 4898513"/>
                  <a:gd name="connsiteX4" fmla="*/ 0 w 223532"/>
                  <a:gd name="connsiteY4" fmla="*/ 4786747 h 489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98513">
                    <a:moveTo>
                      <a:pt x="111766" y="4898513"/>
                    </a:moveTo>
                    <a:lnTo>
                      <a:pt x="223532" y="4786747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8674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D6458B7A-A930-43C8-AF63-3DC8C3BB6AC3}"/>
                  </a:ext>
                </a:extLst>
              </p:cNvPr>
              <p:cNvSpPr/>
              <p:nvPr/>
            </p:nvSpPr>
            <p:spPr>
              <a:xfrm rot="11212082" flipH="1">
                <a:off x="5671618" y="2015603"/>
                <a:ext cx="223532" cy="4871589"/>
              </a:xfrm>
              <a:custGeom>
                <a:avLst/>
                <a:gdLst>
                  <a:gd name="connsiteX0" fmla="*/ 111766 w 223532"/>
                  <a:gd name="connsiteY0" fmla="*/ 4871589 h 4871589"/>
                  <a:gd name="connsiteX1" fmla="*/ 223532 w 223532"/>
                  <a:gd name="connsiteY1" fmla="*/ 4759823 h 4871589"/>
                  <a:gd name="connsiteX2" fmla="*/ 223532 w 223532"/>
                  <a:gd name="connsiteY2" fmla="*/ 26924 h 4871589"/>
                  <a:gd name="connsiteX3" fmla="*/ 0 w 223532"/>
                  <a:gd name="connsiteY3" fmla="*/ 0 h 4871589"/>
                  <a:gd name="connsiteX4" fmla="*/ 0 w 223532"/>
                  <a:gd name="connsiteY4" fmla="*/ 4759823 h 4871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71589">
                    <a:moveTo>
                      <a:pt x="111766" y="4871589"/>
                    </a:moveTo>
                    <a:lnTo>
                      <a:pt x="223532" y="4759823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598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3A5BD8-E585-43CF-BEE4-9DC5BF633C0F}"/>
                  </a:ext>
                </a:extLst>
              </p:cNvPr>
              <p:cNvSpPr/>
              <p:nvPr/>
            </p:nvSpPr>
            <p:spPr>
              <a:xfrm rot="11212082" flipH="1">
                <a:off x="5895155" y="2042428"/>
                <a:ext cx="223532" cy="4844666"/>
              </a:xfrm>
              <a:custGeom>
                <a:avLst/>
                <a:gdLst>
                  <a:gd name="connsiteX0" fmla="*/ 111766 w 223532"/>
                  <a:gd name="connsiteY0" fmla="*/ 4844666 h 4844666"/>
                  <a:gd name="connsiteX1" fmla="*/ 223532 w 223532"/>
                  <a:gd name="connsiteY1" fmla="*/ 4732900 h 4844666"/>
                  <a:gd name="connsiteX2" fmla="*/ 223532 w 223532"/>
                  <a:gd name="connsiteY2" fmla="*/ 26924 h 4844666"/>
                  <a:gd name="connsiteX3" fmla="*/ 0 w 223532"/>
                  <a:gd name="connsiteY3" fmla="*/ 0 h 4844666"/>
                  <a:gd name="connsiteX4" fmla="*/ 0 w 223532"/>
                  <a:gd name="connsiteY4" fmla="*/ 4732900 h 4844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44666">
                    <a:moveTo>
                      <a:pt x="111766" y="4844666"/>
                    </a:moveTo>
                    <a:lnTo>
                      <a:pt x="223532" y="4732900"/>
                    </a:lnTo>
                    <a:lnTo>
                      <a:pt x="223532" y="26924"/>
                    </a:lnTo>
                    <a:lnTo>
                      <a:pt x="0" y="0"/>
                    </a:lnTo>
                    <a:lnTo>
                      <a:pt x="0" y="4732900"/>
                    </a:lnTo>
                    <a:close/>
                  </a:path>
                </a:pathLst>
              </a:custGeom>
              <a:solidFill>
                <a:schemeClr val="tx2">
                  <a:lumMod val="10000"/>
                  <a:lumOff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D60379A-B22B-4D81-9CC0-12C7D380883B}"/>
                  </a:ext>
                </a:extLst>
              </p:cNvPr>
              <p:cNvSpPr/>
              <p:nvPr userDrawn="1"/>
            </p:nvSpPr>
            <p:spPr>
              <a:xfrm rot="11212082" flipH="1">
                <a:off x="6118692" y="2069256"/>
                <a:ext cx="223532" cy="4817741"/>
              </a:xfrm>
              <a:custGeom>
                <a:avLst/>
                <a:gdLst>
                  <a:gd name="connsiteX0" fmla="*/ 111766 w 223532"/>
                  <a:gd name="connsiteY0" fmla="*/ 4817741 h 4817741"/>
                  <a:gd name="connsiteX1" fmla="*/ 223532 w 223532"/>
                  <a:gd name="connsiteY1" fmla="*/ 4705975 h 4817741"/>
                  <a:gd name="connsiteX2" fmla="*/ 223532 w 223532"/>
                  <a:gd name="connsiteY2" fmla="*/ 26923 h 4817741"/>
                  <a:gd name="connsiteX3" fmla="*/ 0 w 223532"/>
                  <a:gd name="connsiteY3" fmla="*/ 0 h 4817741"/>
                  <a:gd name="connsiteX4" fmla="*/ 0 w 223532"/>
                  <a:gd name="connsiteY4" fmla="*/ 4705975 h 4817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532" h="4817741">
                    <a:moveTo>
                      <a:pt x="111766" y="4817741"/>
                    </a:moveTo>
                    <a:lnTo>
                      <a:pt x="223532" y="4705975"/>
                    </a:lnTo>
                    <a:lnTo>
                      <a:pt x="223532" y="26923"/>
                    </a:lnTo>
                    <a:lnTo>
                      <a:pt x="0" y="0"/>
                    </a:lnTo>
                    <a:lnTo>
                      <a:pt x="0" y="47059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ZA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BDFCE9-EC4C-43CD-B6B5-30548F1162BA}"/>
              </a:ext>
            </a:extLst>
          </p:cNvPr>
          <p:cNvGrpSpPr/>
          <p:nvPr userDrawn="1"/>
        </p:nvGrpSpPr>
        <p:grpSpPr>
          <a:xfrm rot="287358">
            <a:off x="643630" y="444441"/>
            <a:ext cx="4501664" cy="5969116"/>
            <a:chOff x="1596328" y="568502"/>
            <a:chExt cx="4501664" cy="59691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4D3D538-9678-4C9A-AB21-FBC7F0FDBAE6}"/>
                </a:ext>
              </a:extLst>
            </p:cNvPr>
            <p:cNvSpPr/>
            <p:nvPr/>
          </p:nvSpPr>
          <p:spPr>
            <a:xfrm rot="21383342">
              <a:off x="1774186" y="691432"/>
              <a:ext cx="4323806" cy="5720995"/>
            </a:xfrm>
            <a:prstGeom prst="roundRect">
              <a:avLst>
                <a:gd name="adj" fmla="val 100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709E7A-3511-4C36-A9A3-811497ECC22F}"/>
                </a:ext>
              </a:extLst>
            </p:cNvPr>
            <p:cNvSpPr/>
            <p:nvPr/>
          </p:nvSpPr>
          <p:spPr>
            <a:xfrm rot="21383342">
              <a:off x="1730903" y="661208"/>
              <a:ext cx="4323806" cy="5720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1DD063-6E0E-405E-93C1-7607DC8881E1}"/>
                </a:ext>
              </a:extLst>
            </p:cNvPr>
            <p:cNvSpPr/>
            <p:nvPr/>
          </p:nvSpPr>
          <p:spPr>
            <a:xfrm rot="21323936">
              <a:off x="1648959" y="657444"/>
              <a:ext cx="4323806" cy="57209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C10E4C-02E5-4347-A409-D8CDBF70F41F}"/>
                </a:ext>
              </a:extLst>
            </p:cNvPr>
            <p:cNvSpPr/>
            <p:nvPr/>
          </p:nvSpPr>
          <p:spPr>
            <a:xfrm rot="21383342">
              <a:off x="1749410" y="623258"/>
              <a:ext cx="4225620" cy="5720995"/>
            </a:xfrm>
            <a:prstGeom prst="rect">
              <a:avLst/>
            </a:prstGeom>
            <a:solidFill>
              <a:schemeClr val="bg1"/>
            </a:solidFill>
            <a:ln w="3175">
              <a:gradFill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F9D7E4C-1B6B-4818-89E2-9D5B1A9733A2}"/>
                </a:ext>
              </a:extLst>
            </p:cNvPr>
            <p:cNvSpPr/>
            <p:nvPr/>
          </p:nvSpPr>
          <p:spPr>
            <a:xfrm rot="21383342">
              <a:off x="1596328" y="568502"/>
              <a:ext cx="4323806" cy="5720996"/>
            </a:xfrm>
            <a:prstGeom prst="roundRect">
              <a:avLst>
                <a:gd name="adj" fmla="val 85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BBD740-EB72-4C01-A598-6B953CC14C1E}"/>
                </a:ext>
              </a:extLst>
            </p:cNvPr>
            <p:cNvSpPr/>
            <p:nvPr/>
          </p:nvSpPr>
          <p:spPr>
            <a:xfrm rot="21383342">
              <a:off x="1762892" y="716665"/>
              <a:ext cx="3990679" cy="5424671"/>
            </a:xfrm>
            <a:prstGeom prst="rect">
              <a:avLst/>
            </a:prstGeom>
            <a:noFill/>
            <a:ln w="19050">
              <a:solidFill>
                <a:srgbClr val="FCF238"/>
              </a:solidFill>
            </a:ln>
            <a:effectLst>
              <a:outerShdw dist="12700" dir="24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12937C5-21D4-4D4C-998F-795A4A7ADE29}"/>
                </a:ext>
              </a:extLst>
            </p:cNvPr>
            <p:cNvSpPr/>
            <p:nvPr/>
          </p:nvSpPr>
          <p:spPr>
            <a:xfrm rot="21383936">
              <a:off x="1803016" y="6336676"/>
              <a:ext cx="2380988" cy="131574"/>
            </a:xfrm>
            <a:custGeom>
              <a:avLst/>
              <a:gdLst>
                <a:gd name="connsiteX0" fmla="*/ 2400300 w 2400300"/>
                <a:gd name="connsiteY0" fmla="*/ 61912 h 142875"/>
                <a:gd name="connsiteX1" fmla="*/ 111919 w 2400300"/>
                <a:gd name="connsiteY1" fmla="*/ 142875 h 142875"/>
                <a:gd name="connsiteX2" fmla="*/ 0 w 2400300"/>
                <a:gd name="connsiteY2" fmla="*/ 0 h 142875"/>
                <a:gd name="connsiteX3" fmla="*/ 2400300 w 2400300"/>
                <a:gd name="connsiteY3" fmla="*/ 61912 h 142875"/>
                <a:gd name="connsiteX0" fmla="*/ 2380988 w 2380988"/>
                <a:gd name="connsiteY0" fmla="*/ 65468 h 146431"/>
                <a:gd name="connsiteX1" fmla="*/ 92607 w 2380988"/>
                <a:gd name="connsiteY1" fmla="*/ 146431 h 146431"/>
                <a:gd name="connsiteX2" fmla="*/ 0 w 2380988"/>
                <a:gd name="connsiteY2" fmla="*/ 0 h 146431"/>
                <a:gd name="connsiteX3" fmla="*/ 2380988 w 2380988"/>
                <a:gd name="connsiteY3" fmla="*/ 65468 h 146431"/>
                <a:gd name="connsiteX0" fmla="*/ 2380988 w 2380988"/>
                <a:gd name="connsiteY0" fmla="*/ 65468 h 115088"/>
                <a:gd name="connsiteX1" fmla="*/ 87422 w 2380988"/>
                <a:gd name="connsiteY1" fmla="*/ 115088 h 115088"/>
                <a:gd name="connsiteX2" fmla="*/ 0 w 2380988"/>
                <a:gd name="connsiteY2" fmla="*/ 0 h 115088"/>
                <a:gd name="connsiteX3" fmla="*/ 2380988 w 2380988"/>
                <a:gd name="connsiteY3" fmla="*/ 65468 h 115088"/>
                <a:gd name="connsiteX0" fmla="*/ 2380988 w 2380988"/>
                <a:gd name="connsiteY0" fmla="*/ 65468 h 131574"/>
                <a:gd name="connsiteX1" fmla="*/ 83998 w 2380988"/>
                <a:gd name="connsiteY1" fmla="*/ 131574 h 131574"/>
                <a:gd name="connsiteX2" fmla="*/ 0 w 2380988"/>
                <a:gd name="connsiteY2" fmla="*/ 0 h 131574"/>
                <a:gd name="connsiteX3" fmla="*/ 2380988 w 2380988"/>
                <a:gd name="connsiteY3" fmla="*/ 65468 h 13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80988" h="131574">
                  <a:moveTo>
                    <a:pt x="2380988" y="65468"/>
                  </a:moveTo>
                  <a:lnTo>
                    <a:pt x="83998" y="131574"/>
                  </a:lnTo>
                  <a:lnTo>
                    <a:pt x="0" y="0"/>
                  </a:lnTo>
                  <a:lnTo>
                    <a:pt x="2380988" y="65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E2CC12-AEDC-4DF3-B69A-B63822CEE09D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>
              <a:off x="1782183" y="6393399"/>
              <a:ext cx="111148" cy="144219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A91407A6-3CF3-44AF-8F8B-D792156875E7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21423916">
            <a:off x="543996" y="595115"/>
            <a:ext cx="5180922" cy="5667768"/>
          </a:xfrm>
          <a:solidFill>
            <a:schemeClr val="bg1">
              <a:lumMod val="95000"/>
            </a:schemeClr>
          </a:solidFill>
          <a:effectLst>
            <a:outerShdw dist="76200" dir="2700000" algn="tl" rotWithShape="0">
              <a:schemeClr val="accent6"/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7172655" y="2235200"/>
            <a:ext cx="4423415" cy="2387600"/>
          </a:xfrm>
        </p:spPr>
        <p:txBody>
          <a:bodyPr anchor="b"/>
          <a:lstStyle>
            <a:lvl1pPr algn="l">
              <a:lnSpc>
                <a:spcPts val="6000"/>
              </a:lnSpc>
              <a:defRPr sz="6000">
                <a:effectLst>
                  <a:outerShdw dist="508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7172656" y="4714875"/>
            <a:ext cx="3742590" cy="1047750"/>
          </a:xfrm>
          <a:prstGeom prst="plaque">
            <a:avLst>
              <a:gd name="adj" fmla="val 7640"/>
            </a:avLst>
          </a:prstGeom>
          <a:solidFill>
            <a:schemeClr val="tx1"/>
          </a:solidFill>
        </p:spPr>
        <p:txBody>
          <a:bodyPr lIns="108000" tIns="108000" rIns="108000" bIns="108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D3C13C-FA44-4DB1-9AEA-04A430EA0FF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3600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86DBD-75F5-41AC-889A-77BF2EFCE979}"/>
              </a:ext>
            </a:extLst>
          </p:cNvPr>
          <p:cNvSpPr>
            <a:spLocks noGrp="1"/>
          </p:cNvSpPr>
          <p:nvPr userDrawn="1">
            <p:ph type="sldNum" sz="quarter" idx="13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p </a:t>
            </a:r>
            <a:fld id="{058DB212-BFA2-403F-85EF-DFD3FF6D973A}" type="slidenum">
              <a:rPr lang="en-ZA" b="0" smtClean="0"/>
              <a:pPr/>
              <a:t>‹#›</a:t>
            </a:fld>
            <a:endParaRPr lang="en-ZA" b="0" dirty="0"/>
          </a:p>
        </p:txBody>
      </p:sp>
    </p:spTree>
    <p:extLst>
      <p:ext uri="{BB962C8B-B14F-4D97-AF65-F5344CB8AC3E}">
        <p14:creationId xmlns:p14="http://schemas.microsoft.com/office/powerpoint/2010/main" val="323026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040000" cy="388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79764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BE7201D-E29D-4C0F-8BDA-C31C7AD21F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94995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marL="1944" indent="0" algn="ctr">
              <a:buNone/>
              <a:defRPr/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76D068-9B81-43EB-8EF6-14A14B9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5830" y="388800"/>
            <a:ext cx="5314209" cy="4293732"/>
          </a:xfrm>
        </p:spPr>
        <p:txBody>
          <a:bodyPr anchor="t">
            <a:normAutofit/>
          </a:bodyPr>
          <a:lstStyle>
            <a:lvl1pPr algn="r">
              <a:lnSpc>
                <a:spcPct val="140000"/>
              </a:lnSpc>
              <a:spcBef>
                <a:spcPts val="1000"/>
              </a:spcBef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6ACD1FC-2042-4BBF-A15C-4CF09BE6FA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35831" y="4787752"/>
            <a:ext cx="5313255" cy="882039"/>
          </a:xfrm>
        </p:spPr>
        <p:txBody>
          <a:bodyPr>
            <a:normAutofit/>
          </a:bodyPr>
          <a:lstStyle>
            <a:lvl1pPr marL="1944" indent="0" algn="r">
              <a:buNone/>
              <a:defRPr sz="2400" i="0">
                <a:solidFill>
                  <a:schemeClr val="accent4">
                    <a:alpha val="5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95F5207-FD4F-4EA3-B90A-38946525C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153912"/>
            <a:ext cx="3456432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2/2/20XX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B85A082-D2CF-4D9E-8B9A-4A4EC2FB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832" y="6153912"/>
            <a:ext cx="5397056" cy="50292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11">
            <a:extLst>
              <a:ext uri="{FF2B5EF4-FFF2-40B4-BE49-F238E27FC236}">
                <a16:creationId xmlns:a16="http://schemas.microsoft.com/office/drawing/2014/main" id="{516C575C-EAC2-426D-8F27-9F19CCC0B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1025" y="6153912"/>
            <a:ext cx="502920" cy="502920"/>
          </a:xfrm>
        </p:spPr>
        <p:txBody>
          <a:bodyPr tIns="180000" bIns="180000"/>
          <a:lstStyle>
            <a:lvl1pPr algn="r">
              <a:defRPr/>
            </a:lvl1pPr>
          </a:lstStyle>
          <a:p>
            <a:fld id="{0D309695-DEC3-40DA-9DF5-330280C9D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071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F7A7-B4F6-1076-572F-016E3B6C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44A87-CD0A-9E8C-F9A1-3F887A0FE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B2FEF-4351-702B-68E1-3C6E3011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DEFF2-17EE-A7BE-6B65-8E3D26C3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5F2FB-9337-AE80-3D61-12153939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7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061B-63C9-D241-1840-15112970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8BE19-74DC-8E65-3192-72F360E75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EC704-210D-F632-CDB9-09DD18367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C2B8A-C639-2F79-7B4D-8303A7E8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B9A54-A1DF-F427-46DF-D692D06B9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A8920-6420-2938-EAC3-B52BF0ED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9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756B6-2FE8-E4DF-285D-9199A14C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030D9-A74B-D69A-B30E-73CA50F01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79AEF-4621-00B7-BC23-9E44F43D31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6F304-A68A-54AD-572A-37C33B7FC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9996A-D09F-2248-A45B-5ACA25735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7D561-6FC5-1D31-4AED-006D240D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1E914-78D7-C191-C6AE-A73FFFE5E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8B3AF-C50D-3172-0E41-4AC45017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9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EE4B6-D665-2E40-A050-8FB6B4924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520876-FF46-F193-88B5-ED49688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1F979-46F3-EB82-D084-747B5B84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0FBBB-175F-3C50-EB4F-79832891D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3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16DA4-E3D2-15F1-3FAC-FD6AE272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7C60A-2223-E702-379E-01370FAA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07BAC-853D-8001-2926-540B8BDF9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8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D839-DAF8-C55F-F940-56DB91D26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E75E4-CED3-C4B7-4B10-AFC9FC364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EFFE64-87D1-4F9F-9887-5D72327E9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596D99-D76D-DF3A-6D95-1429D4C3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B881-A009-09C2-FB3F-1DFB7283D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43022-4BE2-6ADF-211F-E0C6C5FB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7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1AEA0-7820-1292-271B-3B17C4CBE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E4F03-E32E-81DC-1338-F0BA6AE3A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86278-856C-75B5-8285-222F10DB60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1DDE3-1E0D-B4F2-18B9-E10A8E159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BF4DC-1426-C66E-1737-8A0E40EC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5458-DB7E-D969-D5FC-E7ADD4DD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845ED3-EFA0-317A-3271-93FCDDE10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6B2CA-5B16-6345-CCED-CB521B0C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55A6B-93E0-89C5-AE0F-DFF495130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0CA33-7C07-478C-9A21-14812FAEFD04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3A9F-C648-A357-3B21-9B0ED0B3F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8B60-30D6-1D26-D6DD-E6211A90A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5F7B-A9E9-4502-982F-A43FB7B01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46827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search?wallpaper=ice+cream+cone&amp;page=2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incondelemprendedor.es/las-tazas-personalizadas-y-los-regalos-promocionales-la-mejor-herramienta-de-promocion-de-los-emprendedores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hyperlink" Target="https://openclipart.org/detail/22289/cartoon-ostrich-by-studiofibonacci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www.archives.gov/education/lessons/worksheets/cartoon-novic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database-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pugetsound.org/magazine/IS/killer-whale-necropsies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one-candle/10787416676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12994-45BB-4DD9-8909-BF16884D6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1" y="83820"/>
            <a:ext cx="6050280" cy="265938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Langkah-Langkah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4000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Thesis Magister </a:t>
            </a:r>
            <a:r>
              <a:rPr lang="en-US" sz="4000" b="1" dirty="0" err="1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Agribisnis</a:t>
            </a:r>
            <a:endParaRPr lang="en-US" sz="4000" b="1" dirty="0">
              <a:solidFill>
                <a:srgbClr val="FFFF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Egg &amp; Avo">
            <a:extLst>
              <a:ext uri="{FF2B5EF4-FFF2-40B4-BE49-F238E27FC236}">
                <a16:creationId xmlns:a16="http://schemas.microsoft.com/office/drawing/2014/main" id="{2CC37EC2-1F3B-431B-B13E-C1C3C11461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F09B42-84F3-F5CC-E77C-EA67D6E516F7}"/>
              </a:ext>
            </a:extLst>
          </p:cNvPr>
          <p:cNvSpPr txBox="1"/>
          <p:nvPr/>
        </p:nvSpPr>
        <p:spPr>
          <a:xfrm>
            <a:off x="5785104" y="5270180"/>
            <a:ext cx="6406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Abadi" panose="020B0604020104020204" pitchFamily="34" charset="0"/>
              </a:rPr>
              <a:t>Zulkarnain</a:t>
            </a:r>
            <a:r>
              <a:rPr lang="en-US" sz="3200" dirty="0">
                <a:solidFill>
                  <a:srgbClr val="FFFF00"/>
                </a:solidFill>
                <a:latin typeface="Abadi" panose="020B0604020104020204" pitchFamily="34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Abadi" panose="020B0604020104020204" pitchFamily="34" charset="0"/>
              </a:rPr>
              <a:t>Lubis</a:t>
            </a:r>
            <a:endParaRPr lang="en-US" sz="3200" dirty="0">
              <a:solidFill>
                <a:srgbClr val="FFFF00"/>
              </a:solidFill>
              <a:latin typeface="Abadi" panose="020B0604020104020204" pitchFamily="34" charset="0"/>
            </a:endParaRPr>
          </a:p>
          <a:p>
            <a:r>
              <a:rPr lang="en-US" sz="2800" dirty="0">
                <a:latin typeface="Abadi" panose="020B0604020104020204" pitchFamily="34" charset="0"/>
              </a:rPr>
              <a:t>(</a:t>
            </a:r>
            <a:r>
              <a:rPr lang="en-US" sz="2800" dirty="0" err="1">
                <a:latin typeface="Abadi" panose="020B0604020104020204" pitchFamily="34" charset="0"/>
              </a:rPr>
              <a:t>Dosen</a:t>
            </a:r>
            <a:r>
              <a:rPr lang="en-US" sz="2800" dirty="0">
                <a:latin typeface="Abadi" panose="020B0604020104020204" pitchFamily="34" charset="0"/>
              </a:rPr>
              <a:t> Program Magister </a:t>
            </a:r>
            <a:r>
              <a:rPr lang="en-US" sz="2800" dirty="0" err="1">
                <a:latin typeface="Abadi" panose="020B0604020104020204" pitchFamily="34" charset="0"/>
              </a:rPr>
              <a:t>Agribisnis</a:t>
            </a:r>
            <a:r>
              <a:rPr lang="en-US" sz="2800" dirty="0">
                <a:latin typeface="Abadi" panose="020B0604020104020204" pitchFamily="34" charset="0"/>
              </a:rPr>
              <a:t> dan </a:t>
            </a:r>
            <a:r>
              <a:rPr lang="en-US" sz="2800" dirty="0" err="1">
                <a:latin typeface="Abadi" panose="020B0604020104020204" pitchFamily="34" charset="0"/>
              </a:rPr>
              <a:t>Doktor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Ilmu</a:t>
            </a:r>
            <a:r>
              <a:rPr lang="en-US" sz="2800" dirty="0">
                <a:latin typeface="Abadi" panose="020B0604020104020204" pitchFamily="34" charset="0"/>
              </a:rPr>
              <a:t> </a:t>
            </a:r>
            <a:r>
              <a:rPr lang="en-US" sz="2800" dirty="0" err="1">
                <a:latin typeface="Abadi" panose="020B0604020104020204" pitchFamily="34" charset="0"/>
              </a:rPr>
              <a:t>Pertanian</a:t>
            </a:r>
            <a:r>
              <a:rPr lang="en-US" sz="2800" dirty="0">
                <a:latin typeface="Abadi" panose="020B0604020104020204" pitchFamily="34" charset="0"/>
              </a:rPr>
              <a:t> UMA)</a:t>
            </a:r>
            <a:endParaRPr lang="en-US" sz="3200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C2AB9-D334-4191-F966-BC858771E0C3}"/>
              </a:ext>
            </a:extLst>
          </p:cNvPr>
          <p:cNvSpPr txBox="1"/>
          <p:nvPr/>
        </p:nvSpPr>
        <p:spPr>
          <a:xfrm>
            <a:off x="6096000" y="2967335"/>
            <a:ext cx="5750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CFF99"/>
                </a:solidFill>
              </a:rPr>
              <a:t>Disampaikan</a:t>
            </a:r>
            <a:r>
              <a:rPr lang="en-US" sz="2400" b="1" dirty="0">
                <a:solidFill>
                  <a:srgbClr val="CCFF99"/>
                </a:solidFill>
              </a:rPr>
              <a:t> pada Workshop </a:t>
            </a:r>
            <a:r>
              <a:rPr lang="en-US" sz="2400" b="1" dirty="0" err="1">
                <a:solidFill>
                  <a:srgbClr val="CCFF99"/>
                </a:solidFill>
              </a:rPr>
              <a:t>Penelitian</a:t>
            </a:r>
            <a:r>
              <a:rPr lang="en-US" sz="2400" b="1" dirty="0">
                <a:solidFill>
                  <a:srgbClr val="CCFF99"/>
                </a:solidFill>
              </a:rPr>
              <a:t> Thesis  </a:t>
            </a:r>
            <a:r>
              <a:rPr lang="en-US" sz="2400" b="1" dirty="0" err="1">
                <a:solidFill>
                  <a:srgbClr val="CCFF99"/>
                </a:solidFill>
              </a:rPr>
              <a:t>Penulisan</a:t>
            </a:r>
            <a:r>
              <a:rPr lang="en-US" sz="2400" b="1" dirty="0">
                <a:solidFill>
                  <a:srgbClr val="CCFF99"/>
                </a:solidFill>
              </a:rPr>
              <a:t> Artikel </a:t>
            </a:r>
            <a:r>
              <a:rPr lang="en-US" sz="2400" b="1" dirty="0" err="1">
                <a:solidFill>
                  <a:srgbClr val="CCFF99"/>
                </a:solidFill>
              </a:rPr>
              <a:t>Ilmiah</a:t>
            </a:r>
            <a:r>
              <a:rPr lang="en-US" sz="2400" b="1" dirty="0">
                <a:solidFill>
                  <a:srgbClr val="CCFF99"/>
                </a:solidFill>
              </a:rPr>
              <a:t> </a:t>
            </a:r>
            <a:r>
              <a:rPr lang="en-US" sz="2400" b="1" dirty="0" err="1">
                <a:solidFill>
                  <a:srgbClr val="CCFF99"/>
                </a:solidFill>
              </a:rPr>
              <a:t>Mahasiswa</a:t>
            </a:r>
            <a:r>
              <a:rPr lang="en-US" sz="2400" b="1" dirty="0">
                <a:solidFill>
                  <a:srgbClr val="CCFF99"/>
                </a:solidFill>
              </a:rPr>
              <a:t> Magister </a:t>
            </a:r>
            <a:r>
              <a:rPr lang="en-US" sz="2400" b="1" dirty="0" err="1">
                <a:solidFill>
                  <a:srgbClr val="CCFF99"/>
                </a:solidFill>
              </a:rPr>
              <a:t>Agribisnis</a:t>
            </a:r>
            <a:r>
              <a:rPr lang="en-US" sz="2400" b="1" dirty="0">
                <a:solidFill>
                  <a:srgbClr val="CCFF99"/>
                </a:solidFill>
              </a:rPr>
              <a:t> Angkatan 2022, </a:t>
            </a:r>
            <a:r>
              <a:rPr lang="en-US" sz="2400" b="1" dirty="0" err="1">
                <a:solidFill>
                  <a:srgbClr val="CCFF99"/>
                </a:solidFill>
              </a:rPr>
              <a:t>Pascasarjana</a:t>
            </a:r>
            <a:r>
              <a:rPr lang="en-US" sz="2400" b="1" dirty="0">
                <a:solidFill>
                  <a:srgbClr val="CCFF99"/>
                </a:solidFill>
              </a:rPr>
              <a:t> UMA, 10-11 </a:t>
            </a:r>
            <a:r>
              <a:rPr lang="en-US" sz="2400" b="1" dirty="0" err="1">
                <a:solidFill>
                  <a:srgbClr val="CCFF99"/>
                </a:solidFill>
              </a:rPr>
              <a:t>Februari</a:t>
            </a:r>
            <a:r>
              <a:rPr lang="en-US" sz="2400" b="1" dirty="0">
                <a:solidFill>
                  <a:srgbClr val="CCFF99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06420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picture containing wall, wooden, indoor, table">
            <a:extLst>
              <a:ext uri="{FF2B5EF4-FFF2-40B4-BE49-F238E27FC236}">
                <a16:creationId xmlns:a16="http://schemas.microsoft.com/office/drawing/2014/main" id="{E2888B94-BE50-4E48-8F75-1E8AAD5AFA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942EFF6-9C93-C542-C9DC-4DC45BB1845F}"/>
              </a:ext>
            </a:extLst>
          </p:cNvPr>
          <p:cNvGrpSpPr/>
          <p:nvPr/>
        </p:nvGrpSpPr>
        <p:grpSpPr>
          <a:xfrm>
            <a:off x="443337" y="378357"/>
            <a:ext cx="11592950" cy="6332491"/>
            <a:chOff x="443337" y="378357"/>
            <a:chExt cx="11592950" cy="6332491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8992E9F7-AC2F-D053-A5AC-5E6AA9AB3D0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57089" y="378357"/>
              <a:ext cx="5030052" cy="10839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en-US" sz="3200" b="1" dirty="0">
                  <a:solidFill>
                    <a:srgbClr val="FFFF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Do We Derive Hypotheses?</a:t>
              </a: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1F3848B8-3157-FDD3-3ADF-D8F816F90525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44478" y="1462284"/>
              <a:ext cx="5145157" cy="306567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857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2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20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8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6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own dreams?</a:t>
              </a:r>
            </a:p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own observations?</a:t>
              </a:r>
            </a:p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other research?</a:t>
              </a:r>
            </a:p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other hypothesis?</a:t>
              </a:r>
            </a:p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literature review?</a:t>
              </a:r>
            </a:p>
            <a:p>
              <a:pPr marL="319088" indent="-319088"/>
              <a:r>
                <a:rPr lang="en-US" altLang="en-US" b="1" dirty="0">
                  <a:solidFill>
                    <a:srgbClr val="00FF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theoretical framework?</a:t>
              </a:r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629848B9-EE18-42A4-0D7C-E607797AD71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727854" y="4779158"/>
              <a:ext cx="10359286" cy="1931690"/>
            </a:xfrm>
            <a:prstGeom prst="rect">
              <a:avLst/>
            </a:prstGeom>
            <a:ln w="28575">
              <a:solidFill>
                <a:srgbClr val="003300"/>
              </a:solidFill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2857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2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20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2001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8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5430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6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00250" indent="-1714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SzPct val="115000"/>
                <a:buFont typeface="Arial"/>
                <a:buChar char="•"/>
                <a:defRPr sz="1400" kern="1200" cap="none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319088" indent="-319088" algn="just">
                <a:buFont typeface="Arial"/>
                <a:buNone/>
              </a:pPr>
              <a:r>
                <a:rPr lang="en-US" altLang="en-US" sz="3200" b="1" dirty="0">
                  <a:solidFill>
                    <a:srgbClr val="FFFF00"/>
                  </a:solidFill>
                </a:rPr>
                <a:t>   If it is from own observation, supported by other research, supported by other hypothesis, supported by other literature review, and supported by YOUR OWN theoretical framework.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D4B7E9-BBAB-A4A6-8E2C-88D28CD33678}"/>
                </a:ext>
              </a:extLst>
            </p:cNvPr>
            <p:cNvSpPr/>
            <p:nvPr/>
          </p:nvSpPr>
          <p:spPr>
            <a:xfrm>
              <a:off x="443337" y="1182231"/>
              <a:ext cx="4677005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9088" indent="-319088" algn="just">
                <a:buFont typeface="Arial"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Therefore</a:t>
              </a:r>
              <a:r>
                <a:rPr lang="en-US" altLang="en-US" sz="28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7313" algn="just">
                <a:buFont typeface="Arial"/>
                <a:buNone/>
              </a:pPr>
              <a:r>
                <a:rPr lang="en-US" alt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Ideally you should expect that the hypotheses to be accepted not rejected… aren’t you?</a:t>
              </a:r>
            </a:p>
          </p:txBody>
        </p:sp>
        <p:sp>
          <p:nvSpPr>
            <p:cNvPr id="10" name="Right Arrow 18">
              <a:extLst>
                <a:ext uri="{FF2B5EF4-FFF2-40B4-BE49-F238E27FC236}">
                  <a16:creationId xmlns:a16="http://schemas.microsoft.com/office/drawing/2014/main" id="{F2C2A24A-444E-3BAF-0A7C-DBCEAFB3BF84}"/>
                </a:ext>
              </a:extLst>
            </p:cNvPr>
            <p:cNvSpPr/>
            <p:nvPr/>
          </p:nvSpPr>
          <p:spPr>
            <a:xfrm rot="16200000">
              <a:off x="2101009" y="3271066"/>
              <a:ext cx="1361661" cy="115212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rved Left Arrow 19">
              <a:extLst>
                <a:ext uri="{FF2B5EF4-FFF2-40B4-BE49-F238E27FC236}">
                  <a16:creationId xmlns:a16="http://schemas.microsoft.com/office/drawing/2014/main" id="{4ADD4126-874D-23FF-87B4-635C70C7BBEB}"/>
                </a:ext>
              </a:extLst>
            </p:cNvPr>
            <p:cNvSpPr/>
            <p:nvPr/>
          </p:nvSpPr>
          <p:spPr>
            <a:xfrm>
              <a:off x="10962861" y="3429001"/>
              <a:ext cx="1073426" cy="2449116"/>
            </a:xfrm>
            <a:prstGeom prst="curvedLeftArrow">
              <a:avLst>
                <a:gd name="adj1" fmla="val 25000"/>
                <a:gd name="adj2" fmla="val 101082"/>
                <a:gd name="adj3" fmla="val 8291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402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p view of coffee mug filled with coffee on a table with coffee beans poured around the mu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CB517-0AF2-4424-9DD9-9F81B4C1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7ADD3A0B-B1C0-C588-75F7-6BBA4785D6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953" y="291548"/>
            <a:ext cx="6242943" cy="3200400"/>
          </a:xfrm>
          <a:prstGeom prst="rect">
            <a:avLst/>
          </a:prstGeom>
          <a:noFill/>
          <a:ln w="38100">
            <a:solidFill>
              <a:schemeClr val="tx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Tx/>
              <a:buBlip>
                <a:blip r:embed="rId4"/>
              </a:buBlip>
            </a:pPr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Data vs </a:t>
            </a:r>
          </a:p>
          <a:p>
            <a:pPr marL="236538"/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Secondary Data </a:t>
            </a:r>
            <a:b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FFFF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data: </a:t>
            </a:r>
          </a:p>
          <a:p>
            <a:pPr marL="457200"/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directly collected by </a:t>
            </a:r>
            <a:b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researcher and his/her team </a:t>
            </a:r>
            <a:b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rgbClr val="FFFFC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220663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Secondary: data collected </a:t>
            </a:r>
            <a:b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b="1" dirty="0">
                <a:solidFill>
                  <a:srgbClr val="FFFFC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others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4D988BD-271F-ABD8-B032-074A3398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740" y="3944080"/>
            <a:ext cx="6646939" cy="2804589"/>
          </a:xfrm>
          <a:prstGeom prst="rect">
            <a:avLst/>
          </a:prstGeom>
          <a:noFill/>
          <a:ln w="38100">
            <a:solidFill>
              <a:schemeClr val="bg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Blip>
                <a:blip r:embed="rId5"/>
              </a:buBlip>
              <a:defRPr/>
            </a:pPr>
            <a:r>
              <a:rPr lang="en-US" sz="2000" b="1" i="1" dirty="0">
                <a:solidFill>
                  <a:srgbClr val="FFFF00"/>
                </a:solidFill>
                <a:latin typeface="Verdana" pitchFamily="34" charset="0"/>
              </a:rPr>
              <a:t>cross section</a:t>
            </a:r>
            <a:r>
              <a:rPr lang="en-US" sz="2000" b="1" dirty="0">
                <a:solidFill>
                  <a:srgbClr val="FFFF00"/>
                </a:solidFill>
                <a:latin typeface="Verdana" pitchFamily="34" charset="0"/>
              </a:rPr>
              <a:t> vs </a:t>
            </a:r>
          </a:p>
          <a:p>
            <a:pPr>
              <a:defRPr/>
            </a:pPr>
            <a:r>
              <a:rPr lang="en-US" sz="2000" b="1" i="1" dirty="0">
                <a:solidFill>
                  <a:srgbClr val="FFFF00"/>
                </a:solidFill>
                <a:latin typeface="Verdana" pitchFamily="34" charset="0"/>
              </a:rPr>
              <a:t>time series/</a:t>
            </a:r>
          </a:p>
          <a:p>
            <a:pPr>
              <a:defRPr/>
            </a:pPr>
            <a:r>
              <a:rPr lang="en-GB" altLang="en-US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</a:t>
            </a:r>
          </a:p>
          <a:p>
            <a:pPr marL="342900" indent="-166688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rgbClr val="FFFF00"/>
                </a:solidFill>
                <a:latin typeface="Verdana" pitchFamily="34" charset="0"/>
              </a:rPr>
              <a:t>cross section:</a:t>
            </a:r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 </a:t>
            </a:r>
          </a:p>
          <a:p>
            <a:pPr marL="398463" indent="-58738"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the study of a phenomenon</a:t>
            </a:r>
          </a:p>
          <a:p>
            <a:pPr marL="339725" indent="-339725"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	at a particular time</a:t>
            </a:r>
          </a:p>
          <a:p>
            <a:pPr marL="342900" indent="-166688">
              <a:buFont typeface="Arial" panose="020B0604020202020204" pitchFamily="34" charset="0"/>
              <a:buChar char="•"/>
              <a:defRPr/>
            </a:pPr>
            <a:r>
              <a:rPr lang="en-GB" altLang="en-US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longitudinal:</a:t>
            </a:r>
          </a:p>
          <a:p>
            <a:pPr marL="339725"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It has the capacity to study </a:t>
            </a:r>
          </a:p>
          <a:p>
            <a:pPr marL="339725">
              <a:defRPr/>
            </a:pPr>
            <a:r>
              <a:rPr lang="en-GB" altLang="en-US" sz="2000" b="1" dirty="0">
                <a:solidFill>
                  <a:srgbClr val="FFFF00"/>
                </a:solidFill>
                <a:latin typeface="Arial" pitchFamily="34" charset="0"/>
              </a:rPr>
              <a:t>change and development</a:t>
            </a:r>
            <a:endParaRPr lang="en-GB" altLang="en-US" sz="2000" b="1" i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CED1F43-AD5C-E6E3-147E-E864C57FA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48" y="139148"/>
            <a:ext cx="4435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Types of Data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7835CE0-2811-0ED6-D2AE-70D1EAE2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33" y="1026281"/>
            <a:ext cx="4249271" cy="4953000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Blip>
                <a:blip r:embed="rId6"/>
              </a:buBlip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Qualitative</a:t>
            </a:r>
          </a:p>
          <a:p>
            <a:pPr lvl="1">
              <a:buFontTx/>
              <a:buBlip>
                <a:blip r:embed="rId6"/>
              </a:buBlip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Discrete: Nominal</a:t>
            </a:r>
          </a:p>
          <a:p>
            <a:pPr marL="693738" indent="-236538">
              <a:buBlip>
                <a:blip r:embed="rId6"/>
              </a:buBlip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Continuum; Ordinal, Interval,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</a:t>
            </a:r>
          </a:p>
          <a:p>
            <a:pPr marL="236538" indent="-236538">
              <a:buBlip>
                <a:blip r:embed="rId6"/>
              </a:buBlip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level of mathematical </a:t>
            </a:r>
          </a:p>
          <a:p>
            <a:pPr marL="236538"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Nominal : </a:t>
            </a:r>
          </a:p>
          <a:p>
            <a:pPr marL="457200" indent="-177800"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= and </a:t>
            </a: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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Ordinal : </a:t>
            </a:r>
          </a:p>
          <a:p>
            <a:pPr marL="457200" indent="-177800"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, </a:t>
            </a: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, &gt;, &lt;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Interval :  </a:t>
            </a:r>
          </a:p>
          <a:p>
            <a:pPr marL="457200" indent="-177800"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</a:t>
            </a: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, </a:t>
            </a: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 ,  &gt; ,  &lt;, + ,  -</a:t>
            </a:r>
          </a:p>
          <a:p>
            <a:pPr marL="457200" indent="-176213">
              <a:buFont typeface="Arial" panose="020B0604020202020204" pitchFamily="34" charset="0"/>
              <a:buChar char="•"/>
              <a:defRPr/>
            </a:pP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Ratio :  </a:t>
            </a:r>
          </a:p>
          <a:p>
            <a:pPr marL="457200" indent="-177800">
              <a:defRPr/>
            </a:pPr>
            <a:r>
              <a:rPr kumimoji="1"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= , </a:t>
            </a:r>
            <a:r>
              <a:rPr kumimoji="1"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, &gt;, &lt;, + , - ,   ,  </a:t>
            </a:r>
          </a:p>
          <a:p>
            <a:pPr lvl="1">
              <a:buFontTx/>
              <a:buChar char="•"/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6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8941" y="205256"/>
            <a:ext cx="11640670" cy="111255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Comparing Qualitative and Quantitative  Research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492623"/>
            <a:ext cx="12191999" cy="5351930"/>
            <a:chOff x="0" y="1506070"/>
            <a:chExt cx="12191999" cy="5351930"/>
          </a:xfrm>
        </p:grpSpPr>
        <p:pic>
          <p:nvPicPr>
            <p:cNvPr id="2052" name="Picture 4" descr="http://www.mymarketresearchmethods.com/wp-content/uploads/2011/10/scal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388" y="1506070"/>
              <a:ext cx="6194611" cy="5351929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heilapontis.files.wordpress.com/2014/05/133-content.jpg?w=710&amp;h=2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09339"/>
              <a:ext cx="6024282" cy="534866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882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94" descr="Line of sheep walking on a grassy field">
            <a:extLst>
              <a:ext uri="{FF2B5EF4-FFF2-40B4-BE49-F238E27FC236}">
                <a16:creationId xmlns:a16="http://schemas.microsoft.com/office/drawing/2014/main" id="{5852CF75-CE1C-3650-2539-624B65D8D7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10"/>
                    </a14:imgEffect>
                    <a14:imgEffect>
                      <a14:saturation sat="139000"/>
                    </a14:imgEffect>
                    <a14:imgEffect>
                      <a14:brightnessContrast bright="-1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" r="2"/>
          <a:stretch/>
        </p:blipFill>
        <p:spPr>
          <a:xfrm flipH="1">
            <a:off x="0" y="-23150"/>
            <a:ext cx="12192000" cy="688115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70D4D547-DE23-C3DA-BE06-C59E2ACC4E36}"/>
              </a:ext>
            </a:extLst>
          </p:cNvPr>
          <p:cNvSpPr txBox="1">
            <a:spLocks noChangeArrowheads="1"/>
          </p:cNvSpPr>
          <p:nvPr/>
        </p:nvSpPr>
        <p:spPr>
          <a:xfrm>
            <a:off x="377687" y="950498"/>
            <a:ext cx="11608904" cy="40227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200" b="1" dirty="0">
                <a:solidFill>
                  <a:srgbClr val="800000"/>
                </a:solidFill>
                <a:cs typeface="Times New Roman" pitchFamily="18" charset="0"/>
              </a:rPr>
              <a:t>Qualitative data</a:t>
            </a:r>
          </a:p>
          <a:p>
            <a:pPr lvl="1"/>
            <a:r>
              <a:rPr lang="en-US" altLang="en-US" sz="2800" b="1" dirty="0">
                <a:solidFill>
                  <a:srgbClr val="800000"/>
                </a:solidFill>
                <a:cs typeface="Times New Roman" pitchFamily="18" charset="0"/>
              </a:rPr>
              <a:t>Data that are not characterized by numbers but rather are textual, visual, or oral.</a:t>
            </a:r>
          </a:p>
          <a:p>
            <a:pPr lvl="2"/>
            <a:r>
              <a:rPr lang="en-US" altLang="en-US" sz="2400" b="1" dirty="0">
                <a:solidFill>
                  <a:srgbClr val="800000"/>
                </a:solidFill>
                <a:cs typeface="Times New Roman" pitchFamily="18" charset="0"/>
              </a:rPr>
              <a:t>Focus is on stories, visual portrayals, meaningful characterizations, interpretations, and other expressive descriptions.</a:t>
            </a:r>
          </a:p>
          <a:p>
            <a:r>
              <a:rPr lang="en-US" altLang="en-US" sz="3200" b="1" dirty="0">
                <a:solidFill>
                  <a:srgbClr val="002060"/>
                </a:solidFill>
                <a:cs typeface="Times New Roman" pitchFamily="18" charset="0"/>
              </a:rPr>
              <a:t>Quantitative data</a:t>
            </a:r>
          </a:p>
          <a:p>
            <a:pPr lvl="1"/>
            <a:r>
              <a:rPr lang="en-US" altLang="en-US" sz="2800" b="1" dirty="0">
                <a:solidFill>
                  <a:srgbClr val="002060"/>
                </a:solidFill>
                <a:cs typeface="Times New Roman" pitchFamily="18" charset="0"/>
              </a:rPr>
              <a:t>Represent phenomena by assigning numbers in an ordered and meaningful way.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D8DF42-5B62-F1A0-8DDD-C78FC5C67AD3}"/>
              </a:ext>
            </a:extLst>
          </p:cNvPr>
          <p:cNvSpPr txBox="1">
            <a:spLocks/>
          </p:cNvSpPr>
          <p:nvPr/>
        </p:nvSpPr>
        <p:spPr>
          <a:xfrm>
            <a:off x="729216" y="99998"/>
            <a:ext cx="10058400" cy="5972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+mn-lt"/>
              </a:rPr>
              <a:t>Qualitative and Quantitative Data</a:t>
            </a:r>
          </a:p>
        </p:txBody>
      </p:sp>
    </p:spTree>
    <p:extLst>
      <p:ext uri="{BB962C8B-B14F-4D97-AF65-F5344CB8AC3E}">
        <p14:creationId xmlns:p14="http://schemas.microsoft.com/office/powerpoint/2010/main" val="391598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School of gray fish">
            <a:extLst>
              <a:ext uri="{FF2B5EF4-FFF2-40B4-BE49-F238E27FC236}">
                <a16:creationId xmlns:a16="http://schemas.microsoft.com/office/drawing/2014/main" id="{B28071D2-C722-AC9C-7AB5-392EB7A5D5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" b="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5" descr="93767-06-F01">
            <a:extLst>
              <a:ext uri="{FF2B5EF4-FFF2-40B4-BE49-F238E27FC236}">
                <a16:creationId xmlns:a16="http://schemas.microsoft.com/office/drawing/2014/main" id="{87DB0B70-4951-7D8E-0B05-5C79BD591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2"/>
          <a:stretch/>
        </p:blipFill>
        <p:spPr bwMode="auto">
          <a:xfrm>
            <a:off x="1391477" y="1480932"/>
            <a:ext cx="9710531" cy="4363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094A87F9-30A6-B86D-96AC-2B6644E8CACE}"/>
              </a:ext>
            </a:extLst>
          </p:cNvPr>
          <p:cNvSpPr txBox="1">
            <a:spLocks noChangeArrowheads="1"/>
          </p:cNvSpPr>
          <p:nvPr/>
        </p:nvSpPr>
        <p:spPr>
          <a:xfrm>
            <a:off x="1391478" y="107998"/>
            <a:ext cx="9710531" cy="106481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horz" wrap="square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7000" b="1" kern="1200" spc="-600" dirty="0">
                <a:gradFill>
                  <a:gsLst>
                    <a:gs pos="0">
                      <a:srgbClr val="C5ECF1"/>
                    </a:gs>
                    <a:gs pos="48000">
                      <a:srgbClr val="6FC0EF"/>
                    </a:gs>
                    <a:gs pos="48000">
                      <a:srgbClr val="235FA8"/>
                    </a:gs>
                    <a:gs pos="98230">
                      <a:schemeClr val="bg1"/>
                    </a:gs>
                    <a:gs pos="79000">
                      <a:srgbClr val="FDFCFC"/>
                    </a:gs>
                  </a:gsLst>
                  <a:lin ang="5400000" scaled="1"/>
                </a:gradFill>
                <a:effectLst>
                  <a:glow rad="152400">
                    <a:srgbClr val="7030A0">
                      <a:alpha val="40000"/>
                    </a:srgbClr>
                  </a:glow>
                  <a:outerShdw blurRad="25400" dist="25400" dir="2400000" algn="tl" rotWithShape="0">
                    <a:srgbClr val="FF0066"/>
                  </a:outerShdw>
                </a:effectLst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en-US" sz="4000" spc="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Qualitative vs Quantitative Research:</a:t>
            </a:r>
          </a:p>
        </p:txBody>
      </p:sp>
    </p:spTree>
    <p:extLst>
      <p:ext uri="{BB962C8B-B14F-4D97-AF65-F5344CB8AC3E}">
        <p14:creationId xmlns:p14="http://schemas.microsoft.com/office/powerpoint/2010/main" val="4118267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ss 7" descr="Image Overlay">
            <a:extLst>
              <a:ext uri="{FF2B5EF4-FFF2-40B4-BE49-F238E27FC236}">
                <a16:creationId xmlns:a16="http://schemas.microsoft.com/office/drawing/2014/main" id="{11E4FD26-D9FC-4F2F-B2E7-434946FEB2ED}"/>
              </a:ext>
            </a:extLst>
          </p:cNvPr>
          <p:cNvSpPr/>
          <p:nvPr/>
        </p:nvSpPr>
        <p:spPr>
          <a:xfrm rot="-60000">
            <a:off x="989628" y="832188"/>
            <a:ext cx="4389747" cy="4931519"/>
          </a:xfrm>
          <a:prstGeom prst="plus">
            <a:avLst>
              <a:gd name="adj" fmla="val 4170"/>
            </a:avLst>
          </a:prstGeom>
          <a:noFill/>
          <a:ln w="19050">
            <a:solidFill>
              <a:schemeClr val="accent1"/>
            </a:solidFill>
          </a:ln>
          <a:effectLst>
            <a:outerShdw dist="127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Content Placeholder 5"/>
          <p:cNvSpPr txBox="1">
            <a:spLocks noChangeArrowheads="1"/>
          </p:cNvSpPr>
          <p:nvPr/>
        </p:nvSpPr>
        <p:spPr>
          <a:xfrm>
            <a:off x="5966700" y="967235"/>
            <a:ext cx="6028075" cy="5820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35000"/>
              </a:spcBef>
              <a:defRPr/>
            </a:pPr>
            <a:r>
              <a:rPr lang="en-US" sz="2800" b="1" dirty="0">
                <a:solidFill>
                  <a:schemeClr val="tx1"/>
                </a:solidFill>
              </a:rPr>
              <a:t>Qualitative research is useful when:</a:t>
            </a:r>
          </a:p>
          <a:p>
            <a:pPr lvl="1">
              <a:spcBef>
                <a:spcPct val="35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It is difficult to develop specific and actionable decision statements or research objectives.</a:t>
            </a:r>
          </a:p>
          <a:p>
            <a:pPr lvl="1">
              <a:spcBef>
                <a:spcPct val="35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The research objective is to develop a detailed and in-depth understanding of some phenomena.</a:t>
            </a:r>
          </a:p>
          <a:p>
            <a:pPr lvl="1">
              <a:spcBef>
                <a:spcPct val="35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The research objective is to learn how a phenomenon occurs in its natural setting or to learn how to express some concept in colloquial terms.</a:t>
            </a:r>
          </a:p>
          <a:p>
            <a:pPr lvl="1">
              <a:spcBef>
                <a:spcPct val="35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The behavior the researcher is studying is particularly context-dependent.</a:t>
            </a:r>
          </a:p>
          <a:p>
            <a:pPr lvl="1">
              <a:spcBef>
                <a:spcPct val="35000"/>
              </a:spcBef>
              <a:buClr>
                <a:schemeClr val="accent1">
                  <a:lumMod val="75000"/>
                </a:schemeClr>
              </a:buClr>
              <a:buFont typeface="Arial"/>
              <a:buChar char="•"/>
              <a:defRPr/>
            </a:pPr>
            <a:r>
              <a:rPr lang="en-US" sz="2400" b="1" dirty="0">
                <a:solidFill>
                  <a:schemeClr val="tx1"/>
                </a:solidFill>
              </a:rPr>
              <a:t>A fresh approach to studying the problem is needed.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5966700" y="266685"/>
            <a:ext cx="6028075" cy="610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Uses of Qualitative Research</a:t>
            </a:r>
          </a:p>
        </p:txBody>
      </p:sp>
      <p:pic>
        <p:nvPicPr>
          <p:cNvPr id="4" name="Picture Placeholder 10" descr="A close up of a green tree branch with a baby pine cone">
            <a:extLst>
              <a:ext uri="{FF2B5EF4-FFF2-40B4-BE49-F238E27FC236}">
                <a16:creationId xmlns:a16="http://schemas.microsoft.com/office/drawing/2014/main" id="{99636831-7D39-6790-A455-551B20D3D1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3611"/>
          <a:stretch/>
        </p:blipFill>
        <p:spPr>
          <a:xfrm>
            <a:off x="544513" y="794257"/>
            <a:ext cx="5110852" cy="5468431"/>
          </a:xfrm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1791406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ross 7" descr="Image Overlay">
            <a:extLst>
              <a:ext uri="{FF2B5EF4-FFF2-40B4-BE49-F238E27FC236}">
                <a16:creationId xmlns:a16="http://schemas.microsoft.com/office/drawing/2014/main" id="{11E4FD26-D9FC-4F2F-B2E7-434946FEB2ED}"/>
              </a:ext>
            </a:extLst>
          </p:cNvPr>
          <p:cNvSpPr/>
          <p:nvPr/>
        </p:nvSpPr>
        <p:spPr>
          <a:xfrm rot="-60000">
            <a:off x="989628" y="832188"/>
            <a:ext cx="4389747" cy="4931519"/>
          </a:xfrm>
          <a:prstGeom prst="plus">
            <a:avLst>
              <a:gd name="adj" fmla="val 4170"/>
            </a:avLst>
          </a:prstGeom>
          <a:noFill/>
          <a:ln w="19050">
            <a:solidFill>
              <a:schemeClr val="accent1"/>
            </a:solidFill>
          </a:ln>
          <a:effectLst>
            <a:outerShdw dist="127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467477" y="1064555"/>
            <a:ext cx="5519113" cy="5486111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ct val="40000"/>
              </a:spcBef>
            </a:pPr>
            <a:r>
              <a:rPr lang="en-US" altLang="en-US" sz="3200" b="1" dirty="0">
                <a:solidFill>
                  <a:schemeClr val="tx1"/>
                </a:solidFill>
                <a:cs typeface="Times New Roman" pitchFamily="18" charset="0"/>
              </a:rPr>
              <a:t>Major Orientations of Qualitative Research</a:t>
            </a:r>
          </a:p>
          <a:p>
            <a:pPr marL="804862" lvl="1" indent="-342900">
              <a:lnSpc>
                <a:spcPct val="100000"/>
              </a:lnSpc>
              <a:spcBef>
                <a:spcPct val="40000"/>
              </a:spcBef>
            </a:pPr>
            <a:r>
              <a:rPr lang="en-US" altLang="en-US" sz="2800" b="1" dirty="0">
                <a:solidFill>
                  <a:schemeClr val="tx1"/>
                </a:solidFill>
                <a:cs typeface="Times New Roman" pitchFamily="18" charset="0"/>
              </a:rPr>
              <a:t>Phenomenology—originating in philosophy and psychology</a:t>
            </a:r>
          </a:p>
          <a:p>
            <a:pPr marL="804862" lvl="1" indent="-342900">
              <a:lnSpc>
                <a:spcPct val="100000"/>
              </a:lnSpc>
              <a:spcBef>
                <a:spcPct val="40000"/>
              </a:spcBef>
            </a:pPr>
            <a:r>
              <a:rPr lang="en-US" altLang="en-US" sz="2800" b="1" dirty="0">
                <a:solidFill>
                  <a:schemeClr val="tx1"/>
                </a:solidFill>
                <a:cs typeface="Times New Roman" pitchFamily="18" charset="0"/>
              </a:rPr>
              <a:t>Ethnography—originating in anthropology</a:t>
            </a:r>
          </a:p>
          <a:p>
            <a:pPr marL="804862" lvl="1" indent="-342900">
              <a:lnSpc>
                <a:spcPct val="100000"/>
              </a:lnSpc>
              <a:spcBef>
                <a:spcPct val="40000"/>
              </a:spcBef>
            </a:pPr>
            <a:r>
              <a:rPr lang="en-US" altLang="en-US" sz="2800" b="1" dirty="0">
                <a:solidFill>
                  <a:schemeClr val="tx1"/>
                </a:solidFill>
                <a:cs typeface="Times New Roman" pitchFamily="18" charset="0"/>
              </a:rPr>
              <a:t>Grounded theory—originating in sociology</a:t>
            </a:r>
          </a:p>
          <a:p>
            <a:pPr marL="804862" lvl="1" indent="-342900">
              <a:lnSpc>
                <a:spcPct val="100000"/>
              </a:lnSpc>
              <a:spcBef>
                <a:spcPct val="40000"/>
              </a:spcBef>
            </a:pPr>
            <a:r>
              <a:rPr lang="en-US" altLang="en-US" sz="2800" b="1" dirty="0">
                <a:solidFill>
                  <a:schemeClr val="tx1"/>
                </a:solidFill>
                <a:cs typeface="Times New Roman" pitchFamily="18" charset="0"/>
              </a:rPr>
              <a:t>Case studies—originating in psychology and in business 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422075" y="178990"/>
            <a:ext cx="6769925" cy="7950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+mn-lt"/>
                <a:cs typeface="Tahoma" pitchFamily="34" charset="0"/>
              </a:rPr>
              <a:t>Qualitative Research Orientations</a:t>
            </a:r>
          </a:p>
        </p:txBody>
      </p:sp>
      <p:pic>
        <p:nvPicPr>
          <p:cNvPr id="4" name="Picture Placeholder 5" descr="Soup">
            <a:extLst>
              <a:ext uri="{FF2B5EF4-FFF2-40B4-BE49-F238E27FC236}">
                <a16:creationId xmlns:a16="http://schemas.microsoft.com/office/drawing/2014/main" id="{485B8DB6-72CA-5144-B97F-10E9715F27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1" b="3811"/>
          <a:stretch>
            <a:fillRect/>
          </a:stretch>
        </p:blipFill>
        <p:spPr>
          <a:xfrm>
            <a:off x="544513" y="525463"/>
            <a:ext cx="4981644" cy="5667375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512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B2CCD646-737C-78B0-8120-0ADFCCCEFCA8}"/>
              </a:ext>
            </a:extLst>
          </p:cNvPr>
          <p:cNvSpPr txBox="1">
            <a:spLocks/>
          </p:cNvSpPr>
          <p:nvPr/>
        </p:nvSpPr>
        <p:spPr>
          <a:xfrm>
            <a:off x="232804" y="159026"/>
            <a:ext cx="5956032" cy="1083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9900"/>
                </a:solidFill>
                <a:latin typeface="+mn-lt"/>
              </a:rPr>
              <a:t>Quantitative  data analysis: Key Points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E0F458-3773-30B6-F364-0BF71883BE3D}"/>
              </a:ext>
            </a:extLst>
          </p:cNvPr>
          <p:cNvSpPr/>
          <p:nvPr/>
        </p:nvSpPr>
        <p:spPr>
          <a:xfrm>
            <a:off x="719494" y="1348800"/>
            <a:ext cx="53765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Data must be analyzed to produce information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Computer software analysis is normally used for  this process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Data should be carefully prepared for analysis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Researchers need to know how to select and use different charting and statistical techniques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562D2F9-BDEC-2379-72CB-D01099C85C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264" r="8264"/>
          <a:stretch>
            <a:fillRect/>
          </a:stretch>
        </p:blipFill>
        <p:spPr>
          <a:xfrm>
            <a:off x="6718104" y="546652"/>
            <a:ext cx="4654355" cy="5854147"/>
          </a:xfrm>
          <a:prstGeom prst="can">
            <a:avLst/>
          </a:prstGeom>
        </p:spPr>
      </p:pic>
    </p:spTree>
    <p:extLst>
      <p:ext uri="{BB962C8B-B14F-4D97-AF65-F5344CB8AC3E}">
        <p14:creationId xmlns:p14="http://schemas.microsoft.com/office/powerpoint/2010/main" val="1159054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/>
          <p:cNvSpPr txBox="1">
            <a:spLocks/>
          </p:cNvSpPr>
          <p:nvPr/>
        </p:nvSpPr>
        <p:spPr>
          <a:xfrm>
            <a:off x="179737" y="431303"/>
            <a:ext cx="6442456" cy="12690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/>
                </a:solidFill>
              </a:rPr>
              <a:t>Quantitative  data analysis: Key Points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1472" y="1946868"/>
            <a:ext cx="63189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Data must be analyzed to produce information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Computer software analysis is normally used for  this process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Data should be carefully prepared for analysis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Researchers need to know how to select and use different charting and statistical techniques 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6699769-D26B-1261-EF56-2FE9DBF0B9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805" r="10805"/>
          <a:stretch>
            <a:fillRect/>
          </a:stretch>
        </p:blipFill>
        <p:spPr>
          <a:xfrm>
            <a:off x="6560457" y="1103243"/>
            <a:ext cx="5078265" cy="51285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3758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13566" y="1383563"/>
            <a:ext cx="5782433" cy="5096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Preparing, inputting and checking data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Choosing the most appropriate statistics to describe the data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</a:rPr>
              <a:t>Choosing the most appropriate statistics to examine data relationships and trends 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13567" y="253308"/>
            <a:ext cx="6460751" cy="98163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Quantitative data analysis: Main Concerns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2B2651B-D115-4EDB-F870-F359DE3D0B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22" r="14122"/>
          <a:stretch>
            <a:fillRect/>
          </a:stretch>
        </p:blipFill>
        <p:spPr>
          <a:xfrm rot="20799726">
            <a:off x="6701213" y="1165916"/>
            <a:ext cx="4654550" cy="43227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183569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10515600" cy="76177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RESEARCH PROCESS</a:t>
            </a:r>
          </a:p>
        </p:txBody>
      </p:sp>
      <p:cxnSp>
        <p:nvCxnSpPr>
          <p:cNvPr id="52" name="Straight Arrow Connector 51"/>
          <p:cNvCxnSpPr>
            <a:cxnSpLocks/>
            <a:stCxn id="8" idx="2"/>
          </p:cNvCxnSpPr>
          <p:nvPr/>
        </p:nvCxnSpPr>
        <p:spPr>
          <a:xfrm>
            <a:off x="4616750" y="4411175"/>
            <a:ext cx="192418" cy="3317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4233069" y="5136356"/>
            <a:ext cx="3111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4B602A-2905-4B73-9CAF-C95F61646A34}"/>
              </a:ext>
            </a:extLst>
          </p:cNvPr>
          <p:cNvGrpSpPr/>
          <p:nvPr/>
        </p:nvGrpSpPr>
        <p:grpSpPr>
          <a:xfrm>
            <a:off x="1461052" y="1375656"/>
            <a:ext cx="8179905" cy="4668837"/>
            <a:chOff x="1919536" y="1412776"/>
            <a:chExt cx="7515995" cy="4668837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416131" y="2663726"/>
              <a:ext cx="388938" cy="3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63EAB0-333E-4A1B-B9AD-F496A0FACC17}"/>
                </a:ext>
              </a:extLst>
            </p:cNvPr>
            <p:cNvGrpSpPr/>
            <p:nvPr/>
          </p:nvGrpSpPr>
          <p:grpSpPr>
            <a:xfrm>
              <a:off x="1919536" y="1412776"/>
              <a:ext cx="7515995" cy="4668837"/>
              <a:chOff x="2106587" y="1579563"/>
              <a:chExt cx="7515995" cy="466883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097312" y="1716087"/>
                <a:ext cx="1303338" cy="935038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Identifying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Research Problem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765188" y="1716087"/>
                <a:ext cx="2064924" cy="923330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Questions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&amp;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Objectives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59591" y="1871663"/>
                <a:ext cx="1100430" cy="646331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Literature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Review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47756" y="3735387"/>
                <a:ext cx="2174826" cy="92333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/>
                  <a:t>Develop</a:t>
                </a:r>
              </a:p>
              <a:p>
                <a:pPr algn="ctr">
                  <a:defRPr/>
                </a:pPr>
                <a:r>
                  <a:rPr lang="en-US" dirty="0"/>
                  <a:t>Theoretical/Research</a:t>
                </a:r>
              </a:p>
              <a:p>
                <a:pPr algn="ctr">
                  <a:defRPr/>
                </a:pPr>
                <a:r>
                  <a:rPr lang="en-US" dirty="0"/>
                  <a:t>Framework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63092" y="3968751"/>
                <a:ext cx="1086131" cy="64633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Design</a:t>
                </a:r>
              </a:p>
            </p:txBody>
          </p:sp>
          <p:grpSp>
            <p:nvGrpSpPr>
              <p:cNvPr id="5129" name="TextBox 15"/>
              <p:cNvGrpSpPr>
                <a:grpSpLocks/>
              </p:cNvGrpSpPr>
              <p:nvPr/>
            </p:nvGrpSpPr>
            <p:grpSpPr bwMode="auto">
              <a:xfrm>
                <a:off x="2106587" y="1579563"/>
                <a:ext cx="1289050" cy="1355725"/>
                <a:chOff x="35" y="1260"/>
                <a:chExt cx="837" cy="837"/>
              </a:xfrm>
            </p:grpSpPr>
            <p:pic>
              <p:nvPicPr>
                <p:cNvPr id="5157" name="TextBox 15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" y="1260"/>
                  <a:ext cx="837" cy="8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5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6" y="1296"/>
                  <a:ext cx="820" cy="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70000"/>
                    <a:buBlip>
                      <a:blip r:embed="rId5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FFFF"/>
                      </a:solidFill>
                      <a:latin typeface="Tw Cen MT" pitchFamily="34" charset="0"/>
                    </a:rPr>
                    <a:t>Preliminary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Data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Gathering</a:t>
                  </a:r>
                </a:p>
              </p:txBody>
            </p:sp>
          </p:grpSp>
          <p:sp>
            <p:nvSpPr>
              <p:cNvPr id="18" name="Right Arrow 17"/>
              <p:cNvSpPr/>
              <p:nvPr/>
            </p:nvSpPr>
            <p:spPr>
              <a:xfrm>
                <a:off x="3359125" y="2103437"/>
                <a:ext cx="652462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7859688" y="2168526"/>
                <a:ext cx="390525" cy="7778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2" name="Right Arrow 19"/>
              <p:cNvSpPr>
                <a:spLocks noChangeArrowheads="1"/>
              </p:cNvSpPr>
              <p:nvPr/>
            </p:nvSpPr>
            <p:spPr bwMode="auto">
              <a:xfrm rot="5400000">
                <a:off x="8132899" y="3085763"/>
                <a:ext cx="1087436" cy="45719"/>
              </a:xfrm>
              <a:prstGeom prst="rightArrow">
                <a:avLst>
                  <a:gd name="adj1" fmla="val 50000"/>
                  <a:gd name="adj2" fmla="val 60788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59387" y="2112962"/>
                <a:ext cx="260350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3" name="Left Arrow 22"/>
              <p:cNvSpPr/>
              <p:nvPr/>
            </p:nvSpPr>
            <p:spPr>
              <a:xfrm>
                <a:off x="7310413" y="4124326"/>
                <a:ext cx="131763" cy="155575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66987" y="3811587"/>
                <a:ext cx="937564" cy="923330"/>
              </a:xfrm>
              <a:prstGeom prst="rect">
                <a:avLst/>
              </a:prstGeom>
              <a:solidFill>
                <a:srgbClr val="990000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Analysis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And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findings</a:t>
                </a:r>
              </a:p>
            </p:txBody>
          </p:sp>
          <p:sp>
            <p:nvSpPr>
              <p:cNvPr id="25" name="Left Arrow 24"/>
              <p:cNvSpPr/>
              <p:nvPr/>
            </p:nvSpPr>
            <p:spPr>
              <a:xfrm>
                <a:off x="5560988" y="4202112"/>
                <a:ext cx="390525" cy="77788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7" name="Left Arrow 25"/>
              <p:cNvSpPr>
                <a:spLocks noChangeArrowheads="1"/>
              </p:cNvSpPr>
              <p:nvPr/>
            </p:nvSpPr>
            <p:spPr bwMode="auto">
              <a:xfrm flipV="1">
                <a:off x="3708375" y="4202113"/>
                <a:ext cx="715962" cy="155575"/>
              </a:xfrm>
              <a:prstGeom prst="leftArrow">
                <a:avLst>
                  <a:gd name="adj1" fmla="val 50000"/>
                  <a:gd name="adj2" fmla="val 41844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287688" y="4979987"/>
                <a:ext cx="4759325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5400000">
                <a:off x="31321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5400000">
                <a:off x="5413350" y="5135563"/>
                <a:ext cx="312738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5400000">
                <a:off x="65230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5400000">
                <a:off x="7929538" y="5097463"/>
                <a:ext cx="233362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>
                <a:cxnSpLocks/>
                <a:stCxn id="13" idx="0"/>
              </p:cNvCxnSpPr>
              <p:nvPr/>
            </p:nvCxnSpPr>
            <p:spPr>
              <a:xfrm rot="5400000" flipH="1" flipV="1">
                <a:off x="6198766" y="3136503"/>
                <a:ext cx="1216024" cy="39449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/>
              <p:cNvCxnSpPr>
                <a:cxnSpLocks/>
              </p:cNvCxnSpPr>
              <p:nvPr/>
            </p:nvCxnSpPr>
            <p:spPr>
              <a:xfrm rot="16200000" flipV="1">
                <a:off x="5126809" y="2764633"/>
                <a:ext cx="1163635" cy="93027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lbow Connector 63"/>
              <p:cNvCxnSpPr/>
              <p:nvPr/>
            </p:nvCxnSpPr>
            <p:spPr>
              <a:xfrm flipV="1">
                <a:off x="3614713" y="3192463"/>
                <a:ext cx="3846513" cy="620713"/>
              </a:xfrm>
              <a:prstGeom prst="bentConnector3">
                <a:avLst>
                  <a:gd name="adj1" fmla="val 55729"/>
                </a:avLst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rot="5400000" flipH="1" flipV="1">
                <a:off x="7227069" y="2959894"/>
                <a:ext cx="466725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0" name="TextBox 7"/>
              <p:cNvSpPr txBox="1">
                <a:spLocks noChangeArrowheads="1"/>
              </p:cNvSpPr>
              <p:nvPr/>
            </p:nvSpPr>
            <p:spPr bwMode="auto">
              <a:xfrm>
                <a:off x="2814150" y="5313362"/>
                <a:ext cx="883575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Method</a:t>
                </a:r>
              </a:p>
            </p:txBody>
          </p:sp>
          <p:sp>
            <p:nvSpPr>
              <p:cNvPr id="5151" name="TextBox 7"/>
              <p:cNvSpPr txBox="1">
                <a:spLocks noChangeArrowheads="1"/>
              </p:cNvSpPr>
              <p:nvPr/>
            </p:nvSpPr>
            <p:spPr bwMode="auto">
              <a:xfrm>
                <a:off x="3835445" y="5313362"/>
                <a:ext cx="1101584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Sampling </a:t>
                </a:r>
              </a:p>
            </p:txBody>
          </p:sp>
          <p:sp>
            <p:nvSpPr>
              <p:cNvPr id="5152" name="TextBox 7"/>
              <p:cNvSpPr txBox="1">
                <a:spLocks noChangeArrowheads="1"/>
              </p:cNvSpPr>
              <p:nvPr/>
            </p:nvSpPr>
            <p:spPr bwMode="auto">
              <a:xfrm>
                <a:off x="5002188" y="5313362"/>
                <a:ext cx="1171575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Unit of analysis </a:t>
                </a:r>
              </a:p>
            </p:txBody>
          </p:sp>
          <p:sp>
            <p:nvSpPr>
              <p:cNvPr id="5153" name="TextBox 7"/>
              <p:cNvSpPr txBox="1">
                <a:spLocks noChangeArrowheads="1"/>
              </p:cNvSpPr>
              <p:nvPr/>
            </p:nvSpPr>
            <p:spPr bwMode="auto">
              <a:xfrm>
                <a:off x="6221388" y="5313362"/>
                <a:ext cx="1171575" cy="93503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Data collection method</a:t>
                </a:r>
              </a:p>
            </p:txBody>
          </p:sp>
          <p:sp>
            <p:nvSpPr>
              <p:cNvPr id="5154" name="TextBox 7"/>
              <p:cNvSpPr txBox="1">
                <a:spLocks noChangeArrowheads="1"/>
              </p:cNvSpPr>
              <p:nvPr/>
            </p:nvSpPr>
            <p:spPr bwMode="auto">
              <a:xfrm>
                <a:off x="7440587" y="5313362"/>
                <a:ext cx="1524000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Development of hypothesis</a:t>
                </a:r>
              </a:p>
            </p:txBody>
          </p:sp>
          <p:sp>
            <p:nvSpPr>
              <p:cNvPr id="13" name="TextBox 7"/>
              <p:cNvSpPr txBox="1"/>
              <p:nvPr/>
            </p:nvSpPr>
            <p:spPr>
              <a:xfrm>
                <a:off x="5921350" y="3941762"/>
                <a:ext cx="1376362" cy="660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Hypothesis </a:t>
                </a:r>
              </a:p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development</a:t>
                </a:r>
              </a:p>
            </p:txBody>
          </p:sp>
          <p:sp>
            <p:nvSpPr>
              <p:cNvPr id="5156" name="TextBox 5"/>
              <p:cNvSpPr txBox="1">
                <a:spLocks noChangeArrowheads="1"/>
              </p:cNvSpPr>
              <p:nvPr/>
            </p:nvSpPr>
            <p:spPr bwMode="auto">
              <a:xfrm>
                <a:off x="3173387" y="3000468"/>
                <a:ext cx="2438400" cy="749300"/>
              </a:xfrm>
              <a:prstGeom prst="rect">
                <a:avLst/>
              </a:prstGeom>
              <a:solidFill>
                <a:srgbClr val="FF0000"/>
              </a:solidFill>
              <a:ln w="19050" algn="ctr">
                <a:solidFill>
                  <a:srgbClr val="A25C3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What are the symptoms or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indicators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dirty="0">
                  <a:solidFill>
                    <a:schemeClr val="bg1"/>
                  </a:solidFill>
                  <a:latin typeface="Tw Cen MT" pitchFamily="34" charset="0"/>
                </a:endParaRP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2AAB99-6E8F-47BC-8D8F-7155E6E8F017}"/>
              </a:ext>
            </a:extLst>
          </p:cNvPr>
          <p:cNvCxnSpPr/>
          <p:nvPr/>
        </p:nvCxnSpPr>
        <p:spPr>
          <a:xfrm rot="5400000">
            <a:off x="4181724" y="4764606"/>
            <a:ext cx="312738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C2CE1D-DE23-D889-EE39-EAEF2C9791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2665" y="3068164"/>
            <a:ext cx="1939353" cy="3349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345212-FB27-76EC-A7DF-A9B4E3BB80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882037" y="152984"/>
            <a:ext cx="1878745" cy="297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2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45A531-B1E4-CC4D-9322-5038BDFBAB97}"/>
              </a:ext>
            </a:extLst>
          </p:cNvPr>
          <p:cNvSpPr txBox="1">
            <a:spLocks/>
          </p:cNvSpPr>
          <p:nvPr/>
        </p:nvSpPr>
        <p:spPr>
          <a:xfrm>
            <a:off x="735496" y="103502"/>
            <a:ext cx="5319034" cy="6242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EE61F6-2629-C850-25E5-BDBDFC896F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655" r="13196"/>
          <a:stretch/>
        </p:blipFill>
        <p:spPr>
          <a:xfrm>
            <a:off x="5317434" y="1242391"/>
            <a:ext cx="4363279" cy="5496339"/>
          </a:xfrm>
          <a:prstGeom prst="can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53FD44B2-F2AF-3528-C391-5DFE9B797326}"/>
              </a:ext>
            </a:extLst>
          </p:cNvPr>
          <p:cNvSpPr txBox="1">
            <a:spLocks noChangeArrowheads="1"/>
          </p:cNvSpPr>
          <p:nvPr/>
        </p:nvSpPr>
        <p:spPr>
          <a:xfrm>
            <a:off x="200384" y="790604"/>
            <a:ext cx="6389259" cy="58288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Secondary data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Documentary, survey, or an amalgam of both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Times series for longitudinal studies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Cohort studies (compiling for the same population over time using a series of “snap-shots”)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Area-based data sets</a:t>
            </a:r>
          </a:p>
          <a:p>
            <a:pPr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Primary data</a:t>
            </a:r>
          </a:p>
          <a:p>
            <a:pPr lvl="1">
              <a:lnSpc>
                <a:spcPct val="100000"/>
              </a:lnSpc>
            </a:pPr>
            <a:r>
              <a:rPr lang="en-US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Experiments and observational study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Questionnaires/tests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Interviews</a:t>
            </a:r>
          </a:p>
          <a:p>
            <a:pPr lvl="1">
              <a:lnSpc>
                <a:spcPct val="100000"/>
              </a:lnSpc>
            </a:pPr>
            <a:r>
              <a:rPr lang="en-GB" alt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C16ED5-9105-75AD-BCF2-CCD1F0CA2288}"/>
              </a:ext>
            </a:extLst>
          </p:cNvPr>
          <p:cNvSpPr txBox="1"/>
          <p:nvPr/>
        </p:nvSpPr>
        <p:spPr>
          <a:xfrm>
            <a:off x="7281241" y="63517"/>
            <a:ext cx="4863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used for analyzing in order to reach the objectives, to answer the questions, to have a solution to the problems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A1F5B8-FE99-FF87-BE97-CB2DEAA95D2F}"/>
              </a:ext>
            </a:extLst>
          </p:cNvPr>
          <p:cNvSpPr/>
          <p:nvPr/>
        </p:nvSpPr>
        <p:spPr>
          <a:xfrm>
            <a:off x="9805007" y="3256760"/>
            <a:ext cx="2186609" cy="6758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RP, RQ, RO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7F76160B-D5C8-EA96-E320-72664356FAAF}"/>
              </a:ext>
            </a:extLst>
          </p:cNvPr>
          <p:cNvSpPr/>
          <p:nvPr/>
        </p:nvSpPr>
        <p:spPr>
          <a:xfrm>
            <a:off x="5436704" y="123400"/>
            <a:ext cx="1685511" cy="120869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64273DF-D476-0457-3858-3A913A0446A3}"/>
              </a:ext>
            </a:extLst>
          </p:cNvPr>
          <p:cNvSpPr/>
          <p:nvPr/>
        </p:nvSpPr>
        <p:spPr>
          <a:xfrm rot="5400000">
            <a:off x="10134007" y="1840623"/>
            <a:ext cx="1379409" cy="120869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61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Nachos">
            <a:extLst>
              <a:ext uri="{FF2B5EF4-FFF2-40B4-BE49-F238E27FC236}">
                <a16:creationId xmlns:a16="http://schemas.microsoft.com/office/drawing/2014/main" id="{B1036C60-189D-432C-AB40-1729E624C5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711687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F8B80E-457E-0862-6029-75C1E3CF982F}"/>
              </a:ext>
            </a:extLst>
          </p:cNvPr>
          <p:cNvSpPr txBox="1">
            <a:spLocks/>
          </p:cNvSpPr>
          <p:nvPr/>
        </p:nvSpPr>
        <p:spPr>
          <a:xfrm>
            <a:off x="6006547" y="240812"/>
            <a:ext cx="5711687" cy="74337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FF00"/>
                </a:solidFill>
              </a:rPr>
              <a:t>Sampling Methods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CBF15D-5CC4-1E3D-6D4D-1BEBCC8715EE}"/>
              </a:ext>
            </a:extLst>
          </p:cNvPr>
          <p:cNvSpPr txBox="1">
            <a:spLocks/>
          </p:cNvSpPr>
          <p:nvPr/>
        </p:nvSpPr>
        <p:spPr>
          <a:xfrm>
            <a:off x="5784573" y="1269305"/>
            <a:ext cx="6241775" cy="53478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cap="none" dirty="0">
                <a:solidFill>
                  <a:srgbClr val="FFFF66"/>
                </a:solidFill>
              </a:rPr>
              <a:t>Probability  sampling: </a:t>
            </a:r>
            <a:r>
              <a:rPr lang="en-US" sz="2800" i="1" cap="none" dirty="0">
                <a:solidFill>
                  <a:srgbClr val="FFFFCC"/>
                </a:solidFill>
              </a:rPr>
              <a:t>selecting sample is based on the consideration of the probability theory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i="1" cap="none" dirty="0">
                <a:solidFill>
                  <a:srgbClr val="FFFF66"/>
                </a:solidFill>
              </a:rPr>
              <a:t>Non probability sampling</a:t>
            </a:r>
            <a:r>
              <a:rPr lang="en-US" sz="2800" cap="none" dirty="0">
                <a:solidFill>
                  <a:srgbClr val="FFFF66"/>
                </a:solidFill>
              </a:rPr>
              <a:t>: </a:t>
            </a:r>
            <a:r>
              <a:rPr lang="en-US" sz="2800" cap="none" dirty="0">
                <a:solidFill>
                  <a:srgbClr val="FFFFCC"/>
                </a:solidFill>
              </a:rPr>
              <a:t>the sample is selected based on certain considerations, does not use the probability theory approach, and without random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cap="none" dirty="0">
                <a:solidFill>
                  <a:srgbClr val="FFFF66"/>
                </a:solidFill>
              </a:rPr>
              <a:t>Probability sampling is better to use in selecting sample, but in reality it is often not possible. If so, then non probability sampling can be used as an alternative</a:t>
            </a:r>
          </a:p>
        </p:txBody>
      </p:sp>
    </p:spTree>
    <p:extLst>
      <p:ext uri="{BB962C8B-B14F-4D97-AF65-F5344CB8AC3E}">
        <p14:creationId xmlns:p14="http://schemas.microsoft.com/office/powerpoint/2010/main" val="1610617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18" descr="A person pouring a drink into a glass">
            <a:extLst>
              <a:ext uri="{FF2B5EF4-FFF2-40B4-BE49-F238E27FC236}">
                <a16:creationId xmlns:a16="http://schemas.microsoft.com/office/drawing/2014/main" id="{98916D27-E0D7-0F91-A898-4F03544C3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858000" cy="6858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48D2C-A303-BA0A-71C3-276F28C2C8B5}"/>
              </a:ext>
            </a:extLst>
          </p:cNvPr>
          <p:cNvSpPr txBox="1">
            <a:spLocks/>
          </p:cNvSpPr>
          <p:nvPr/>
        </p:nvSpPr>
        <p:spPr>
          <a:xfrm>
            <a:off x="6967330" y="834887"/>
            <a:ext cx="5029200" cy="78235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4000" dirty="0">
                <a:solidFill>
                  <a:srgbClr val="993366"/>
                </a:solidFill>
                <a:latin typeface="Arial" pitchFamily="34" charset="0"/>
              </a:rPr>
              <a:t>Probability Sampling</a:t>
            </a:r>
            <a:endParaRPr lang="en-US" sz="4000" dirty="0">
              <a:solidFill>
                <a:srgbClr val="993366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A58136-7E5C-99F5-131C-C22D2BBAED99}"/>
              </a:ext>
            </a:extLst>
          </p:cNvPr>
          <p:cNvSpPr txBox="1">
            <a:spLocks/>
          </p:cNvSpPr>
          <p:nvPr/>
        </p:nvSpPr>
        <p:spPr>
          <a:xfrm>
            <a:off x="7393122" y="2318860"/>
            <a:ext cx="4603408" cy="3137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Simple random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Systematic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Stratified random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Cluster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altLang="en-US" sz="3600" b="1" i="1" dirty="0">
                <a:solidFill>
                  <a:srgbClr val="800000"/>
                </a:solidFill>
                <a:latin typeface="Arial" pitchFamily="34" charset="0"/>
              </a:rPr>
              <a:t>Multi-stage</a:t>
            </a:r>
          </a:p>
        </p:txBody>
      </p:sp>
    </p:spTree>
    <p:extLst>
      <p:ext uri="{BB962C8B-B14F-4D97-AF65-F5344CB8AC3E}">
        <p14:creationId xmlns:p14="http://schemas.microsoft.com/office/powerpoint/2010/main" val="818600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9" descr="Brown gilled mushrooms growing on a mossy tree trunk with some spiderwebs, viewed from below">
            <a:extLst>
              <a:ext uri="{FF2B5EF4-FFF2-40B4-BE49-F238E27FC236}">
                <a16:creationId xmlns:a16="http://schemas.microsoft.com/office/drawing/2014/main" id="{866F0E80-7E2F-41D8-40C2-3BE71D01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" r="16"/>
          <a:stretch>
            <a:fillRect/>
          </a:stretch>
        </p:blipFill>
        <p:spPr>
          <a:xfrm>
            <a:off x="0" y="0"/>
            <a:ext cx="12192000" cy="67586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163E450-6C0E-5A18-A539-6B4E43BA0A58}"/>
              </a:ext>
            </a:extLst>
          </p:cNvPr>
          <p:cNvSpPr txBox="1">
            <a:spLocks/>
          </p:cNvSpPr>
          <p:nvPr/>
        </p:nvSpPr>
        <p:spPr>
          <a:xfrm>
            <a:off x="94128" y="946443"/>
            <a:ext cx="5640750" cy="14182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ZA" sz="4500" b="1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en-US" sz="4400" dirty="0">
                <a:solidFill>
                  <a:srgbClr val="CC3300"/>
                </a:solidFill>
                <a:latin typeface="Arial" pitchFamily="34" charset="0"/>
              </a:rPr>
              <a:t>Non Probability Sampling</a:t>
            </a:r>
            <a:endParaRPr lang="en-US" sz="4400" dirty="0">
              <a:solidFill>
                <a:srgbClr val="CC330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38D020F-417A-8D7E-C36C-10221F7084E4}"/>
              </a:ext>
            </a:extLst>
          </p:cNvPr>
          <p:cNvSpPr txBox="1">
            <a:spLocks/>
          </p:cNvSpPr>
          <p:nvPr/>
        </p:nvSpPr>
        <p:spPr>
          <a:xfrm>
            <a:off x="94128" y="2722505"/>
            <a:ext cx="6787842" cy="4036104"/>
          </a:xfrm>
          <a:prstGeom prst="rect">
            <a:avLst/>
          </a:prstGeom>
        </p:spPr>
        <p:txBody>
          <a:bodyPr vert="horz" lIns="91416" tIns="45708" rIns="91416" bIns="45708" rtlCol="0" anchor="ctr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C33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Accidental Sampling. </a:t>
            </a:r>
            <a:r>
              <a:rPr lang="en-GB" altLang="en-US" sz="2800" b="1" dirty="0">
                <a:solidFill>
                  <a:schemeClr val="tx1"/>
                </a:solidFill>
              </a:rPr>
              <a:t>It is also called as </a:t>
            </a:r>
            <a:r>
              <a:rPr lang="en-US" sz="2800" b="1" i="1" dirty="0">
                <a:solidFill>
                  <a:schemeClr val="tx1"/>
                </a:solidFill>
              </a:rPr>
              <a:t>Convenience Sampling, Opportunity Sampling, </a:t>
            </a:r>
            <a:r>
              <a:rPr lang="en-US" sz="2800" b="1" dirty="0">
                <a:solidFill>
                  <a:schemeClr val="tx1"/>
                </a:solidFill>
              </a:rPr>
              <a:t>or</a:t>
            </a:r>
            <a:r>
              <a:rPr lang="en-US" sz="2800" b="1" i="1" dirty="0">
                <a:solidFill>
                  <a:schemeClr val="tx1"/>
                </a:solidFill>
              </a:rPr>
              <a:t> Haphazard Sampling</a:t>
            </a:r>
          </a:p>
          <a:p>
            <a:pPr>
              <a:buClr>
                <a:srgbClr val="CC33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Purposive Sampling</a:t>
            </a:r>
            <a:endParaRPr 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CC3300"/>
              </a:buClr>
            </a:pPr>
            <a:r>
              <a:rPr lang="en-US" sz="2800" b="1" i="1" dirty="0">
                <a:solidFill>
                  <a:schemeClr val="tx1"/>
                </a:solidFill>
              </a:rPr>
              <a:t>Expert Sampling</a:t>
            </a:r>
            <a:endParaRPr lang="en-GB" alt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CC33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Quota sampling: </a:t>
            </a:r>
            <a:r>
              <a:rPr lang="en-US" sz="2800" b="1" i="1" dirty="0">
                <a:solidFill>
                  <a:schemeClr val="tx1"/>
                </a:solidFill>
              </a:rPr>
              <a:t>proportionate</a:t>
            </a:r>
            <a:r>
              <a:rPr lang="en-GB" alt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chemeClr val="tx1"/>
                </a:solidFill>
              </a:rPr>
              <a:t>Quota Sampling, Non-proportionate Quota Sampling,  </a:t>
            </a:r>
            <a:r>
              <a:rPr lang="en-US" sz="2800" b="1" dirty="0">
                <a:solidFill>
                  <a:schemeClr val="tx1"/>
                </a:solidFill>
              </a:rPr>
              <a:t>and </a:t>
            </a:r>
            <a:r>
              <a:rPr lang="en-US" sz="2800" b="1" i="1" dirty="0">
                <a:solidFill>
                  <a:schemeClr val="tx1"/>
                </a:solidFill>
              </a:rPr>
              <a:t>Snowball Sampling</a:t>
            </a:r>
            <a:endParaRPr lang="en-GB" altLang="en-US" sz="2800" b="1" i="1" dirty="0">
              <a:solidFill>
                <a:schemeClr val="tx1"/>
              </a:solidFill>
            </a:endParaRPr>
          </a:p>
          <a:p>
            <a:pPr>
              <a:buClr>
                <a:srgbClr val="CC3300"/>
              </a:buClr>
            </a:pPr>
            <a:r>
              <a:rPr lang="en-GB" altLang="en-US" sz="2800" b="1" i="1" dirty="0">
                <a:solidFill>
                  <a:schemeClr val="tx1"/>
                </a:solidFill>
              </a:rPr>
              <a:t>Self-selection Sampling</a:t>
            </a:r>
          </a:p>
        </p:txBody>
      </p:sp>
    </p:spTree>
    <p:extLst>
      <p:ext uri="{BB962C8B-B14F-4D97-AF65-F5344CB8AC3E}">
        <p14:creationId xmlns:p14="http://schemas.microsoft.com/office/powerpoint/2010/main" val="2444871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Placeholder 51" descr="Coffee Beans">
            <a:extLst>
              <a:ext uri="{FF2B5EF4-FFF2-40B4-BE49-F238E27FC236}">
                <a16:creationId xmlns:a16="http://schemas.microsoft.com/office/drawing/2014/main" id="{C388A144-7F73-4841-9C0E-A3A1C8B66D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" y="-10160"/>
            <a:ext cx="12198985" cy="6877685"/>
          </a:xfr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E0ACD1F-5E64-47CD-BF6C-FED863721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6525"/>
            <a:ext cx="6130391" cy="6721476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4AA78AB-730D-6305-98E5-3EA9B224B247}"/>
              </a:ext>
            </a:extLst>
          </p:cNvPr>
          <p:cNvSpPr txBox="1">
            <a:spLocks/>
          </p:cNvSpPr>
          <p:nvPr/>
        </p:nvSpPr>
        <p:spPr>
          <a:xfrm>
            <a:off x="186152" y="1540565"/>
            <a:ext cx="4187065" cy="105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 Analysis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F9F1789-DC79-CE60-7EB0-B83ABDF95382}"/>
              </a:ext>
            </a:extLst>
          </p:cNvPr>
          <p:cNvSpPr txBox="1">
            <a:spLocks/>
          </p:cNvSpPr>
          <p:nvPr/>
        </p:nvSpPr>
        <p:spPr>
          <a:xfrm>
            <a:off x="39136" y="2596321"/>
            <a:ext cx="5387629" cy="25429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</a:pPr>
            <a:r>
              <a:rPr lang="en-US" sz="3600" b="1" dirty="0">
                <a:solidFill>
                  <a:srgbClr val="C00000"/>
                </a:solidFill>
              </a:rPr>
              <a:t>Qualitative Analysis </a:t>
            </a:r>
          </a:p>
          <a:p>
            <a:pPr>
              <a:buClr>
                <a:srgbClr val="002060"/>
              </a:buClr>
            </a:pPr>
            <a:r>
              <a:rPr lang="en-US" sz="3600" b="1" dirty="0">
                <a:solidFill>
                  <a:srgbClr val="C00000"/>
                </a:solidFill>
              </a:rPr>
              <a:t>Statistical Analysis </a:t>
            </a:r>
          </a:p>
          <a:p>
            <a:pPr>
              <a:buClr>
                <a:srgbClr val="002060"/>
              </a:buClr>
            </a:pPr>
            <a:r>
              <a:rPr lang="en-US" sz="3600" b="1" dirty="0">
                <a:solidFill>
                  <a:srgbClr val="C00000"/>
                </a:solidFill>
              </a:rPr>
              <a:t>Quantitative Analysis Besides  Statistics</a:t>
            </a:r>
          </a:p>
        </p:txBody>
      </p:sp>
    </p:spTree>
    <p:extLst>
      <p:ext uri="{BB962C8B-B14F-4D97-AF65-F5344CB8AC3E}">
        <p14:creationId xmlns:p14="http://schemas.microsoft.com/office/powerpoint/2010/main" val="1808338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 descr="Ingredients">
            <a:extLst>
              <a:ext uri="{FF2B5EF4-FFF2-40B4-BE49-F238E27FC236}">
                <a16:creationId xmlns:a16="http://schemas.microsoft.com/office/drawing/2014/main" id="{060F6419-FCDE-CBF5-6E29-A0B2F07AD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926"/>
            <a:ext cx="12192000" cy="6864926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DEF203D-42FF-427C-F7EE-991956CF4516}"/>
              </a:ext>
            </a:extLst>
          </p:cNvPr>
          <p:cNvSpPr txBox="1">
            <a:spLocks noChangeArrowheads="1"/>
          </p:cNvSpPr>
          <p:nvPr/>
        </p:nvSpPr>
        <p:spPr>
          <a:xfrm>
            <a:off x="5020316" y="2302287"/>
            <a:ext cx="7025909" cy="7589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4000" b="1" dirty="0">
                <a:latin typeface="Arial" pitchFamily="34" charset="0"/>
              </a:rPr>
              <a:t>Qualitative Data Analysis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865E56D7-C410-09EC-1C92-FD98147E4EF6}"/>
              </a:ext>
            </a:extLst>
          </p:cNvPr>
          <p:cNvSpPr txBox="1">
            <a:spLocks noChangeArrowheads="1"/>
          </p:cNvSpPr>
          <p:nvPr/>
        </p:nvSpPr>
        <p:spPr>
          <a:xfrm>
            <a:off x="5416826" y="3081130"/>
            <a:ext cx="6629399" cy="3687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akkal Majalla" panose="02000000000000000000" pitchFamily="2" charset="-78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akkal Majalla" panose="02000000000000000000" pitchFamily="2" charset="-78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akkal Majalla" panose="02000000000000000000" pitchFamily="2" charset="-78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Sakkal Majalla" panose="02000000000000000000" pitchFamily="2" charset="-78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altLang="en-US" b="1" dirty="0">
                <a:solidFill>
                  <a:srgbClr val="003300"/>
                </a:solidFill>
                <a:latin typeface="Arial" pitchFamily="34" charset="0"/>
              </a:rPr>
              <a:t>Qualitative data result from the collection of non-standardised data that require classification and are analysed through use of conceptualisation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altLang="en-US" b="1" dirty="0">
                <a:solidFill>
                  <a:srgbClr val="003300"/>
                </a:solidFill>
                <a:latin typeface="Arial" pitchFamily="34" charset="0"/>
              </a:rPr>
              <a:t>Qualitative analysis can involve summarising, categorising and structuring data 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GB" altLang="en-US" b="1" dirty="0">
                <a:solidFill>
                  <a:srgbClr val="003300"/>
                </a:solidFill>
                <a:latin typeface="Arial" pitchFamily="34" charset="0"/>
              </a:rPr>
              <a:t>The process of data analysis and collection are necessarily interactive</a:t>
            </a:r>
          </a:p>
        </p:txBody>
      </p:sp>
    </p:spTree>
    <p:extLst>
      <p:ext uri="{BB962C8B-B14F-4D97-AF65-F5344CB8AC3E}">
        <p14:creationId xmlns:p14="http://schemas.microsoft.com/office/powerpoint/2010/main" val="183887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four cacti in pots">
            <a:extLst>
              <a:ext uri="{FF2B5EF4-FFF2-40B4-BE49-F238E27FC236}">
                <a16:creationId xmlns:a16="http://schemas.microsoft.com/office/drawing/2014/main" id="{1A38A656-4CA8-1357-8086-FB8B2B83CA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249C07-05A1-E471-B8E4-EF38536C5E38}"/>
              </a:ext>
            </a:extLst>
          </p:cNvPr>
          <p:cNvSpPr txBox="1">
            <a:spLocks/>
          </p:cNvSpPr>
          <p:nvPr/>
        </p:nvSpPr>
        <p:spPr>
          <a:xfrm>
            <a:off x="436428" y="1003853"/>
            <a:ext cx="5918885" cy="6559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en-US" sz="4400" b="1" dirty="0">
                <a:solidFill>
                  <a:schemeClr val="tx1"/>
                </a:solidFill>
              </a:rPr>
              <a:t>STATISTICAL ANALYSIS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7B72F4-A166-AE28-655D-2AECED850660}"/>
              </a:ext>
            </a:extLst>
          </p:cNvPr>
          <p:cNvSpPr txBox="1">
            <a:spLocks/>
          </p:cNvSpPr>
          <p:nvPr/>
        </p:nvSpPr>
        <p:spPr>
          <a:xfrm>
            <a:off x="7891670" y="298174"/>
            <a:ext cx="4184373" cy="6331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Sakkal Majalla" panose="02000000000000000000" pitchFamily="2" charset="-78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Descriptive Statistics: Part of statistics which is specifically used to describe data; describing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visually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Inductive Statistics: Part of Statistics for taking formal conclusions and generalizing to population based on data sample; classified o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Parametric Statistics 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8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Non-Parametric Statistics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2C1A51F8-0F79-9BB9-8F56-11348E6E6709}"/>
              </a:ext>
            </a:extLst>
          </p:cNvPr>
          <p:cNvSpPr/>
          <p:nvPr/>
        </p:nvSpPr>
        <p:spPr>
          <a:xfrm>
            <a:off x="5988269" y="616227"/>
            <a:ext cx="1787443" cy="129358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97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7" y="146906"/>
            <a:ext cx="10515600" cy="956779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Types of Tests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2B089-A8F9-45B1-BE6E-EAC10163F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582" y="1103686"/>
            <a:ext cx="3322223" cy="267449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008000"/>
                </a:solidFill>
              </a:rPr>
              <a:t>Test for the measurement</a:t>
            </a: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14" name="Text Placeholder 113">
            <a:extLst>
              <a:ext uri="{FF2B5EF4-FFF2-40B4-BE49-F238E27FC236}">
                <a16:creationId xmlns:a16="http://schemas.microsoft.com/office/drawing/2014/main" id="{B51B89C9-6212-44BC-8654-817139EF8D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0801" y="1131168"/>
            <a:ext cx="3209544" cy="2647011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</a:rPr>
              <a:t>Test for the statistical tools</a:t>
            </a:r>
          </a:p>
          <a:p>
            <a:endParaRPr lang="en-ZA" sz="4400" dirty="0"/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3F77F960-EB31-4698-AB82-5583AF66D39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1C399-8F48-44F5-9461-3C89866D4C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799224" y="1103685"/>
            <a:ext cx="3209544" cy="2674494"/>
          </a:xfrm>
        </p:spPr>
        <p:txBody>
          <a:bodyPr/>
          <a:lstStyle/>
          <a:p>
            <a:r>
              <a:rPr lang="en-US" sz="4400" b="1" dirty="0">
                <a:solidFill>
                  <a:srgbClr val="000066"/>
                </a:solidFill>
              </a:rPr>
              <a:t>Test for the hypothesis</a:t>
            </a:r>
          </a:p>
          <a:p>
            <a:endParaRPr lang="en-US" sz="4400" dirty="0"/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0" name="Right Arrow 9">
            <a:extLst>
              <a:ext uri="{FF2B5EF4-FFF2-40B4-BE49-F238E27FC236}">
                <a16:creationId xmlns:a16="http://schemas.microsoft.com/office/drawing/2014/main" id="{8AF1F172-2851-410B-AED7-DD97652BBECE}"/>
              </a:ext>
            </a:extLst>
          </p:cNvPr>
          <p:cNvSpPr/>
          <p:nvPr/>
        </p:nvSpPr>
        <p:spPr>
          <a:xfrm>
            <a:off x="3512805" y="2013239"/>
            <a:ext cx="936104" cy="721331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9">
            <a:extLst>
              <a:ext uri="{FF2B5EF4-FFF2-40B4-BE49-F238E27FC236}">
                <a16:creationId xmlns:a16="http://schemas.microsoft.com/office/drawing/2014/main" id="{0D4E3BD2-1E35-459F-99D9-B162604596ED}"/>
              </a:ext>
            </a:extLst>
          </p:cNvPr>
          <p:cNvSpPr/>
          <p:nvPr/>
        </p:nvSpPr>
        <p:spPr>
          <a:xfrm>
            <a:off x="7863120" y="2013238"/>
            <a:ext cx="936104" cy="721331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4219321-1496-5806-FB23-BE2BD1983EE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5941" b="35941"/>
          <a:stretch>
            <a:fillRect/>
          </a:stretch>
        </p:blipFill>
        <p:spPr>
          <a:xfrm>
            <a:off x="3048" y="3805662"/>
            <a:ext cx="12188952" cy="3052338"/>
          </a:xfr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5CF90B6-D4B1-5DC9-B8A7-803F242CF7A1}"/>
              </a:ext>
            </a:extLst>
          </p:cNvPr>
          <p:cNvSpPr/>
          <p:nvPr/>
        </p:nvSpPr>
        <p:spPr>
          <a:xfrm rot="20870559">
            <a:off x="348550" y="1706521"/>
            <a:ext cx="1113508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003300"/>
                </a:solidFill>
              </a:rPr>
              <a:t>Pay attention, which one is related to RP, RQ, RO</a:t>
            </a:r>
            <a:endParaRPr lang="en-US" sz="4000" b="1" cap="none" spc="0" dirty="0">
              <a:ln/>
              <a:solidFill>
                <a:srgbClr val="0033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8837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>
            <a:extLst>
              <a:ext uri="{FF2B5EF4-FFF2-40B4-BE49-F238E27FC236}">
                <a16:creationId xmlns:a16="http://schemas.microsoft.com/office/drawing/2014/main" id="{5F57AADA-8670-4B19-A1B5-53097D092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6017" y="174619"/>
            <a:ext cx="8275983" cy="51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85479" tIns="42739" rIns="85479" bIns="42739">
            <a:spAutoFit/>
          </a:bodyPr>
          <a:lstStyle>
            <a:lvl1pPr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/>
              <a:t>POKOK-POKOK  PENELITIAN dan LAPORAN</a:t>
            </a:r>
            <a:endParaRPr lang="en-US" altLang="en-US" sz="2800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7880FDE7-45A9-49FD-A22E-C86A040D9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4616" y="701409"/>
            <a:ext cx="7011918" cy="9480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 wrap="square" lIns="85479" tIns="42739" rIns="85479" bIns="42739">
            <a:spAutoFit/>
          </a:bodyPr>
          <a:lstStyle>
            <a:lvl1pPr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54125"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54125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Lima pilar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utama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metode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ilmiah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dalam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+mn-lt"/>
              </a:rPr>
              <a:t>penelitian</a:t>
            </a:r>
            <a:r>
              <a:rPr lang="en-US" altLang="en-US" sz="2800" b="1" dirty="0">
                <a:solidFill>
                  <a:srgbClr val="FF0000"/>
                </a:solidFill>
                <a:latin typeface="+mn-lt"/>
              </a:rPr>
              <a:t>  </a:t>
            </a:r>
            <a:endParaRPr lang="en-US" altLang="en-US" sz="32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AECF73-4F29-9B5B-FC29-F054953A5492}"/>
              </a:ext>
            </a:extLst>
          </p:cNvPr>
          <p:cNvGrpSpPr/>
          <p:nvPr/>
        </p:nvGrpSpPr>
        <p:grpSpPr>
          <a:xfrm>
            <a:off x="4176228" y="1649496"/>
            <a:ext cx="7879936" cy="4889897"/>
            <a:chOff x="4769470" y="1214793"/>
            <a:chExt cx="7400857" cy="4889897"/>
          </a:xfrm>
        </p:grpSpPr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CAC7E540-97F6-4A44-BF82-309E97A49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65125" y="1214793"/>
              <a:ext cx="3797164" cy="935776"/>
            </a:xfrm>
            <a:prstGeom prst="rect">
              <a:avLst/>
            </a:prstGeom>
            <a:solidFill>
              <a:srgbClr val="002060"/>
            </a:solidFill>
            <a:ln w="635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lIns="85479" tIns="42739" rIns="85479" bIns="42739">
              <a:spAutoFit/>
            </a:bodyPr>
            <a:lstStyle>
              <a:lvl1pPr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40" b="1" dirty="0">
                  <a:solidFill>
                    <a:schemeClr val="bg1"/>
                  </a:solidFill>
                </a:rPr>
                <a:t>What is the Problem? </a:t>
              </a:r>
            </a:p>
            <a:p>
              <a:r>
                <a:rPr lang="en-US" altLang="en-US" sz="1840" dirty="0"/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Jawabannya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ada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dalam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en-US" sz="1840" b="1" dirty="0">
                  <a:solidFill>
                    <a:srgbClr val="FF0000"/>
                  </a:solidFill>
                </a:rPr>
                <a:t>Bab  </a:t>
              </a:r>
              <a:r>
                <a:rPr lang="en-US" altLang="en-US" sz="1840" b="1" dirty="0" err="1">
                  <a:solidFill>
                    <a:srgbClr val="FF0000"/>
                  </a:solidFill>
                </a:rPr>
                <a:t>Pendahuluan</a:t>
              </a:r>
              <a:endParaRPr lang="en-US" altLang="en-US" sz="184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F44DD35A-872C-424A-B2E5-E4BB6D3CF5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4340" y="2207621"/>
              <a:ext cx="3797164" cy="935776"/>
            </a:xfrm>
            <a:prstGeom prst="rect">
              <a:avLst/>
            </a:prstGeom>
            <a:solidFill>
              <a:srgbClr val="006600"/>
            </a:solidFill>
            <a:ln w="635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85479" tIns="42739" rIns="85479" bIns="42739">
              <a:spAutoFit/>
            </a:bodyPr>
            <a:lstStyle>
              <a:lvl1pPr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40" b="1" dirty="0">
                  <a:solidFill>
                    <a:schemeClr val="bg1"/>
                  </a:solidFill>
                </a:rPr>
                <a:t>How do you study the Problem? </a:t>
              </a:r>
            </a:p>
            <a:p>
              <a:r>
                <a:rPr lang="en-US" altLang="en-US" sz="1840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Jawabannya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ada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dalam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en-US" sz="1840" b="1" dirty="0">
                  <a:solidFill>
                    <a:srgbClr val="FFFF00"/>
                  </a:solidFill>
                </a:rPr>
                <a:t>Bab 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Metode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Penelitian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9313B4C6-365D-4D85-B61A-B9700EF4F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4168" y="3332424"/>
              <a:ext cx="3883154" cy="935776"/>
            </a:xfrm>
            <a:prstGeom prst="rect">
              <a:avLst/>
            </a:prstGeom>
            <a:solidFill>
              <a:srgbClr val="003300"/>
            </a:solidFill>
            <a:ln w="9525">
              <a:miter lim="800000"/>
              <a:headEnd/>
              <a:tailEnd/>
            </a:ln>
            <a:scene3d>
              <a:camera prst="legacyPerspectiveTop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2"/>
              </a:extrusionClr>
              <a:contourClr>
                <a:schemeClr val="tx1"/>
              </a:contourClr>
            </a:sp3d>
          </p:spPr>
          <p:txBody>
            <a:bodyPr wrap="square" lIns="85479" tIns="42739" rIns="85479" bIns="42739">
              <a:spAutoFit/>
              <a:flatTx/>
            </a:bodyPr>
            <a:lstStyle>
              <a:lvl1pPr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40" b="1" dirty="0">
                  <a:solidFill>
                    <a:schemeClr val="bg1"/>
                  </a:solidFill>
                </a:rPr>
                <a:t>What do you find ? </a:t>
              </a:r>
            </a:p>
            <a:p>
              <a:r>
                <a:rPr lang="en-US" altLang="en-US" sz="1840" dirty="0"/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Jawabannya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ada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dalam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en-US" sz="1840" b="1" dirty="0">
                  <a:solidFill>
                    <a:srgbClr val="00FF99"/>
                  </a:solidFill>
                </a:rPr>
                <a:t>Bab  Hasil </a:t>
              </a:r>
              <a:r>
                <a:rPr lang="en-US" altLang="en-US" sz="1840" b="1" dirty="0" err="1">
                  <a:solidFill>
                    <a:srgbClr val="00FF99"/>
                  </a:solidFill>
                </a:rPr>
                <a:t>Penelitian</a:t>
              </a:r>
              <a:endParaRPr lang="en-US" altLang="en-US" sz="1840" b="1" dirty="0">
                <a:solidFill>
                  <a:srgbClr val="00FF99"/>
                </a:solidFill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D3F1FA5F-289D-4F1F-9E18-14BABDCE5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9966" y="4460723"/>
              <a:ext cx="4000361" cy="935776"/>
            </a:xfrm>
            <a:prstGeom prst="rect">
              <a:avLst/>
            </a:prstGeom>
            <a:solidFill>
              <a:srgbClr val="C00000"/>
            </a:solidFill>
            <a:ln w="9525">
              <a:miter lim="800000"/>
              <a:headEnd/>
              <a:tailEnd/>
            </a:ln>
            <a:scene3d>
              <a:camera prst="legacyPerspectiveTop"/>
              <a:lightRig rig="legacyFlat1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tx2"/>
              </a:extrusionClr>
              <a:contourClr>
                <a:srgbClr val="FFFFFF"/>
              </a:contourClr>
            </a:sp3d>
          </p:spPr>
          <p:txBody>
            <a:bodyPr wrap="square" lIns="85479" tIns="42739" rIns="85479" bIns="42739">
              <a:spAutoFit/>
              <a:flatTx/>
            </a:bodyPr>
            <a:lstStyle>
              <a:lvl1pPr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40" b="1" dirty="0">
                  <a:solidFill>
                    <a:schemeClr val="bg1"/>
                  </a:solidFill>
                </a:rPr>
                <a:t>What do these findings mean ? </a:t>
              </a:r>
            </a:p>
            <a:p>
              <a:r>
                <a:rPr lang="en-US" altLang="en-US" sz="1840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Jawabannya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ada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dalam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altLang="en-US" sz="1840" b="1" dirty="0">
                  <a:solidFill>
                    <a:srgbClr val="FFFFCC"/>
                  </a:solidFill>
                </a:rPr>
                <a:t>Bab  </a:t>
              </a:r>
              <a:r>
                <a:rPr lang="en-US" altLang="en-US" sz="1840" b="1" dirty="0" err="1">
                  <a:solidFill>
                    <a:srgbClr val="FFFFCC"/>
                  </a:solidFill>
                </a:rPr>
                <a:t>Pembahasan</a:t>
              </a:r>
              <a:endParaRPr lang="en-US" altLang="en-US" sz="1840" b="1" dirty="0">
                <a:solidFill>
                  <a:srgbClr val="FFFFCC"/>
                </a:solidFill>
              </a:endParaRP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3E37C599-881B-4FE1-A07A-7602C8EEFC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9470" y="5452068"/>
              <a:ext cx="7400857" cy="652622"/>
            </a:xfrm>
            <a:prstGeom prst="rect">
              <a:avLst/>
            </a:prstGeom>
            <a:solidFill>
              <a:srgbClr val="C00000"/>
            </a:solidFill>
            <a:ln w="635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</p:spPr>
          <p:txBody>
            <a:bodyPr wrap="square" lIns="85479" tIns="42739" rIns="85479" bIns="42739">
              <a:spAutoFit/>
            </a:bodyPr>
            <a:lstStyle>
              <a:lvl1pPr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54125"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54125" eaLnBrk="0" fontAlgn="base" hangingPunct="0"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40" b="1" dirty="0">
                  <a:solidFill>
                    <a:schemeClr val="bg1"/>
                  </a:solidFill>
                </a:rPr>
                <a:t>How do you communicate  these findings? </a:t>
              </a:r>
            </a:p>
            <a:p>
              <a:r>
                <a:rPr lang="en-US" altLang="en-US" sz="1840" b="1" dirty="0" err="1">
                  <a:solidFill>
                    <a:schemeClr val="bg1"/>
                  </a:solidFill>
                </a:rPr>
                <a:t>Jawabannya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ada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1840" b="1" dirty="0" err="1">
                  <a:solidFill>
                    <a:schemeClr val="bg1"/>
                  </a:solidFill>
                </a:rPr>
                <a:t>dalam</a:t>
              </a:r>
              <a:r>
                <a:rPr lang="en-US" altLang="en-US" sz="1840" b="1" dirty="0">
                  <a:solidFill>
                    <a:schemeClr val="bg1"/>
                  </a:solidFill>
                </a:rPr>
                <a:t>  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Artikel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Jurnal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Ilmiah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hasil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</a:t>
              </a:r>
              <a:r>
                <a:rPr lang="en-US" altLang="en-US" sz="1840" b="1" dirty="0" err="1">
                  <a:solidFill>
                    <a:srgbClr val="FFFF00"/>
                  </a:solidFill>
                </a:rPr>
                <a:t>penelitian</a:t>
              </a:r>
              <a:r>
                <a:rPr lang="en-US" altLang="en-US" sz="1840" b="1" dirty="0">
                  <a:solidFill>
                    <a:srgbClr val="FFFF00"/>
                  </a:solidFill>
                </a:rPr>
                <a:t>  </a:t>
              </a:r>
            </a:p>
          </p:txBody>
        </p:sp>
      </p:grp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625B336-A886-DC9B-049A-B301783546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90" t="9241" r="834"/>
          <a:stretch/>
        </p:blipFill>
        <p:spPr>
          <a:xfrm>
            <a:off x="458455" y="482048"/>
            <a:ext cx="5378900" cy="5893904"/>
          </a:xfrm>
          <a:prstGeom prst="can">
            <a:avLst/>
          </a:prstGeom>
          <a:scene3d>
            <a:camera prst="perspectiveHeroicExtreme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46348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5C76-B5C6-A294-4957-51CDE299B9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KESALAHAN-KESALAHAN YANG SERING MUNCUL</a:t>
            </a:r>
          </a:p>
        </p:txBody>
      </p:sp>
    </p:spTree>
    <p:extLst>
      <p:ext uri="{BB962C8B-B14F-4D97-AF65-F5344CB8AC3E}">
        <p14:creationId xmlns:p14="http://schemas.microsoft.com/office/powerpoint/2010/main" val="1320229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Photograph of coffee mug filled, on a table and surrounded by coffee beans">
            <a:extLst>
              <a:ext uri="{FF2B5EF4-FFF2-40B4-BE49-F238E27FC236}">
                <a16:creationId xmlns:a16="http://schemas.microsoft.com/office/drawing/2014/main" id="{BB23A06C-C918-C5B6-8CA6-F647EBFC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6" t="8551" r="2663" b="7102"/>
          <a:stretch/>
        </p:blipFill>
        <p:spPr>
          <a:xfrm flipH="1">
            <a:off x="223337" y="1321903"/>
            <a:ext cx="4617020" cy="4461221"/>
          </a:xfrm>
          <a:prstGeom prst="flowChartMultidocumen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943CD28-8AC7-A2CB-2D24-B7CFED40A316}"/>
              </a:ext>
            </a:extLst>
          </p:cNvPr>
          <p:cNvGrpSpPr/>
          <p:nvPr/>
        </p:nvGrpSpPr>
        <p:grpSpPr>
          <a:xfrm>
            <a:off x="4283764" y="565985"/>
            <a:ext cx="7802219" cy="5835799"/>
            <a:chOff x="3643385" y="501067"/>
            <a:chExt cx="8510765" cy="52371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054645-96B1-F605-75ED-0EA6E9D948EA}"/>
                </a:ext>
              </a:extLst>
            </p:cNvPr>
            <p:cNvSpPr txBox="1"/>
            <p:nvPr/>
          </p:nvSpPr>
          <p:spPr>
            <a:xfrm>
              <a:off x="4749244" y="501067"/>
              <a:ext cx="6619409" cy="5800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0099"/>
                  </a:solidFill>
                </a:rPr>
                <a:t>IN CONDUCTING RESEARCH :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7FEB28-41E9-FDFC-F40A-3E0B71E18257}"/>
                </a:ext>
              </a:extLst>
            </p:cNvPr>
            <p:cNvSpPr txBox="1"/>
            <p:nvPr/>
          </p:nvSpPr>
          <p:spPr>
            <a:xfrm>
              <a:off x="3643385" y="1559491"/>
              <a:ext cx="3019481" cy="552135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What to Do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A384C1-5F8F-4AA9-52F3-AAEFBA16D7C4}"/>
                </a:ext>
              </a:extLst>
            </p:cNvPr>
            <p:cNvSpPr txBox="1"/>
            <p:nvPr/>
          </p:nvSpPr>
          <p:spPr>
            <a:xfrm>
              <a:off x="3643385" y="2548196"/>
              <a:ext cx="2798767" cy="552135"/>
            </a:xfrm>
            <a:prstGeom prst="rect">
              <a:avLst/>
            </a:prstGeom>
            <a:noFill/>
            <a:ln w="28575">
              <a:solidFill>
                <a:srgbClr val="00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6600"/>
                  </a:solidFill>
                  <a:latin typeface="Segoe Print" panose="02000600000000000000" pitchFamily="2" charset="0"/>
                </a:rPr>
                <a:t>Why to Do</a:t>
              </a:r>
              <a:endParaRPr lang="en-US" sz="3200" b="1" dirty="0">
                <a:solidFill>
                  <a:srgbClr val="0066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204EC2-7808-3BEE-A9AF-14ED041BD96E}"/>
                </a:ext>
              </a:extLst>
            </p:cNvPr>
            <p:cNvSpPr/>
            <p:nvPr/>
          </p:nvSpPr>
          <p:spPr>
            <a:xfrm>
              <a:off x="4974603" y="3363165"/>
              <a:ext cx="2518927" cy="552135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Segoe Print" panose="02000600000000000000" pitchFamily="2" charset="0"/>
                </a:rPr>
                <a:t>How to Do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9180842-9067-5536-6D4C-7C0CA9A4CEE3}"/>
                </a:ext>
              </a:extLst>
            </p:cNvPr>
            <p:cNvSpPr txBox="1"/>
            <p:nvPr/>
          </p:nvSpPr>
          <p:spPr>
            <a:xfrm>
              <a:off x="7493530" y="1571384"/>
              <a:ext cx="4527279" cy="524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Segoe Print" panose="02000600000000000000" pitchFamily="2" charset="0"/>
                </a:rPr>
                <a:t>PS, RO, RQ, Scope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353F7DE-4DF6-4648-E5BD-968906D62427}"/>
                </a:ext>
              </a:extLst>
            </p:cNvPr>
            <p:cNvSpPr/>
            <p:nvPr/>
          </p:nvSpPr>
          <p:spPr>
            <a:xfrm>
              <a:off x="7240468" y="2541840"/>
              <a:ext cx="4913682" cy="4940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6600"/>
                  </a:solidFill>
                  <a:latin typeface="Segoe Print" panose="02000600000000000000" pitchFamily="2" charset="0"/>
                </a:rPr>
                <a:t>Background, Significance</a:t>
              </a:r>
              <a:endParaRPr lang="en-US" sz="2800" b="1" dirty="0">
                <a:solidFill>
                  <a:srgbClr val="0066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1A780C-7C34-50A7-AE9D-D2C6021AF8E8}"/>
                </a:ext>
              </a:extLst>
            </p:cNvPr>
            <p:cNvSpPr/>
            <p:nvPr/>
          </p:nvSpPr>
          <p:spPr>
            <a:xfrm>
              <a:off x="8435200" y="3363165"/>
              <a:ext cx="34948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C00000"/>
                  </a:solidFill>
                  <a:latin typeface="Segoe Print" panose="02000600000000000000" pitchFamily="2" charset="0"/>
                </a:rPr>
                <a:t>Research Design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6" name="Right Arrow 10">
              <a:extLst>
                <a:ext uri="{FF2B5EF4-FFF2-40B4-BE49-F238E27FC236}">
                  <a16:creationId xmlns:a16="http://schemas.microsoft.com/office/drawing/2014/main" id="{C7561860-7370-7F9D-5E5D-08C54128D7A8}"/>
                </a:ext>
              </a:extLst>
            </p:cNvPr>
            <p:cNvSpPr/>
            <p:nvPr/>
          </p:nvSpPr>
          <p:spPr>
            <a:xfrm>
              <a:off x="6776990" y="1585223"/>
              <a:ext cx="716540" cy="484632"/>
            </a:xfrm>
            <a:prstGeom prst="rightArrow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11">
              <a:extLst>
                <a:ext uri="{FF2B5EF4-FFF2-40B4-BE49-F238E27FC236}">
                  <a16:creationId xmlns:a16="http://schemas.microsoft.com/office/drawing/2014/main" id="{F50385FB-122E-5FB7-084B-BEFF0131C466}"/>
                </a:ext>
              </a:extLst>
            </p:cNvPr>
            <p:cNvSpPr/>
            <p:nvPr/>
          </p:nvSpPr>
          <p:spPr>
            <a:xfrm>
              <a:off x="6560719" y="2476276"/>
              <a:ext cx="716539" cy="624053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Arrow 12">
              <a:extLst>
                <a:ext uri="{FF2B5EF4-FFF2-40B4-BE49-F238E27FC236}">
                  <a16:creationId xmlns:a16="http://schemas.microsoft.com/office/drawing/2014/main" id="{BD18FEC8-78E0-4882-4D9A-086C1224CD5E}"/>
                </a:ext>
              </a:extLst>
            </p:cNvPr>
            <p:cNvSpPr/>
            <p:nvPr/>
          </p:nvSpPr>
          <p:spPr>
            <a:xfrm>
              <a:off x="7643451" y="3272627"/>
              <a:ext cx="791749" cy="68247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10A9BC-9B7E-7288-3045-46E9E54DFA17}"/>
                </a:ext>
              </a:extLst>
            </p:cNvPr>
            <p:cNvSpPr txBox="1"/>
            <p:nvPr/>
          </p:nvSpPr>
          <p:spPr>
            <a:xfrm>
              <a:off x="5281670" y="4992507"/>
              <a:ext cx="6278212" cy="74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Theories (concept, construct, preposition), Theoretical Framework </a:t>
              </a:r>
            </a:p>
          </p:txBody>
        </p:sp>
        <p:sp>
          <p:nvSpPr>
            <p:cNvPr id="30" name="Down Arrow 14">
              <a:extLst>
                <a:ext uri="{FF2B5EF4-FFF2-40B4-BE49-F238E27FC236}">
                  <a16:creationId xmlns:a16="http://schemas.microsoft.com/office/drawing/2014/main" id="{0E7F060D-8467-4B34-1D51-5E5B8879004E}"/>
                </a:ext>
              </a:extLst>
            </p:cNvPr>
            <p:cNvSpPr/>
            <p:nvPr/>
          </p:nvSpPr>
          <p:spPr>
            <a:xfrm rot="10800000">
              <a:off x="7643451" y="4041309"/>
              <a:ext cx="954186" cy="85563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9636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05BF8-3A9A-FE35-232F-20630B894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7504"/>
            <a:ext cx="10515600" cy="57694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Masalah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,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</a:t>
            </a:r>
            <a:r>
              <a:rPr lang="en-US" dirty="0" err="1"/>
              <a:t>piramidanya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tegas</a:t>
            </a:r>
            <a:r>
              <a:rPr lang="en-US" dirty="0"/>
              <a:t>,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, </a:t>
            </a:r>
            <a:r>
              <a:rPr lang="en-US" dirty="0" err="1"/>
              <a:t>terputus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  <a:p>
            <a:r>
              <a:rPr lang="en-US" dirty="0"/>
              <a:t>Ada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,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,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, </a:t>
            </a:r>
          </a:p>
          <a:p>
            <a:r>
              <a:rPr lang="en-US" dirty="0"/>
              <a:t>PS, RQ, RO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dan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membingungkan</a:t>
            </a:r>
            <a:endParaRPr lang="en-US" dirty="0"/>
          </a:p>
          <a:p>
            <a:r>
              <a:rPr lang="en-US" dirty="0"/>
              <a:t>Arti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hipotesis</a:t>
            </a:r>
            <a:r>
              <a:rPr lang="en-US" dirty="0"/>
              <a:t>, </a:t>
            </a:r>
            <a:r>
              <a:rPr lang="en-US" dirty="0" err="1"/>
              <a:t>perlunya</a:t>
            </a:r>
            <a:r>
              <a:rPr lang="en-US" dirty="0"/>
              <a:t> </a:t>
            </a:r>
            <a:r>
              <a:rPr lang="en-US" dirty="0" err="1"/>
              <a:t>hipotesis</a:t>
            </a:r>
            <a:r>
              <a:rPr lang="en-US" dirty="0"/>
              <a:t>, </a:t>
            </a:r>
            <a:r>
              <a:rPr lang="en-US" dirty="0" err="1"/>
              <a:t>penulisan</a:t>
            </a:r>
            <a:r>
              <a:rPr lang="en-US" dirty="0"/>
              <a:t> </a:t>
            </a:r>
            <a:r>
              <a:rPr lang="en-US" dirty="0" err="1"/>
              <a:t>hipotesis</a:t>
            </a:r>
            <a:endParaRPr lang="en-US" dirty="0"/>
          </a:p>
          <a:p>
            <a:r>
              <a:rPr lang="en-US" dirty="0" err="1"/>
              <a:t>Kerangka</a:t>
            </a:r>
            <a:r>
              <a:rPr lang="en-US" dirty="0"/>
              <a:t> </a:t>
            </a:r>
            <a:r>
              <a:rPr lang="en-US" dirty="0" err="1"/>
              <a:t>pemikiran</a:t>
            </a:r>
            <a:r>
              <a:rPr lang="en-US" dirty="0"/>
              <a:t>,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tinjauan</a:t>
            </a:r>
            <a:r>
              <a:rPr lang="en-US" dirty="0"/>
              <a:t> Pustaka</a:t>
            </a:r>
          </a:p>
          <a:p>
            <a:r>
              <a:rPr lang="en-US" dirty="0" err="1"/>
              <a:t>Tinjauan</a:t>
            </a:r>
            <a:r>
              <a:rPr lang="en-US" dirty="0"/>
              <a:t> Pustaka: </a:t>
            </a:r>
            <a:r>
              <a:rPr lang="en-US" dirty="0" err="1"/>
              <a:t>teori</a:t>
            </a:r>
            <a:r>
              <a:rPr lang="en-US" dirty="0"/>
              <a:t> yang </a:t>
            </a:r>
            <a:r>
              <a:rPr lang="en-US" dirty="0" err="1"/>
              <a:t>mendukung</a:t>
            </a:r>
            <a:r>
              <a:rPr lang="en-US" dirty="0"/>
              <a:t>, </a:t>
            </a:r>
            <a:r>
              <a:rPr lang="en-US" dirty="0" err="1"/>
              <a:t>konsep</a:t>
            </a:r>
            <a:r>
              <a:rPr lang="en-US" dirty="0"/>
              <a:t> dan </a:t>
            </a:r>
            <a:r>
              <a:rPr lang="en-US" dirty="0" err="1"/>
              <a:t>preposisi</a:t>
            </a:r>
            <a:r>
              <a:rPr lang="en-US" dirty="0"/>
              <a:t>,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agribisnis</a:t>
            </a:r>
            <a:r>
              <a:rPr lang="en-US" dirty="0"/>
              <a:t>, </a:t>
            </a:r>
            <a:r>
              <a:rPr lang="en-US" dirty="0" err="1"/>
              <a:t>bukan</a:t>
            </a:r>
            <a:r>
              <a:rPr lang="en-US" dirty="0"/>
              <a:t> </a:t>
            </a:r>
            <a:r>
              <a:rPr lang="en-US" dirty="0" err="1"/>
              <a:t>agroteknologi</a:t>
            </a:r>
            <a:endParaRPr lang="en-US" dirty="0"/>
          </a:p>
          <a:p>
            <a:r>
              <a:rPr lang="en-US" dirty="0"/>
              <a:t>Data yang </a:t>
            </a:r>
            <a:r>
              <a:rPr lang="en-US" dirty="0" err="1"/>
              <a:t>digunakan</a:t>
            </a:r>
            <a:r>
              <a:rPr lang="en-US" dirty="0"/>
              <a:t>; data </a:t>
            </a:r>
            <a:r>
              <a:rPr lang="en-US" dirty="0" err="1"/>
              <a:t>penelitian</a:t>
            </a:r>
            <a:r>
              <a:rPr lang="en-US" dirty="0"/>
              <a:t> vs data </a:t>
            </a:r>
            <a:r>
              <a:rPr lang="en-US" dirty="0" err="1"/>
              <a:t>pendukung</a:t>
            </a:r>
            <a:endParaRPr lang="en-US" dirty="0"/>
          </a:p>
          <a:p>
            <a:r>
              <a:rPr lang="en-US" dirty="0" err="1"/>
              <a:t>Jenis</a:t>
            </a:r>
            <a:r>
              <a:rPr lang="en-US" dirty="0"/>
              <a:t> data primer vs </a:t>
            </a:r>
            <a:r>
              <a:rPr lang="en-US" dirty="0" err="1"/>
              <a:t>sekunder</a:t>
            </a:r>
            <a:endParaRPr lang="en-US" dirty="0"/>
          </a:p>
          <a:p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pengumpulan</a:t>
            </a:r>
            <a:r>
              <a:rPr lang="en-US" dirty="0"/>
              <a:t> data</a:t>
            </a:r>
          </a:p>
          <a:p>
            <a:r>
              <a:rPr lang="en-US" dirty="0" err="1"/>
              <a:t>Defenisi</a:t>
            </a:r>
            <a:r>
              <a:rPr lang="en-US" dirty="0"/>
              <a:t> </a:t>
            </a:r>
            <a:r>
              <a:rPr lang="en-US" dirty="0" err="1"/>
              <a:t>operasional</a:t>
            </a:r>
            <a:r>
              <a:rPr lang="en-US" dirty="0"/>
              <a:t> vs </a:t>
            </a:r>
            <a:r>
              <a:rPr lang="en-US" dirty="0" err="1"/>
              <a:t>defenisi</a:t>
            </a:r>
            <a:r>
              <a:rPr lang="en-US" dirty="0"/>
              <a:t> </a:t>
            </a:r>
            <a:r>
              <a:rPr lang="en-US" dirty="0" err="1"/>
              <a:t>konseptual</a:t>
            </a:r>
            <a:endParaRPr lang="en-US" dirty="0"/>
          </a:p>
          <a:p>
            <a:r>
              <a:rPr lang="en-US" dirty="0" err="1"/>
              <a:t>Judul</a:t>
            </a:r>
            <a:r>
              <a:rPr lang="en-US" dirty="0"/>
              <a:t>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panjang</a:t>
            </a:r>
            <a:r>
              <a:rPr lang="en-US" dirty="0"/>
              <a:t> vs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menggambarkan</a:t>
            </a:r>
            <a:r>
              <a:rPr lang="en-US" dirty="0"/>
              <a:t> PS, RQ, RO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459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666BF-639D-7A2B-7BD3-71EDA456D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7017"/>
            <a:ext cx="10515600" cy="5689946"/>
          </a:xfrm>
        </p:spPr>
        <p:txBody>
          <a:bodyPr/>
          <a:lstStyle/>
          <a:p>
            <a:r>
              <a:rPr lang="en-US" dirty="0" err="1"/>
              <a:t>Perbedaan</a:t>
            </a:r>
            <a:r>
              <a:rPr lang="en-US" dirty="0"/>
              <a:t> </a:t>
            </a:r>
            <a:r>
              <a:rPr lang="en-US" dirty="0" err="1"/>
              <a:t>disertasi</a:t>
            </a:r>
            <a:r>
              <a:rPr lang="en-US" dirty="0"/>
              <a:t>, thesis dan </a:t>
            </a:r>
            <a:r>
              <a:rPr lang="en-US" dirty="0" err="1"/>
              <a:t>skripsi</a:t>
            </a:r>
            <a:r>
              <a:rPr lang="en-US" dirty="0"/>
              <a:t>;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sama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; </a:t>
            </a:r>
            <a:r>
              <a:rPr lang="en-US" dirty="0" err="1"/>
              <a:t>kedalaman</a:t>
            </a:r>
            <a:r>
              <a:rPr lang="en-US" dirty="0"/>
              <a:t>, </a:t>
            </a:r>
            <a:r>
              <a:rPr lang="en-US" dirty="0" err="1"/>
              <a:t>keluasan</a:t>
            </a:r>
            <a:endParaRPr lang="en-US" dirty="0"/>
          </a:p>
          <a:p>
            <a:r>
              <a:rPr lang="en-US" dirty="0"/>
              <a:t>Lain </a:t>
            </a:r>
            <a:r>
              <a:rPr lang="en-US" dirty="0" err="1"/>
              <a:t>judul</a:t>
            </a:r>
            <a:r>
              <a:rPr lang="en-US" dirty="0"/>
              <a:t>, lain </a:t>
            </a:r>
            <a:r>
              <a:rPr lang="en-US" dirty="0" err="1"/>
              <a:t>pernyataan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, lain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, lain </a:t>
            </a:r>
            <a:r>
              <a:rPr lang="en-US" dirty="0" err="1"/>
              <a:t>tinjauan</a:t>
            </a:r>
            <a:r>
              <a:rPr lang="en-US" dirty="0"/>
              <a:t> Pustaka, lain </a:t>
            </a:r>
            <a:r>
              <a:rPr lang="en-US" dirty="0" err="1"/>
              <a:t>analisis</a:t>
            </a:r>
            <a:r>
              <a:rPr lang="en-US" dirty="0"/>
              <a:t> data, lain variable</a:t>
            </a:r>
          </a:p>
          <a:p>
            <a:r>
              <a:rPr lang="en-US" dirty="0" err="1"/>
              <a:t>Sistematika</a:t>
            </a:r>
            <a:r>
              <a:rPr lang="en-US" dirty="0"/>
              <a:t> </a:t>
            </a:r>
            <a:r>
              <a:rPr lang="en-US" dirty="0" err="1"/>
              <a:t>penulisan</a:t>
            </a:r>
            <a:endParaRPr lang="en-US" dirty="0"/>
          </a:p>
          <a:p>
            <a:r>
              <a:rPr lang="en-US" dirty="0" err="1"/>
              <a:t>Lihat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terdahulu</a:t>
            </a:r>
            <a:r>
              <a:rPr lang="en-US" dirty="0"/>
              <a:t>, </a:t>
            </a:r>
            <a:r>
              <a:rPr lang="en-US" dirty="0" err="1"/>
              <a:t>jangan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pengulangan</a:t>
            </a:r>
            <a:endParaRPr lang="en-US" dirty="0"/>
          </a:p>
          <a:p>
            <a:r>
              <a:rPr lang="en-US" dirty="0" err="1"/>
              <a:t>Komponen</a:t>
            </a:r>
            <a:r>
              <a:rPr lang="en-US" dirty="0"/>
              <a:t>, </a:t>
            </a:r>
            <a:r>
              <a:rPr lang="en-US" dirty="0" err="1"/>
              <a:t>klasifikasi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variable</a:t>
            </a:r>
          </a:p>
          <a:p>
            <a:r>
              <a:rPr lang="en-US" dirty="0" err="1"/>
              <a:t>Intrepretasi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istilah</a:t>
            </a:r>
            <a:r>
              <a:rPr lang="en-US" dirty="0"/>
              <a:t> </a:t>
            </a:r>
            <a:r>
              <a:rPr lang="en-US" dirty="0" err="1"/>
              <a:t>statistik</a:t>
            </a:r>
            <a:r>
              <a:rPr lang="en-US" dirty="0"/>
              <a:t>; uji F,ANOVA, uji t, R</a:t>
            </a:r>
            <a:r>
              <a:rPr lang="en-US" baseline="30000" dirty="0"/>
              <a:t>2</a:t>
            </a:r>
            <a:r>
              <a:rPr lang="en-US" dirty="0"/>
              <a:t>, r</a:t>
            </a:r>
          </a:p>
          <a:p>
            <a:r>
              <a:rPr lang="en-US" dirty="0"/>
              <a:t>Uji </a:t>
            </a:r>
            <a:r>
              <a:rPr lang="en-US" dirty="0" err="1"/>
              <a:t>asumsi</a:t>
            </a:r>
            <a:r>
              <a:rPr lang="en-US" dirty="0"/>
              <a:t> </a:t>
            </a:r>
            <a:r>
              <a:rPr lang="en-US" dirty="0" err="1"/>
              <a:t>klasik</a:t>
            </a:r>
            <a:endParaRPr lang="en-US" dirty="0"/>
          </a:p>
          <a:p>
            <a:r>
              <a:rPr lang="en-US" dirty="0"/>
              <a:t>Skala </a:t>
            </a:r>
            <a:r>
              <a:rPr lang="en-US" dirty="0" err="1"/>
              <a:t>pengukuran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1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32C70AC-FE40-2F60-E740-FA05A40C355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r="7503"/>
          <a:stretch>
            <a:fillRect/>
          </a:stretch>
        </p:blipFill>
        <p:spPr>
          <a:xfrm>
            <a:off x="6406896" y="0"/>
            <a:ext cx="5785104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FA323-1778-7334-CAD2-DF71CF2F1FE9}"/>
              </a:ext>
            </a:extLst>
          </p:cNvPr>
          <p:cNvSpPr/>
          <p:nvPr/>
        </p:nvSpPr>
        <p:spPr>
          <a:xfrm>
            <a:off x="0" y="1903848"/>
            <a:ext cx="610262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Terima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Kasih,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Semoga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Sukses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059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14303" y="3020706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Variables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16B771-BDC8-FCF3-E647-52F793C9C340}"/>
              </a:ext>
            </a:extLst>
          </p:cNvPr>
          <p:cNvGrpSpPr/>
          <p:nvPr/>
        </p:nvGrpSpPr>
        <p:grpSpPr>
          <a:xfrm>
            <a:off x="159026" y="298174"/>
            <a:ext cx="11913706" cy="3786809"/>
            <a:chOff x="159026" y="298174"/>
            <a:chExt cx="11913706" cy="3786809"/>
          </a:xfrm>
        </p:grpSpPr>
        <p:sp>
          <p:nvSpPr>
            <p:cNvPr id="8" name="TextBox 7"/>
            <p:cNvSpPr txBox="1"/>
            <p:nvPr/>
          </p:nvSpPr>
          <p:spPr>
            <a:xfrm>
              <a:off x="6676855" y="3013501"/>
              <a:ext cx="1438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8275" indent="-168275">
                <a:buFont typeface="Arial" panose="020B0604020202020204" pitchFamily="34" charset="0"/>
                <a:buChar char="•"/>
              </a:pPr>
              <a:r>
                <a:rPr lang="en-US" sz="1600" b="1" dirty="0"/>
                <a:t>Concept</a:t>
              </a:r>
            </a:p>
            <a:p>
              <a:pPr marL="168275" indent="-168275">
                <a:buFont typeface="Arial" panose="020B0604020202020204" pitchFamily="34" charset="0"/>
                <a:buChar char="•"/>
              </a:pPr>
              <a:r>
                <a:rPr lang="en-US" sz="1600" b="1" dirty="0"/>
                <a:t>Construct</a:t>
              </a:r>
            </a:p>
            <a:p>
              <a:pPr marL="168275" indent="-168275">
                <a:buFont typeface="Arial" panose="020B0604020202020204" pitchFamily="34" charset="0"/>
                <a:buChar char="•"/>
              </a:pPr>
              <a:r>
                <a:rPr lang="en-US" sz="1600" b="1" dirty="0"/>
                <a:t>Proposition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EB1C81B-CC14-287E-4641-0CD38FF3CCEF}"/>
                </a:ext>
              </a:extLst>
            </p:cNvPr>
            <p:cNvGrpSpPr/>
            <p:nvPr/>
          </p:nvGrpSpPr>
          <p:grpSpPr>
            <a:xfrm>
              <a:off x="159026" y="298174"/>
              <a:ext cx="11913706" cy="3786809"/>
              <a:chOff x="159026" y="231985"/>
              <a:chExt cx="11913706" cy="4000173"/>
            </a:xfrm>
          </p:grpSpPr>
          <p:graphicFrame>
            <p:nvGraphicFramePr>
              <p:cNvPr id="7" name="Diagram 6"/>
              <p:cNvGraphicFramePr/>
              <p:nvPr/>
            </p:nvGraphicFramePr>
            <p:xfrm>
              <a:off x="377519" y="1538271"/>
              <a:ext cx="11576112" cy="22487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294F5AC5-593D-3073-FA37-952549C40C4A}"/>
                  </a:ext>
                </a:extLst>
              </p:cNvPr>
              <p:cNvSpPr/>
              <p:nvPr/>
            </p:nvSpPr>
            <p:spPr>
              <a:xfrm>
                <a:off x="258418" y="1262892"/>
                <a:ext cx="3975653" cy="2719595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5708A27-AC8B-0444-0AE4-72C832AE15CC}"/>
                  </a:ext>
                </a:extLst>
              </p:cNvPr>
              <p:cNvSpPr txBox="1"/>
              <p:nvPr/>
            </p:nvSpPr>
            <p:spPr>
              <a:xfrm>
                <a:off x="159026" y="231985"/>
                <a:ext cx="48999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BAB I: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What to Do </a:t>
                </a:r>
                <a:r>
                  <a:rPr lang="en-US" sz="2400" b="1" dirty="0"/>
                  <a:t>dan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Why to Do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E449CE-117F-9567-78E1-2963534C3438}"/>
                  </a:ext>
                </a:extLst>
              </p:cNvPr>
              <p:cNvSpPr txBox="1"/>
              <p:nvPr/>
            </p:nvSpPr>
            <p:spPr>
              <a:xfrm>
                <a:off x="6591844" y="231985"/>
                <a:ext cx="40032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BAB II: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Landasan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</a:rPr>
                  <a:t>Teoritis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709FE09-8826-9F3D-CC39-1C883183E93C}"/>
                  </a:ext>
                </a:extLst>
              </p:cNvPr>
              <p:cNvSpPr/>
              <p:nvPr/>
            </p:nvSpPr>
            <p:spPr>
              <a:xfrm>
                <a:off x="4581940" y="1043654"/>
                <a:ext cx="7490792" cy="318850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351493-4C73-AC26-C681-89BE4C1894AF}"/>
              </a:ext>
            </a:extLst>
          </p:cNvPr>
          <p:cNvSpPr txBox="1"/>
          <p:nvPr/>
        </p:nvSpPr>
        <p:spPr>
          <a:xfrm>
            <a:off x="377519" y="4108690"/>
            <a:ext cx="2663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BAB III: </a:t>
            </a:r>
            <a:r>
              <a:rPr lang="en-US" sz="2400" b="1" dirty="0">
                <a:solidFill>
                  <a:srgbClr val="FF0000"/>
                </a:solidFill>
              </a:rPr>
              <a:t>How to 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8C219F-CD8C-9DD3-79A6-5A9050F52C48}"/>
              </a:ext>
            </a:extLst>
          </p:cNvPr>
          <p:cNvSpPr txBox="1"/>
          <p:nvPr/>
        </p:nvSpPr>
        <p:spPr>
          <a:xfrm>
            <a:off x="377519" y="4840357"/>
            <a:ext cx="5814559" cy="175432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Apa</a:t>
            </a:r>
            <a:r>
              <a:rPr lang="en-US" sz="1800" b="1" dirty="0"/>
              <a:t> </a:t>
            </a:r>
            <a:r>
              <a:rPr lang="en-US" sz="1800" b="1" dirty="0" err="1"/>
              <a:t>jenis</a:t>
            </a:r>
            <a:r>
              <a:rPr lang="en-US" sz="1800" b="1" dirty="0"/>
              <a:t> </a:t>
            </a:r>
            <a:r>
              <a:rPr lang="en-US" sz="1800" b="1" dirty="0" err="1"/>
              <a:t>penelitian</a:t>
            </a:r>
            <a:r>
              <a:rPr lang="en-US" sz="1800" b="1" dirty="0"/>
              <a:t> dan strategi yang </a:t>
            </a:r>
            <a:r>
              <a:rPr lang="en-US" sz="1800" b="1" dirty="0" err="1"/>
              <a:t>digunakan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Apa</a:t>
            </a:r>
            <a:r>
              <a:rPr lang="en-US" sz="1800" b="1" dirty="0"/>
              <a:t> </a:t>
            </a:r>
            <a:r>
              <a:rPr lang="en-US" sz="1800" b="1" dirty="0" err="1"/>
              <a:t>Jenis</a:t>
            </a:r>
            <a:r>
              <a:rPr lang="en-US" sz="1800" b="1" dirty="0"/>
              <a:t> data yang </a:t>
            </a:r>
            <a:r>
              <a:rPr lang="en-US" sz="1800" b="1" dirty="0" err="1"/>
              <a:t>dikumpulkan</a:t>
            </a:r>
            <a:r>
              <a:rPr lang="en-US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Apakah</a:t>
            </a:r>
            <a:r>
              <a:rPr lang="en-US" sz="1800" b="1" dirty="0"/>
              <a:t> data yang </a:t>
            </a:r>
            <a:r>
              <a:rPr lang="en-US" sz="1800" b="1" dirty="0" err="1"/>
              <a:t>dikumpulkan</a:t>
            </a:r>
            <a:r>
              <a:rPr lang="en-US" sz="1800" b="1" dirty="0"/>
              <a:t> </a:t>
            </a:r>
            <a:r>
              <a:rPr lang="en-US" sz="1800" b="1" dirty="0" err="1"/>
              <a:t>kuantitatif</a:t>
            </a:r>
            <a:r>
              <a:rPr lang="en-US" sz="1800" b="1" dirty="0"/>
              <a:t> </a:t>
            </a:r>
            <a:r>
              <a:rPr lang="en-US" sz="1800" b="1" dirty="0" err="1"/>
              <a:t>atau</a:t>
            </a:r>
            <a:r>
              <a:rPr lang="en-US" sz="1800" b="1" dirty="0"/>
              <a:t> </a:t>
            </a:r>
            <a:r>
              <a:rPr lang="en-US" sz="1800" b="1" dirty="0" err="1"/>
              <a:t>kualitatif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err="1"/>
              <a:t>Apa</a:t>
            </a:r>
            <a:r>
              <a:rPr lang="en-US" sz="1800" b="1" dirty="0"/>
              <a:t> unit </a:t>
            </a:r>
            <a:r>
              <a:rPr lang="en-US" sz="1800" b="1" dirty="0" err="1"/>
              <a:t>analisisnya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</a:t>
            </a:r>
            <a:r>
              <a:rPr lang="en-US" sz="1800" b="1" dirty="0" err="1"/>
              <a:t>agaimana</a:t>
            </a:r>
            <a:r>
              <a:rPr lang="en-US" sz="1800" b="1" dirty="0"/>
              <a:t> </a:t>
            </a:r>
            <a:r>
              <a:rPr lang="en-US" sz="1800" b="1" dirty="0" err="1"/>
              <a:t>cara</a:t>
            </a:r>
            <a:r>
              <a:rPr lang="en-US" sz="1800" b="1" dirty="0"/>
              <a:t> </a:t>
            </a:r>
            <a:r>
              <a:rPr lang="en-US" sz="1800" b="1" dirty="0" err="1"/>
              <a:t>mengumpulkan</a:t>
            </a:r>
            <a:r>
              <a:rPr lang="en-US" sz="1800" b="1" dirty="0"/>
              <a:t> </a:t>
            </a:r>
            <a:r>
              <a:rPr lang="en-US" sz="1800" b="1" dirty="0" err="1"/>
              <a:t>datanya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28C354-75A6-79AD-92B4-DBB6444D45AD}"/>
              </a:ext>
            </a:extLst>
          </p:cNvPr>
          <p:cNvSpPr txBox="1"/>
          <p:nvPr/>
        </p:nvSpPr>
        <p:spPr>
          <a:xfrm>
            <a:off x="6192078" y="4845256"/>
            <a:ext cx="5814559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Bagaimana</a:t>
            </a:r>
            <a:r>
              <a:rPr lang="en-US" b="1" dirty="0"/>
              <a:t> </a:t>
            </a:r>
            <a:r>
              <a:rPr lang="en-US" b="1" dirty="0" err="1"/>
              <a:t>pen</a:t>
            </a:r>
            <a:r>
              <a:rPr lang="en-US" sz="1800" b="1" dirty="0" err="1"/>
              <a:t>sampelannya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Bagaimana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alat</a:t>
            </a:r>
            <a:r>
              <a:rPr lang="en-US" b="1" dirty="0"/>
              <a:t> </a:t>
            </a:r>
            <a:r>
              <a:rPr lang="en-US" b="1" dirty="0" err="1"/>
              <a:t>ukur</a:t>
            </a:r>
            <a:r>
              <a:rPr lang="en-US" b="1" dirty="0"/>
              <a:t> yang </a:t>
            </a:r>
            <a:r>
              <a:rPr lang="en-US" b="1" dirty="0" err="1"/>
              <a:t>digunakan</a:t>
            </a:r>
            <a:r>
              <a:rPr lang="en-US" b="1" dirty="0"/>
              <a:t>: </a:t>
            </a:r>
            <a:r>
              <a:rPr lang="en-US" b="1" dirty="0" err="1"/>
              <a:t>pastikan</a:t>
            </a:r>
            <a:r>
              <a:rPr lang="en-US" b="1" dirty="0"/>
              <a:t> valid dan </a:t>
            </a:r>
            <a:r>
              <a:rPr lang="en-US" b="1" dirty="0" err="1"/>
              <a:t>reliabel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/>
              <a:t>A</a:t>
            </a:r>
            <a:r>
              <a:rPr lang="en-US" sz="1800" b="1" dirty="0" err="1"/>
              <a:t>pa</a:t>
            </a:r>
            <a:r>
              <a:rPr lang="en-US" sz="1800" b="1" dirty="0"/>
              <a:t> </a:t>
            </a:r>
            <a:r>
              <a:rPr lang="en-US" sz="1800" b="1" dirty="0" err="1"/>
              <a:t>alat</a:t>
            </a:r>
            <a:r>
              <a:rPr lang="en-US" sz="1800" b="1" dirty="0"/>
              <a:t> </a:t>
            </a:r>
            <a:r>
              <a:rPr lang="en-US" sz="1800" b="1" dirty="0" err="1"/>
              <a:t>analisis</a:t>
            </a:r>
            <a:r>
              <a:rPr lang="en-US" sz="1800" b="1" dirty="0"/>
              <a:t> data yang </a:t>
            </a:r>
            <a:r>
              <a:rPr lang="en-US" sz="1800" b="1" dirty="0" err="1"/>
              <a:t>digunakan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9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hotograph of coffee mug in saucer, spilled over with coffee beans pouring ou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820DA-290B-43AA-AA9C-82643FA3E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6869DC5F-F890-168F-9D3F-1EA798F52330}"/>
              </a:ext>
            </a:extLst>
          </p:cNvPr>
          <p:cNvSpPr txBox="1">
            <a:spLocks/>
          </p:cNvSpPr>
          <p:nvPr/>
        </p:nvSpPr>
        <p:spPr>
          <a:xfrm>
            <a:off x="4495800" y="1225808"/>
            <a:ext cx="3200400" cy="73152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Pertanyaan Penelitian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66D59066-B5B3-457C-4853-0AB33D7E2926}"/>
              </a:ext>
            </a:extLst>
          </p:cNvPr>
          <p:cNvSpPr txBox="1">
            <a:spLocks/>
          </p:cNvSpPr>
          <p:nvPr/>
        </p:nvSpPr>
        <p:spPr>
          <a:xfrm>
            <a:off x="4497390" y="1958802"/>
            <a:ext cx="3200400" cy="47401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t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000" b="1">
                <a:solidFill>
                  <a:schemeClr val="bg1"/>
                </a:solidFill>
              </a:rPr>
              <a:t>Apa pertanyaan yang muncul dari masalah tersebut yang perlu dijawab melalui penelitian</a:t>
            </a:r>
          </a:p>
          <a:p>
            <a:pPr marL="285750" indent="-285750"/>
            <a:r>
              <a:rPr lang="en-US" sz="2000" b="1">
                <a:solidFill>
                  <a:schemeClr val="bg1"/>
                </a:solidFill>
              </a:rPr>
              <a:t>Pertanyaannya bisa saja apa, apakah, apa saja, kenapa, bagaimana, seberapa, seberapa banyak, seberapa besar, sejauh apa dan sebagainya</a:t>
            </a:r>
          </a:p>
          <a:p>
            <a:pPr marL="285750" indent="-285750"/>
            <a:r>
              <a:rPr lang="en-US" sz="2000" b="1">
                <a:solidFill>
                  <a:schemeClr val="bg1"/>
                </a:solidFill>
              </a:rPr>
              <a:t>Pertanyaan inilah yang akan dijawab melalui penelitian</a:t>
            </a:r>
          </a:p>
          <a:p>
            <a:pPr marL="285750" indent="-285750"/>
            <a:r>
              <a:rPr lang="en-US" sz="2000" b="1">
                <a:solidFill>
                  <a:schemeClr val="bg1"/>
                </a:solidFill>
              </a:rPr>
              <a:t>Dalam bentuk kalimat pernyataan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0D99603A-8B34-AAED-CBCE-3C46EC712E86}"/>
              </a:ext>
            </a:extLst>
          </p:cNvPr>
          <p:cNvSpPr txBox="1">
            <a:spLocks/>
          </p:cNvSpPr>
          <p:nvPr/>
        </p:nvSpPr>
        <p:spPr>
          <a:xfrm>
            <a:off x="7914730" y="1225808"/>
            <a:ext cx="3200400" cy="73152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Tujuan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Penelitian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A15065EA-88B6-3F1A-0E2C-FC0151CAD2AC}"/>
              </a:ext>
            </a:extLst>
          </p:cNvPr>
          <p:cNvSpPr txBox="1">
            <a:spLocks/>
          </p:cNvSpPr>
          <p:nvPr/>
        </p:nvSpPr>
        <p:spPr>
          <a:xfrm>
            <a:off x="7914730" y="1957329"/>
            <a:ext cx="3200400" cy="34594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t" anchorCtr="1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400" b="1">
                <a:solidFill>
                  <a:schemeClr val="bg1"/>
                </a:solidFill>
              </a:rPr>
              <a:t>Apa yang ingin dicapai dan dituju</a:t>
            </a:r>
          </a:p>
          <a:p>
            <a:pPr marL="285750" indent="-285750"/>
            <a:r>
              <a:rPr lang="en-US" sz="2400" b="1">
                <a:solidFill>
                  <a:schemeClr val="bg1"/>
                </a:solidFill>
              </a:rPr>
              <a:t>Nanti yang akan menjadi kesimpulan penelitian dan menjadi dasar rekomendasi atau saran</a:t>
            </a:r>
          </a:p>
          <a:p>
            <a:pPr marL="285750" indent="-285750"/>
            <a:r>
              <a:rPr lang="en-US" sz="2400" b="1">
                <a:solidFill>
                  <a:schemeClr val="bg1"/>
                </a:solidFill>
              </a:rPr>
              <a:t>Merupakan kalimat pernyataan</a:t>
            </a:r>
          </a:p>
          <a:p>
            <a:pPr marL="285750" indent="-285750"/>
            <a:endParaRPr lang="en-US" sz="2400" b="1">
              <a:solidFill>
                <a:schemeClr val="bg1"/>
              </a:solidFill>
            </a:endParaRPr>
          </a:p>
          <a:p>
            <a:pPr marL="285750" indent="-285750"/>
            <a:endParaRPr lang="en-US" sz="2400" b="1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DCC4F83-6F3C-9B85-662B-6A4095B8577E}"/>
              </a:ext>
            </a:extLst>
          </p:cNvPr>
          <p:cNvSpPr txBox="1">
            <a:spLocks/>
          </p:cNvSpPr>
          <p:nvPr/>
        </p:nvSpPr>
        <p:spPr>
          <a:xfrm>
            <a:off x="938253" y="1225808"/>
            <a:ext cx="3200400" cy="731520"/>
          </a:xfrm>
          <a:prstGeom prst="rect">
            <a:avLst/>
          </a:prstGeom>
          <a:solidFill>
            <a:srgbClr val="FF0000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Masalah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Penelitian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63904B74-CCDD-5F5F-3D8F-D4AB9849A129}"/>
              </a:ext>
            </a:extLst>
          </p:cNvPr>
          <p:cNvSpPr txBox="1">
            <a:spLocks/>
          </p:cNvSpPr>
          <p:nvPr/>
        </p:nvSpPr>
        <p:spPr>
          <a:xfrm>
            <a:off x="936348" y="1958423"/>
            <a:ext cx="3200400" cy="446583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ZA" sz="2400" b="1" dirty="0" err="1">
                <a:solidFill>
                  <a:schemeClr val="bg1"/>
                </a:solidFill>
              </a:rPr>
              <a:t>Apa</a:t>
            </a:r>
            <a:r>
              <a:rPr lang="en-ZA" sz="2400" b="1" dirty="0">
                <a:solidFill>
                  <a:schemeClr val="bg1"/>
                </a:solidFill>
              </a:rPr>
              <a:t> yang </a:t>
            </a:r>
            <a:r>
              <a:rPr lang="en-ZA" sz="2400" b="1" dirty="0" err="1">
                <a:solidFill>
                  <a:schemeClr val="bg1"/>
                </a:solidFill>
              </a:rPr>
              <a:t>melatarbelakangi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topik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tersebut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</a:p>
          <a:p>
            <a:pPr marL="342900" indent="-342900"/>
            <a:r>
              <a:rPr lang="en-ZA" sz="2400" b="1" dirty="0">
                <a:solidFill>
                  <a:schemeClr val="bg1"/>
                </a:solidFill>
              </a:rPr>
              <a:t>Mana data </a:t>
            </a:r>
            <a:r>
              <a:rPr lang="en-ZA" sz="2400" b="1" dirty="0" err="1">
                <a:solidFill>
                  <a:schemeClr val="bg1"/>
                </a:solidFill>
              </a:rPr>
              <a:t>pendukungnya</a:t>
            </a:r>
            <a:r>
              <a:rPr lang="en-ZA" sz="2400" b="1" dirty="0">
                <a:solidFill>
                  <a:schemeClr val="bg1"/>
                </a:solidFill>
              </a:rPr>
              <a:t>, </a:t>
            </a:r>
            <a:r>
              <a:rPr lang="en-ZA" sz="2400" b="1" dirty="0" err="1">
                <a:solidFill>
                  <a:schemeClr val="bg1"/>
                </a:solidFill>
              </a:rPr>
              <a:t>siapa</a:t>
            </a:r>
            <a:r>
              <a:rPr lang="en-ZA" sz="2400" b="1" dirty="0">
                <a:solidFill>
                  <a:schemeClr val="bg1"/>
                </a:solidFill>
              </a:rPr>
              <a:t> yang </a:t>
            </a:r>
            <a:r>
              <a:rPr lang="en-ZA" sz="2400" b="1" dirty="0" err="1">
                <a:solidFill>
                  <a:schemeClr val="bg1"/>
                </a:solidFill>
              </a:rPr>
              <a:t>bilang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demikian</a:t>
            </a:r>
            <a:r>
              <a:rPr lang="en-ZA" sz="2400" b="1" dirty="0">
                <a:solidFill>
                  <a:schemeClr val="bg1"/>
                </a:solidFill>
              </a:rPr>
              <a:t>, </a:t>
            </a:r>
            <a:r>
              <a:rPr lang="en-ZA" sz="2400" b="1" dirty="0" err="1">
                <a:solidFill>
                  <a:schemeClr val="bg1"/>
                </a:solidFill>
              </a:rPr>
              <a:t>darimana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sumbernya</a:t>
            </a:r>
            <a:endParaRPr lang="en-ZA" sz="2400" b="1" dirty="0">
              <a:solidFill>
                <a:schemeClr val="bg1"/>
              </a:solidFill>
            </a:endParaRPr>
          </a:p>
          <a:p>
            <a:pPr marL="342900" indent="-342900"/>
            <a:r>
              <a:rPr lang="en-ZA" sz="2400" b="1" dirty="0" err="1">
                <a:solidFill>
                  <a:schemeClr val="bg1"/>
                </a:solidFill>
              </a:rPr>
              <a:t>Apa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masalahnya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</a:p>
          <a:p>
            <a:pPr marL="342900" indent="-342900"/>
            <a:r>
              <a:rPr lang="en-ZA" sz="2400" b="1" dirty="0" err="1">
                <a:solidFill>
                  <a:schemeClr val="bg1"/>
                </a:solidFill>
              </a:rPr>
              <a:t>Merupakan</a:t>
            </a:r>
            <a:r>
              <a:rPr lang="en-ZA" sz="2400" b="1" dirty="0">
                <a:solidFill>
                  <a:schemeClr val="bg1"/>
                </a:solidFill>
              </a:rPr>
              <a:t> gap yang </a:t>
            </a:r>
            <a:r>
              <a:rPr lang="en-ZA" sz="2400" b="1" dirty="0" err="1">
                <a:solidFill>
                  <a:schemeClr val="bg1"/>
                </a:solidFill>
              </a:rPr>
              <a:t>akan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diisi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melalui</a:t>
            </a:r>
            <a:r>
              <a:rPr lang="en-ZA" sz="2400" b="1" dirty="0">
                <a:solidFill>
                  <a:schemeClr val="bg1"/>
                </a:solidFill>
              </a:rPr>
              <a:t> </a:t>
            </a:r>
            <a:r>
              <a:rPr lang="en-ZA" sz="2400" b="1" dirty="0" err="1">
                <a:solidFill>
                  <a:schemeClr val="bg1"/>
                </a:solidFill>
              </a:rPr>
              <a:t>penelitian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BAF22DD-AB9A-842C-15F8-F4CCABA43CA4}"/>
              </a:ext>
            </a:extLst>
          </p:cNvPr>
          <p:cNvSpPr/>
          <p:nvPr/>
        </p:nvSpPr>
        <p:spPr>
          <a:xfrm>
            <a:off x="3736351" y="2568598"/>
            <a:ext cx="1003852" cy="10535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353777F-4655-93FF-0280-E8A3EBAC7829}"/>
              </a:ext>
            </a:extLst>
          </p:cNvPr>
          <p:cNvSpPr/>
          <p:nvPr/>
        </p:nvSpPr>
        <p:spPr>
          <a:xfrm>
            <a:off x="7160522" y="2502183"/>
            <a:ext cx="1003852" cy="105354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Wishing Dandelion">
            <a:extLst>
              <a:ext uri="{FF2B5EF4-FFF2-40B4-BE49-F238E27FC236}">
                <a16:creationId xmlns:a16="http://schemas.microsoft.com/office/drawing/2014/main" id="{7087C7A8-3257-47C4-8A95-1135C781C7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Floral Picture Slide" hidden="1">
            <a:extLst>
              <a:ext uri="{FF2B5EF4-FFF2-40B4-BE49-F238E27FC236}">
                <a16:creationId xmlns:a16="http://schemas.microsoft.com/office/drawing/2014/main" id="{A657FC9F-390B-4A7B-A283-ABA7FC7E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Floral Picture</a:t>
            </a:r>
            <a:r>
              <a:rPr lang="en-US" baseline="0" dirty="0"/>
              <a:t> Slide 5</a:t>
            </a:r>
            <a:endParaRPr lang="en-US" dirty="0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609AB8F5-9A23-1488-9A82-0B9D88B140B6}"/>
              </a:ext>
            </a:extLst>
          </p:cNvPr>
          <p:cNvSpPr txBox="1">
            <a:spLocks/>
          </p:cNvSpPr>
          <p:nvPr/>
        </p:nvSpPr>
        <p:spPr>
          <a:xfrm>
            <a:off x="496956" y="342530"/>
            <a:ext cx="10038522" cy="7110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/>
              <a:t>Kata </a:t>
            </a:r>
            <a:r>
              <a:rPr lang="en-US" sz="4000" b="1" dirty="0" err="1"/>
              <a:t>awal</a:t>
            </a:r>
            <a:r>
              <a:rPr lang="en-US" sz="4000" b="1" dirty="0"/>
              <a:t> </a:t>
            </a:r>
            <a:r>
              <a:rPr lang="en-US" sz="4000" b="1" dirty="0" err="1"/>
              <a:t>untuk</a:t>
            </a:r>
            <a:r>
              <a:rPr lang="en-US" sz="4000" b="1" dirty="0"/>
              <a:t> </a:t>
            </a:r>
            <a:r>
              <a:rPr lang="en-US" sz="4000" b="1" dirty="0" err="1"/>
              <a:t>tujuan</a:t>
            </a:r>
            <a:r>
              <a:rPr lang="en-US" sz="4000" b="1" dirty="0"/>
              <a:t> </a:t>
            </a:r>
            <a:r>
              <a:rPr lang="en-US" sz="4000" b="1" dirty="0" err="1"/>
              <a:t>penelitian</a:t>
            </a:r>
            <a:endParaRPr lang="en-US" sz="4000" b="1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959E0D6-1F3E-575E-CCBB-BC938C8CF4CD}"/>
              </a:ext>
            </a:extLst>
          </p:cNvPr>
          <p:cNvSpPr txBox="1">
            <a:spLocks/>
          </p:cNvSpPr>
          <p:nvPr/>
        </p:nvSpPr>
        <p:spPr>
          <a:xfrm>
            <a:off x="5516217" y="1396078"/>
            <a:ext cx="5377070" cy="46402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membandingkan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(to compare),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define)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memprediksi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predict),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menduga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estimate),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menganalisis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analyze)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menilai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assess)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calculate)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mengumpulkan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collect)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develop),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mengeksplorasi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explore),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menghubungkan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connect, to relate)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perkataan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sejenis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1226C97-06CB-C9AA-6EFA-0396B3A337DF}"/>
              </a:ext>
            </a:extLst>
          </p:cNvPr>
          <p:cNvSpPr txBox="1">
            <a:spLocks/>
          </p:cNvSpPr>
          <p:nvPr/>
        </p:nvSpPr>
        <p:spPr>
          <a:xfrm>
            <a:off x="159026" y="1396079"/>
            <a:ext cx="5118652" cy="46402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182880" tIns="182880" rIns="182880" bIns="45720" rtlCol="0" anchor="t" anchorCtr="1">
            <a:normAutofit lnSpcReduction="10000"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mengidentifikasi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indentify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find out)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ensure),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determine),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 establish)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mengklarifikasi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clarify),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verifikasi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verify),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mengkonfirmasi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confirm)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menjelaskan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 explain, to describe),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792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7" descr="Blue and black butterfly perching on a plant&#10;">
            <a:extLst>
              <a:ext uri="{FF2B5EF4-FFF2-40B4-BE49-F238E27FC236}">
                <a16:creationId xmlns:a16="http://schemas.microsoft.com/office/drawing/2014/main" id="{5C3A1B84-CB5B-DC98-7DA5-8FAF1E7A1B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" b="3038"/>
          <a:stretch/>
        </p:blipFill>
        <p:spPr>
          <a:xfrm>
            <a:off x="5188225" y="0"/>
            <a:ext cx="7003775" cy="6857999"/>
          </a:xfrm>
          <a:prstGeom prst="rect">
            <a:avLst/>
          </a:prstGeom>
          <a:noFill/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8B4C3C25-F6FC-983F-FE6B-E202A7108F66}"/>
              </a:ext>
            </a:extLst>
          </p:cNvPr>
          <p:cNvSpPr txBox="1">
            <a:spLocks/>
          </p:cNvSpPr>
          <p:nvPr/>
        </p:nvSpPr>
        <p:spPr>
          <a:xfrm>
            <a:off x="159026" y="89454"/>
            <a:ext cx="7404805" cy="745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MY" sz="4800" b="1" dirty="0">
                <a:solidFill>
                  <a:srgbClr val="FF0000"/>
                </a:solidFill>
              </a:rPr>
              <a:t>Literature Review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DE90C9-1E20-D5BF-4A73-EA19BBC280D0}"/>
              </a:ext>
            </a:extLst>
          </p:cNvPr>
          <p:cNvSpPr txBox="1">
            <a:spLocks/>
          </p:cNvSpPr>
          <p:nvPr/>
        </p:nvSpPr>
        <p:spPr>
          <a:xfrm>
            <a:off x="159026" y="1374698"/>
            <a:ext cx="7593496" cy="97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800" b="1" i="0" kern="1200" cap="all" baseline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en-US" sz="5400" cap="none" dirty="0">
                <a:solidFill>
                  <a:srgbClr val="00B050"/>
                </a:solidFill>
              </a:rPr>
              <a:t>The "literature" should be written by scientists and researchers for scientists and researchers</a:t>
            </a:r>
            <a:endParaRPr lang="en-US" cap="none" dirty="0">
              <a:solidFill>
                <a:srgbClr val="00B050"/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2AF9852-DD13-45B9-DE25-AD2FC83BA7E7}"/>
              </a:ext>
            </a:extLst>
          </p:cNvPr>
          <p:cNvSpPr txBox="1">
            <a:spLocks/>
          </p:cNvSpPr>
          <p:nvPr/>
        </p:nvSpPr>
        <p:spPr>
          <a:xfrm>
            <a:off x="99391" y="732075"/>
            <a:ext cx="5188226" cy="642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en-US" sz="3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Literature?</a:t>
            </a:r>
          </a:p>
          <a:p>
            <a:pPr algn="l"/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92F9C0-2EC2-7F5E-00FC-4E763C79CB27}"/>
              </a:ext>
            </a:extLst>
          </p:cNvPr>
          <p:cNvSpPr txBox="1"/>
          <p:nvPr/>
        </p:nvSpPr>
        <p:spPr>
          <a:xfrm>
            <a:off x="159026" y="2687891"/>
            <a:ext cx="7235687" cy="1479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" lvl="1" indent="-60325">
              <a:lnSpc>
                <a:spcPct val="80000"/>
              </a:lnSpc>
            </a:pPr>
            <a:r>
              <a:rPr lang="en-US" altLang="en-US" sz="2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may include: academic, scholarly journal articles, books, conference proceedings, dissertations, patents, standards, technical reports, websites and other internet resources</a:t>
            </a:r>
          </a:p>
        </p:txBody>
      </p:sp>
    </p:spTree>
    <p:extLst>
      <p:ext uri="{BB962C8B-B14F-4D97-AF65-F5344CB8AC3E}">
        <p14:creationId xmlns:p14="http://schemas.microsoft.com/office/powerpoint/2010/main" val="299190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6" descr="A close up of a green tree branch">
            <a:extLst>
              <a:ext uri="{FF2B5EF4-FFF2-40B4-BE49-F238E27FC236}">
                <a16:creationId xmlns:a16="http://schemas.microsoft.com/office/drawing/2014/main" id="{3D98AF96-49A7-3CC4-AB3F-3A5BB31680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pic>
        <p:nvPicPr>
          <p:cNvPr id="7" name="Picture 4" descr="M03NF002">
            <a:extLst>
              <a:ext uri="{FF2B5EF4-FFF2-40B4-BE49-F238E27FC236}">
                <a16:creationId xmlns:a16="http://schemas.microsoft.com/office/drawing/2014/main" id="{85123E68-4E39-FC89-EAF8-3B4B85616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t="2005" r="740" b="1785"/>
          <a:stretch/>
        </p:blipFill>
        <p:spPr bwMode="auto">
          <a:xfrm>
            <a:off x="198782" y="2872409"/>
            <a:ext cx="6941909" cy="3756990"/>
          </a:xfrm>
          <a:prstGeom prst="rect">
            <a:avLst/>
          </a:prstGeom>
          <a:pattFill prst="pct5">
            <a:fgClr>
              <a:srgbClr val="990000"/>
            </a:fgClr>
            <a:bgClr>
              <a:schemeClr val="bg1"/>
            </a:bgClr>
          </a:pattFill>
          <a:ln>
            <a:noFill/>
          </a:ln>
          <a:effectLst>
            <a:glow rad="127000">
              <a:srgbClr val="990000"/>
            </a:glo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359C320-96D7-3510-6462-942F426FFE40}"/>
              </a:ext>
            </a:extLst>
          </p:cNvPr>
          <p:cNvSpPr txBox="1">
            <a:spLocks noChangeArrowheads="1"/>
          </p:cNvSpPr>
          <p:nvPr/>
        </p:nvSpPr>
        <p:spPr>
          <a:xfrm>
            <a:off x="506896" y="457200"/>
            <a:ext cx="4303643" cy="1169998"/>
          </a:xfrm>
          <a:prstGeom prst="rect">
            <a:avLst/>
          </a:prstGeom>
        </p:spPr>
        <p:txBody>
          <a:bodyPr vert="horz" lIns="91440" tIns="45720" rIns="91440" bIns="45720" rtlCol="0" anchor="b" anchorCtr="1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GB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b="1" dirty="0">
                <a:solidFill>
                  <a:srgbClr val="00FFFF"/>
                </a:solidFill>
                <a:latin typeface="Arial" charset="0"/>
              </a:rPr>
              <a:t>Literature Sources Available</a:t>
            </a:r>
          </a:p>
        </p:txBody>
      </p:sp>
    </p:spTree>
    <p:extLst>
      <p:ext uri="{BB962C8B-B14F-4D97-AF65-F5344CB8AC3E}">
        <p14:creationId xmlns:p14="http://schemas.microsoft.com/office/powerpoint/2010/main" val="151139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green leaf with dewdrops all over&#10;">
            <a:extLst>
              <a:ext uri="{FF2B5EF4-FFF2-40B4-BE49-F238E27FC236}">
                <a16:creationId xmlns:a16="http://schemas.microsoft.com/office/drawing/2014/main" id="{568165E1-339D-11F5-3CA4-F29470C805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" b="137"/>
          <a:stretch/>
        </p:blipFill>
        <p:spPr>
          <a:xfrm>
            <a:off x="0" y="0"/>
            <a:ext cx="5635487" cy="68580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0C6783-F731-1040-AF33-BEBBEBACE4E2}"/>
              </a:ext>
            </a:extLst>
          </p:cNvPr>
          <p:cNvSpPr txBox="1"/>
          <p:nvPr/>
        </p:nvSpPr>
        <p:spPr>
          <a:xfrm>
            <a:off x="5774636" y="1389836"/>
            <a:ext cx="6072807" cy="5468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dalil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atau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jawaban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sementara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dibuktikan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kebenarannya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secara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empiris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memuat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pernyataan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singkat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merupakan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jawaban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simpulan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sementara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terhadap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akar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masalah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Penyusunan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didasarkan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atas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kajian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teori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telah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pengetahuan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relevan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sehingga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sekedar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perkiraan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dugaan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simpulan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semata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didasarkan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pada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pengetahuan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telah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F5795-B989-6A57-3D2B-E7596ED4EC78}"/>
              </a:ext>
            </a:extLst>
          </p:cNvPr>
          <p:cNvSpPr txBox="1"/>
          <p:nvPr/>
        </p:nvSpPr>
        <p:spPr>
          <a:xfrm>
            <a:off x="5635487" y="401742"/>
            <a:ext cx="63709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endParaRPr lang="en-US" sz="44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0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1647</TotalTime>
  <Words>1652</Words>
  <Application>Microsoft Office PowerPoint</Application>
  <PresentationFormat>Widescreen</PresentationFormat>
  <Paragraphs>270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Abadi</vt:lpstr>
      <vt:lpstr>Arial</vt:lpstr>
      <vt:lpstr>Avenir Next LT Pro Light</vt:lpstr>
      <vt:lpstr>Calibri</vt:lpstr>
      <vt:lpstr>Calibri Light</vt:lpstr>
      <vt:lpstr>Gill Sans MT</vt:lpstr>
      <vt:lpstr>Segoe Print</vt:lpstr>
      <vt:lpstr>Times New Roman</vt:lpstr>
      <vt:lpstr>Tw Cen MT</vt:lpstr>
      <vt:lpstr>Verdana</vt:lpstr>
      <vt:lpstr>Wingdings 3</vt:lpstr>
      <vt:lpstr>Office Theme</vt:lpstr>
      <vt:lpstr>Langkah-Langkah Pelaksanaan Penelitian untuk Thesis Magister Agribisnis</vt:lpstr>
      <vt:lpstr>OVERVIEW OF RESEARCH PROCESS</vt:lpstr>
      <vt:lpstr>PowerPoint Presentation</vt:lpstr>
      <vt:lpstr>PowerPoint Presentation</vt:lpstr>
      <vt:lpstr>Slide 5</vt:lpstr>
      <vt:lpstr>Floral Picture Slide 5</vt:lpstr>
      <vt:lpstr>PowerPoint Presentation</vt:lpstr>
      <vt:lpstr>PowerPoint Presentation</vt:lpstr>
      <vt:lpstr>PowerPoint Presentation</vt:lpstr>
      <vt:lpstr>PowerPoint Presentation</vt:lpstr>
      <vt:lpstr>Slide 6</vt:lpstr>
      <vt:lpstr>Comparing Qualitative and Quantitative 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Quantitative data analysis: Main Concerns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Tests</vt:lpstr>
      <vt:lpstr>PowerPoint Presentation</vt:lpstr>
      <vt:lpstr>KESALAHAN-KESALAHAN YANG SERING MUNCUL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Langkah-Langkah Pelaksanaan Penelitian untuk Thesis Magister Agribisnis</dc:title>
  <dc:creator>ASUS</dc:creator>
  <cp:lastModifiedBy>ASUS</cp:lastModifiedBy>
  <cp:revision>7</cp:revision>
  <dcterms:created xsi:type="dcterms:W3CDTF">2023-03-06T04:22:39Z</dcterms:created>
  <dcterms:modified xsi:type="dcterms:W3CDTF">2023-03-08T07:41:28Z</dcterms:modified>
</cp:coreProperties>
</file>