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79" r:id="rId14"/>
    <p:sldId id="297" r:id="rId15"/>
    <p:sldId id="280" r:id="rId16"/>
    <p:sldId id="296" r:id="rId17"/>
    <p:sldId id="298" r:id="rId18"/>
    <p:sldId id="299" r:id="rId19"/>
    <p:sldId id="300" r:id="rId20"/>
    <p:sldId id="301" r:id="rId21"/>
    <p:sldId id="303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DB31D-3EDB-3A4C-9810-0A51CF8F492B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1BA25-45AC-0C48-96BD-5DDCEEC5A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0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FF7D9-40A9-4A5A-96E4-7A49557A448F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04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BACE-0F8F-43FD-98F0-DEE13552DADA}" type="slidenum">
              <a:rPr lang="en-ZA" smtClean="0"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762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0B994C-A700-4648-A4D6-B500A702200B}"/>
              </a:ext>
            </a:extLst>
          </p:cNvPr>
          <p:cNvSpPr/>
          <p:nvPr userDrawn="1"/>
        </p:nvSpPr>
        <p:spPr>
          <a:xfrm>
            <a:off x="4467069" y="1754155"/>
            <a:ext cx="7724931" cy="5103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69D4C1-82D6-4206-B0E8-AF62D6F09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754155 h 6858000"/>
              <a:gd name="connsiteX3" fmla="*/ 4467070 w 12192000"/>
              <a:gd name="connsiteY3" fmla="*/ 1754155 h 6858000"/>
              <a:gd name="connsiteX4" fmla="*/ 446707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754155"/>
                </a:lnTo>
                <a:lnTo>
                  <a:pt x="4467070" y="1754155"/>
                </a:lnTo>
                <a:lnTo>
                  <a:pt x="44670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7404" y="2335342"/>
            <a:ext cx="6580584" cy="1951037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2894" y="4286379"/>
            <a:ext cx="4093029" cy="16424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4">
            <a:extLst>
              <a:ext uri="{FF2B5EF4-FFF2-40B4-BE49-F238E27FC236}">
                <a16:creationId xmlns:a16="http://schemas.microsoft.com/office/drawing/2014/main" id="{98CBB35A-0A08-5041-BD40-BF45BC1AEA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261" y="2706624"/>
            <a:ext cx="1944976" cy="194497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13A7526F-5EB1-B149-A17B-140D879C22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783" y="4919472"/>
            <a:ext cx="2641744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F324894D-54DA-A14A-A64C-19BB8656F0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783" y="5276088"/>
            <a:ext cx="2641744" cy="61392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668630C3-2B55-3E42-B37C-761FC5B8D9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49243" y="2706624"/>
            <a:ext cx="1944976" cy="194497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13A77570-6922-804B-9561-A4FD1EECA4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5765" y="4919472"/>
            <a:ext cx="2641744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E1C349B5-EA89-A045-923D-E8C06B61BF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5765" y="5276088"/>
            <a:ext cx="2641744" cy="61392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4355BC29-468B-9443-AAF0-D4F9A17CBB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13225" y="2706624"/>
            <a:ext cx="1944976" cy="194497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0ACA1FDC-8C3E-1548-BBD5-7F8C1F2BE6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9747" y="4919472"/>
            <a:ext cx="2641744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01851322-3359-0A4C-A37F-267BC65A63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9747" y="5276088"/>
            <a:ext cx="2641744" cy="61392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59988A13-ECF1-ED4E-B389-5F37421ED46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77207" y="2706624"/>
            <a:ext cx="1944976" cy="194497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1638E04D-DAC7-604F-A069-95B2DFCC77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3729" y="4919472"/>
            <a:ext cx="2641744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90B59C4A-4CEA-9A4D-B122-9413587B2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33729" y="5276088"/>
            <a:ext cx="2641744" cy="61392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7DDB2A7E-5AF6-4711-8A74-79B2DF28E67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1662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4DE4F48-3DE9-4C77-86D8-E2729DB7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93776"/>
            <a:ext cx="9997440" cy="1662113"/>
          </a:xfrm>
          <a:solidFill>
            <a:schemeClr val="tx1">
              <a:alpha val="89000"/>
            </a:schemeClr>
          </a:solidFill>
        </p:spPr>
        <p:txBody>
          <a:bodyPr tIns="365760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A220F2AA-9E42-4AB5-8185-09F43E8B417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20" name="Footer Placeholder 10">
            <a:extLst>
              <a:ext uri="{FF2B5EF4-FFF2-40B4-BE49-F238E27FC236}">
                <a16:creationId xmlns:a16="http://schemas.microsoft.com/office/drawing/2014/main" id="{CE3D587E-37A7-4617-98F5-BBAEA534F79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1">
            <a:extLst>
              <a:ext uri="{FF2B5EF4-FFF2-40B4-BE49-F238E27FC236}">
                <a16:creationId xmlns:a16="http://schemas.microsoft.com/office/drawing/2014/main" id="{9254D0DC-D4BC-4F16-9841-5BD3BB3DFA3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4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BA2D214-E442-1E4E-97CD-BEF2BAC1A0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31950" y="190023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CDBFFA1-19CC-A745-A4B0-C4C7E165E8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6325" y="323907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6865090D-070B-514D-8644-27AA44684F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325" y="356616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4">
            <a:extLst>
              <a:ext uri="{FF2B5EF4-FFF2-40B4-BE49-F238E27FC236}">
                <a16:creationId xmlns:a16="http://schemas.microsoft.com/office/drawing/2014/main" id="{BDCAC79F-D619-4A4D-AA16-33462F91CF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13785" y="190023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60BA181C-FF2A-FC45-8F96-700584BD23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8160" y="323907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AC5838B0-DD1C-E84B-9489-3993D788FF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8160" y="356616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24">
            <a:extLst>
              <a:ext uri="{FF2B5EF4-FFF2-40B4-BE49-F238E27FC236}">
                <a16:creationId xmlns:a16="http://schemas.microsoft.com/office/drawing/2014/main" id="{7175A9C4-CAA9-A64F-A5D8-1C0A7C1B53F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5620" y="190023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9C830668-9722-B940-B234-BB9FE0EFE6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9995" y="323907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5BCB1F98-2365-A845-807C-BE51A3C6DA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9995" y="356616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icture Placeholder 24">
            <a:extLst>
              <a:ext uri="{FF2B5EF4-FFF2-40B4-BE49-F238E27FC236}">
                <a16:creationId xmlns:a16="http://schemas.microsoft.com/office/drawing/2014/main" id="{B18B6DCA-AAB8-5F4F-9DD5-B86EE8CBD3D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59526" y="190023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CE3D1F83-7947-624B-AC3C-7D21821AE3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901" y="323907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3608F6B5-173E-7945-A6B4-E26276D080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03901" y="356616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4">
            <a:extLst>
              <a:ext uri="{FF2B5EF4-FFF2-40B4-BE49-F238E27FC236}">
                <a16:creationId xmlns:a16="http://schemas.microsoft.com/office/drawing/2014/main" id="{1ACD0622-4EE2-F64A-A285-02AFE95C5D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31950" y="432070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D99EB1E8-DE2D-6E40-91BE-B3B1C6ABB7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6325" y="565954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CE209033-590B-EA41-9FA9-8D3E20BB5B7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76325" y="598932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4">
            <a:extLst>
              <a:ext uri="{FF2B5EF4-FFF2-40B4-BE49-F238E27FC236}">
                <a16:creationId xmlns:a16="http://schemas.microsoft.com/office/drawing/2014/main" id="{F0EF7FD9-70EA-7D43-AC3A-5648C324AB8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13785" y="432070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id="{20F05298-65A6-7149-AC3E-A91938A0C89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58160" y="565954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E829FF2B-369F-084A-92BE-A42EAD9582E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658160" y="598932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24">
            <a:extLst>
              <a:ext uri="{FF2B5EF4-FFF2-40B4-BE49-F238E27FC236}">
                <a16:creationId xmlns:a16="http://schemas.microsoft.com/office/drawing/2014/main" id="{4E50BB28-D79E-534D-8075-5285673B6C2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95620" y="432070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26">
            <a:extLst>
              <a:ext uri="{FF2B5EF4-FFF2-40B4-BE49-F238E27FC236}">
                <a16:creationId xmlns:a16="http://schemas.microsoft.com/office/drawing/2014/main" id="{F5EB1EB1-0DFF-1C42-9692-85E5A411C8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39995" y="565954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5FEA11E4-7068-E649-9E09-67A1EA10B03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39995" y="598932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24">
            <a:extLst>
              <a:ext uri="{FF2B5EF4-FFF2-40B4-BE49-F238E27FC236}">
                <a16:creationId xmlns:a16="http://schemas.microsoft.com/office/drawing/2014/main" id="{44F9519B-1C20-B848-A15F-EE4D09E5B93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9526" y="432070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22673807-D8F9-5940-AA4D-A70F0000749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03901" y="565954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26">
            <a:extLst>
              <a:ext uri="{FF2B5EF4-FFF2-40B4-BE49-F238E27FC236}">
                <a16:creationId xmlns:a16="http://schemas.microsoft.com/office/drawing/2014/main" id="{7E03C2A1-41CE-E946-B243-A1235A7E06F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803901" y="598932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Date Placeholder 6">
            <a:extLst>
              <a:ext uri="{FF2B5EF4-FFF2-40B4-BE49-F238E27FC236}">
                <a16:creationId xmlns:a16="http://schemas.microsoft.com/office/drawing/2014/main" id="{698236FE-C9B0-4E5C-A23B-C02CA6C84173}"/>
              </a:ext>
            </a:extLst>
          </p:cNvPr>
          <p:cNvSpPr>
            <a:spLocks noGrp="1"/>
          </p:cNvSpPr>
          <p:nvPr>
            <p:ph type="dt" sz="half" idx="34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1" name="Footer Placeholder 10">
            <a:extLst>
              <a:ext uri="{FF2B5EF4-FFF2-40B4-BE49-F238E27FC236}">
                <a16:creationId xmlns:a16="http://schemas.microsoft.com/office/drawing/2014/main" id="{A93C8C74-29A3-4BCC-8EB9-53CE59B4C8F9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2" name="Slide Number Placeholder 11">
            <a:extLst>
              <a:ext uri="{FF2B5EF4-FFF2-40B4-BE49-F238E27FC236}">
                <a16:creationId xmlns:a16="http://schemas.microsoft.com/office/drawing/2014/main" id="{0DF7F3BB-66CF-46E2-823F-D94C887BC3F5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7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7480465" cy="1325563"/>
          </a:xfrm>
        </p:spPr>
        <p:txBody>
          <a:bodyPr>
            <a:normAutofit/>
          </a:bodyPr>
          <a:lstStyle>
            <a:lvl1pPr algn="l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19E775-79C1-C048-A1C9-A453CB9DF3F9}"/>
              </a:ext>
            </a:extLst>
          </p:cNvPr>
          <p:cNvCxnSpPr/>
          <p:nvPr userDrawn="1"/>
        </p:nvCxnSpPr>
        <p:spPr>
          <a:xfrm>
            <a:off x="8504420" y="692983"/>
            <a:ext cx="36875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2DAB336B-F2EE-7540-B6B9-179BD611A5AC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381000" y="1839913"/>
            <a:ext cx="11363325" cy="4572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449E2D85-4B9C-467E-B70E-FFFA196D74D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CDB1B6C7-69CF-4FD7-B86B-D3BD6D56A4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ABDCE1B3-CAC8-44F2-9A63-C903CBFBAF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F7DDA28-4051-4C9A-8640-99B7D9008E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1662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96957"/>
            <a:ext cx="9997440" cy="1662113"/>
          </a:xfrm>
          <a:solidFill>
            <a:schemeClr val="tx1">
              <a:alpha val="89000"/>
            </a:schemeClr>
          </a:solidFill>
        </p:spPr>
        <p:txBody>
          <a:bodyPr tIns="365760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able Placeholder 19">
            <a:extLst>
              <a:ext uri="{FF2B5EF4-FFF2-40B4-BE49-F238E27FC236}">
                <a16:creationId xmlns:a16="http://schemas.microsoft.com/office/drawing/2014/main" id="{822FF587-E1EB-4FC1-BE5F-847FC830EBC7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1097279" y="2761488"/>
            <a:ext cx="9997440" cy="282549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404CA344-7BF6-40E6-846B-4DFC68BB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4DF15184-BCA8-45CA-8E5F-B680ADBF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829741B7-179B-4CE8-A5A5-D3EF5527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9B023D1-B432-4327-9B3B-545A055D0C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38905"/>
            <a:ext cx="12261163" cy="689690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4B8F7E-01E4-AA4B-B60F-A2BF94E3A1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0439" y="1886755"/>
            <a:ext cx="9131121" cy="3084489"/>
          </a:xfrm>
          <a:solidFill>
            <a:schemeClr val="accent1">
              <a:alpha val="89000"/>
            </a:schemeClr>
          </a:solidFill>
        </p:spPr>
        <p:txBody>
          <a:bodyPr lIns="1005840" tIns="640080" anchor="t" anchorCtr="0"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 algn="l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371600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828800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581E8-B832-44F5-8573-1D49AF80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642" y="4040803"/>
            <a:ext cx="7766978" cy="484050"/>
          </a:xfrm>
        </p:spPr>
        <p:txBody>
          <a:bodyPr>
            <a:noAutofit/>
          </a:bodyPr>
          <a:lstStyle>
            <a:lvl1pPr>
              <a:defRPr sz="18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38C5CB97-CD0D-4684-A674-58C891FBC20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1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DB43653-49BD-4FF8-AC52-100F2628D0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175707F-64A0-469B-AE09-445DCC67D3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713308" y="6356350"/>
            <a:ext cx="1097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FED5AE-62FF-41D3-952B-067FA66380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5" y="-4763"/>
            <a:ext cx="5021348" cy="68580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8" y="457201"/>
            <a:ext cx="4776538" cy="2285999"/>
          </a:xfrm>
          <a:solidFill>
            <a:schemeClr val="tx1">
              <a:alpha val="92000"/>
            </a:schemeClr>
          </a:solidFill>
        </p:spPr>
        <p:txBody>
          <a:bodyPr lIns="457200" anchor="ctr">
            <a:noAutofit/>
          </a:bodyPr>
          <a:lstStyle>
            <a:lvl1pPr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84357"/>
            <a:ext cx="5259388" cy="4442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2000">
                <a:solidFill>
                  <a:schemeClr val="bg2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6C26EFF-CEA6-4978-A83B-400BFB2B863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FC19E3C-A9EA-4809-9D98-B4C1EB8B35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356350"/>
            <a:ext cx="20574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3FE4BB-3117-49A2-8624-3E68B811924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10938"/>
            <a:ext cx="3932237" cy="35580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F17559D-BCE9-2744-9623-22E1EE6DF537}"/>
              </a:ext>
            </a:extLst>
          </p:cNvPr>
          <p:cNvSpPr/>
          <p:nvPr userDrawn="1"/>
        </p:nvSpPr>
        <p:spPr>
          <a:xfrm flipH="1">
            <a:off x="6633556" y="1429789"/>
            <a:ext cx="5558444" cy="542821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2EDADE-B47B-8242-8D03-079A12F1C7A2}"/>
              </a:ext>
            </a:extLst>
          </p:cNvPr>
          <p:cNvCxnSpPr>
            <a:cxnSpLocks/>
          </p:cNvCxnSpPr>
          <p:nvPr userDrawn="1"/>
        </p:nvCxnSpPr>
        <p:spPr>
          <a:xfrm>
            <a:off x="483229" y="0"/>
            <a:ext cx="0" cy="33877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or Drag &amp; Drop Your Photo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13095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gital Product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33815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</a:t>
            </a:r>
            <a:br>
              <a:rPr lang="en-ZA" dirty="0"/>
            </a:br>
            <a:r>
              <a:rPr lang="en-ZA" dirty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3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2031C9-0B4C-44DA-907A-9CB1434077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11" y="876926"/>
            <a:ext cx="5079113" cy="1356607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10" y="2233534"/>
            <a:ext cx="4205990" cy="283314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23592C-4E26-184A-AAED-41EC35AFF551}"/>
              </a:ext>
            </a:extLst>
          </p:cNvPr>
          <p:cNvCxnSpPr/>
          <p:nvPr userDrawn="1"/>
        </p:nvCxnSpPr>
        <p:spPr>
          <a:xfrm>
            <a:off x="0" y="5711252"/>
            <a:ext cx="36875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8C5F28-837A-4354-8BA4-A994BD1D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890" y="6356350"/>
            <a:ext cx="3108434" cy="365125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EDF98A-063D-47C8-8D91-A223F9955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3308" y="6356350"/>
            <a:ext cx="1097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42684A6-77E9-406F-A431-4C57DCAE6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95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8313" y="1083737"/>
            <a:ext cx="10347064" cy="452596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C7515-7756-48C9-80B5-AF7DD7BE245F}" type="datetime1">
              <a:rPr lang="en-US"/>
              <a:pPr>
                <a:defRPr/>
              </a:pPr>
              <a:t>10/21/2021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17-(#)</a:t>
            </a:r>
          </a:p>
        </p:txBody>
      </p:sp>
    </p:spTree>
    <p:extLst>
      <p:ext uri="{BB962C8B-B14F-4D97-AF65-F5344CB8AC3E}">
        <p14:creationId xmlns:p14="http://schemas.microsoft.com/office/powerpoint/2010/main" val="3858567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0862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 With Image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</a:t>
            </a:r>
            <a:endParaRPr lang="en-ZA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  <a:endParaRPr lang="en-ZA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Website</a:t>
            </a:r>
            <a:endParaRPr lang="en-Z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10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Z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ZA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1 Title</a:t>
            </a:r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2 Title</a:t>
            </a:r>
            <a:endParaRPr lang="en-Z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3 Title</a:t>
            </a:r>
            <a:endParaRPr lang="en-Z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793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29" y="611455"/>
            <a:ext cx="10646275" cy="1356607"/>
          </a:xfrm>
        </p:spPr>
        <p:txBody>
          <a:bodyPr anchor="t" anchorCtr="0">
            <a:normAutofit/>
          </a:bodyPr>
          <a:lstStyle>
            <a:lvl1pPr algn="l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0" y="1883664"/>
            <a:ext cx="11386181" cy="43525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l">
              <a:buNone/>
              <a:defRPr sz="2000">
                <a:solidFill>
                  <a:schemeClr val="tx2"/>
                </a:solidFill>
                <a:latin typeface="+mj-lt"/>
              </a:defRPr>
            </a:lvl2pPr>
            <a:lvl3pPr marL="914400" indent="0" algn="l">
              <a:buNone/>
              <a:defRPr sz="1800">
                <a:solidFill>
                  <a:schemeClr val="tx2"/>
                </a:solidFill>
                <a:latin typeface="+mj-lt"/>
              </a:defRPr>
            </a:lvl3pPr>
            <a:lvl4pPr marL="1371600" indent="0" algn="l"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1828800" indent="0" algn="l"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458DC-876E-488A-944B-22A18113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DA1A0-979E-4983-A719-E249D39F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9D0CB-E1A8-47F0-B2C6-6F370F7E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7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F0C0123-3B3C-46FD-A0A1-ADA503507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94576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31132"/>
            <a:ext cx="11118272" cy="1662546"/>
          </a:xfrm>
          <a:solidFill>
            <a:schemeClr val="tx1">
              <a:alpha val="89000"/>
            </a:schemeClr>
          </a:solidFill>
        </p:spPr>
        <p:txBody>
          <a:bodyPr lIns="914400" anchor="ctr" anchorCtr="0"/>
          <a:lstStyle>
            <a:lvl1pPr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593635"/>
            <a:ext cx="9926782" cy="16625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747029-9859-DC45-9A77-7E1D4D104189}"/>
              </a:ext>
            </a:extLst>
          </p:cNvPr>
          <p:cNvCxnSpPr>
            <a:cxnSpLocks/>
          </p:cNvCxnSpPr>
          <p:nvPr userDrawn="1"/>
        </p:nvCxnSpPr>
        <p:spPr>
          <a:xfrm>
            <a:off x="7605486" y="6256186"/>
            <a:ext cx="45865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6DEBBF3-C67B-47A9-B715-36E7E467ECA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76355C-0230-4853-AF11-0A1B0AD8EB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A15523-9DC0-4DB6-AAB5-709BE171FB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82AD2A-0ECB-4BEA-B4FC-8A8041F4FF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912238"/>
            <a:ext cx="12199673" cy="294576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76650"/>
            <a:ext cx="10515600" cy="1252163"/>
          </a:xfrm>
        </p:spPr>
        <p:txBody>
          <a:bodyPr anchor="ctr" anchorCtr="0"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28813"/>
            <a:ext cx="10515600" cy="164566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333DBA-ED5F-B346-8E4B-C25112DBA65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505786" y="-1017238"/>
            <a:ext cx="0" cy="33877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D41C68D-A186-4D75-82A5-8C2768B1846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88CEBD28-6BC1-4BA2-9AB9-287381DFB6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F89D9479-2604-412D-9703-94A042E59F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9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119" y="3846786"/>
            <a:ext cx="4137288" cy="2253977"/>
          </a:xfrm>
        </p:spPr>
        <p:txBody>
          <a:bodyPr anchor="t" anchorCtr="0">
            <a:noAutofit/>
          </a:bodyPr>
          <a:lstStyle>
            <a:lvl1pPr>
              <a:defRPr sz="6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083BCB-EF8C-3B45-B3E0-6094D68C1246}"/>
              </a:ext>
            </a:extLst>
          </p:cNvPr>
          <p:cNvCxnSpPr>
            <a:cxnSpLocks/>
          </p:cNvCxnSpPr>
          <p:nvPr userDrawn="1"/>
        </p:nvCxnSpPr>
        <p:spPr>
          <a:xfrm>
            <a:off x="7615000" y="0"/>
            <a:ext cx="0" cy="33877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5A85FE-F25A-AA48-9533-535C917EBFB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74650" y="173736"/>
            <a:ext cx="6761163" cy="5740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22378FC3-0625-417F-9504-AB730950476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F811660-F20D-49FF-9445-C36E49BD31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252CDD4-236D-4E0B-B7E5-1299FC84FC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03" y="3663846"/>
            <a:ext cx="4385565" cy="2235016"/>
          </a:xfrm>
        </p:spPr>
        <p:txBody>
          <a:bodyPr anchor="t" anchorCtr="0">
            <a:normAutofit/>
          </a:bodyPr>
          <a:lstStyle>
            <a:lvl1pPr algn="l">
              <a:defRPr sz="5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083BCB-EF8C-3B45-B3E0-6094D68C1246}"/>
              </a:ext>
            </a:extLst>
          </p:cNvPr>
          <p:cNvCxnSpPr>
            <a:cxnSpLocks/>
          </p:cNvCxnSpPr>
          <p:nvPr userDrawn="1"/>
        </p:nvCxnSpPr>
        <p:spPr>
          <a:xfrm>
            <a:off x="4523214" y="0"/>
            <a:ext cx="0" cy="33877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039E4E5-7FFE-CC4B-8842-71AE4FA86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850" y="3667020"/>
            <a:ext cx="5564845" cy="223501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30245D5-FEED-9942-BB36-B4B0944B9E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89613" y="549275"/>
            <a:ext cx="2555875" cy="2838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EE6AB47-FCD9-0E4A-8E1D-B4C8D134BB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98820" y="549275"/>
            <a:ext cx="2555875" cy="2838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78389-B981-B246-9A16-3137079B452D}"/>
              </a:ext>
            </a:extLst>
          </p:cNvPr>
          <p:cNvSpPr/>
          <p:nvPr userDrawn="1"/>
        </p:nvSpPr>
        <p:spPr>
          <a:xfrm>
            <a:off x="0" y="6174931"/>
            <a:ext cx="12192000" cy="683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2B04B165-7AD0-4017-991A-53D3876388E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81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DF0ACE5-9E0A-47E1-A9C1-193F90792C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5A32872-1E9F-499E-A0E5-E25A255707F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713308" y="6356350"/>
            <a:ext cx="1097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8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449822"/>
            <a:ext cx="4812867" cy="636261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52954"/>
            <a:ext cx="4812867" cy="282718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16563" y="2449822"/>
            <a:ext cx="5294154" cy="636261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6563" y="3152954"/>
            <a:ext cx="5294154" cy="282718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2090A0-772A-C549-8840-0CF48830E68A}"/>
              </a:ext>
            </a:extLst>
          </p:cNvPr>
          <p:cNvCxnSpPr>
            <a:cxnSpLocks/>
          </p:cNvCxnSpPr>
          <p:nvPr userDrawn="1"/>
        </p:nvCxnSpPr>
        <p:spPr>
          <a:xfrm>
            <a:off x="6763657" y="6256186"/>
            <a:ext cx="54283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2F5025B1-54F6-4735-8BE4-31E33BB3C1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1662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742881-DAF4-4DFE-8C09-2BCC306E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93776"/>
            <a:ext cx="9997440" cy="1662113"/>
          </a:xfrm>
          <a:solidFill>
            <a:schemeClr val="tx1">
              <a:alpha val="89000"/>
            </a:schemeClr>
          </a:solidFill>
        </p:spPr>
        <p:txBody>
          <a:bodyPr tIns="365760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DFC82FBA-0F09-4E2A-B286-CC1BAF61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35C8B9BF-3225-42AC-AC54-8108B877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B2CA33E4-9BFE-4DCE-972D-17F3F706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2484326"/>
            <a:ext cx="3205396" cy="619011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187458"/>
            <a:ext cx="3205396" cy="282718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50008" y="2484326"/>
            <a:ext cx="3221182" cy="619011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0008" y="3187458"/>
            <a:ext cx="3221182" cy="282718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60ECCB6-C8A8-BB43-AC04-B3621CFEC5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76013" y="2484326"/>
            <a:ext cx="3221182" cy="619011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42E179B-3AD1-7F42-AE86-86F1F9A377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76013" y="3187458"/>
            <a:ext cx="3221182" cy="282718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1FA6F8-E47A-AF48-81E8-B32BDDD67498}"/>
              </a:ext>
            </a:extLst>
          </p:cNvPr>
          <p:cNvCxnSpPr>
            <a:cxnSpLocks/>
          </p:cNvCxnSpPr>
          <p:nvPr userDrawn="1"/>
        </p:nvCxnSpPr>
        <p:spPr>
          <a:xfrm>
            <a:off x="6763657" y="6256186"/>
            <a:ext cx="54283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D90CF65F-2A4B-483A-A668-8CA45F6BA3C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1662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B9C7FF7-CB56-49D5-BC60-5B51F730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93776"/>
            <a:ext cx="9997440" cy="1662113"/>
          </a:xfrm>
          <a:solidFill>
            <a:schemeClr val="tx1">
              <a:alpha val="89000"/>
            </a:schemeClr>
          </a:solidFill>
        </p:spPr>
        <p:txBody>
          <a:bodyPr tIns="365760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3DEAC756-8E1D-4F9B-A6AC-2CB1A39280CF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4DC7375B-BA19-477E-BC1F-E66C9A32D34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2EF863B1-B71D-40A5-B100-BEDDF132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62" r:id="rId5"/>
    <p:sldLayoutId id="2147483652" r:id="rId6"/>
    <p:sldLayoutId id="2147483661" r:id="rId7"/>
    <p:sldLayoutId id="2147483653" r:id="rId8"/>
    <p:sldLayoutId id="2147483660" r:id="rId9"/>
    <p:sldLayoutId id="2147483658" r:id="rId10"/>
    <p:sldLayoutId id="2147483664" r:id="rId11"/>
    <p:sldLayoutId id="2147483663" r:id="rId12"/>
    <p:sldLayoutId id="2147483665" r:id="rId13"/>
    <p:sldLayoutId id="2147483655" r:id="rId14"/>
    <p:sldLayoutId id="2147483656" r:id="rId15"/>
    <p:sldLayoutId id="2147483657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sv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lose up of wood">
            <a:extLst>
              <a:ext uri="{FF2B5EF4-FFF2-40B4-BE49-F238E27FC236}">
                <a16:creationId xmlns:a16="http://schemas.microsoft.com/office/drawing/2014/main" id="{F7FE24EB-69BE-41CF-9F0B-0970FA69E3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128"/>
                    </a14:imgEffect>
                    <a14:imgEffect>
                      <a14:saturation sat="72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7403" y="2007704"/>
            <a:ext cx="6979429" cy="2763079"/>
          </a:xfrm>
        </p:spPr>
        <p:txBody>
          <a:bodyPr>
            <a:normAutofit/>
          </a:bodyPr>
          <a:lstStyle/>
          <a:p>
            <a:r>
              <a:rPr lang="en-US" sz="6000" dirty="0"/>
              <a:t>Business Research Methodology – 2;</a:t>
            </a:r>
            <a:br>
              <a:rPr lang="en-US" sz="6000" dirty="0"/>
            </a:br>
            <a:r>
              <a:rPr lang="en-US" sz="6000" dirty="0"/>
              <a:t>Sampling Methods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2894" y="5178287"/>
            <a:ext cx="6003938" cy="7505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800" b="1" dirty="0" err="1">
                <a:solidFill>
                  <a:srgbClr val="FFC000"/>
                </a:solidFill>
              </a:rPr>
              <a:t>Zulkarnain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Lubis</a:t>
            </a:r>
            <a:endParaRPr lang="en-US" sz="2800" b="1" dirty="0">
              <a:solidFill>
                <a:srgbClr val="FFC000"/>
              </a:solidFill>
            </a:endParaRPr>
          </a:p>
          <a:p>
            <a:pPr algn="r"/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32CAE77E-CF7A-47FE-869E-1176F6CAD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3770" y="-30613"/>
            <a:ext cx="3672591" cy="5431084"/>
          </a:xfrm>
          <a:custGeom>
            <a:avLst/>
            <a:gdLst>
              <a:gd name="connsiteX0" fmla="*/ 0 w 3912433"/>
              <a:gd name="connsiteY0" fmla="*/ 0 h 5021705"/>
              <a:gd name="connsiteX1" fmla="*/ 0 w 3912433"/>
              <a:gd name="connsiteY1" fmla="*/ 5021705 h 5021705"/>
              <a:gd name="connsiteX2" fmla="*/ 3912433 w 3912433"/>
              <a:gd name="connsiteY2" fmla="*/ 5021705 h 5021705"/>
              <a:gd name="connsiteX3" fmla="*/ 3912433 w 3912433"/>
              <a:gd name="connsiteY3" fmla="*/ 4287187 h 5021705"/>
              <a:gd name="connsiteX0" fmla="*/ 0 w 3912433"/>
              <a:gd name="connsiteY0" fmla="*/ 0 h 5021705"/>
              <a:gd name="connsiteX1" fmla="*/ 0 w 3912433"/>
              <a:gd name="connsiteY1" fmla="*/ 5021705 h 5021705"/>
              <a:gd name="connsiteX2" fmla="*/ 3912433 w 3912433"/>
              <a:gd name="connsiteY2" fmla="*/ 5021705 h 5021705"/>
              <a:gd name="connsiteX3" fmla="*/ 3912433 w 3912433"/>
              <a:gd name="connsiteY3" fmla="*/ 4020996 h 5021705"/>
              <a:gd name="connsiteX0" fmla="*/ 0 w 3912433"/>
              <a:gd name="connsiteY0" fmla="*/ 0 h 5168788"/>
              <a:gd name="connsiteX1" fmla="*/ 0 w 3912433"/>
              <a:gd name="connsiteY1" fmla="*/ 5168788 h 5168788"/>
              <a:gd name="connsiteX2" fmla="*/ 3912433 w 3912433"/>
              <a:gd name="connsiteY2" fmla="*/ 5168788 h 5168788"/>
              <a:gd name="connsiteX3" fmla="*/ 3912433 w 3912433"/>
              <a:gd name="connsiteY3" fmla="*/ 4168079 h 516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2433" h="5168788">
                <a:moveTo>
                  <a:pt x="0" y="0"/>
                </a:moveTo>
                <a:lnTo>
                  <a:pt x="0" y="5168788"/>
                </a:lnTo>
                <a:lnTo>
                  <a:pt x="3912433" y="5168788"/>
                </a:lnTo>
                <a:lnTo>
                  <a:pt x="3912433" y="4168079"/>
                </a:ln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7F3532-0764-4856-AF98-4671C7227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546361" y="-29980"/>
            <a:ext cx="0" cy="221854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DBCB88-247D-49E4-8FCA-2BC56F1AE0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Placeholder 10" descr="Stethoscope ">
            <a:extLst>
              <a:ext uri="{FF2B5EF4-FFF2-40B4-BE49-F238E27FC236}">
                <a16:creationId xmlns:a16="http://schemas.microsoft.com/office/drawing/2014/main" id="{70AAE794-2F38-416E-B928-BB5474A812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le 1"/>
          <p:cNvSpPr txBox="1">
            <a:spLocks/>
          </p:cNvSpPr>
          <p:nvPr/>
        </p:nvSpPr>
        <p:spPr>
          <a:xfrm>
            <a:off x="8192278" y="1063690"/>
            <a:ext cx="3824670" cy="14182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>
                <a:solidFill>
                  <a:srgbClr val="FF99FF"/>
                </a:solidFill>
                <a:latin typeface="Arial" pitchFamily="34" charset="0"/>
              </a:rPr>
              <a:t>Probability Sampling</a:t>
            </a:r>
            <a:endParaRPr lang="en-US" sz="4800" dirty="0">
              <a:solidFill>
                <a:srgbClr val="FF99FF"/>
              </a:solidFill>
            </a:endParaRPr>
          </a:p>
        </p:txBody>
      </p:sp>
      <p:sp>
        <p:nvSpPr>
          <p:cNvPr id="9" name="Content Placeholder 2"/>
          <p:cNvSpPr txBox="1">
            <a:spLocks noGrp="1"/>
          </p:cNvSpPr>
          <p:nvPr>
            <p:ph idx="13"/>
          </p:nvPr>
        </p:nvSpPr>
        <p:spPr>
          <a:xfrm>
            <a:off x="127618" y="3153747"/>
            <a:ext cx="4892251" cy="3704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3600" b="1" i="1" dirty="0">
                <a:solidFill>
                  <a:srgbClr val="800000"/>
                </a:solidFill>
                <a:latin typeface="Arial" pitchFamily="34" charset="0"/>
              </a:rPr>
              <a:t>Simple random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3600" b="1" i="1" dirty="0">
                <a:solidFill>
                  <a:srgbClr val="800000"/>
                </a:solidFill>
                <a:latin typeface="Arial" pitchFamily="34" charset="0"/>
              </a:rPr>
              <a:t>Systematic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3600" b="1" i="1" dirty="0">
                <a:solidFill>
                  <a:srgbClr val="800000"/>
                </a:solidFill>
                <a:latin typeface="Arial" pitchFamily="34" charset="0"/>
              </a:rPr>
              <a:t>Stratified random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3600" b="1" i="1" dirty="0">
                <a:solidFill>
                  <a:srgbClr val="800000"/>
                </a:solidFill>
                <a:latin typeface="Arial" pitchFamily="34" charset="0"/>
              </a:rPr>
              <a:t>Cluster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3600" b="1" i="1" dirty="0">
                <a:solidFill>
                  <a:srgbClr val="800000"/>
                </a:solidFill>
                <a:latin typeface="Arial" pitchFamily="34" charset="0"/>
              </a:rPr>
              <a:t>Multi-stage</a:t>
            </a:r>
          </a:p>
        </p:txBody>
      </p:sp>
    </p:spTree>
    <p:extLst>
      <p:ext uri="{BB962C8B-B14F-4D97-AF65-F5344CB8AC3E}">
        <p14:creationId xmlns:p14="http://schemas.microsoft.com/office/powerpoint/2010/main" val="319024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" y="17524"/>
            <a:ext cx="5014292" cy="234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" y="2407295"/>
            <a:ext cx="5040560" cy="2217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7" y="4681530"/>
            <a:ext cx="4985375" cy="21462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7765" y="263709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325" indent="-18732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99FF"/>
                </a:solidFill>
                <a:cs typeface="Times New Roman" panose="02020603050405020304" pitchFamily="18" charset="0"/>
              </a:rPr>
              <a:t>Simple Random Sampling</a:t>
            </a:r>
          </a:p>
          <a:p>
            <a:pPr marL="541338" lvl="1" indent="-2794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99FF"/>
                </a:solidFill>
                <a:cs typeface="Times New Roman" panose="02020603050405020304" pitchFamily="18" charset="0"/>
              </a:rPr>
              <a:t>Assures each element in the population of an equal chance of being included in the sample.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254512" y="900036"/>
            <a:ext cx="811118" cy="765111"/>
          </a:xfrm>
          <a:prstGeom prst="right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9438" y="2264279"/>
            <a:ext cx="58326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  <a:cs typeface="Times New Roman" panose="02020603050405020304" pitchFamily="18" charset="0"/>
              </a:rPr>
              <a:t>Systematic Sampling</a:t>
            </a:r>
          </a:p>
          <a:p>
            <a:pPr lvl="1"/>
            <a:r>
              <a:rPr lang="en-US" sz="2400" b="1" dirty="0">
                <a:solidFill>
                  <a:srgbClr val="FFFFCC"/>
                </a:solidFill>
                <a:cs typeface="Times New Roman" panose="02020603050405020304" pitchFamily="18" charset="0"/>
              </a:rPr>
              <a:t>A starting point is selected by a random process and then every nth number on the list is selected.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222389" y="2836507"/>
            <a:ext cx="811118" cy="690464"/>
          </a:xfrm>
          <a:prstGeom prst="righ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279877" y="5195535"/>
            <a:ext cx="811118" cy="66722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11783" y="4224410"/>
            <a:ext cx="592030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Stratified Sampling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Simple random subsamples that are more or less equal on some characteristic are drawn from within each stratum of the population.</a:t>
            </a:r>
          </a:p>
        </p:txBody>
      </p:sp>
    </p:spTree>
    <p:extLst>
      <p:ext uri="{BB962C8B-B14F-4D97-AF65-F5344CB8AC3E}">
        <p14:creationId xmlns:p14="http://schemas.microsoft.com/office/powerpoint/2010/main" val="2238995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User" title="Icon - Presenter Name">
            <a:extLst>
              <a:ext uri="{FF2B5EF4-FFF2-40B4-BE49-F238E27FC236}">
                <a16:creationId xmlns:a16="http://schemas.microsoft.com/office/drawing/2014/main" id="{3FD34FCD-807B-4BBC-8AFE-2162CCE29B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11301465" y="3884812"/>
            <a:ext cx="218900" cy="218900"/>
          </a:xfrm>
          <a:prstGeom prst="rect">
            <a:avLst/>
          </a:prstGeom>
        </p:spPr>
      </p:pic>
      <p:pic>
        <p:nvPicPr>
          <p:cNvPr id="14" name="Graphic 13" descr="Smart Phone" title="Icon - Presenter Phone Number">
            <a:extLst>
              <a:ext uri="{FF2B5EF4-FFF2-40B4-BE49-F238E27FC236}">
                <a16:creationId xmlns:a16="http://schemas.microsoft.com/office/drawing/2014/main" id="{E51263B5-564A-401A-810D-0896F97EF0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11301465" y="4293572"/>
            <a:ext cx="218900" cy="218900"/>
          </a:xfrm>
          <a:prstGeom prst="rect">
            <a:avLst/>
          </a:prstGeom>
        </p:spPr>
      </p:pic>
      <p:pic>
        <p:nvPicPr>
          <p:cNvPr id="13" name="Graphic 12" descr="Envelope" title="Icon Presenter Email">
            <a:extLst>
              <a:ext uri="{FF2B5EF4-FFF2-40B4-BE49-F238E27FC236}">
                <a16:creationId xmlns:a16="http://schemas.microsoft.com/office/drawing/2014/main" id="{A24A1417-AE3F-44AE-98EB-3E6ADA1E20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1301465" y="4661290"/>
            <a:ext cx="218900" cy="218900"/>
          </a:xfrm>
          <a:prstGeom prst="rect">
            <a:avLst/>
          </a:prstGeom>
        </p:spPr>
      </p:pic>
      <p:pic>
        <p:nvPicPr>
          <p:cNvPr id="15" name="Graphic 14" descr="Link">
            <a:extLst>
              <a:ext uri="{FF2B5EF4-FFF2-40B4-BE49-F238E27FC236}">
                <a16:creationId xmlns:a16="http://schemas.microsoft.com/office/drawing/2014/main" id="{0161B5EF-405A-4DEA-8E00-0A6A7B71F7B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gray">
          <a:xfrm>
            <a:off x="11284606" y="5029008"/>
            <a:ext cx="244786" cy="244786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267738" y="261257"/>
            <a:ext cx="6828183" cy="62681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FF"/>
                </a:solidFill>
                <a:cs typeface="Times New Roman" panose="02020603050405020304" pitchFamily="18" charset="0"/>
              </a:rPr>
              <a:t>Proportional Stratified Sample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The number of sampling units drawn from each stratum is in proportion to the population size of that stratum.</a:t>
            </a:r>
          </a:p>
          <a:p>
            <a:r>
              <a:rPr lang="en-US" sz="3600" b="1" dirty="0">
                <a:solidFill>
                  <a:srgbClr val="FF99FF"/>
                </a:solidFill>
                <a:cs typeface="Times New Roman" panose="02020603050405020304" pitchFamily="18" charset="0"/>
              </a:rPr>
              <a:t>Disproportional Stratified Sample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The sample size for each stratum is allocated according to analytical considerations</a:t>
            </a:r>
            <a:r>
              <a:rPr lang="en-US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4" descr="https://ultimatenurul.files.wordpress.com/2014/04/advantages-of-stratified-samplingii-png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9"/>
          <a:stretch/>
        </p:blipFill>
        <p:spPr bwMode="auto">
          <a:xfrm>
            <a:off x="218499" y="219919"/>
            <a:ext cx="4913338" cy="630950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318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6432238" y="898782"/>
            <a:ext cx="5509470" cy="49203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FF"/>
                </a:solidFill>
                <a:cs typeface="Times New Roman" panose="02020603050405020304" pitchFamily="18" charset="0"/>
              </a:rPr>
              <a:t>Cluster Sampling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An economically efficient sampling technique in which the primary sampling unit is not the individual element in the population but a large cluster of elements.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Clusters are selected randomly.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6" y="130627"/>
            <a:ext cx="5934271" cy="65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7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654351" y="447346"/>
            <a:ext cx="6425683" cy="57646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99FF"/>
                </a:solidFill>
                <a:cs typeface="Times New Roman" panose="02020603050405020304" pitchFamily="18" charset="0"/>
              </a:rPr>
              <a:t>Multistage Area Sampling</a:t>
            </a: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541338" lvl="1" indent="-354013"/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Involves using a combination of two or more probability sampling techniques.</a:t>
            </a:r>
          </a:p>
          <a:p>
            <a:pPr marL="541338" lvl="2" indent="-354013"/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Typically, geographic areas are randomly selected in progressively smaller (lower-population) units.</a:t>
            </a:r>
          </a:p>
          <a:p>
            <a:pPr marL="541338" lvl="2" indent="-354013"/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Researchers may take as many steps as necessary to achieve a representative sample.</a:t>
            </a:r>
          </a:p>
          <a:p>
            <a:pPr marL="541338" lvl="2" indent="-354013"/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Progressively smaller geographic areas are chosen until a single housing unit is selected for interviewing.</a:t>
            </a:r>
          </a:p>
        </p:txBody>
      </p:sp>
      <p:pic>
        <p:nvPicPr>
          <p:cNvPr id="9" name="Picture 4" descr="http://www.cdc.gov/nchs/tutorials/dietary/SurveyOrientation/images/sampling_stag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4" y="353080"/>
            <a:ext cx="5139172" cy="61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8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31799" y="2448000"/>
            <a:ext cx="11329200" cy="3631338"/>
            <a:chOff x="405780" y="1376772"/>
            <a:chExt cx="6754714" cy="36004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1" r="59506"/>
            <a:stretch/>
          </p:blipFill>
          <p:spPr>
            <a:xfrm>
              <a:off x="405780" y="1376772"/>
              <a:ext cx="2592288" cy="3600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78" t="37365" r="32401" b="13332"/>
            <a:stretch/>
          </p:blipFill>
          <p:spPr>
            <a:xfrm>
              <a:off x="2998068" y="1376772"/>
              <a:ext cx="2088232" cy="3600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37365" b="21475"/>
            <a:stretch/>
          </p:blipFill>
          <p:spPr>
            <a:xfrm>
              <a:off x="5086300" y="1376772"/>
              <a:ext cx="2074194" cy="3600400"/>
            </a:xfrm>
            <a:prstGeom prst="rect">
              <a:avLst/>
            </a:prstGeom>
          </p:spPr>
        </p:pic>
      </p:grpSp>
      <p:sp>
        <p:nvSpPr>
          <p:cNvPr id="22" name="Content Placeholder 21"/>
          <p:cNvSpPr txBox="1">
            <a:spLocks noGrp="1"/>
          </p:cNvSpPr>
          <p:nvPr>
            <p:ph idx="17"/>
          </p:nvPr>
        </p:nvSpPr>
        <p:spPr>
          <a:xfrm>
            <a:off x="5991440" y="1638223"/>
            <a:ext cx="2529559" cy="84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First phase sampling</a:t>
            </a:r>
          </a:p>
        </p:txBody>
      </p:sp>
      <p:sp>
        <p:nvSpPr>
          <p:cNvPr id="23" name="Content Placeholder 22"/>
          <p:cNvSpPr txBox="1">
            <a:spLocks noGrp="1"/>
          </p:cNvSpPr>
          <p:nvPr>
            <p:ph idx="18"/>
          </p:nvPr>
        </p:nvSpPr>
        <p:spPr>
          <a:xfrm>
            <a:off x="8770776" y="1638224"/>
            <a:ext cx="2881489" cy="84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Second  phase sampling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32000" y="371001"/>
            <a:ext cx="1132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4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Multiphase Sampling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7836" y="6262118"/>
            <a:ext cx="1814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population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7527" y="6190110"/>
            <a:ext cx="2435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Data in general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02304" y="6190110"/>
            <a:ext cx="217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Data in detail</a:t>
            </a:r>
          </a:p>
        </p:txBody>
      </p:sp>
    </p:spTree>
    <p:extLst>
      <p:ext uri="{BB962C8B-B14F-4D97-AF65-F5344CB8AC3E}">
        <p14:creationId xmlns:p14="http://schemas.microsoft.com/office/powerpoint/2010/main" val="1171492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DBCB88-247D-49E4-8FCA-2BC56F1AE0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" name="Picture Placeholder 10" descr="Stethoscope ">
            <a:extLst>
              <a:ext uri="{FF2B5EF4-FFF2-40B4-BE49-F238E27FC236}">
                <a16:creationId xmlns:a16="http://schemas.microsoft.com/office/drawing/2014/main" id="{70AAE794-2F38-416E-B928-BB5474A812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le 1"/>
          <p:cNvSpPr txBox="1">
            <a:spLocks/>
          </p:cNvSpPr>
          <p:nvPr/>
        </p:nvSpPr>
        <p:spPr>
          <a:xfrm>
            <a:off x="7866529" y="196033"/>
            <a:ext cx="4150419" cy="1418253"/>
          </a:xfrm>
          <a:prstGeom prst="rect">
            <a:avLst/>
          </a:prstGeom>
        </p:spPr>
        <p:txBody>
          <a:bodyPr vert="horz" lIns="0" tIns="0" rIns="0" bIns="0" rtlCol="0" anchor="b">
            <a:normAutofit fontScale="92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>
                <a:solidFill>
                  <a:srgbClr val="FFFF00"/>
                </a:solidFill>
                <a:latin typeface="Arial" pitchFamily="34" charset="0"/>
              </a:rPr>
              <a:t>Non Probability Sampling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8028" y="425044"/>
            <a:ext cx="6118411" cy="5463187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</a:pPr>
            <a:r>
              <a:rPr lang="en-GB" altLang="en-US" sz="2800" b="1" i="1" dirty="0">
                <a:solidFill>
                  <a:schemeClr val="tx1"/>
                </a:solidFill>
              </a:rPr>
              <a:t>Accidental Sampling. </a:t>
            </a:r>
            <a:r>
              <a:rPr lang="en-GB" altLang="en-US" sz="2800" b="1" dirty="0">
                <a:solidFill>
                  <a:schemeClr val="tx1"/>
                </a:solidFill>
              </a:rPr>
              <a:t>It is also called as </a:t>
            </a:r>
            <a:r>
              <a:rPr lang="en-US" sz="2800" b="1" i="1" dirty="0">
                <a:solidFill>
                  <a:schemeClr val="tx1"/>
                </a:solidFill>
              </a:rPr>
              <a:t>Convenience Sampling, Opportunity Sampling, </a:t>
            </a:r>
            <a:r>
              <a:rPr lang="en-US" sz="2800" b="1" dirty="0">
                <a:solidFill>
                  <a:schemeClr val="tx1"/>
                </a:solidFill>
              </a:rPr>
              <a:t>or</a:t>
            </a:r>
            <a:r>
              <a:rPr lang="en-US" sz="2800" b="1" i="1" dirty="0">
                <a:solidFill>
                  <a:schemeClr val="tx1"/>
                </a:solidFill>
              </a:rPr>
              <a:t> Haphazard Sampling</a:t>
            </a:r>
          </a:p>
          <a:p>
            <a:pPr>
              <a:buClr>
                <a:srgbClr val="FFFF00"/>
              </a:buClr>
            </a:pPr>
            <a:r>
              <a:rPr lang="en-GB" altLang="en-US" sz="2800" b="1" i="1" dirty="0">
                <a:solidFill>
                  <a:schemeClr val="tx1"/>
                </a:solidFill>
              </a:rPr>
              <a:t>Purposive Sampling</a:t>
            </a:r>
            <a:endParaRPr lang="en-US" sz="2800" b="1" i="1" dirty="0">
              <a:solidFill>
                <a:schemeClr val="tx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2800" b="1" i="1" dirty="0">
                <a:solidFill>
                  <a:schemeClr val="tx1"/>
                </a:solidFill>
              </a:rPr>
              <a:t>Expert Sampling</a:t>
            </a:r>
            <a:endParaRPr lang="en-GB" altLang="en-US" sz="2800" b="1" i="1" dirty="0">
              <a:solidFill>
                <a:schemeClr val="tx1"/>
              </a:solidFill>
            </a:endParaRPr>
          </a:p>
          <a:p>
            <a:pPr>
              <a:buClr>
                <a:srgbClr val="FFFF00"/>
              </a:buClr>
            </a:pPr>
            <a:r>
              <a:rPr lang="en-GB" altLang="en-US" sz="2800" b="1" i="1" dirty="0">
                <a:solidFill>
                  <a:schemeClr val="tx1"/>
                </a:solidFill>
              </a:rPr>
              <a:t>Quota sampling: </a:t>
            </a:r>
            <a:r>
              <a:rPr lang="en-US" sz="2800" b="1" i="1" dirty="0">
                <a:solidFill>
                  <a:schemeClr val="tx1"/>
                </a:solidFill>
              </a:rPr>
              <a:t>proportionate</a:t>
            </a:r>
            <a:r>
              <a:rPr lang="en-GB" alt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</a:rPr>
              <a:t>Quota Sampling, Non-proportionate Quota Sampling,  </a:t>
            </a:r>
            <a:r>
              <a:rPr lang="en-US" sz="2800" b="1" dirty="0">
                <a:solidFill>
                  <a:schemeClr val="tx1"/>
                </a:solidFill>
              </a:rPr>
              <a:t>and </a:t>
            </a:r>
            <a:r>
              <a:rPr lang="en-US" sz="2800" b="1" i="1" dirty="0">
                <a:solidFill>
                  <a:schemeClr val="tx1"/>
                </a:solidFill>
              </a:rPr>
              <a:t>Snowball Sampling</a:t>
            </a:r>
            <a:endParaRPr lang="en-GB" altLang="en-US" sz="2800" b="1" i="1" dirty="0">
              <a:solidFill>
                <a:schemeClr val="tx1"/>
              </a:solidFill>
            </a:endParaRPr>
          </a:p>
          <a:p>
            <a:pPr>
              <a:buClr>
                <a:srgbClr val="FFFF00"/>
              </a:buClr>
            </a:pPr>
            <a:r>
              <a:rPr lang="en-GB" altLang="en-US" sz="2800" b="1" i="1" dirty="0">
                <a:solidFill>
                  <a:schemeClr val="tx1"/>
                </a:solidFill>
              </a:rPr>
              <a:t>Self-selection Sampling</a:t>
            </a:r>
          </a:p>
        </p:txBody>
      </p:sp>
    </p:spTree>
    <p:extLst>
      <p:ext uri="{BB962C8B-B14F-4D97-AF65-F5344CB8AC3E}">
        <p14:creationId xmlns:p14="http://schemas.microsoft.com/office/powerpoint/2010/main" val="2434885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657600" y="807716"/>
            <a:ext cx="8268731" cy="539137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199" b="1" dirty="0">
                <a:solidFill>
                  <a:srgbClr val="C00000"/>
                </a:solidFill>
              </a:rPr>
              <a:t>Convenience Sampling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799" b="1" dirty="0"/>
              <a:t>Obtaining those people or units that are most conveniently available.</a:t>
            </a:r>
          </a:p>
          <a:p>
            <a:pPr>
              <a:defRPr/>
            </a:pPr>
            <a:r>
              <a:rPr lang="en-US" sz="3199" b="1" dirty="0">
                <a:solidFill>
                  <a:srgbClr val="C00000"/>
                </a:solidFill>
              </a:rPr>
              <a:t>Judgment (Purposive) Sampling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799" b="1" dirty="0"/>
              <a:t>An experienced individual selects the sample based on personal judgment about some appropriate characteristic of the sample member.</a:t>
            </a:r>
          </a:p>
          <a:p>
            <a:pPr>
              <a:defRPr/>
            </a:pPr>
            <a:r>
              <a:rPr lang="en-US" sz="3199" b="1" dirty="0">
                <a:solidFill>
                  <a:srgbClr val="C00000"/>
                </a:solidFill>
              </a:rPr>
              <a:t>Quota Sampling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799" b="1" dirty="0"/>
              <a:t>Ensures that various subgroups of a population will be represented on pertinent characteristics to the exact extent that the investigator desires.</a:t>
            </a:r>
          </a:p>
          <a:p>
            <a:pPr marL="457063" lvl="1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sz="2799" b="1" dirty="0"/>
          </a:p>
        </p:txBody>
      </p:sp>
      <p:pic>
        <p:nvPicPr>
          <p:cNvPr id="5" name="Picture 2" descr="https://encrypted-tbn3.gstatic.com/images?q=tbn:ANd9GcRckIkKkXiEGEWj8f3owMzPCmoUTEN9j-O8yVfoDvAx3XtAsiV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10" y="1428165"/>
            <a:ext cx="3186949" cy="436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27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62986" y="1952213"/>
            <a:ext cx="77659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MY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data collected are the opinion or point of view of some people related to their knowledge, expertise, and experience in accordance to research topic</a:t>
            </a:r>
            <a:r>
              <a:rPr lang="x-none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Sometime, used to accomplish the data taken by other sampling methods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Needed to determine the categories  of samples as expertise, knowledgeable, and experienced.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1580" y="501134"/>
            <a:ext cx="3304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</a:pPr>
            <a:r>
              <a:rPr lang="en-US" sz="3600" b="1" i="1" dirty="0">
                <a:solidFill>
                  <a:srgbClr val="C00000"/>
                </a:solidFill>
              </a:rPr>
              <a:t>Expert Sampling</a:t>
            </a:r>
            <a:endParaRPr lang="en-GB" altLang="en-US" sz="3600" b="1" i="1" dirty="0">
              <a:solidFill>
                <a:srgbClr val="C00000"/>
              </a:solidFill>
            </a:endParaRPr>
          </a:p>
        </p:txBody>
      </p:sp>
      <p:pic>
        <p:nvPicPr>
          <p:cNvPr id="5" name="Picture 4" descr="http://www.vyturio.panevezys.lm.lt/biblioteka/images/peled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" y="1441779"/>
            <a:ext cx="3247179" cy="412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31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366" y="1259849"/>
            <a:ext cx="5867834" cy="51812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999" b="1" dirty="0">
                <a:solidFill>
                  <a:srgbClr val="C00000"/>
                </a:solidFill>
                <a:cs typeface="Times New Roman" panose="02020603050405020304" pitchFamily="18" charset="0"/>
              </a:rPr>
              <a:t>Snowball Sampling</a:t>
            </a:r>
          </a:p>
          <a:p>
            <a:pPr lvl="1"/>
            <a:r>
              <a:rPr lang="en-US" sz="3200" b="1" dirty="0">
                <a:cs typeface="Times New Roman" panose="02020603050405020304" pitchFamily="18" charset="0"/>
              </a:rPr>
              <a:t>A sampling procedure in which initial respondents are selected by probability methods and additional respondents are obtained from information provided by the initial respondents.</a:t>
            </a:r>
          </a:p>
        </p:txBody>
      </p:sp>
      <p:pic>
        <p:nvPicPr>
          <p:cNvPr id="4098" name="Picture 2" descr="http://s3-ec.buzzfed.com/static/enhanced/webdr03/2013/1/17/15/enhanced-buzz-14398-1358452992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484" y="336983"/>
            <a:ext cx="6107110" cy="5538747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64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 descr="Logo Backgdrop">
            <a:extLst>
              <a:ext uri="{FF2B5EF4-FFF2-40B4-BE49-F238E27FC236}">
                <a16:creationId xmlns:a16="http://schemas.microsoft.com/office/drawing/2014/main" id="{05B0670B-BF1F-4BCF-B83C-74D893BF46CC}"/>
              </a:ext>
            </a:extLst>
          </p:cNvPr>
          <p:cNvSpPr/>
          <p:nvPr/>
        </p:nvSpPr>
        <p:spPr>
          <a:xfrm>
            <a:off x="9618755" y="676469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38296" y="1665907"/>
            <a:ext cx="10002416" cy="49872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GB" altLang="en-US" sz="2800" cap="none" dirty="0">
                <a:solidFill>
                  <a:srgbClr val="FFFF66"/>
                </a:solidFill>
                <a:latin typeface="Arial" pitchFamily="34" charset="0"/>
              </a:rPr>
              <a:t>Population, Sample And Individual Cases</a:t>
            </a:r>
          </a:p>
          <a:p>
            <a:pPr>
              <a:buFontTx/>
              <a:buNone/>
            </a:pPr>
            <a:endParaRPr lang="en-GB" altLang="en-US" dirty="0">
              <a:latin typeface="Arial" pitchFamily="34" charset="0"/>
            </a:endParaRPr>
          </a:p>
          <a:p>
            <a:pPr algn="ctr">
              <a:buFontTx/>
              <a:buNone/>
            </a:pPr>
            <a:endParaRPr lang="en-GB" altLang="en-US" sz="2399" dirty="0">
              <a:latin typeface="Arial" pitchFamily="34" charset="0"/>
            </a:endParaRPr>
          </a:p>
          <a:p>
            <a:pPr algn="ctr">
              <a:buFontTx/>
              <a:buNone/>
            </a:pPr>
            <a:endParaRPr lang="en-GB" altLang="en-US" sz="3599" dirty="0">
              <a:latin typeface="Arial" pitchFamily="34" charset="0"/>
            </a:endParaRPr>
          </a:p>
          <a:p>
            <a:pPr algn="ctr">
              <a:buFontTx/>
              <a:buNone/>
            </a:pPr>
            <a:endParaRPr lang="en-GB" altLang="en-US" sz="3599" dirty="0">
              <a:latin typeface="Arial" pitchFamily="34" charset="0"/>
            </a:endParaRPr>
          </a:p>
          <a:p>
            <a:pPr algn="r">
              <a:buFontTx/>
              <a:buNone/>
            </a:pPr>
            <a:endParaRPr lang="en-GB" altLang="en-US" sz="2399" dirty="0">
              <a:latin typeface="Arial" pitchFamily="34" charset="0"/>
            </a:endParaRPr>
          </a:p>
          <a:p>
            <a:pPr algn="r">
              <a:buFontTx/>
              <a:buNone/>
            </a:pPr>
            <a:endParaRPr lang="en-GB" altLang="en-US" dirty="0">
              <a:latin typeface="Arial" pitchFamily="34" charset="0"/>
            </a:endParaRPr>
          </a:p>
          <a:p>
            <a:pPr algn="r">
              <a:buFontTx/>
              <a:buNone/>
            </a:pPr>
            <a:endParaRPr lang="en-GB" altLang="en-US" dirty="0">
              <a:latin typeface="Arial" pitchFamily="34" charset="0"/>
            </a:endParaRPr>
          </a:p>
          <a:p>
            <a:pPr algn="r">
              <a:buFontTx/>
              <a:buNone/>
            </a:pPr>
            <a:endParaRPr lang="en-GB" altLang="en-US" dirty="0">
              <a:latin typeface="Arial" pitchFamily="34" charset="0"/>
            </a:endParaRPr>
          </a:p>
          <a:p>
            <a:pPr algn="r">
              <a:buFontTx/>
              <a:buNone/>
            </a:pPr>
            <a:endParaRPr lang="en-GB" altLang="en-US" dirty="0">
              <a:latin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73490" y="2851376"/>
            <a:ext cx="7669461" cy="3116362"/>
            <a:chOff x="0" y="0"/>
            <a:chExt cx="5791200" cy="2200301"/>
          </a:xfrm>
        </p:grpSpPr>
        <p:grpSp>
          <p:nvGrpSpPr>
            <p:cNvPr id="13" name="Group 12"/>
            <p:cNvGrpSpPr/>
            <p:nvPr/>
          </p:nvGrpSpPr>
          <p:grpSpPr>
            <a:xfrm>
              <a:off x="4429125" y="971550"/>
              <a:ext cx="1362075" cy="1100728"/>
              <a:chOff x="0" y="0"/>
              <a:chExt cx="1362075" cy="1100728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0" y="0"/>
                <a:ext cx="1362075" cy="1100728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9" name="5-Point Star 78"/>
              <p:cNvSpPr/>
              <p:nvPr/>
            </p:nvSpPr>
            <p:spPr>
              <a:xfrm>
                <a:off x="409575" y="200025"/>
                <a:ext cx="283845" cy="389890"/>
              </a:xfrm>
              <a:prstGeom prst="star5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0" name="Flowchart: Connector 79"/>
              <p:cNvSpPr/>
              <p:nvPr/>
            </p:nvSpPr>
            <p:spPr>
              <a:xfrm>
                <a:off x="1143000" y="571500"/>
                <a:ext cx="128905" cy="17208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1" name="Flowchart: Connector 80"/>
              <p:cNvSpPr/>
              <p:nvPr/>
            </p:nvSpPr>
            <p:spPr>
              <a:xfrm>
                <a:off x="561975" y="676275"/>
                <a:ext cx="128905" cy="17208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>
                <a:off x="752475" y="609600"/>
                <a:ext cx="283845" cy="153670"/>
              </a:xfrm>
              <a:prstGeom prst="triangl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>
                <a:off x="771525" y="142875"/>
                <a:ext cx="154305" cy="208280"/>
              </a:xfrm>
              <a:prstGeom prst="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>
                <a:off x="190500" y="438150"/>
                <a:ext cx="180340" cy="15367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04850" y="866775"/>
                <a:ext cx="209550" cy="16995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38125" y="123825"/>
                <a:ext cx="231775" cy="11747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Isosceles Triangle 86"/>
              <p:cNvSpPr/>
              <p:nvPr/>
            </p:nvSpPr>
            <p:spPr>
              <a:xfrm>
                <a:off x="228600" y="685800"/>
                <a:ext cx="180340" cy="15367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0" y="0"/>
              <a:ext cx="5702110" cy="2200301"/>
              <a:chOff x="0" y="0"/>
              <a:chExt cx="5165222" cy="284797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0" y="361950"/>
                <a:ext cx="3467100" cy="2486025"/>
                <a:chOff x="0" y="0"/>
                <a:chExt cx="3838575" cy="2609850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0" y="0"/>
                  <a:ext cx="3838575" cy="26098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5-Point Star 20"/>
                <p:cNvSpPr/>
                <p:nvPr/>
              </p:nvSpPr>
              <p:spPr>
                <a:xfrm>
                  <a:off x="990600" y="1057275"/>
                  <a:ext cx="171450" cy="257175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5-Point Star 21"/>
                <p:cNvSpPr/>
                <p:nvPr/>
              </p:nvSpPr>
              <p:spPr>
                <a:xfrm>
                  <a:off x="2543175" y="695325"/>
                  <a:ext cx="171450" cy="257175"/>
                </a:xfrm>
                <a:prstGeom prst="star5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5-Point Star 22"/>
                <p:cNvSpPr/>
                <p:nvPr/>
              </p:nvSpPr>
              <p:spPr>
                <a:xfrm>
                  <a:off x="1600200" y="619125"/>
                  <a:ext cx="342900" cy="257175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5-Point Star 23"/>
                <p:cNvSpPr/>
                <p:nvPr/>
              </p:nvSpPr>
              <p:spPr>
                <a:xfrm>
                  <a:off x="2371725" y="1514475"/>
                  <a:ext cx="171450" cy="257175"/>
                </a:xfrm>
                <a:prstGeom prst="star5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5-Point Star 24"/>
                <p:cNvSpPr/>
                <p:nvPr/>
              </p:nvSpPr>
              <p:spPr>
                <a:xfrm>
                  <a:off x="1504950" y="1152525"/>
                  <a:ext cx="171450" cy="257175"/>
                </a:xfrm>
                <a:prstGeom prst="star5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5-Point Star 25"/>
                <p:cNvSpPr/>
                <p:nvPr/>
              </p:nvSpPr>
              <p:spPr>
                <a:xfrm>
                  <a:off x="676275" y="1714500"/>
                  <a:ext cx="171450" cy="257175"/>
                </a:xfrm>
                <a:prstGeom prst="star5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5-Point Star 26"/>
                <p:cNvSpPr/>
                <p:nvPr/>
              </p:nvSpPr>
              <p:spPr>
                <a:xfrm>
                  <a:off x="1771650" y="1457325"/>
                  <a:ext cx="171450" cy="257175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5-Point Star 27"/>
                <p:cNvSpPr/>
                <p:nvPr/>
              </p:nvSpPr>
              <p:spPr>
                <a:xfrm>
                  <a:off x="2057400" y="695325"/>
                  <a:ext cx="314325" cy="409575"/>
                </a:xfrm>
                <a:prstGeom prst="star5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5-Point Star 28"/>
                <p:cNvSpPr/>
                <p:nvPr/>
              </p:nvSpPr>
              <p:spPr>
                <a:xfrm>
                  <a:off x="2638425" y="1914525"/>
                  <a:ext cx="171450" cy="257175"/>
                </a:xfrm>
                <a:prstGeom prst="star5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5-Point Star 29"/>
                <p:cNvSpPr/>
                <p:nvPr/>
              </p:nvSpPr>
              <p:spPr>
                <a:xfrm>
                  <a:off x="3000375" y="1266825"/>
                  <a:ext cx="323850" cy="257175"/>
                </a:xfrm>
                <a:prstGeom prst="star5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lowchart: Connector 30"/>
                <p:cNvSpPr/>
                <p:nvPr/>
              </p:nvSpPr>
              <p:spPr>
                <a:xfrm>
                  <a:off x="847725" y="695325"/>
                  <a:ext cx="142875" cy="180975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lowchart: Connector 31"/>
                <p:cNvSpPr/>
                <p:nvPr/>
              </p:nvSpPr>
              <p:spPr>
                <a:xfrm>
                  <a:off x="1076325" y="1657350"/>
                  <a:ext cx="142875" cy="180975"/>
                </a:xfrm>
                <a:prstGeom prst="flowChartConnector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lowchart: Connector 32"/>
                <p:cNvSpPr/>
                <p:nvPr/>
              </p:nvSpPr>
              <p:spPr>
                <a:xfrm>
                  <a:off x="1295400" y="742950"/>
                  <a:ext cx="142875" cy="180975"/>
                </a:xfrm>
                <a:prstGeom prst="flowChartConnector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lowchart: Connector 33"/>
                <p:cNvSpPr/>
                <p:nvPr/>
              </p:nvSpPr>
              <p:spPr>
                <a:xfrm>
                  <a:off x="638175" y="1266825"/>
                  <a:ext cx="142875" cy="180975"/>
                </a:xfrm>
                <a:prstGeom prst="flowChartConnector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lowchart: Connector 34"/>
                <p:cNvSpPr/>
                <p:nvPr/>
              </p:nvSpPr>
              <p:spPr>
                <a:xfrm flipH="1">
                  <a:off x="1504950" y="1485900"/>
                  <a:ext cx="45719" cy="152400"/>
                </a:xfrm>
                <a:prstGeom prst="flowChartConnector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lowchart: Connector 35"/>
                <p:cNvSpPr/>
                <p:nvPr/>
              </p:nvSpPr>
              <p:spPr>
                <a:xfrm>
                  <a:off x="1876425" y="1095375"/>
                  <a:ext cx="161925" cy="219075"/>
                </a:xfrm>
                <a:prstGeom prst="flowChartConnector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lowchart: Connector 36"/>
                <p:cNvSpPr/>
                <p:nvPr/>
              </p:nvSpPr>
              <p:spPr>
                <a:xfrm>
                  <a:off x="2971800" y="923925"/>
                  <a:ext cx="142875" cy="180975"/>
                </a:xfrm>
                <a:prstGeom prst="flowChartConnector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lowchart: Connector 37"/>
                <p:cNvSpPr/>
                <p:nvPr/>
              </p:nvSpPr>
              <p:spPr>
                <a:xfrm>
                  <a:off x="2276475" y="1285875"/>
                  <a:ext cx="142875" cy="180975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lowchart: Connector 38"/>
                <p:cNvSpPr/>
                <p:nvPr/>
              </p:nvSpPr>
              <p:spPr>
                <a:xfrm>
                  <a:off x="1943100" y="2162175"/>
                  <a:ext cx="104775" cy="123825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lowchart: Connector 39"/>
                <p:cNvSpPr/>
                <p:nvPr/>
              </p:nvSpPr>
              <p:spPr>
                <a:xfrm>
                  <a:off x="1943100" y="1771650"/>
                  <a:ext cx="276225" cy="247650"/>
                </a:xfrm>
                <a:prstGeom prst="flowChartConnector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Isosceles Triangle 40"/>
                <p:cNvSpPr/>
                <p:nvPr/>
              </p:nvSpPr>
              <p:spPr>
                <a:xfrm>
                  <a:off x="1857375" y="381000"/>
                  <a:ext cx="200025" cy="16192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352425" y="885825"/>
                  <a:ext cx="200025" cy="16192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2876550" y="504825"/>
                  <a:ext cx="314325" cy="161925"/>
                </a:xfrm>
                <a:prstGeom prst="triangl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885825" y="2057400"/>
                  <a:ext cx="200025" cy="16192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2466975" y="990600"/>
                  <a:ext cx="200025" cy="16192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2247900" y="361950"/>
                  <a:ext cx="171450" cy="219075"/>
                </a:xfrm>
                <a:prstGeom prst="triangl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2771775" y="1295400"/>
                  <a:ext cx="200025" cy="16192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Isosceles Triangle 47"/>
                <p:cNvSpPr/>
                <p:nvPr/>
              </p:nvSpPr>
              <p:spPr>
                <a:xfrm>
                  <a:off x="2371725" y="2181225"/>
                  <a:ext cx="200025" cy="16192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3267075" y="990600"/>
                  <a:ext cx="200025" cy="161925"/>
                </a:xfrm>
                <a:prstGeom prst="triangl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2809875" y="1771650"/>
                  <a:ext cx="200025" cy="16192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1304925" y="457200"/>
                  <a:ext cx="200025" cy="161925"/>
                </a:xfrm>
                <a:prstGeom prst="triangl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3467100" y="1409700"/>
                  <a:ext cx="200025" cy="16192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190500" y="1438275"/>
                  <a:ext cx="200025" cy="16192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3152775" y="1743075"/>
                  <a:ext cx="219075" cy="2286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Isosceles Triangle 54"/>
                <p:cNvSpPr/>
                <p:nvPr/>
              </p:nvSpPr>
              <p:spPr>
                <a:xfrm>
                  <a:off x="962025" y="333375"/>
                  <a:ext cx="200025" cy="20955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Isosceles Triangle 55"/>
                <p:cNvSpPr/>
                <p:nvPr/>
              </p:nvSpPr>
              <p:spPr>
                <a:xfrm>
                  <a:off x="962025" y="1438275"/>
                  <a:ext cx="200025" cy="16192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Isosceles Triangle 56"/>
                <p:cNvSpPr/>
                <p:nvPr/>
              </p:nvSpPr>
              <p:spPr>
                <a:xfrm>
                  <a:off x="1571625" y="219075"/>
                  <a:ext cx="285750" cy="142875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lowchart: Connector 57"/>
                <p:cNvSpPr/>
                <p:nvPr/>
              </p:nvSpPr>
              <p:spPr>
                <a:xfrm>
                  <a:off x="3190875" y="828675"/>
                  <a:ext cx="76200" cy="171450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lowchart: Connector 58"/>
                <p:cNvSpPr/>
                <p:nvPr/>
              </p:nvSpPr>
              <p:spPr>
                <a:xfrm>
                  <a:off x="1733550" y="1790700"/>
                  <a:ext cx="76200" cy="171450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lowchart: Connector 59"/>
                <p:cNvSpPr/>
                <p:nvPr/>
              </p:nvSpPr>
              <p:spPr>
                <a:xfrm>
                  <a:off x="2438400" y="1838325"/>
                  <a:ext cx="76200" cy="171450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5-Point Star 60"/>
                <p:cNvSpPr/>
                <p:nvPr/>
              </p:nvSpPr>
              <p:spPr>
                <a:xfrm>
                  <a:off x="2714625" y="247650"/>
                  <a:ext cx="171450" cy="257175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5-Point Star 61"/>
                <p:cNvSpPr/>
                <p:nvPr/>
              </p:nvSpPr>
              <p:spPr>
                <a:xfrm>
                  <a:off x="1295400" y="1362075"/>
                  <a:ext cx="171450" cy="257175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5-Point Star 62"/>
                <p:cNvSpPr/>
                <p:nvPr/>
              </p:nvSpPr>
              <p:spPr>
                <a:xfrm>
                  <a:off x="1704975" y="2095500"/>
                  <a:ext cx="171450" cy="257175"/>
                </a:xfrm>
                <a:prstGeom prst="star5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466725" y="514350"/>
                  <a:ext cx="314325" cy="152400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04775" y="1209675"/>
                  <a:ext cx="314325" cy="152400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762000" y="942975"/>
                  <a:ext cx="314325" cy="1524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314325" y="1733550"/>
                  <a:ext cx="314325" cy="152400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1428750" y="952500"/>
                  <a:ext cx="314325" cy="1524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962150" y="209550"/>
                  <a:ext cx="314325" cy="152400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3371850" y="1209675"/>
                  <a:ext cx="314325" cy="1524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295400" y="1790700"/>
                  <a:ext cx="314325" cy="1524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3371850" y="1657350"/>
                  <a:ext cx="171450" cy="142875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3324225" y="723900"/>
                  <a:ext cx="219075" cy="161925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2466975" y="1257300"/>
                  <a:ext cx="247650" cy="152400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2886075" y="2076450"/>
                  <a:ext cx="228600" cy="15240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2619375" y="1619250"/>
                  <a:ext cx="257175" cy="123825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1285875" y="2286000"/>
                  <a:ext cx="314325" cy="1524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047750" cy="3619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population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4353231" y="714375"/>
                <a:ext cx="694245" cy="3619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sample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881377" y="1726047"/>
                <a:ext cx="283845" cy="14478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9" name="Elbow Connector 18"/>
              <p:cNvCxnSpPr/>
              <p:nvPr/>
            </p:nvCxnSpPr>
            <p:spPr>
              <a:xfrm>
                <a:off x="3329245" y="1595870"/>
                <a:ext cx="682606" cy="326606"/>
              </a:xfrm>
              <a:prstGeom prst="bentConnector3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241" y="132051"/>
            <a:ext cx="5868151" cy="883600"/>
          </a:xfrm>
        </p:spPr>
        <p:txBody>
          <a:bodyPr>
            <a:noAutofit/>
          </a:bodyPr>
          <a:lstStyle/>
          <a:p>
            <a:pPr algn="ctr"/>
            <a:r>
              <a:rPr lang="en-GB" altLang="en-US" b="1" cap="none" dirty="0">
                <a:latin typeface="Arial" pitchFamily="34" charset="0"/>
              </a:rPr>
              <a:t>Selecting Samples</a:t>
            </a:r>
          </a:p>
        </p:txBody>
      </p:sp>
    </p:spTree>
    <p:extLst>
      <p:ext uri="{BB962C8B-B14F-4D97-AF65-F5344CB8AC3E}">
        <p14:creationId xmlns:p14="http://schemas.microsoft.com/office/powerpoint/2010/main" val="279198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427" y="283396"/>
            <a:ext cx="6262193" cy="609441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3600" b="1" cap="none" dirty="0">
                <a:latin typeface="Arial" pitchFamily="34" charset="0"/>
              </a:rPr>
              <a:t>The Need To Sample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580" y="2519364"/>
            <a:ext cx="7128587" cy="415405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b="1" cap="none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</a:rPr>
              <a:t>A survey of the entire population is impracticable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b="1" cap="none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</a:rPr>
              <a:t>Budget constraints restrict data collection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b="1" cap="none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</a:rPr>
              <a:t>Time constraints restrict data collection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b="1" cap="none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</a:rPr>
              <a:t>Results from data collection are needed quickly</a:t>
            </a:r>
          </a:p>
        </p:txBody>
      </p:sp>
      <p:pic>
        <p:nvPicPr>
          <p:cNvPr id="9" name="Picture 2" descr="https://afshinpsychology.files.wordpress.com/2011/10/elephant-cartoon.gif?w=63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250" y="1180892"/>
            <a:ext cx="4068146" cy="41885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8580" y="1180892"/>
            <a:ext cx="8360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GB" altLang="en-US" sz="3200" b="1" dirty="0">
                <a:solidFill>
                  <a:srgbClr val="FFFF66"/>
                </a:solidFill>
                <a:latin typeface="Arial" pitchFamily="34" charset="0"/>
              </a:rPr>
              <a:t>Sampling- a valid alternative to a census when</a:t>
            </a:r>
          </a:p>
        </p:txBody>
      </p:sp>
    </p:spTree>
    <p:extLst>
      <p:ext uri="{BB962C8B-B14F-4D97-AF65-F5344CB8AC3E}">
        <p14:creationId xmlns:p14="http://schemas.microsoft.com/office/powerpoint/2010/main" val="163627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Medical device levitating">
            <a:extLst>
              <a:ext uri="{FF2B5EF4-FFF2-40B4-BE49-F238E27FC236}">
                <a16:creationId xmlns:a16="http://schemas.microsoft.com/office/drawing/2014/main" id="{C675E008-A5DF-4639-84DF-6071C1580B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946B59-7B49-4180-9B48-FAC9C2BDF7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2AC071-0624-430C-AEB0-AD3EBFC1C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4187" y="647734"/>
            <a:ext cx="5623248" cy="1698171"/>
          </a:xfrm>
        </p:spPr>
        <p:txBody>
          <a:bodyPr/>
          <a:lstStyle/>
          <a:p>
            <a:r>
              <a:rPr lang="en-US" sz="4800" dirty="0"/>
              <a:t>When the sample is representative 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93700" y="3107452"/>
            <a:ext cx="5623247" cy="17258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CC"/>
                </a:solidFill>
              </a:rPr>
              <a:t>The size of the sample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CC"/>
                </a:solidFill>
              </a:rPr>
              <a:t>The sampling methods</a:t>
            </a:r>
          </a:p>
        </p:txBody>
      </p:sp>
    </p:spTree>
    <p:extLst>
      <p:ext uri="{BB962C8B-B14F-4D97-AF65-F5344CB8AC3E}">
        <p14:creationId xmlns:p14="http://schemas.microsoft.com/office/powerpoint/2010/main" val="276691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Placeholder 11" descr="Laptop">
            <a:extLst>
              <a:ext uri="{FF2B5EF4-FFF2-40B4-BE49-F238E27FC236}">
                <a16:creationId xmlns:a16="http://schemas.microsoft.com/office/drawing/2014/main" id="{3E7237D6-2D71-4A63-9CB5-8ADCB63FC7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2291" y="1539642"/>
            <a:ext cx="3475177" cy="3555252"/>
          </a:xfrm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67833" y="315935"/>
            <a:ext cx="6884689" cy="79715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cs typeface="Tahoma" panose="020B0604030504040204" pitchFamily="34" charset="0"/>
              </a:rPr>
              <a:t>Sample Size</a:t>
            </a:r>
          </a:p>
        </p:txBody>
      </p:sp>
      <p:sp>
        <p:nvSpPr>
          <p:cNvPr id="13" name="Rectangle 6"/>
          <p:cNvSpPr txBox="1">
            <a:spLocks noGrp="1" noChangeArrowheads="1"/>
          </p:cNvSpPr>
          <p:nvPr>
            <p:ph idx="13"/>
          </p:nvPr>
        </p:nvSpPr>
        <p:spPr>
          <a:xfrm>
            <a:off x="95224" y="1405064"/>
            <a:ext cx="7611862" cy="51337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FF0066"/>
                </a:solidFill>
                <a:cs typeface="Times New Roman" panose="02020603050405020304" pitchFamily="18" charset="0"/>
              </a:rPr>
              <a:t>Random Error and Sample Size</a:t>
            </a:r>
          </a:p>
          <a:p>
            <a:pPr marL="914400" lvl="1" indent="-457200" algn="l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Random sampling error varies with samples of different sizes.</a:t>
            </a:r>
          </a:p>
          <a:p>
            <a:pPr marL="914400" lvl="1" indent="-457200" algn="l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Increases in sample size reduce sampling error at a decreasing rate.</a:t>
            </a:r>
          </a:p>
          <a:p>
            <a:pPr marL="1371600" lvl="2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Diminishing returns - random sampling error is inversely proportional to the square root of </a:t>
            </a:r>
            <a:r>
              <a:rPr lang="en-US" sz="2800" b="1" i="1" dirty="0">
                <a:solidFill>
                  <a:srgbClr val="FF0066"/>
                </a:solidFill>
                <a:cs typeface="Times New Roman" panose="02020603050405020304" pitchFamily="18" charset="0"/>
              </a:rPr>
              <a:t>n</a:t>
            </a:r>
            <a:r>
              <a:rPr lang="en-US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22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271" y="180898"/>
            <a:ext cx="9853126" cy="882793"/>
          </a:xfrm>
        </p:spPr>
        <p:txBody>
          <a:bodyPr rtlCol="0">
            <a:noAutofit/>
          </a:bodyPr>
          <a:lstStyle/>
          <a:p>
            <a:pPr marL="1145831" indent="-1145831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Arial" pitchFamily="-112" charset="0"/>
              </a:rPr>
              <a:t>Relationship between Sample Size and Error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51205" name="Picture 2" descr="F:\Barry's RESEARCH book\BRM 9e 2012\Online_images_4c\Online_images\Ch17\26949_F17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70" y="1156996"/>
            <a:ext cx="9853126" cy="556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4679945" y="1529743"/>
            <a:ext cx="4107422" cy="3633476"/>
          </a:xfrm>
          <a:custGeom>
            <a:avLst/>
            <a:gdLst>
              <a:gd name="connsiteX0" fmla="*/ 0 w 4108492"/>
              <a:gd name="connsiteY0" fmla="*/ 3634422 h 3634422"/>
              <a:gd name="connsiteX1" fmla="*/ 1595718 w 4108492"/>
              <a:gd name="connsiteY1" fmla="*/ 3437198 h 3634422"/>
              <a:gd name="connsiteX2" fmla="*/ 2061883 w 4108492"/>
              <a:gd name="connsiteY2" fmla="*/ 3293763 h 3634422"/>
              <a:gd name="connsiteX3" fmla="*/ 2671483 w 4108492"/>
              <a:gd name="connsiteY3" fmla="*/ 3042751 h 3634422"/>
              <a:gd name="connsiteX4" fmla="*/ 3316942 w 4108492"/>
              <a:gd name="connsiteY4" fmla="*/ 2522798 h 3634422"/>
              <a:gd name="connsiteX5" fmla="*/ 3783106 w 4108492"/>
              <a:gd name="connsiteY5" fmla="*/ 1518751 h 3634422"/>
              <a:gd name="connsiteX6" fmla="*/ 4069977 w 4108492"/>
              <a:gd name="connsiteY6" fmla="*/ 120257 h 3634422"/>
              <a:gd name="connsiteX7" fmla="*/ 4105836 w 4108492"/>
              <a:gd name="connsiteY7" fmla="*/ 66469 h 3634422"/>
              <a:gd name="connsiteX8" fmla="*/ 4105836 w 4108492"/>
              <a:gd name="connsiteY8" fmla="*/ 48539 h 3634422"/>
              <a:gd name="connsiteX9" fmla="*/ 4105836 w 4108492"/>
              <a:gd name="connsiteY9" fmla="*/ 66469 h 363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08492" h="3634422">
                <a:moveTo>
                  <a:pt x="0" y="3634422"/>
                </a:moveTo>
                <a:cubicBezTo>
                  <a:pt x="626035" y="3564198"/>
                  <a:pt x="1252071" y="3493974"/>
                  <a:pt x="1595718" y="3437198"/>
                </a:cubicBezTo>
                <a:cubicBezTo>
                  <a:pt x="1939365" y="3380422"/>
                  <a:pt x="1882589" y="3359504"/>
                  <a:pt x="2061883" y="3293763"/>
                </a:cubicBezTo>
                <a:cubicBezTo>
                  <a:pt x="2241177" y="3228022"/>
                  <a:pt x="2462307" y="3171245"/>
                  <a:pt x="2671483" y="3042751"/>
                </a:cubicBezTo>
                <a:cubicBezTo>
                  <a:pt x="2880660" y="2914257"/>
                  <a:pt x="3131672" y="2776798"/>
                  <a:pt x="3316942" y="2522798"/>
                </a:cubicBezTo>
                <a:cubicBezTo>
                  <a:pt x="3502212" y="2268798"/>
                  <a:pt x="3657600" y="1919174"/>
                  <a:pt x="3783106" y="1518751"/>
                </a:cubicBezTo>
                <a:cubicBezTo>
                  <a:pt x="3908612" y="1118328"/>
                  <a:pt x="4016189" y="362304"/>
                  <a:pt x="4069977" y="120257"/>
                </a:cubicBezTo>
                <a:cubicBezTo>
                  <a:pt x="4123765" y="-121790"/>
                  <a:pt x="4099860" y="78422"/>
                  <a:pt x="4105836" y="66469"/>
                </a:cubicBezTo>
                <a:cubicBezTo>
                  <a:pt x="4111812" y="54516"/>
                  <a:pt x="4105836" y="48539"/>
                  <a:pt x="4105836" y="48539"/>
                </a:cubicBezTo>
                <a:lnTo>
                  <a:pt x="4105836" y="66469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399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5076" y="1529746"/>
            <a:ext cx="1352904" cy="461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399" b="1" dirty="0">
                <a:solidFill>
                  <a:srgbClr val="FF0000"/>
                </a:solidFill>
              </a:rPr>
              <a:t>mistake</a:t>
            </a:r>
          </a:p>
        </p:txBody>
      </p:sp>
    </p:spTree>
    <p:extLst>
      <p:ext uri="{BB962C8B-B14F-4D97-AF65-F5344CB8AC3E}">
        <p14:creationId xmlns:p14="http://schemas.microsoft.com/office/powerpoint/2010/main" val="18344386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vocados and peppers on a cutting board">
            <a:extLst>
              <a:ext uri="{FF2B5EF4-FFF2-40B4-BE49-F238E27FC236}">
                <a16:creationId xmlns:a16="http://schemas.microsoft.com/office/drawing/2014/main" id="{92C4C2DA-90B8-3144-9F35-4567B5280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34373" y="286360"/>
            <a:ext cx="8532178" cy="66271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none" dirty="0"/>
              <a:t>The Sample Size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34372" y="2489518"/>
            <a:ext cx="8738915" cy="39935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269875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CC"/>
                </a:solidFill>
              </a:rPr>
              <a:t>The Comparison Of Sample Size To The Population Size</a:t>
            </a:r>
          </a:p>
          <a:p>
            <a:pPr lvl="1" indent="-269875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CC"/>
                </a:solidFill>
              </a:rPr>
              <a:t>The Level Of Homogeneity Or Uniformity Of The Population </a:t>
            </a:r>
          </a:p>
          <a:p>
            <a:pPr lvl="1" indent="-269875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CC"/>
                </a:solidFill>
              </a:rPr>
              <a:t>The Sampling Method Used </a:t>
            </a:r>
          </a:p>
          <a:p>
            <a:pPr lvl="1" indent="-269875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CC"/>
                </a:solidFill>
              </a:rPr>
              <a:t>The Level Of Precision Desired </a:t>
            </a:r>
          </a:p>
          <a:p>
            <a:pPr lvl="1" indent="-269875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CC"/>
                </a:solidFill>
              </a:rPr>
              <a:t>The Purpose Of The Research</a:t>
            </a:r>
          </a:p>
          <a:p>
            <a:pPr lvl="1" indent="-269875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CC"/>
                </a:solidFill>
              </a:rPr>
              <a:t>The Availability Of  Budget And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372" y="1426911"/>
            <a:ext cx="873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Sample Size Is Determined Based On : </a:t>
            </a:r>
          </a:p>
        </p:txBody>
      </p:sp>
    </p:spTree>
    <p:extLst>
      <p:ext uri="{BB962C8B-B14F-4D97-AF65-F5344CB8AC3E}">
        <p14:creationId xmlns:p14="http://schemas.microsoft.com/office/powerpoint/2010/main" val="1717305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vocados and peppers on a cutting board">
            <a:extLst>
              <a:ext uri="{FF2B5EF4-FFF2-40B4-BE49-F238E27FC236}">
                <a16:creationId xmlns:a16="http://schemas.microsoft.com/office/drawing/2014/main" id="{92C4C2DA-90B8-3144-9F35-4567B5280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1539" y="302134"/>
            <a:ext cx="8803800" cy="74289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cap="none" dirty="0">
                <a:solidFill>
                  <a:srgbClr val="FFFFCC"/>
                </a:solidFill>
              </a:rPr>
              <a:t>Factors Of Concern In Choosing Sample Size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21539" y="1347153"/>
            <a:ext cx="8803799" cy="52141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200" cap="none" dirty="0">
                <a:solidFill>
                  <a:srgbClr val="FF0000"/>
                </a:solidFill>
              </a:rPr>
              <a:t>Variance (Or Heterogeneity)</a:t>
            </a:r>
          </a:p>
          <a:p>
            <a:pPr marL="800100" lvl="1" indent="-342900" algn="l"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FF00"/>
                </a:solidFill>
              </a:rPr>
              <a:t>A heterogeneous population has more variance (A larger standard deviation) which will require A larger sample.</a:t>
            </a:r>
          </a:p>
          <a:p>
            <a:pPr marL="800100" lvl="1" indent="-342900" algn="l"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FF00"/>
                </a:solidFill>
              </a:rPr>
              <a:t>A homogeneous population has less variance (a smaller standard deviation) which permits a smaller sample.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200" cap="none" dirty="0">
                <a:solidFill>
                  <a:srgbClr val="FF0000"/>
                </a:solidFill>
              </a:rPr>
              <a:t>Magnitude Of Error (Confidence Interval)</a:t>
            </a:r>
          </a:p>
          <a:p>
            <a:pPr lvl="1" algn="l">
              <a:buClr>
                <a:srgbClr val="FFFF66"/>
              </a:buClr>
              <a:buFont typeface="Arial"/>
              <a:buChar char="•"/>
              <a:defRPr/>
            </a:pPr>
            <a:r>
              <a:rPr lang="en-US" sz="2800" b="1" dirty="0">
                <a:solidFill>
                  <a:srgbClr val="FFFF00"/>
                </a:solidFill>
              </a:rPr>
              <a:t>How precise must the estimate be?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200" cap="none" dirty="0">
                <a:solidFill>
                  <a:srgbClr val="FF0000"/>
                </a:solidFill>
              </a:rPr>
              <a:t>Confidence Level</a:t>
            </a:r>
          </a:p>
          <a:p>
            <a:pPr lvl="1" algn="l">
              <a:buClr>
                <a:srgbClr val="FFFF66"/>
              </a:buClr>
              <a:buFont typeface="Arial"/>
              <a:buChar char="•"/>
              <a:defRPr/>
            </a:pPr>
            <a:r>
              <a:rPr lang="en-US" sz="2800" b="1" dirty="0">
                <a:solidFill>
                  <a:srgbClr val="FFFF00"/>
                </a:solidFill>
              </a:rPr>
              <a:t>How much error will be tolerated?</a:t>
            </a:r>
          </a:p>
        </p:txBody>
      </p:sp>
    </p:spTree>
    <p:extLst>
      <p:ext uri="{BB962C8B-B14F-4D97-AF65-F5344CB8AC3E}">
        <p14:creationId xmlns:p14="http://schemas.microsoft.com/office/powerpoint/2010/main" val="350175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vocados and peppers on a cutting board">
            <a:extLst>
              <a:ext uri="{FF2B5EF4-FFF2-40B4-BE49-F238E27FC236}">
                <a16:creationId xmlns:a16="http://schemas.microsoft.com/office/drawing/2014/main" id="{92C4C2DA-90B8-3144-9F35-4567B5280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61258" y="379959"/>
            <a:ext cx="8714792" cy="74337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</a:rPr>
              <a:t>Sampling Methods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1258" y="1510331"/>
            <a:ext cx="8714792" cy="4960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i="1" cap="none" dirty="0">
                <a:solidFill>
                  <a:srgbClr val="FFFF66"/>
                </a:solidFill>
              </a:rPr>
              <a:t>Probability  sampling: </a:t>
            </a:r>
            <a:r>
              <a:rPr lang="en-US" sz="3200" i="1" cap="none" dirty="0">
                <a:solidFill>
                  <a:srgbClr val="FFFFCC"/>
                </a:solidFill>
              </a:rPr>
              <a:t>selecting sample is based on the consideration of the probability theory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i="1" cap="none" dirty="0">
                <a:solidFill>
                  <a:srgbClr val="FFFF66"/>
                </a:solidFill>
              </a:rPr>
              <a:t>Non probability sampling</a:t>
            </a:r>
            <a:r>
              <a:rPr lang="en-US" sz="3200" cap="none" dirty="0">
                <a:solidFill>
                  <a:srgbClr val="FFFF66"/>
                </a:solidFill>
              </a:rPr>
              <a:t>: </a:t>
            </a:r>
            <a:r>
              <a:rPr lang="en-US" sz="3200" cap="none" dirty="0">
                <a:solidFill>
                  <a:srgbClr val="FFFFCC"/>
                </a:solidFill>
              </a:rPr>
              <a:t>the sample is selected based on certain considerations, does not use the probability theory approach, and without random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>
                <a:solidFill>
                  <a:srgbClr val="FFFF66"/>
                </a:solidFill>
              </a:rPr>
              <a:t>Probability sampling is better to use in selecting sample, but in reality it is often not possible. If so, then non probability sampling can be used as an alternative</a:t>
            </a:r>
          </a:p>
        </p:txBody>
      </p:sp>
    </p:spTree>
    <p:extLst>
      <p:ext uri="{BB962C8B-B14F-4D97-AF65-F5344CB8AC3E}">
        <p14:creationId xmlns:p14="http://schemas.microsoft.com/office/powerpoint/2010/main" val="12238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rk Wood">
      <a:dk1>
        <a:srgbClr val="192A2E"/>
      </a:dk1>
      <a:lt1>
        <a:srgbClr val="FFFFFF"/>
      </a:lt1>
      <a:dk2>
        <a:srgbClr val="936959"/>
      </a:dk2>
      <a:lt2>
        <a:srgbClr val="576466"/>
      </a:lt2>
      <a:accent1>
        <a:srgbClr val="192A2E"/>
      </a:accent1>
      <a:accent2>
        <a:srgbClr val="41536D"/>
      </a:accent2>
      <a:accent3>
        <a:srgbClr val="7F3A33"/>
      </a:accent3>
      <a:accent4>
        <a:srgbClr val="B2714B"/>
      </a:accent4>
      <a:accent5>
        <a:srgbClr val="D5C9BD"/>
      </a:accent5>
      <a:accent6>
        <a:srgbClr val="8D9C95"/>
      </a:accent6>
      <a:hlink>
        <a:srgbClr val="EAEAEA"/>
      </a:hlink>
      <a:folHlink>
        <a:srgbClr val="954F72"/>
      </a:folHlink>
    </a:clrScheme>
    <a:fontScheme name="Dark Wood">
      <a:majorFont>
        <a:latin typeface="Bodoni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 Wood Template_Win32_AP_v2.potx" id="{B9172EDA-FE51-408A-92F2-9CD3D813CA97}" vid="{185EE45A-9B88-4674-B175-0BCC18C71E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594F112-2C18-4A4B-8670-27820EBCA1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71BCEA-BFD4-4A19-A553-5C9F87CB8F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EA95FB-CA08-49B7-ACB3-F9D3CF51D93A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Dark wood presentation</Template>
  <TotalTime>7</TotalTime>
  <Words>731</Words>
  <Application>Microsoft Office PowerPoint</Application>
  <PresentationFormat>Widescreen</PresentationFormat>
  <Paragraphs>105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Avenir Next LT Pro</vt:lpstr>
      <vt:lpstr>Bodoni MT</vt:lpstr>
      <vt:lpstr>Calibri</vt:lpstr>
      <vt:lpstr>Courier New</vt:lpstr>
      <vt:lpstr>Wingdings</vt:lpstr>
      <vt:lpstr>Wingdings 3</vt:lpstr>
      <vt:lpstr>Office Theme</vt:lpstr>
      <vt:lpstr>Business Research Methodology – 2; Sampling Methods</vt:lpstr>
      <vt:lpstr>Selecting Samples</vt:lpstr>
      <vt:lpstr>The Need To Sample</vt:lpstr>
      <vt:lpstr>When the sample is representative ?</vt:lpstr>
      <vt:lpstr>PowerPoint Presentation</vt:lpstr>
      <vt:lpstr>Relationship between Sample Size and Error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Multiphase Sampling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Research Methodology – 2; Sampling Methods</dc:title>
  <dc:creator>ASUS</dc:creator>
  <cp:lastModifiedBy>ASUS</cp:lastModifiedBy>
  <cp:revision>1</cp:revision>
  <dcterms:created xsi:type="dcterms:W3CDTF">2021-10-22T14:49:48Z</dcterms:created>
  <dcterms:modified xsi:type="dcterms:W3CDTF">2021-10-22T14:56:49Z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