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268" r:id="rId2"/>
    <p:sldId id="372" r:id="rId3"/>
    <p:sldId id="373" r:id="rId4"/>
    <p:sldId id="375" r:id="rId5"/>
    <p:sldId id="376" r:id="rId6"/>
    <p:sldId id="377" r:id="rId7"/>
    <p:sldId id="378" r:id="rId8"/>
    <p:sldId id="379" r:id="rId9"/>
    <p:sldId id="380" r:id="rId10"/>
    <p:sldId id="381" r:id="rId11"/>
    <p:sldId id="382" r:id="rId12"/>
    <p:sldId id="383" r:id="rId13"/>
    <p:sldId id="384" r:id="rId14"/>
    <p:sldId id="385" r:id="rId15"/>
    <p:sldId id="386" r:id="rId16"/>
    <p:sldId id="387" r:id="rId17"/>
    <p:sldId id="388" r:id="rId18"/>
    <p:sldId id="389" r:id="rId19"/>
    <p:sldId id="390" r:id="rId20"/>
    <p:sldId id="391" r:id="rId21"/>
    <p:sldId id="392" r:id="rId22"/>
    <p:sldId id="293" r:id="rId23"/>
    <p:sldId id="294" r:id="rId24"/>
    <p:sldId id="295" r:id="rId25"/>
    <p:sldId id="298" r:id="rId26"/>
    <p:sldId id="301" r:id="rId27"/>
    <p:sldId id="302" r:id="rId28"/>
    <p:sldId id="303" r:id="rId29"/>
    <p:sldId id="304" r:id="rId30"/>
    <p:sldId id="305"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93" r:id="rId52"/>
    <p:sldId id="394" r:id="rId53"/>
    <p:sldId id="395" r:id="rId54"/>
    <p:sldId id="396" r:id="rId55"/>
    <p:sldId id="397" r:id="rId56"/>
    <p:sldId id="398" r:id="rId57"/>
    <p:sldId id="399" r:id="rId58"/>
    <p:sldId id="400" r:id="rId59"/>
    <p:sldId id="411"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401" r:id="rId79"/>
    <p:sldId id="402" r:id="rId80"/>
    <p:sldId id="403" r:id="rId81"/>
    <p:sldId id="404" r:id="rId82"/>
    <p:sldId id="405" r:id="rId83"/>
    <p:sldId id="406" r:id="rId84"/>
    <p:sldId id="407" r:id="rId85"/>
    <p:sldId id="408" r:id="rId86"/>
    <p:sldId id="409" r:id="rId87"/>
    <p:sldId id="410"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618" y="60"/>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11/13/2018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11/13/2018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87657B-D874-43EE-A8F4-086D0F8FAC12}" type="slidenum">
              <a:rPr lang="en-US" altLang="en-US" sz="1200" smtClean="0"/>
              <a:pPr eaLnBrk="1" hangingPunct="1"/>
              <a:t>5</a:t>
            </a:fld>
            <a:endParaRPr lang="en-US" altLang="en-US" sz="1200" smtClean="0"/>
          </a:p>
        </p:txBody>
      </p:sp>
    </p:spTree>
    <p:extLst>
      <p:ext uri="{BB962C8B-B14F-4D97-AF65-F5344CB8AC3E}">
        <p14:creationId xmlns:p14="http://schemas.microsoft.com/office/powerpoint/2010/main" val="3715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39433C-9712-4EC7-B18A-28C7F9F911D0}" type="slidenum">
              <a:rPr lang="en-US" smtClean="0"/>
              <a:pPr fontAlgn="base">
                <a:spcBef>
                  <a:spcPct val="0"/>
                </a:spcBef>
                <a:spcAft>
                  <a:spcPct val="0"/>
                </a:spcAft>
                <a:defRPr/>
              </a:pPr>
              <a:t>16</a:t>
            </a:fld>
            <a:endParaRPr lang="en-US" dirty="0"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1896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4DD7CB3-FF56-46FA-BA1D-66D8C2F3965F}" type="slidenum">
              <a:rPr lang="en-US"/>
              <a:pPr eaLnBrk="1" hangingPunct="1"/>
              <a:t>25</a:t>
            </a:fld>
            <a:endParaRPr lang="en-US"/>
          </a:p>
        </p:txBody>
      </p:sp>
      <p:sp>
        <p:nvSpPr>
          <p:cNvPr id="55299" name="Rectangle 2"/>
          <p:cNvSpPr>
            <a:spLocks noGrp="1" noRot="1" noChangeAspect="1" noChangeArrowheads="1" noTextEdit="1"/>
          </p:cNvSpPr>
          <p:nvPr>
            <p:ph type="sldImg"/>
          </p:nvPr>
        </p:nvSpPr>
        <p:spPr bwMode="auto">
          <a:xfrm>
            <a:off x="395288" y="682625"/>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9" tIns="46030" rIns="92059" bIns="46030"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322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E079F8F-AC98-4019-BFA2-CBA9C7310A0C}" type="slidenum">
              <a:rPr lang="en-US"/>
              <a:pPr eaLnBrk="1" hangingPunct="1"/>
              <a:t>27</a:t>
            </a:fld>
            <a:endParaRPr lang="en-US"/>
          </a:p>
        </p:txBody>
      </p:sp>
      <p:sp>
        <p:nvSpPr>
          <p:cNvPr id="92163" name="Rectangle 2"/>
          <p:cNvSpPr>
            <a:spLocks noGrp="1" noRot="1" noChangeAspect="1" noChangeArrowheads="1" noTextEdit="1"/>
          </p:cNvSpPr>
          <p:nvPr>
            <p:ph type="sldImg"/>
          </p:nvPr>
        </p:nvSpPr>
        <p:spPr bwMode="auto">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9" tIns="46030" rIns="92059" bIns="46030"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7573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D2FF7D9-40A9-4A5A-96E4-7A49557A448F}" type="slidenum">
              <a:rPr lang="en-US"/>
              <a:pPr eaLnBrk="1" hangingPunct="1"/>
              <a:t>28</a:t>
            </a:fld>
            <a:endParaRPr 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936961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98D8054-10ED-4707-990A-588242B11339}" type="slidenum">
              <a:rPr lang="en-US"/>
              <a:pPr eaLnBrk="1" hangingPunct="1"/>
              <a:t>30</a:t>
            </a:fld>
            <a:endParaRPr lang="en-US"/>
          </a:p>
        </p:txBody>
      </p:sp>
      <p:sp>
        <p:nvSpPr>
          <p:cNvPr id="94211" name="Rectangle 2"/>
          <p:cNvSpPr>
            <a:spLocks noGrp="1" noRot="1" noChangeAspect="1" noChangeArrowheads="1" noTextEdit="1"/>
          </p:cNvSpPr>
          <p:nvPr>
            <p:ph type="sldImg"/>
          </p:nvPr>
        </p:nvSpPr>
        <p:spPr bwMode="auto">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9" tIns="46030" rIns="92059" bIns="46030"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39260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BD9A8-7CE5-4C29-88F3-6343E63779A7}" type="slidenum">
              <a:rPr lang="en-US" smtClean="0"/>
              <a:t>47</a:t>
            </a:fld>
            <a:endParaRPr lang="en-US"/>
          </a:p>
        </p:txBody>
      </p:sp>
    </p:spTree>
    <p:extLst>
      <p:ext uri="{BB962C8B-B14F-4D97-AF65-F5344CB8AC3E}">
        <p14:creationId xmlns:p14="http://schemas.microsoft.com/office/powerpoint/2010/main" val="276311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1A8617-33FC-4990-B21D-B864367AD793}" type="slidenum">
              <a:rPr lang="en-US" altLang="en-US" sz="1200" smtClean="0"/>
              <a:pPr eaLnBrk="1" hangingPunct="1"/>
              <a:t>6</a:t>
            </a:fld>
            <a:endParaRPr lang="en-US" altLang="en-US" sz="1200" smtClean="0"/>
          </a:p>
        </p:txBody>
      </p:sp>
    </p:spTree>
    <p:extLst>
      <p:ext uri="{BB962C8B-B14F-4D97-AF65-F5344CB8AC3E}">
        <p14:creationId xmlns:p14="http://schemas.microsoft.com/office/powerpoint/2010/main" val="92865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729ECB5-0044-4AFD-8DD2-4E1B970DC8ED}" type="slidenum">
              <a:rPr lang="en-US" altLang="en-US" sz="1200" smtClean="0"/>
              <a:pPr eaLnBrk="1" hangingPunct="1"/>
              <a:t>7</a:t>
            </a:fld>
            <a:endParaRPr lang="en-US" altLang="en-US" sz="1200" smtClean="0"/>
          </a:p>
        </p:txBody>
      </p:sp>
    </p:spTree>
    <p:extLst>
      <p:ext uri="{BB962C8B-B14F-4D97-AF65-F5344CB8AC3E}">
        <p14:creationId xmlns:p14="http://schemas.microsoft.com/office/powerpoint/2010/main" val="115198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253A97B-C07B-4B6B-AD68-CD1FB4ECBD59}" type="slidenum">
              <a:rPr lang="en-US" altLang="en-US" sz="1200" smtClean="0"/>
              <a:pPr eaLnBrk="1" hangingPunct="1"/>
              <a:t>8</a:t>
            </a:fld>
            <a:endParaRPr lang="en-US" altLang="en-US" sz="1200" smtClean="0"/>
          </a:p>
        </p:txBody>
      </p:sp>
    </p:spTree>
    <p:extLst>
      <p:ext uri="{BB962C8B-B14F-4D97-AF65-F5344CB8AC3E}">
        <p14:creationId xmlns:p14="http://schemas.microsoft.com/office/powerpoint/2010/main" val="351491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EADD41-88A0-4730-9341-7F80EE2B6976}" type="slidenum">
              <a:rPr lang="en-US" altLang="en-US" sz="1200" smtClean="0"/>
              <a:pPr eaLnBrk="1" hangingPunct="1"/>
              <a:t>9</a:t>
            </a:fld>
            <a:endParaRPr lang="en-US" altLang="en-US" sz="1200" smtClean="0"/>
          </a:p>
        </p:txBody>
      </p:sp>
    </p:spTree>
    <p:extLst>
      <p:ext uri="{BB962C8B-B14F-4D97-AF65-F5344CB8AC3E}">
        <p14:creationId xmlns:p14="http://schemas.microsoft.com/office/powerpoint/2010/main" val="408858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4F5064E-EF09-4315-9CEA-ACFF2C9BC022}" type="slidenum">
              <a:rPr lang="en-US" altLang="en-US" sz="1200" smtClean="0"/>
              <a:pPr eaLnBrk="1" hangingPunct="1"/>
              <a:t>10</a:t>
            </a:fld>
            <a:endParaRPr lang="en-US" altLang="en-US" sz="1200" smtClean="0"/>
          </a:p>
        </p:txBody>
      </p:sp>
    </p:spTree>
    <p:extLst>
      <p:ext uri="{BB962C8B-B14F-4D97-AF65-F5344CB8AC3E}">
        <p14:creationId xmlns:p14="http://schemas.microsoft.com/office/powerpoint/2010/main" val="219868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957B59-5BBA-4CD0-8CA2-FA19DACC8464}" type="slidenum">
              <a:rPr lang="en-US" altLang="en-US" sz="1200" smtClean="0"/>
              <a:pPr eaLnBrk="1" hangingPunct="1"/>
              <a:t>11</a:t>
            </a:fld>
            <a:endParaRPr lang="en-US" altLang="en-US" sz="1200" smtClean="0"/>
          </a:p>
        </p:txBody>
      </p:sp>
    </p:spTree>
    <p:extLst>
      <p:ext uri="{BB962C8B-B14F-4D97-AF65-F5344CB8AC3E}">
        <p14:creationId xmlns:p14="http://schemas.microsoft.com/office/powerpoint/2010/main" val="257717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9895699-220F-4960-9FBC-DD475515D6D7}" type="slidenum">
              <a:rPr lang="en-US" altLang="en-US" sz="1200" smtClean="0"/>
              <a:pPr eaLnBrk="1" hangingPunct="1"/>
              <a:t>13</a:t>
            </a:fld>
            <a:endParaRPr lang="en-US" altLang="en-US" sz="1200" smtClean="0"/>
          </a:p>
        </p:txBody>
      </p:sp>
    </p:spTree>
    <p:extLst>
      <p:ext uri="{BB962C8B-B14F-4D97-AF65-F5344CB8AC3E}">
        <p14:creationId xmlns:p14="http://schemas.microsoft.com/office/powerpoint/2010/main" val="335888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C8C5E0-2DBE-4561-A588-EACCF262DC16}" type="slidenum">
              <a:rPr lang="en-US" smtClean="0"/>
              <a:pPr fontAlgn="base">
                <a:spcBef>
                  <a:spcPct val="0"/>
                </a:spcBef>
                <a:spcAft>
                  <a:spcPct val="0"/>
                </a:spcAft>
                <a:defRPr/>
              </a:pPr>
              <a:t>15</a:t>
            </a:fld>
            <a:endParaRPr lang="en-US" dirty="0"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275286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768313" y="1083737"/>
            <a:ext cx="10347064" cy="4525963"/>
          </a:xfrm>
        </p:spPr>
        <p:txBody>
          <a:bodyPr/>
          <a:lstStyle>
            <a:lvl1pPr>
              <a:defRPr sz="3199"/>
            </a:lvl1pPr>
            <a:lvl2pPr>
              <a:defRPr sz="2799"/>
            </a:lvl2pPr>
            <a:lvl3pPr>
              <a:defRPr sz="2399"/>
            </a:lvl3pPr>
            <a:lvl4pPr>
              <a:defRPr sz="2399"/>
            </a:lvl4pPr>
            <a:lvl5pPr>
              <a:defRPr sz="2399"/>
            </a:lvl5pPr>
            <a:lvl6pPr>
              <a:defRPr sz="1799"/>
            </a:lvl6pPr>
            <a:lvl7pPr>
              <a:defRPr sz="1799"/>
            </a:lvl7pPr>
            <a:lvl8pPr>
              <a:defRPr sz="1799"/>
            </a:lvl8pPr>
            <a:lvl9pPr>
              <a:defRPr sz="1799"/>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0"/>
          </p:nvPr>
        </p:nvSpPr>
        <p:spPr/>
        <p:txBody>
          <a:bodyPr/>
          <a:lstStyle>
            <a:lvl1pPr>
              <a:defRPr/>
            </a:lvl1pPr>
          </a:lstStyle>
          <a:p>
            <a:pPr>
              <a:defRPr/>
            </a:pPr>
            <a:fld id="{221C7515-7756-48C9-80B5-AF7DD7BE245F}" type="datetime1">
              <a:rPr lang="en-US"/>
              <a:pPr>
                <a:defRPr/>
              </a:pPr>
              <a:t>11/13/2018</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rtlCol="0"/>
          <a:lstStyle>
            <a:lvl1pPr fontAlgn="auto">
              <a:spcBef>
                <a:spcPts val="0"/>
              </a:spcBef>
              <a:spcAft>
                <a:spcPts val="0"/>
              </a:spcAft>
              <a:defRPr>
                <a:solidFill>
                  <a:schemeClr val="tx1">
                    <a:tint val="75000"/>
                  </a:schemeClr>
                </a:solidFill>
                <a:latin typeface="+mn-lt"/>
                <a:cs typeface="+mn-cs"/>
              </a:defRPr>
            </a:lvl1pPr>
          </a:lstStyle>
          <a:p>
            <a:pPr>
              <a:defRPr/>
            </a:pPr>
            <a:r>
              <a:rPr lang="en-US"/>
              <a:t>17-(#)</a:t>
            </a:r>
          </a:p>
        </p:txBody>
      </p:sp>
    </p:spTree>
    <p:extLst>
      <p:ext uri="{BB962C8B-B14F-4D97-AF65-F5344CB8AC3E}">
        <p14:creationId xmlns:p14="http://schemas.microsoft.com/office/powerpoint/2010/main" val="38402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11/13/2018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smtClean="0"/>
              <a:t>Click to edit Master title style</a:t>
            </a:r>
            <a:endParaRPr lang="en-US"/>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11/13/2018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t>11/13/2018</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t>11/13/2018</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11/13/2018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11/13/2018</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6492" y="372680"/>
            <a:ext cx="11425519" cy="1039261"/>
          </a:xfrm>
        </p:spPr>
        <p:txBody>
          <a:bodyPr>
            <a:noAutofit/>
          </a:bodyPr>
          <a:lstStyle/>
          <a:p>
            <a:pPr algn="ctr"/>
            <a:r>
              <a:rPr lang="en-US" sz="4400" b="1" dirty="0" smtClean="0">
                <a:solidFill>
                  <a:schemeClr val="tx2"/>
                </a:solidFill>
                <a:effectLst/>
                <a:latin typeface="Verdana" panose="020B0604030504040204" pitchFamily="34" charset="0"/>
                <a:ea typeface="Verdana" panose="020B0604030504040204" pitchFamily="34" charset="0"/>
                <a:cs typeface="Verdana" panose="020B0604030504040204" pitchFamily="34" charset="0"/>
              </a:rPr>
              <a:t>RESEARCH DESIGN</a:t>
            </a:r>
            <a:endParaRPr lang="en-US" sz="4400" b="1"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1900517" y="1788459"/>
            <a:ext cx="8686800" cy="440405"/>
          </a:xfrm>
        </p:spPr>
        <p:txBody>
          <a:bodyPr>
            <a:noAutofit/>
          </a:bodyPr>
          <a:lstStyle/>
          <a:p>
            <a:pPr algn="ctr"/>
            <a:r>
              <a:rPr lang="en-US" sz="3200" b="1" dirty="0" err="1" smtClean="0">
                <a:solidFill>
                  <a:srgbClr val="660066"/>
                </a:solidFill>
                <a:effectLst/>
              </a:rPr>
              <a:t>Zulkarnain</a:t>
            </a:r>
            <a:r>
              <a:rPr lang="en-US" sz="3200" b="1" dirty="0" smtClean="0">
                <a:solidFill>
                  <a:srgbClr val="660066"/>
                </a:solidFill>
                <a:effectLst/>
              </a:rPr>
              <a:t> </a:t>
            </a:r>
            <a:r>
              <a:rPr lang="en-US" sz="3200" b="1" dirty="0" err="1" smtClean="0">
                <a:solidFill>
                  <a:srgbClr val="660066"/>
                </a:solidFill>
                <a:effectLst/>
              </a:rPr>
              <a:t>Lubis</a:t>
            </a:r>
            <a:endParaRPr lang="en-US" sz="3200" b="1" dirty="0">
              <a:solidFill>
                <a:srgbClr val="660066"/>
              </a:solidFill>
              <a:effectLst/>
            </a:endParaRPr>
          </a:p>
        </p:txBody>
      </p:sp>
      <p:sp>
        <p:nvSpPr>
          <p:cNvPr id="4" name="Rectangle 3"/>
          <p:cNvSpPr/>
          <p:nvPr/>
        </p:nvSpPr>
        <p:spPr>
          <a:xfrm>
            <a:off x="1241611" y="2605382"/>
            <a:ext cx="10004611" cy="3539430"/>
          </a:xfrm>
          <a:prstGeom prst="rect">
            <a:avLst/>
          </a:prstGeom>
        </p:spPr>
        <p:txBody>
          <a:bodyPr wrap="square">
            <a:spAutoFit/>
          </a:bodyPr>
          <a:lstStyle/>
          <a:p>
            <a:pPr marL="342900" indent="-342900">
              <a:buFont typeface="Arial" panose="020B0604020202020204" pitchFamily="34" charset="0"/>
              <a:buChar char="•"/>
            </a:pPr>
            <a:r>
              <a:rPr lang="en-US" sz="2800" b="1" i="1" dirty="0">
                <a:solidFill>
                  <a:schemeClr val="bg1"/>
                </a:solidFill>
              </a:rPr>
              <a:t>Research Design (Strategy, Purpose)</a:t>
            </a:r>
          </a:p>
          <a:p>
            <a:pPr marL="342900" indent="-342900">
              <a:buFont typeface="Arial" panose="020B0604020202020204" pitchFamily="34" charset="0"/>
              <a:buChar char="•"/>
            </a:pPr>
            <a:r>
              <a:rPr lang="en-US" sz="2800" b="1" i="1" dirty="0">
                <a:solidFill>
                  <a:schemeClr val="accent4">
                    <a:lumMod val="50000"/>
                  </a:schemeClr>
                </a:solidFill>
              </a:rPr>
              <a:t>Data (Qualitative </a:t>
            </a:r>
            <a:r>
              <a:rPr lang="en-US" sz="2800" b="1" i="1" dirty="0" err="1">
                <a:solidFill>
                  <a:schemeClr val="accent4">
                    <a:lumMod val="50000"/>
                  </a:schemeClr>
                </a:solidFill>
              </a:rPr>
              <a:t>Vs</a:t>
            </a:r>
            <a:r>
              <a:rPr lang="en-US" sz="2800" b="1" i="1" dirty="0">
                <a:solidFill>
                  <a:schemeClr val="accent4">
                    <a:lumMod val="50000"/>
                  </a:schemeClr>
                </a:solidFill>
              </a:rPr>
              <a:t> Quantitative, Secondary </a:t>
            </a:r>
            <a:r>
              <a:rPr lang="en-US" sz="2800" b="1" i="1" dirty="0" err="1">
                <a:solidFill>
                  <a:schemeClr val="accent4">
                    <a:lumMod val="50000"/>
                  </a:schemeClr>
                </a:solidFill>
              </a:rPr>
              <a:t>Vs</a:t>
            </a:r>
            <a:r>
              <a:rPr lang="en-US" sz="2800" b="1" i="1" dirty="0">
                <a:solidFill>
                  <a:schemeClr val="accent4">
                    <a:lumMod val="50000"/>
                  </a:schemeClr>
                </a:solidFill>
              </a:rPr>
              <a:t> Primary, Survey, Questioner, Interview, Validity And Reliability)</a:t>
            </a:r>
          </a:p>
          <a:p>
            <a:pPr marL="342900" indent="-342900">
              <a:buFont typeface="Arial" panose="020B0604020202020204" pitchFamily="34" charset="0"/>
              <a:buChar char="•"/>
            </a:pPr>
            <a:r>
              <a:rPr lang="en-US" sz="2800" b="1" i="1" dirty="0">
                <a:solidFill>
                  <a:schemeClr val="accent3">
                    <a:lumMod val="40000"/>
                    <a:lumOff val="60000"/>
                  </a:schemeClr>
                </a:solidFill>
              </a:rPr>
              <a:t>Sampling Methods (Sample Size, Probability Sampling, Non Probability Sampling)</a:t>
            </a:r>
          </a:p>
          <a:p>
            <a:pPr marL="342900" indent="-342900">
              <a:buFont typeface="Arial" panose="020B0604020202020204" pitchFamily="34" charset="0"/>
              <a:buChar char="•"/>
            </a:pPr>
            <a:r>
              <a:rPr lang="en-US" sz="2800" b="1" i="1" dirty="0">
                <a:solidFill>
                  <a:srgbClr val="FFC000"/>
                </a:solidFill>
              </a:rPr>
              <a:t>Statistical Analysis (Descriptive, Inductive, Exploratory, Confirmatory, Parametric, Non Parametric, </a:t>
            </a:r>
            <a:r>
              <a:rPr lang="en-US" sz="2800" b="1" i="1" dirty="0" err="1">
                <a:solidFill>
                  <a:srgbClr val="FFC000"/>
                </a:solidFill>
              </a:rPr>
              <a:t>Assumpsion</a:t>
            </a:r>
            <a:r>
              <a:rPr lang="en-US" sz="2800" b="1" i="1" dirty="0">
                <a:solidFill>
                  <a:srgbClr val="FFC000"/>
                </a:solidFill>
              </a:rPr>
              <a:t>)</a:t>
            </a:r>
          </a:p>
          <a:p>
            <a:pPr marL="342900" indent="-342900">
              <a:buFont typeface="Arial" panose="020B0604020202020204" pitchFamily="34" charset="0"/>
              <a:buChar char="•"/>
            </a:pPr>
            <a:r>
              <a:rPr lang="en-US" sz="2800" b="1" i="1" dirty="0">
                <a:solidFill>
                  <a:srgbClr val="000066"/>
                </a:solidFill>
              </a:rPr>
              <a:t>Any Statistical Computer Software (SPSS, MINITAB, </a:t>
            </a:r>
            <a:r>
              <a:rPr lang="en-US" sz="2800" b="1" i="1" dirty="0" err="1">
                <a:solidFill>
                  <a:srgbClr val="000066"/>
                </a:solidFill>
              </a:rPr>
              <a:t>Etc</a:t>
            </a:r>
            <a:r>
              <a:rPr lang="en-US" sz="2800" b="1" i="1" dirty="0">
                <a:solidFill>
                  <a:srgbClr val="000066"/>
                </a:solidFill>
              </a:rPr>
              <a:t>)</a:t>
            </a:r>
          </a:p>
        </p:txBody>
      </p:sp>
    </p:spTree>
    <p:extLst>
      <p:ext uri="{BB962C8B-B14F-4D97-AF65-F5344CB8AC3E}">
        <p14:creationId xmlns:p14="http://schemas.microsoft.com/office/powerpoint/2010/main" val="2370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i2.wp.com/www.multispecies-salon.org/working/wp-content/uploads/2014/11/Image-Ethnography.jpg?resize=650%2C45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9867" t="16189" r="9988" b="15399"/>
          <a:stretch/>
        </p:blipFill>
        <p:spPr bwMode="auto">
          <a:xfrm>
            <a:off x="1132114" y="3901061"/>
            <a:ext cx="10740572" cy="29400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1132114" y="159218"/>
            <a:ext cx="9988604" cy="668096"/>
          </a:xfrm>
          <a:prstGeom prst="rect">
            <a:avLst/>
          </a:prstGeom>
        </p:spPr>
        <p:txBody>
          <a:bodyPr vert="horz" lIns="91440" tIns="45720" rIns="91440" bIns="45720" rtlCol="0" anchor="t">
            <a:normAutofit/>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GB" altLang="en-US" sz="3200" b="1" dirty="0" smtClean="0">
                <a:solidFill>
                  <a:schemeClr val="tx1"/>
                </a:solidFill>
                <a:latin typeface="Arial" pitchFamily="34" charset="0"/>
              </a:rPr>
              <a:t>Research Strategies: Ethnography </a:t>
            </a:r>
            <a:r>
              <a:rPr lang="en-GB" altLang="en-US" sz="2400" i="1" dirty="0" smtClean="0">
                <a:solidFill>
                  <a:schemeClr val="tx1"/>
                </a:solidFill>
                <a:latin typeface="Arial" pitchFamily="34" charset="0"/>
              </a:rPr>
              <a:t>(Inductive approach)</a:t>
            </a:r>
            <a:endParaRPr lang="en-GB" altLang="en-US" sz="3200" i="1" dirty="0">
              <a:solidFill>
                <a:schemeClr val="tx1"/>
              </a:solidFill>
              <a:latin typeface="Arial" pitchFamily="34" charset="0"/>
            </a:endParaRPr>
          </a:p>
        </p:txBody>
      </p:sp>
      <p:sp>
        <p:nvSpPr>
          <p:cNvPr id="10" name="Rectangle 3"/>
          <p:cNvSpPr txBox="1">
            <a:spLocks noChangeArrowheads="1"/>
          </p:cNvSpPr>
          <p:nvPr/>
        </p:nvSpPr>
        <p:spPr>
          <a:xfrm>
            <a:off x="696686" y="794443"/>
            <a:ext cx="11074400" cy="1861671"/>
          </a:xfrm>
          <a:prstGeom prst="rect">
            <a:avLst/>
          </a:prstGeom>
        </p:spPr>
        <p:txBody>
          <a:bodyPr vert="horz" lIns="91440" tIns="45720" rIns="91440" bIns="45720" rtlCol="0">
            <a:normAutofit fontScale="700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90000"/>
              </a:lnSpc>
            </a:pPr>
            <a:r>
              <a:rPr lang="en-GB" altLang="en-US" sz="3200" b="1" dirty="0" smtClean="0">
                <a:solidFill>
                  <a:srgbClr val="FF0000"/>
                </a:solidFill>
                <a:latin typeface="Arial" pitchFamily="34" charset="0"/>
              </a:rPr>
              <a:t>Key features</a:t>
            </a:r>
          </a:p>
          <a:p>
            <a:pPr lvl="2">
              <a:lnSpc>
                <a:spcPct val="90000"/>
              </a:lnSpc>
            </a:pPr>
            <a:r>
              <a:rPr lang="en-GB" altLang="en-US" sz="2800" b="1" dirty="0" smtClean="0">
                <a:solidFill>
                  <a:srgbClr val="FF0000"/>
                </a:solidFill>
                <a:latin typeface="Arial" pitchFamily="34" charset="0"/>
              </a:rPr>
              <a:t>Aims to describe and explain the social world inhabited by the researcher</a:t>
            </a:r>
          </a:p>
          <a:p>
            <a:pPr lvl="2">
              <a:lnSpc>
                <a:spcPct val="90000"/>
              </a:lnSpc>
            </a:pPr>
            <a:r>
              <a:rPr lang="en-GB" altLang="en-US" sz="2800" b="1" dirty="0" smtClean="0">
                <a:solidFill>
                  <a:srgbClr val="FF0000"/>
                </a:solidFill>
                <a:latin typeface="Arial" pitchFamily="34" charset="0"/>
              </a:rPr>
              <a:t>Takes place over an extended time period</a:t>
            </a:r>
          </a:p>
          <a:p>
            <a:pPr lvl="2">
              <a:lnSpc>
                <a:spcPct val="90000"/>
              </a:lnSpc>
            </a:pPr>
            <a:r>
              <a:rPr lang="en-GB" altLang="en-US" sz="2800" b="1" dirty="0" smtClean="0">
                <a:solidFill>
                  <a:srgbClr val="FF0000"/>
                </a:solidFill>
                <a:latin typeface="Arial" pitchFamily="34" charset="0"/>
              </a:rPr>
              <a:t>Is naturalistic</a:t>
            </a:r>
          </a:p>
          <a:p>
            <a:pPr lvl="2">
              <a:lnSpc>
                <a:spcPct val="90000"/>
              </a:lnSpc>
            </a:pPr>
            <a:r>
              <a:rPr lang="en-GB" altLang="en-US" sz="2800" b="1" dirty="0" smtClean="0">
                <a:solidFill>
                  <a:srgbClr val="FF0000"/>
                </a:solidFill>
                <a:latin typeface="Arial" pitchFamily="34" charset="0"/>
              </a:rPr>
              <a:t>Involves extended participant observation </a:t>
            </a:r>
            <a:r>
              <a:rPr lang="en-GB" altLang="en-US" sz="2400" b="1" dirty="0" smtClean="0">
                <a:solidFill>
                  <a:srgbClr val="FF0000"/>
                </a:solidFill>
                <a:latin typeface="Arial" pitchFamily="34" charset="0"/>
              </a:rPr>
              <a:t>such as studying gorillas in their natural habitat</a:t>
            </a:r>
            <a:endParaRPr lang="en-GB" altLang="en-US" sz="3200" b="1" dirty="0">
              <a:solidFill>
                <a:srgbClr val="FF0000"/>
              </a:solidFill>
              <a:latin typeface="Arial" pitchFamily="34" charset="0"/>
            </a:endParaRPr>
          </a:p>
        </p:txBody>
      </p:sp>
      <p:sp>
        <p:nvSpPr>
          <p:cNvPr id="5" name="Rectangle 4"/>
          <p:cNvSpPr/>
          <p:nvPr/>
        </p:nvSpPr>
        <p:spPr>
          <a:xfrm>
            <a:off x="701524" y="2622244"/>
            <a:ext cx="11205028" cy="1261884"/>
          </a:xfrm>
          <a:prstGeom prst="rect">
            <a:avLst/>
          </a:prstGeom>
        </p:spPr>
        <p:txBody>
          <a:bodyPr wrap="square">
            <a:spAutoFit/>
          </a:bodyPr>
          <a:lstStyle/>
          <a:p>
            <a:pPr marL="457200" indent="-457200">
              <a:buFont typeface="Arial" panose="020B0604020202020204" pitchFamily="34" charset="0"/>
              <a:buChar char="•"/>
            </a:pPr>
            <a:r>
              <a:rPr lang="en-US" altLang="en-US" sz="2800" b="1" dirty="0">
                <a:solidFill>
                  <a:schemeClr val="accent1">
                    <a:lumMod val="75000"/>
                  </a:schemeClr>
                </a:solidFill>
                <a:cs typeface="Times New Roman" pitchFamily="18" charset="0"/>
              </a:rPr>
              <a:t>Ethnography</a:t>
            </a:r>
          </a:p>
          <a:p>
            <a:pPr marL="914400" lvl="1" indent="-457200">
              <a:buFont typeface="Arial" panose="020B0604020202020204" pitchFamily="34" charset="0"/>
              <a:buChar char="•"/>
            </a:pPr>
            <a:r>
              <a:rPr lang="en-US" altLang="en-US" sz="2400" b="1" dirty="0">
                <a:solidFill>
                  <a:schemeClr val="accent1">
                    <a:lumMod val="75000"/>
                  </a:schemeClr>
                </a:solidFill>
                <a:cs typeface="Times New Roman" pitchFamily="18" charset="0"/>
              </a:rPr>
              <a:t>Represents ways of studying cultures through methods that involve becoming highly active within that culture.</a:t>
            </a:r>
          </a:p>
        </p:txBody>
      </p:sp>
    </p:spTree>
    <p:extLst>
      <p:ext uri="{BB962C8B-B14F-4D97-AF65-F5344CB8AC3E}">
        <p14:creationId xmlns:p14="http://schemas.microsoft.com/office/powerpoint/2010/main" val="52760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asil gambar untuk ARCHIVE RESEARCH"/>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51678" y="382385"/>
            <a:ext cx="10049368" cy="1492132"/>
          </a:xfrm>
        </p:spPr>
        <p:txBody>
          <a:bodyPr>
            <a:normAutofit/>
          </a:bodyPr>
          <a:lstStyle/>
          <a:p>
            <a:r>
              <a:rPr lang="en-GB" altLang="en-US" sz="4000" b="1" dirty="0">
                <a:solidFill>
                  <a:srgbClr val="FFFF00"/>
                </a:solidFill>
                <a:latin typeface="Arial" pitchFamily="34" charset="0"/>
              </a:rPr>
              <a:t>Research Strategies: Archival </a:t>
            </a:r>
            <a:r>
              <a:rPr lang="en-GB" altLang="en-US" sz="4000" b="1" dirty="0" smtClean="0">
                <a:solidFill>
                  <a:srgbClr val="FFFF00"/>
                </a:solidFill>
                <a:latin typeface="Arial" pitchFamily="34" charset="0"/>
              </a:rPr>
              <a:t>research</a:t>
            </a:r>
            <a:endParaRPr lang="en-US" sz="3600" dirty="0">
              <a:solidFill>
                <a:srgbClr val="FFFF00"/>
              </a:solidFill>
            </a:endParaRPr>
          </a:p>
        </p:txBody>
      </p:sp>
      <p:sp>
        <p:nvSpPr>
          <p:cNvPr id="7" name="Rectangle 3"/>
          <p:cNvSpPr txBox="1">
            <a:spLocks noChangeArrowheads="1"/>
          </p:cNvSpPr>
          <p:nvPr/>
        </p:nvSpPr>
        <p:spPr>
          <a:xfrm>
            <a:off x="890954" y="2256902"/>
            <a:ext cx="10410092" cy="429629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90000"/>
              </a:lnSpc>
            </a:pPr>
            <a:r>
              <a:rPr lang="en-GB" altLang="en-US" sz="4400" b="1" dirty="0" smtClean="0">
                <a:solidFill>
                  <a:srgbClr val="FF0000"/>
                </a:solidFill>
                <a:latin typeface="Arial" pitchFamily="34" charset="0"/>
              </a:rPr>
              <a:t>Key features</a:t>
            </a:r>
          </a:p>
          <a:p>
            <a:pPr lvl="1">
              <a:lnSpc>
                <a:spcPct val="90000"/>
              </a:lnSpc>
              <a:buClr>
                <a:schemeClr val="bg2"/>
              </a:buClr>
            </a:pPr>
            <a:r>
              <a:rPr lang="en-GB" altLang="en-US" sz="3200" b="1" dirty="0" smtClean="0">
                <a:solidFill>
                  <a:schemeClr val="bg1"/>
                </a:solidFill>
                <a:latin typeface="Arial" pitchFamily="34" charset="0"/>
              </a:rPr>
              <a:t>Uses administrative records and documents as the principal sources of data </a:t>
            </a:r>
          </a:p>
          <a:p>
            <a:pPr lvl="1">
              <a:lnSpc>
                <a:spcPct val="90000"/>
              </a:lnSpc>
              <a:buClr>
                <a:schemeClr val="bg2"/>
              </a:buClr>
            </a:pPr>
            <a:r>
              <a:rPr lang="en-GB" altLang="en-US" sz="3200" b="1" dirty="0" smtClean="0">
                <a:solidFill>
                  <a:schemeClr val="bg1"/>
                </a:solidFill>
                <a:latin typeface="Arial" pitchFamily="34" charset="0"/>
              </a:rPr>
              <a:t>Allows research questions focused on the past</a:t>
            </a:r>
          </a:p>
          <a:p>
            <a:pPr lvl="1">
              <a:lnSpc>
                <a:spcPct val="90000"/>
              </a:lnSpc>
              <a:buClr>
                <a:schemeClr val="bg2"/>
              </a:buClr>
            </a:pPr>
            <a:r>
              <a:rPr lang="en-GB" altLang="en-US" sz="3200" b="1" dirty="0" smtClean="0">
                <a:solidFill>
                  <a:schemeClr val="bg1"/>
                </a:solidFill>
                <a:latin typeface="Arial" pitchFamily="34" charset="0"/>
              </a:rPr>
              <a:t>Is constrained by the nature of the records and  documents</a:t>
            </a:r>
          </a:p>
          <a:p>
            <a:pPr lvl="1">
              <a:lnSpc>
                <a:spcPct val="90000"/>
              </a:lnSpc>
              <a:buClr>
                <a:schemeClr val="bg2"/>
              </a:buClr>
            </a:pPr>
            <a:r>
              <a:rPr lang="en-GB" altLang="en-US" sz="3200" b="1" dirty="0" smtClean="0">
                <a:solidFill>
                  <a:schemeClr val="bg1"/>
                </a:solidFill>
                <a:latin typeface="Arial" pitchFamily="34" charset="0"/>
              </a:rPr>
              <a:t>Example: historical research</a:t>
            </a:r>
            <a:endParaRPr lang="en-GB" altLang="en-US" sz="3200" b="1" dirty="0">
              <a:solidFill>
                <a:schemeClr val="bg1"/>
              </a:solidFill>
              <a:latin typeface="Arial" pitchFamily="34" charset="0"/>
            </a:endParaRPr>
          </a:p>
        </p:txBody>
      </p:sp>
    </p:spTree>
    <p:extLst>
      <p:ext uri="{BB962C8B-B14F-4D97-AF65-F5344CB8AC3E}">
        <p14:creationId xmlns:p14="http://schemas.microsoft.com/office/powerpoint/2010/main" val="6128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965326" y="1022351"/>
            <a:ext cx="309563" cy="366713"/>
          </a:xfrm>
          <a:prstGeom prst="rect">
            <a:avLst/>
          </a:prstGeom>
          <a:noFill/>
          <a:ln w="9525">
            <a:noFill/>
            <a:miter lim="800000"/>
            <a:headEnd/>
            <a:tailEnd/>
          </a:ln>
        </p:spPr>
        <p:txBody>
          <a:bodyPr wrap="none">
            <a:spAutoFit/>
          </a:bodyPr>
          <a:lstStyle/>
          <a:p>
            <a:pPr>
              <a:buFontTx/>
              <a:buChar char="•"/>
            </a:pPr>
            <a:endParaRPr lang="en-US">
              <a:latin typeface="Verdana" pitchFamily="34" charset="0"/>
            </a:endParaRPr>
          </a:p>
        </p:txBody>
      </p:sp>
      <p:sp>
        <p:nvSpPr>
          <p:cNvPr id="31748" name="Text Box 4"/>
          <p:cNvSpPr txBox="1">
            <a:spLocks noChangeArrowheads="1"/>
          </p:cNvSpPr>
          <p:nvPr/>
        </p:nvSpPr>
        <p:spPr bwMode="auto">
          <a:xfrm>
            <a:off x="7451725" y="4832351"/>
            <a:ext cx="184150" cy="366713"/>
          </a:xfrm>
          <a:prstGeom prst="rect">
            <a:avLst/>
          </a:prstGeom>
          <a:noFill/>
          <a:ln w="9525">
            <a:noFill/>
            <a:miter lim="800000"/>
            <a:headEnd/>
            <a:tailEnd/>
          </a:ln>
        </p:spPr>
        <p:txBody>
          <a:bodyPr wrap="none">
            <a:spAutoFit/>
          </a:bodyPr>
          <a:lstStyle/>
          <a:p>
            <a:endParaRPr lang="en-US">
              <a:latin typeface="Verdana" pitchFamily="34" charset="0"/>
            </a:endParaRPr>
          </a:p>
        </p:txBody>
      </p:sp>
      <p:sp>
        <p:nvSpPr>
          <p:cNvPr id="31750" name="Rectangle 6"/>
          <p:cNvSpPr>
            <a:spLocks noChangeArrowheads="1"/>
          </p:cNvSpPr>
          <p:nvPr/>
        </p:nvSpPr>
        <p:spPr bwMode="auto">
          <a:xfrm>
            <a:off x="6701117" y="152400"/>
            <a:ext cx="5266765" cy="3200400"/>
          </a:xfrm>
          <a:prstGeom prst="rect">
            <a:avLst/>
          </a:prstGeom>
          <a:noFill/>
          <a:ln w="38100">
            <a:solidFill>
              <a:srgbClr val="990033"/>
            </a:solidFill>
            <a:miter lim="800000"/>
            <a:headEnd/>
            <a:tailEnd/>
          </a:ln>
        </p:spPr>
        <p:txBody>
          <a:bodyPr wrap="none" anchor="ctr"/>
          <a:lstStyle/>
          <a:p>
            <a:pPr>
              <a:buFontTx/>
              <a:buBlip>
                <a:blip r:embed="rId2"/>
              </a:buBlip>
            </a:pPr>
            <a:r>
              <a:rPr lang="en-US" sz="2000" b="1" dirty="0">
                <a:solidFill>
                  <a:srgbClr val="990000"/>
                </a:solidFill>
                <a:latin typeface="Verdana" panose="020B0604030504040204" pitchFamily="34" charset="0"/>
                <a:ea typeface="Verdana" panose="020B0604030504040204" pitchFamily="34" charset="0"/>
                <a:cs typeface="Verdana" panose="020B0604030504040204" pitchFamily="34" charset="0"/>
              </a:rPr>
              <a:t>Primary Data vs </a:t>
            </a:r>
          </a:p>
          <a:p>
            <a:pPr marL="236538"/>
            <a:r>
              <a:rPr lang="en-US" sz="2000" b="1" dirty="0">
                <a:solidFill>
                  <a:srgbClr val="990000"/>
                </a:solidFill>
                <a:latin typeface="Verdana" panose="020B0604030504040204" pitchFamily="34" charset="0"/>
                <a:ea typeface="Verdana" panose="020B0604030504040204" pitchFamily="34" charset="0"/>
                <a:cs typeface="Verdana" panose="020B0604030504040204" pitchFamily="34" charset="0"/>
              </a:rPr>
              <a:t>Secondary Data </a:t>
            </a:r>
            <a:br>
              <a:rPr lang="en-US" sz="2000" b="1" dirty="0">
                <a:solidFill>
                  <a:srgbClr val="990000"/>
                </a:solidFill>
                <a:latin typeface="Verdana" panose="020B0604030504040204" pitchFamily="34" charset="0"/>
                <a:ea typeface="Verdana" panose="020B0604030504040204" pitchFamily="34" charset="0"/>
                <a:cs typeface="Verdana" panose="020B0604030504040204" pitchFamily="34" charset="0"/>
              </a:rPr>
            </a:br>
            <a:endParaRPr lang="en-US" sz="2000" b="1" dirty="0">
              <a:solidFill>
                <a:srgbClr val="990000"/>
              </a:solidFill>
              <a:latin typeface="Verdana" panose="020B0604030504040204" pitchFamily="34" charset="0"/>
              <a:ea typeface="Verdana" panose="020B0604030504040204" pitchFamily="34" charset="0"/>
              <a:cs typeface="Verdana" panose="020B0604030504040204" pitchFamily="34" charset="0"/>
            </a:endParaRPr>
          </a:p>
          <a:p>
            <a:pPr marL="457200" indent="-220663">
              <a:buFont typeface="Arial" panose="020B0604020202020204" pitchFamily="34" charset="0"/>
              <a:buChar char="•"/>
            </a:pPr>
            <a:r>
              <a:rPr lang="en-US" sz="2000" b="1" dirty="0">
                <a:solidFill>
                  <a:srgbClr val="990000"/>
                </a:solidFill>
                <a:latin typeface="Verdana" panose="020B0604030504040204" pitchFamily="34" charset="0"/>
                <a:ea typeface="Verdana" panose="020B0604030504040204" pitchFamily="34" charset="0"/>
                <a:cs typeface="Verdana" panose="020B0604030504040204" pitchFamily="34" charset="0"/>
              </a:rPr>
              <a:t>Primary data: </a:t>
            </a:r>
          </a:p>
          <a:p>
            <a:pPr marL="457200"/>
            <a: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t>directly collected by </a:t>
            </a:r>
            <a:b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t>researcher and his/her team </a:t>
            </a:r>
            <a:b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br>
            <a:endPar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pPr marL="457200" indent="-220663">
              <a:buFont typeface="Arial" panose="020B0604020202020204" pitchFamily="34" charset="0"/>
              <a:buChar char="•"/>
            </a:pPr>
            <a:r>
              <a:rPr lang="en-US" sz="2000" b="1" dirty="0">
                <a:solidFill>
                  <a:srgbClr val="990000"/>
                </a:solidFill>
                <a:latin typeface="Verdana" panose="020B0604030504040204" pitchFamily="34" charset="0"/>
                <a:ea typeface="Verdana" panose="020B0604030504040204" pitchFamily="34" charset="0"/>
                <a:cs typeface="Verdana" panose="020B0604030504040204" pitchFamily="34" charset="0"/>
              </a:rPr>
              <a:t>Secondary: </a:t>
            </a:r>
            <a: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t>data collected </a:t>
            </a:r>
            <a:b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FF6600"/>
                </a:solidFill>
                <a:latin typeface="Verdana" panose="020B0604030504040204" pitchFamily="34" charset="0"/>
                <a:ea typeface="Verdana" panose="020B0604030504040204" pitchFamily="34" charset="0"/>
                <a:cs typeface="Verdana" panose="020B0604030504040204" pitchFamily="34" charset="0"/>
              </a:rPr>
              <a:t>by others</a:t>
            </a:r>
          </a:p>
        </p:txBody>
      </p:sp>
      <p:sp>
        <p:nvSpPr>
          <p:cNvPr id="109575" name="Rectangle 7"/>
          <p:cNvSpPr>
            <a:spLocks noChangeArrowheads="1"/>
          </p:cNvSpPr>
          <p:nvPr/>
        </p:nvSpPr>
        <p:spPr bwMode="auto">
          <a:xfrm>
            <a:off x="6723529" y="3536576"/>
            <a:ext cx="5230905" cy="3048000"/>
          </a:xfrm>
          <a:prstGeom prst="rect">
            <a:avLst/>
          </a:prstGeom>
          <a:noFill/>
          <a:ln w="38100">
            <a:solidFill>
              <a:srgbClr val="FF6600"/>
            </a:solidFill>
            <a:miter lim="800000"/>
            <a:headEnd/>
            <a:tailEnd/>
          </a:ln>
          <a:effectLst/>
        </p:spPr>
        <p:txBody>
          <a:bodyPr wrap="none" anchor="ctr"/>
          <a:lstStyle/>
          <a:p>
            <a:pPr>
              <a:buFontTx/>
              <a:buBlip>
                <a:blip r:embed="rId3"/>
              </a:buBlip>
              <a:defRPr/>
            </a:pPr>
            <a:r>
              <a:rPr lang="en-US" sz="2000" b="1" i="1" dirty="0">
                <a:solidFill>
                  <a:srgbClr val="FF6600"/>
                </a:solidFill>
                <a:latin typeface="Verdana" pitchFamily="34" charset="0"/>
              </a:rPr>
              <a:t>cross section</a:t>
            </a:r>
            <a:r>
              <a:rPr lang="en-US" sz="2000" b="1" dirty="0">
                <a:solidFill>
                  <a:srgbClr val="FF6600"/>
                </a:solidFill>
                <a:latin typeface="Verdana" pitchFamily="34" charset="0"/>
              </a:rPr>
              <a:t> vs </a:t>
            </a:r>
          </a:p>
          <a:p>
            <a:pPr>
              <a:defRPr/>
            </a:pPr>
            <a:r>
              <a:rPr lang="en-US" sz="2000" b="1" i="1" dirty="0">
                <a:solidFill>
                  <a:srgbClr val="FF6600"/>
                </a:solidFill>
                <a:latin typeface="Verdana" pitchFamily="34" charset="0"/>
              </a:rPr>
              <a:t>time series/</a:t>
            </a:r>
          </a:p>
          <a:p>
            <a:pPr>
              <a:defRPr/>
            </a:pPr>
            <a:r>
              <a:rPr lang="en-GB" altLang="en-US" sz="2000" b="1" i="1" dirty="0">
                <a:solidFill>
                  <a:srgbClr val="FF6600"/>
                </a:solidFill>
                <a:latin typeface="Verdana" panose="020B0604030504040204" pitchFamily="34" charset="0"/>
                <a:ea typeface="Verdana" panose="020B0604030504040204" pitchFamily="34" charset="0"/>
                <a:cs typeface="Verdana" panose="020B0604030504040204" pitchFamily="34" charset="0"/>
              </a:rPr>
              <a:t>longitudinal</a:t>
            </a:r>
          </a:p>
          <a:p>
            <a:pPr marL="342900" indent="-166688">
              <a:buFont typeface="Arial" panose="020B0604020202020204" pitchFamily="34" charset="0"/>
              <a:buChar char="•"/>
              <a:defRPr/>
            </a:pPr>
            <a:r>
              <a:rPr lang="en-US" sz="2000" b="1" i="1" dirty="0">
                <a:solidFill>
                  <a:srgbClr val="FF6600"/>
                </a:solidFill>
                <a:latin typeface="Verdana" pitchFamily="34" charset="0"/>
              </a:rPr>
              <a:t>cross section:</a:t>
            </a:r>
            <a:r>
              <a:rPr lang="en-GB" altLang="en-US" sz="2000" b="1" dirty="0">
                <a:solidFill>
                  <a:srgbClr val="FF6600"/>
                </a:solidFill>
                <a:latin typeface="Arial" pitchFamily="34" charset="0"/>
              </a:rPr>
              <a:t> </a:t>
            </a:r>
          </a:p>
          <a:p>
            <a:pPr marL="398463" indent="-58738">
              <a:defRPr/>
            </a:pPr>
            <a:r>
              <a:rPr lang="en-GB" altLang="en-US" sz="2000" b="1" dirty="0">
                <a:solidFill>
                  <a:srgbClr val="FF6600"/>
                </a:solidFill>
                <a:latin typeface="Arial" pitchFamily="34" charset="0"/>
              </a:rPr>
              <a:t>the study of a phenomenon</a:t>
            </a:r>
          </a:p>
          <a:p>
            <a:pPr marL="339725" indent="-339725">
              <a:defRPr/>
            </a:pPr>
            <a:r>
              <a:rPr lang="en-GB" altLang="en-US" sz="2000" b="1" dirty="0">
                <a:solidFill>
                  <a:srgbClr val="FF6600"/>
                </a:solidFill>
                <a:latin typeface="Arial" pitchFamily="34" charset="0"/>
              </a:rPr>
              <a:t>	at a particular time</a:t>
            </a:r>
          </a:p>
          <a:p>
            <a:pPr marL="342900" indent="-166688">
              <a:buFont typeface="Arial" panose="020B0604020202020204" pitchFamily="34" charset="0"/>
              <a:buChar char="•"/>
              <a:defRPr/>
            </a:pPr>
            <a:r>
              <a:rPr lang="en-GB" altLang="en-US" sz="2000" b="1" i="1" dirty="0">
                <a:solidFill>
                  <a:srgbClr val="FF6600"/>
                </a:solidFill>
                <a:latin typeface="Verdana" panose="020B0604030504040204" pitchFamily="34" charset="0"/>
                <a:ea typeface="Verdana" panose="020B0604030504040204" pitchFamily="34" charset="0"/>
                <a:cs typeface="Verdana" panose="020B0604030504040204" pitchFamily="34" charset="0"/>
              </a:rPr>
              <a:t>longitudinal:</a:t>
            </a:r>
          </a:p>
          <a:p>
            <a:pPr marL="339725">
              <a:defRPr/>
            </a:pPr>
            <a:r>
              <a:rPr lang="en-GB" altLang="en-US" sz="2000" b="1" dirty="0">
                <a:solidFill>
                  <a:srgbClr val="FF6600"/>
                </a:solidFill>
                <a:latin typeface="Arial" pitchFamily="34" charset="0"/>
              </a:rPr>
              <a:t>It has the capacity to study </a:t>
            </a:r>
          </a:p>
          <a:p>
            <a:pPr marL="339725">
              <a:defRPr/>
            </a:pPr>
            <a:r>
              <a:rPr lang="en-GB" altLang="en-US" sz="2000" b="1" dirty="0">
                <a:solidFill>
                  <a:srgbClr val="FF6600"/>
                </a:solidFill>
                <a:latin typeface="Arial" pitchFamily="34" charset="0"/>
              </a:rPr>
              <a:t>change and development</a:t>
            </a:r>
            <a:endParaRPr lang="en-GB" altLang="en-US" sz="2000" b="1" i="1"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Box 2"/>
          <p:cNvSpPr txBox="1">
            <a:spLocks noChangeArrowheads="1"/>
          </p:cNvSpPr>
          <p:nvPr/>
        </p:nvSpPr>
        <p:spPr bwMode="auto">
          <a:xfrm>
            <a:off x="964312" y="79319"/>
            <a:ext cx="4656558" cy="646331"/>
          </a:xfrm>
          <a:prstGeom prst="rect">
            <a:avLst/>
          </a:prstGeom>
          <a:noFill/>
          <a:ln w="9525">
            <a:noFill/>
            <a:miter lim="800000"/>
            <a:headEnd/>
            <a:tailEnd/>
          </a:ln>
          <a:effectLst/>
        </p:spPr>
        <p:txBody>
          <a:bodyPr wrap="square">
            <a:spAutoFit/>
          </a:bodyPr>
          <a:lstStyle/>
          <a:p>
            <a:pPr>
              <a:defRPr/>
            </a:pPr>
            <a:r>
              <a:rPr lang="en-US" sz="3600" b="1" dirty="0">
                <a:effectLst>
                  <a:outerShdw blurRad="38100" dist="38100" dir="2700000" algn="tl">
                    <a:srgbClr val="000000"/>
                  </a:outerShdw>
                </a:effectLst>
                <a:latin typeface="Verdana" pitchFamily="34" charset="0"/>
              </a:rPr>
              <a:t>Types of Data</a:t>
            </a:r>
          </a:p>
        </p:txBody>
      </p:sp>
      <p:sp>
        <p:nvSpPr>
          <p:cNvPr id="2" name="Rectangle 1"/>
          <p:cNvSpPr/>
          <p:nvPr/>
        </p:nvSpPr>
        <p:spPr>
          <a:xfrm>
            <a:off x="3161085" y="844421"/>
            <a:ext cx="3513138" cy="5016758"/>
          </a:xfrm>
          <a:prstGeom prst="rect">
            <a:avLst/>
          </a:prstGeom>
          <a:ln w="38100">
            <a:solidFill>
              <a:srgbClr val="006600"/>
            </a:solidFill>
          </a:ln>
        </p:spPr>
        <p:txBody>
          <a:bodyPr wrap="square">
            <a:spAutoFit/>
          </a:bodyPr>
          <a:lstStyle/>
          <a:p>
            <a:pPr marL="174625" indent="-174625">
              <a:buFontTx/>
              <a:buBlip>
                <a:blip r:embed="rId4"/>
              </a:buBlip>
              <a:defRPr/>
            </a:pPr>
            <a:r>
              <a:rPr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rPr>
              <a:t>Quantitative </a:t>
            </a:r>
            <a:r>
              <a:rPr lang="en-US" sz="2400" b="1" dirty="0" err="1" smtClean="0">
                <a:solidFill>
                  <a:srgbClr val="006600"/>
                </a:solidFill>
                <a:latin typeface="Verdana" panose="020B0604030504040204" pitchFamily="34" charset="0"/>
                <a:ea typeface="Verdana" panose="020B0604030504040204" pitchFamily="34" charset="0"/>
                <a:cs typeface="Verdana" panose="020B0604030504040204" pitchFamily="34" charset="0"/>
              </a:rPr>
              <a:t>vs</a:t>
            </a:r>
            <a:r>
              <a:rPr lang="en-US" sz="2400" b="1"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Qualitative</a:t>
            </a:r>
            <a:endParaRPr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endParaRPr>
          </a:p>
          <a:p>
            <a:pPr marL="538163" lvl="1" indent="-269875">
              <a:buSzPct val="75000"/>
              <a:buFontTx/>
              <a:buBlip>
                <a:blip r:embed="rId4"/>
              </a:buBlip>
              <a:defRPr/>
            </a:pPr>
            <a:r>
              <a:rPr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Discrete</a:t>
            </a: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 Nominal</a:t>
            </a:r>
          </a:p>
          <a:p>
            <a:pPr marL="538163" indent="-269875">
              <a:buSzPct val="75000"/>
              <a:buBlip>
                <a:blip r:embed="rId4"/>
              </a:buBlip>
              <a:defRPr/>
            </a:pP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Continuum; Ordinal, Interval, </a:t>
            </a:r>
            <a:b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Ratio </a:t>
            </a:r>
            <a:endPar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236538" indent="-236538">
              <a:buBlip>
                <a:blip r:embed="rId4"/>
              </a:buBlip>
              <a:defRPr/>
            </a:pPr>
            <a:r>
              <a:rPr kumimoji="1"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rPr>
              <a:t>The level of mathematical </a:t>
            </a:r>
          </a:p>
          <a:p>
            <a:pPr marL="236538">
              <a:defRPr/>
            </a:pPr>
            <a:r>
              <a:rPr kumimoji="1"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rPr>
              <a:t>Operations</a:t>
            </a:r>
            <a:endParaRPr lang="en-US" sz="2400" b="1" dirty="0">
              <a:solidFill>
                <a:srgbClr val="006600"/>
              </a:solidFill>
              <a:latin typeface="Verdana" panose="020B0604030504040204" pitchFamily="34" charset="0"/>
              <a:ea typeface="Verdana" panose="020B0604030504040204" pitchFamily="34" charset="0"/>
              <a:cs typeface="Verdana" panose="020B0604030504040204" pitchFamily="34" charset="0"/>
            </a:endParaRPr>
          </a:p>
          <a:p>
            <a:pPr marL="457200" indent="-176213">
              <a:buFont typeface="Arial" panose="020B0604020202020204" pitchFamily="34" charset="0"/>
              <a:buChar char="•"/>
              <a:defRPr/>
            </a:pP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Nominal : </a:t>
            </a:r>
            <a:r>
              <a:rPr kumimoji="1"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and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a:t>
            </a:r>
          </a:p>
          <a:p>
            <a:pPr marL="457200" indent="-176213">
              <a:buFont typeface="Arial" panose="020B0604020202020204" pitchFamily="34" charset="0"/>
              <a:buChar char="•"/>
              <a:defRPr/>
            </a:pP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Ordinal </a:t>
            </a:r>
            <a:r>
              <a:rPr kumimoji="1"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 ,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&gt;, &lt;</a:t>
            </a:r>
          </a:p>
          <a:p>
            <a:pPr marL="457200" indent="-176213">
              <a:buFont typeface="Arial" panose="020B0604020202020204" pitchFamily="34" charset="0"/>
              <a:buChar char="•"/>
              <a:defRPr/>
            </a:pP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Interval </a:t>
            </a:r>
            <a:r>
              <a:rPr kumimoji="1"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a:t>
            </a:r>
            <a:r>
              <a:rPr kumimoji="1"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  &gt; ,  &lt;, + ,  -</a:t>
            </a:r>
          </a:p>
          <a:p>
            <a:pPr marL="457200" indent="-176213">
              <a:buFont typeface="Arial" panose="020B0604020202020204" pitchFamily="34" charset="0"/>
              <a:buChar char="•"/>
              <a:defRPr/>
            </a:pP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Ratio : </a:t>
            </a:r>
            <a:r>
              <a:rPr kumimoji="1"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&gt;, &lt;, </a:t>
            </a:r>
            <a:r>
              <a:rPr kumimoji="1" lang="en-US"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a:t>
            </a:r>
            <a:r>
              <a:rPr kumimoji="1"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itchFamily="18" charset="2"/>
              </a:rPr>
              <a:t>- ,   ,  </a:t>
            </a:r>
          </a:p>
        </p:txBody>
      </p:sp>
      <p:pic>
        <p:nvPicPr>
          <p:cNvPr id="13314" name="Picture 2" descr="Hasil gambar untuk types of data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l="41964" b="14329"/>
          <a:stretch/>
        </p:blipFill>
        <p:spPr bwMode="auto">
          <a:xfrm flipH="1">
            <a:off x="27916" y="830974"/>
            <a:ext cx="3133167" cy="601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stack.imgur.com/DYCQH.png"/>
          <p:cNvPicPr>
            <a:picLocks noChangeAspect="1" noChangeArrowheads="1"/>
          </p:cNvPicPr>
          <p:nvPr/>
        </p:nvPicPr>
        <p:blipFill rotWithShape="1">
          <a:blip r:embed="rId3">
            <a:extLst>
              <a:ext uri="{28A0092B-C50C-407E-A947-70E740481C1C}">
                <a14:useLocalDpi xmlns:a14="http://schemas.microsoft.com/office/drawing/2010/main" val="0"/>
              </a:ext>
            </a:extLst>
          </a:blip>
          <a:srcRect l="12810" t="19765" r="2830" b="19529"/>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367555" y="398929"/>
            <a:ext cx="6409762" cy="905435"/>
          </a:xfrm>
        </p:spPr>
        <p:txBody>
          <a:bodyPr>
            <a:noAutofit/>
          </a:bodyPr>
          <a:lstStyle/>
          <a:p>
            <a:pPr algn="ctr" eaLnBrk="1" hangingPunct="1"/>
            <a:r>
              <a:rPr lang="en-GB" altLang="en-US" sz="4000" b="1" dirty="0">
                <a:solidFill>
                  <a:srgbClr val="006600"/>
                </a:solidFill>
                <a:latin typeface="Arial" pitchFamily="34" charset="0"/>
              </a:rPr>
              <a:t>Time Horizons</a:t>
            </a:r>
          </a:p>
        </p:txBody>
      </p:sp>
      <p:sp>
        <p:nvSpPr>
          <p:cNvPr id="7" name="Rectangle 3"/>
          <p:cNvSpPr txBox="1">
            <a:spLocks noChangeArrowheads="1"/>
          </p:cNvSpPr>
          <p:nvPr/>
        </p:nvSpPr>
        <p:spPr>
          <a:xfrm>
            <a:off x="215154" y="1519518"/>
            <a:ext cx="7718611" cy="2662518"/>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GB" altLang="en-US" sz="2800" b="1" dirty="0" smtClean="0">
                <a:solidFill>
                  <a:srgbClr val="FF0000"/>
                </a:solidFill>
                <a:latin typeface="Arial" pitchFamily="34" charset="0"/>
              </a:rPr>
              <a:t>Cross-sectional studies  </a:t>
            </a:r>
            <a:r>
              <a:rPr lang="en-GB" altLang="en-US" sz="2800" b="1" dirty="0" smtClean="0">
                <a:latin typeface="Arial" pitchFamily="34" charset="0"/>
              </a:rPr>
              <a:t>the study of a phenomenon at a particular time. Because of time restrictions </a:t>
            </a:r>
          </a:p>
          <a:p>
            <a:r>
              <a:rPr lang="en-GB" altLang="en-US" sz="2800" b="1" dirty="0" smtClean="0">
                <a:solidFill>
                  <a:srgbClr val="FF0000"/>
                </a:solidFill>
                <a:latin typeface="Arial" pitchFamily="34" charset="0"/>
              </a:rPr>
              <a:t>Longitudinal studies </a:t>
            </a:r>
            <a:r>
              <a:rPr lang="en-GB" altLang="en-US" sz="2800" b="1" dirty="0" smtClean="0">
                <a:latin typeface="Arial" pitchFamily="34" charset="0"/>
              </a:rPr>
              <a:t>it has the capacity to study change and development</a:t>
            </a:r>
            <a:endParaRPr lang="en-GB" altLang="en-US" sz="2800" b="1" dirty="0">
              <a:latin typeface="Arial" pitchFamily="34" charset="0"/>
            </a:endParaRPr>
          </a:p>
        </p:txBody>
      </p:sp>
    </p:spTree>
    <p:extLst>
      <p:ext uri="{BB962C8B-B14F-4D97-AF65-F5344CB8AC3E}">
        <p14:creationId xmlns:p14="http://schemas.microsoft.com/office/powerpoint/2010/main" val="339719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399" y="174812"/>
            <a:ext cx="10865225" cy="954737"/>
          </a:xfrm>
        </p:spPr>
        <p:txBody>
          <a:bodyPr>
            <a:noAutofit/>
          </a:bodyPr>
          <a:lstStyle/>
          <a:p>
            <a:pPr algn="ctr"/>
            <a:r>
              <a:rPr lang="en-US" sz="2800" b="1" dirty="0">
                <a:solidFill>
                  <a:srgbClr val="FF0000"/>
                </a:solidFill>
                <a:latin typeface="Verdana" panose="020B0604030504040204" pitchFamily="34" charset="0"/>
                <a:ea typeface="Verdana" panose="020B0604030504040204" pitchFamily="34" charset="0"/>
                <a:cs typeface="Verdana" panose="020B0604030504040204" pitchFamily="34" charset="0"/>
              </a:rPr>
              <a:t>Comparing Qualitative and Quantitative  Research</a:t>
            </a:r>
          </a:p>
        </p:txBody>
      </p:sp>
      <p:grpSp>
        <p:nvGrpSpPr>
          <p:cNvPr id="5" name="Group 4"/>
          <p:cNvGrpSpPr/>
          <p:nvPr/>
        </p:nvGrpSpPr>
        <p:grpSpPr>
          <a:xfrm>
            <a:off x="53788" y="1129551"/>
            <a:ext cx="11793071" cy="5715001"/>
            <a:chOff x="0" y="1506070"/>
            <a:chExt cx="12191999" cy="5351930"/>
          </a:xfrm>
        </p:grpSpPr>
        <p:pic>
          <p:nvPicPr>
            <p:cNvPr id="2052" name="Picture 4" descr="http://www.mymarketresearchmethods.com/wp-content/uploads/2011/10/scale.jpg"/>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97388" y="1506070"/>
              <a:ext cx="6194611" cy="535192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54" name="Picture 6" descr="https://sheilapontis.files.wordpress.com/2014/05/133-content.jpg?w=710&amp;h=293"/>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509339"/>
              <a:ext cx="6024282" cy="5348661"/>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933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noChangeArrowheads="1"/>
          </p:cNvSpPr>
          <p:nvPr>
            <p:ph sz="quarter" idx="4294967295"/>
          </p:nvPr>
        </p:nvSpPr>
        <p:spPr>
          <a:xfrm>
            <a:off x="914400" y="798773"/>
            <a:ext cx="6172201" cy="6072674"/>
          </a:xfrm>
          <a:prstGeom prst="rect">
            <a:avLst/>
          </a:prstGeom>
        </p:spPr>
        <p:txBody>
          <a:bodyPr rtlCol="0">
            <a:noAutofit/>
          </a:bodyPr>
          <a:lstStyle/>
          <a:p>
            <a:pPr>
              <a:spcBef>
                <a:spcPct val="35000"/>
              </a:spcBef>
              <a:defRPr/>
            </a:pPr>
            <a:r>
              <a:rPr lang="en-US" sz="2400" b="1" dirty="0"/>
              <a:t>Qualitative research is useful when:</a:t>
            </a:r>
          </a:p>
          <a:p>
            <a:pPr lvl="1">
              <a:spcBef>
                <a:spcPct val="35000"/>
              </a:spcBef>
              <a:buClr>
                <a:schemeClr val="accent1">
                  <a:lumMod val="75000"/>
                </a:schemeClr>
              </a:buClr>
              <a:buFont typeface="Arial"/>
              <a:buChar char="•"/>
              <a:defRPr/>
            </a:pPr>
            <a:r>
              <a:rPr lang="en-US" sz="2000" b="1" dirty="0"/>
              <a:t>It is difficult to develop specific and actionable decision statements or research objectives.</a:t>
            </a:r>
          </a:p>
          <a:p>
            <a:pPr lvl="1">
              <a:spcBef>
                <a:spcPct val="35000"/>
              </a:spcBef>
              <a:buClr>
                <a:schemeClr val="accent1">
                  <a:lumMod val="75000"/>
                </a:schemeClr>
              </a:buClr>
              <a:buFont typeface="Arial"/>
              <a:buChar char="•"/>
              <a:defRPr/>
            </a:pPr>
            <a:r>
              <a:rPr lang="en-US" sz="2000" b="1" dirty="0"/>
              <a:t>The research objective is to develop a detailed and in-depth understanding of some phenomena.</a:t>
            </a:r>
          </a:p>
          <a:p>
            <a:pPr lvl="1">
              <a:spcBef>
                <a:spcPct val="35000"/>
              </a:spcBef>
              <a:buClr>
                <a:schemeClr val="accent1">
                  <a:lumMod val="75000"/>
                </a:schemeClr>
              </a:buClr>
              <a:buFont typeface="Arial"/>
              <a:buChar char="•"/>
              <a:defRPr/>
            </a:pPr>
            <a:r>
              <a:rPr lang="en-US" sz="2000" b="1" dirty="0"/>
              <a:t>The research objective is to learn how a phenomenon occurs in its natural setting or to learn how to express some concept in colloquial terms.</a:t>
            </a:r>
          </a:p>
          <a:p>
            <a:pPr lvl="1">
              <a:spcBef>
                <a:spcPct val="35000"/>
              </a:spcBef>
              <a:buClr>
                <a:schemeClr val="accent1">
                  <a:lumMod val="75000"/>
                </a:schemeClr>
              </a:buClr>
              <a:buFont typeface="Arial"/>
              <a:buChar char="•"/>
              <a:defRPr/>
            </a:pPr>
            <a:r>
              <a:rPr lang="en-US" sz="2000" b="1" dirty="0"/>
              <a:t>The behavior the researcher is studying is particularly context-dependent.</a:t>
            </a:r>
          </a:p>
          <a:p>
            <a:pPr lvl="1">
              <a:spcBef>
                <a:spcPct val="35000"/>
              </a:spcBef>
              <a:buClr>
                <a:schemeClr val="accent1">
                  <a:lumMod val="75000"/>
                </a:schemeClr>
              </a:buClr>
              <a:buFont typeface="Arial"/>
              <a:buChar char="•"/>
              <a:defRPr/>
            </a:pPr>
            <a:r>
              <a:rPr lang="en-US" sz="2000" b="1" dirty="0"/>
              <a:t>A fresh approach to studying the problem is needed.</a:t>
            </a:r>
          </a:p>
        </p:txBody>
      </p:sp>
      <p:sp>
        <p:nvSpPr>
          <p:cNvPr id="7" name="Rectangle 4"/>
          <p:cNvSpPr txBox="1">
            <a:spLocks noChangeArrowheads="1"/>
          </p:cNvSpPr>
          <p:nvPr/>
        </p:nvSpPr>
        <p:spPr>
          <a:xfrm>
            <a:off x="941295" y="174812"/>
            <a:ext cx="6383718" cy="61051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r>
              <a:rPr lang="en-US" altLang="en-US" b="1" dirty="0" smtClean="0">
                <a:solidFill>
                  <a:srgbClr val="FF6600"/>
                </a:solidFill>
                <a:cs typeface="Tahoma" pitchFamily="34" charset="0"/>
              </a:rPr>
              <a:t>Uses of Qualitative Research</a:t>
            </a:r>
          </a:p>
        </p:txBody>
      </p:sp>
      <p:pic>
        <p:nvPicPr>
          <p:cNvPr id="14338" name="Picture 2" descr="Hasil gambar untuk qualitative research"/>
          <p:cNvPicPr>
            <a:picLocks noChangeAspect="1" noChangeArrowheads="1"/>
          </p:cNvPicPr>
          <p:nvPr/>
        </p:nvPicPr>
        <p:blipFill rotWithShape="1">
          <a:blip r:embed="rId3">
            <a:extLst>
              <a:ext uri="{28A0092B-C50C-407E-A947-70E740481C1C}">
                <a14:useLocalDpi xmlns:a14="http://schemas.microsoft.com/office/drawing/2010/main" val="0"/>
              </a:ext>
            </a:extLst>
          </a:blip>
          <a:srcRect l="15933" r="10420" b="3835"/>
          <a:stretch/>
        </p:blipFill>
        <p:spPr bwMode="auto">
          <a:xfrm>
            <a:off x="7113496" y="785326"/>
            <a:ext cx="4787151" cy="607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0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http://www.marketingresearch.org/sites/default/files/styles/large_preview/public/article_image/brain-bright-idea-by-zaldy-icaonapo_0.jpg?itok=ffGRHsb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a:spLocks noGrp="1" noChangeArrowheads="1"/>
          </p:cNvSpPr>
          <p:nvPr>
            <p:ph sz="quarter" idx="4294967295"/>
          </p:nvPr>
        </p:nvSpPr>
        <p:spPr>
          <a:xfrm>
            <a:off x="1506071" y="2106706"/>
            <a:ext cx="9493623" cy="4253753"/>
          </a:xfrm>
          <a:prstGeom prst="rect">
            <a:avLst/>
          </a:prstGeom>
        </p:spPr>
        <p:txBody>
          <a:bodyPr>
            <a:normAutofit/>
          </a:bodyPr>
          <a:lstStyle/>
          <a:p>
            <a:pPr marL="457200" indent="-457200">
              <a:lnSpc>
                <a:spcPct val="100000"/>
              </a:lnSpc>
              <a:spcBef>
                <a:spcPct val="40000"/>
              </a:spcBef>
              <a:buFont typeface="Arial" panose="020B0604020202020204" pitchFamily="34" charset="0"/>
              <a:buChar char="•"/>
            </a:pPr>
            <a:r>
              <a:rPr lang="en-US" altLang="en-US" sz="3200" b="1" dirty="0">
                <a:solidFill>
                  <a:srgbClr val="00B0F0"/>
                </a:solidFill>
                <a:cs typeface="Times New Roman" pitchFamily="18" charset="0"/>
              </a:rPr>
              <a:t>Major Orientations of Qualitative Research</a:t>
            </a:r>
          </a:p>
          <a:p>
            <a:pPr marL="804862" lvl="1" indent="-342900">
              <a:lnSpc>
                <a:spcPct val="100000"/>
              </a:lnSpc>
              <a:spcBef>
                <a:spcPct val="40000"/>
              </a:spcBef>
            </a:pPr>
            <a:r>
              <a:rPr lang="en-US" altLang="en-US" sz="2800" b="1" dirty="0">
                <a:solidFill>
                  <a:srgbClr val="00B0F0"/>
                </a:solidFill>
                <a:cs typeface="Times New Roman" pitchFamily="18" charset="0"/>
              </a:rPr>
              <a:t>Phenomenology—originating in philosophy and psychology</a:t>
            </a:r>
          </a:p>
          <a:p>
            <a:pPr marL="804862" lvl="1" indent="-342900">
              <a:lnSpc>
                <a:spcPct val="100000"/>
              </a:lnSpc>
              <a:spcBef>
                <a:spcPct val="40000"/>
              </a:spcBef>
            </a:pPr>
            <a:r>
              <a:rPr lang="en-US" altLang="en-US" sz="2800" b="1" dirty="0">
                <a:solidFill>
                  <a:srgbClr val="00B0F0"/>
                </a:solidFill>
                <a:cs typeface="Times New Roman" pitchFamily="18" charset="0"/>
              </a:rPr>
              <a:t>Ethnography—originating in anthropology</a:t>
            </a:r>
          </a:p>
          <a:p>
            <a:pPr marL="804862" lvl="1" indent="-342900">
              <a:lnSpc>
                <a:spcPct val="100000"/>
              </a:lnSpc>
              <a:spcBef>
                <a:spcPct val="40000"/>
              </a:spcBef>
            </a:pPr>
            <a:r>
              <a:rPr lang="en-US" altLang="en-US" sz="2800" b="1" dirty="0">
                <a:solidFill>
                  <a:srgbClr val="00B0F0"/>
                </a:solidFill>
                <a:cs typeface="Times New Roman" pitchFamily="18" charset="0"/>
              </a:rPr>
              <a:t>Grounded theory—originating in sociology</a:t>
            </a:r>
          </a:p>
          <a:p>
            <a:pPr marL="804862" lvl="1" indent="-342900">
              <a:lnSpc>
                <a:spcPct val="100000"/>
              </a:lnSpc>
              <a:spcBef>
                <a:spcPct val="40000"/>
              </a:spcBef>
            </a:pPr>
            <a:r>
              <a:rPr lang="en-US" altLang="en-US" sz="2800" b="1" dirty="0">
                <a:solidFill>
                  <a:srgbClr val="00B0F0"/>
                </a:solidFill>
                <a:cs typeface="Times New Roman" pitchFamily="18" charset="0"/>
              </a:rPr>
              <a:t>Case studies—originating in psychology and in business research</a:t>
            </a:r>
          </a:p>
        </p:txBody>
      </p:sp>
      <p:sp>
        <p:nvSpPr>
          <p:cNvPr id="13" name="Rectangle 2"/>
          <p:cNvSpPr txBox="1">
            <a:spLocks noChangeArrowheads="1"/>
          </p:cNvSpPr>
          <p:nvPr/>
        </p:nvSpPr>
        <p:spPr>
          <a:xfrm>
            <a:off x="1506070" y="544149"/>
            <a:ext cx="9493623" cy="1018408"/>
          </a:xfrm>
          <a:prstGeom prst="rect">
            <a:avLst/>
          </a:prstGeom>
        </p:spPr>
        <p:txBody>
          <a:bodyPr vert="horz" lIns="91440" tIns="45720" rIns="91440" bIns="45720" rtlCol="0" anchor="t">
            <a:normAutofit fontScale="975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altLang="en-US" sz="4000" b="1" dirty="0" smtClean="0">
                <a:solidFill>
                  <a:srgbClr val="FF0000"/>
                </a:solidFill>
                <a:cs typeface="Tahoma" pitchFamily="34" charset="0"/>
              </a:rPr>
              <a:t>Qualitative Research Orientations</a:t>
            </a:r>
          </a:p>
        </p:txBody>
      </p:sp>
    </p:spTree>
    <p:extLst>
      <p:ext uri="{BB962C8B-B14F-4D97-AF65-F5344CB8AC3E}">
        <p14:creationId xmlns:p14="http://schemas.microsoft.com/office/powerpoint/2010/main" val="160602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1" y="207927"/>
            <a:ext cx="11940989" cy="679579"/>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US" sz="4000" b="1" dirty="0" smtClean="0">
                <a:solidFill>
                  <a:srgbClr val="FF0000"/>
                </a:solidFill>
              </a:rPr>
              <a:t>Quantitative  data analysis: Key Points</a:t>
            </a:r>
            <a:endParaRPr lang="en-US" sz="4000" b="1" dirty="0">
              <a:solidFill>
                <a:srgbClr val="FF0000"/>
              </a:solidFill>
            </a:endParaRPr>
          </a:p>
        </p:txBody>
      </p:sp>
      <p:pic>
        <p:nvPicPr>
          <p:cNvPr id="15362" name="Picture 2" descr="Hasil gambar untuk quantitative  research in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88658"/>
            <a:ext cx="12192001" cy="34693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5835" y="887506"/>
            <a:ext cx="11645153" cy="3046988"/>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990000"/>
                </a:solidFill>
              </a:rPr>
              <a:t>Data must be analyzed to produce information  </a:t>
            </a:r>
          </a:p>
          <a:p>
            <a:pPr marL="457200" indent="-457200">
              <a:buFont typeface="Arial" panose="020B0604020202020204" pitchFamily="34" charset="0"/>
              <a:buChar char="•"/>
            </a:pPr>
            <a:r>
              <a:rPr lang="en-US" sz="3200" b="1" dirty="0">
                <a:solidFill>
                  <a:srgbClr val="990000"/>
                </a:solidFill>
              </a:rPr>
              <a:t>Computer software analysis is normally used for  this process  </a:t>
            </a:r>
          </a:p>
          <a:p>
            <a:pPr marL="457200" indent="-457200">
              <a:buFont typeface="Arial" panose="020B0604020202020204" pitchFamily="34" charset="0"/>
              <a:buChar char="•"/>
            </a:pPr>
            <a:r>
              <a:rPr lang="en-US" sz="3200" b="1" dirty="0">
                <a:solidFill>
                  <a:srgbClr val="990000"/>
                </a:solidFill>
              </a:rPr>
              <a:t>Data should be carefully prepared for analysis  </a:t>
            </a:r>
          </a:p>
          <a:p>
            <a:pPr marL="457200" indent="-457200">
              <a:buFont typeface="Arial" panose="020B0604020202020204" pitchFamily="34" charset="0"/>
              <a:buChar char="•"/>
            </a:pPr>
            <a:r>
              <a:rPr lang="en-US" sz="3200" b="1" dirty="0">
                <a:solidFill>
                  <a:srgbClr val="990000"/>
                </a:solidFill>
              </a:rPr>
              <a:t>Researchers need to know how to select and use different charting and statistical techniques </a:t>
            </a:r>
          </a:p>
        </p:txBody>
      </p:sp>
    </p:spTree>
    <p:extLst>
      <p:ext uri="{BB962C8B-B14F-4D97-AF65-F5344CB8AC3E}">
        <p14:creationId xmlns:p14="http://schemas.microsoft.com/office/powerpoint/2010/main" val="33890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67896" y="1358153"/>
            <a:ext cx="6460751" cy="5096436"/>
          </a:xfrm>
          <a:prstGeom prst="rect">
            <a:avLst/>
          </a:prstGeom>
        </p:spPr>
        <p:txBody>
          <a:bodyPr>
            <a:noAutofit/>
          </a:bodyPr>
          <a:lstStyle/>
          <a:p>
            <a:pPr marL="457200" indent="-457200">
              <a:buFont typeface="Arial" panose="020B0604020202020204" pitchFamily="34" charset="0"/>
              <a:buChar char="•"/>
            </a:pPr>
            <a:r>
              <a:rPr lang="en-US" sz="3200" b="1" dirty="0">
                <a:solidFill>
                  <a:srgbClr val="CC0000"/>
                </a:solidFill>
              </a:rPr>
              <a:t>Preparing, inputting and checking data  </a:t>
            </a:r>
          </a:p>
          <a:p>
            <a:pPr marL="457200" indent="-457200">
              <a:buFont typeface="Arial" panose="020B0604020202020204" pitchFamily="34" charset="0"/>
              <a:buChar char="•"/>
            </a:pPr>
            <a:r>
              <a:rPr lang="en-US" sz="3200" b="1" dirty="0">
                <a:solidFill>
                  <a:srgbClr val="CC0000"/>
                </a:solidFill>
              </a:rPr>
              <a:t>Choosing the most appropriate statistics to describe the data  </a:t>
            </a:r>
          </a:p>
          <a:p>
            <a:pPr marL="457200" indent="-457200">
              <a:buFont typeface="Arial" panose="020B0604020202020204" pitchFamily="34" charset="0"/>
              <a:buChar char="•"/>
            </a:pPr>
            <a:r>
              <a:rPr lang="en-US" sz="3200" b="1" dirty="0">
                <a:solidFill>
                  <a:srgbClr val="CC0000"/>
                </a:solidFill>
              </a:rPr>
              <a:t>Choosing the most appropriate statistics to examine data relationships and trends </a:t>
            </a:r>
          </a:p>
        </p:txBody>
      </p:sp>
      <p:sp>
        <p:nvSpPr>
          <p:cNvPr id="4" name="Title 3"/>
          <p:cNvSpPr>
            <a:spLocks noGrp="1"/>
          </p:cNvSpPr>
          <p:nvPr>
            <p:ph type="title"/>
          </p:nvPr>
        </p:nvSpPr>
        <p:spPr>
          <a:xfrm>
            <a:off x="867896" y="295835"/>
            <a:ext cx="10992409" cy="981636"/>
          </a:xfrm>
        </p:spPr>
        <p:txBody>
          <a:bodyPr>
            <a:normAutofit/>
          </a:bodyPr>
          <a:lstStyle/>
          <a:p>
            <a:pPr algn="ctr"/>
            <a:r>
              <a:rPr lang="en-US" sz="4000" b="1" dirty="0" err="1" smtClean="0">
                <a:solidFill>
                  <a:srgbClr val="FF6600"/>
                </a:solidFill>
              </a:rPr>
              <a:t>Quantative</a:t>
            </a:r>
            <a:r>
              <a:rPr lang="en-US" sz="4000" b="1" dirty="0" smtClean="0">
                <a:solidFill>
                  <a:srgbClr val="FF6600"/>
                </a:solidFill>
              </a:rPr>
              <a:t> data analysis: Main Concerns</a:t>
            </a:r>
            <a:endParaRPr lang="en-US" sz="4000" b="1" dirty="0">
              <a:solidFill>
                <a:srgbClr val="FF6600"/>
              </a:solidFill>
            </a:endParaRPr>
          </a:p>
        </p:txBody>
      </p:sp>
      <p:pic>
        <p:nvPicPr>
          <p:cNvPr id="10242" name="Picture 2" descr="https://encrypted-tbn2.gstatic.com/images?q=tbn:ANd9GcQQJ7FjXiAAeDevLktRAkxcZIs4j_RG6asl-KhqPFwqPnfAp5KQr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647" y="1358153"/>
            <a:ext cx="4531658" cy="517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0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50973" y="118383"/>
            <a:ext cx="6317342" cy="650875"/>
          </a:xfrm>
        </p:spPr>
        <p:txBody>
          <a:bodyPr>
            <a:noAutofit/>
          </a:bodyPr>
          <a:lstStyle/>
          <a:p>
            <a:pPr algn="ctr"/>
            <a:r>
              <a:rPr lang="en-MY" sz="4400" b="1" cap="none" dirty="0" smtClean="0">
                <a:solidFill>
                  <a:srgbClr val="FF0000"/>
                </a:solidFill>
              </a:rPr>
              <a:t>Data Sources</a:t>
            </a:r>
            <a:endParaRPr lang="en-MY" sz="4400" b="1" cap="none" dirty="0">
              <a:solidFill>
                <a:srgbClr val="FF0000"/>
              </a:solidFill>
            </a:endParaRPr>
          </a:p>
        </p:txBody>
      </p:sp>
      <p:sp>
        <p:nvSpPr>
          <p:cNvPr id="6" name="Rectangle 3"/>
          <p:cNvSpPr txBox="1">
            <a:spLocks noChangeArrowheads="1"/>
          </p:cNvSpPr>
          <p:nvPr/>
        </p:nvSpPr>
        <p:spPr>
          <a:xfrm>
            <a:off x="779929" y="957517"/>
            <a:ext cx="7073156" cy="5900483"/>
          </a:xfrm>
          <a:prstGeom prst="rect">
            <a:avLst/>
          </a:prstGeom>
        </p:spPr>
        <p:txBody>
          <a:bodyPr>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GB" altLang="en-US" sz="2400" b="1" dirty="0" smtClean="0">
                <a:latin typeface="Verdana" panose="020B0604030504040204" pitchFamily="34" charset="0"/>
                <a:ea typeface="Verdana" panose="020B0604030504040204" pitchFamily="34" charset="0"/>
                <a:cs typeface="Verdana" panose="020B0604030504040204" pitchFamily="34" charset="0"/>
              </a:rPr>
              <a:t>Secondary data</a:t>
            </a:r>
          </a:p>
          <a:p>
            <a:pPr lvl="1"/>
            <a:r>
              <a:rPr lang="en-GB" altLang="en-US" sz="2000" b="1" dirty="0">
                <a:latin typeface="Verdana" panose="020B0604030504040204" pitchFamily="34" charset="0"/>
                <a:ea typeface="Verdana" panose="020B0604030504040204" pitchFamily="34" charset="0"/>
                <a:cs typeface="Verdana" panose="020B0604030504040204" pitchFamily="34" charset="0"/>
              </a:rPr>
              <a:t>Documentary, survey, or an amalgam of both</a:t>
            </a:r>
          </a:p>
          <a:p>
            <a:pPr lvl="1"/>
            <a:r>
              <a:rPr lang="en-GB" altLang="en-US" sz="2000" b="1" dirty="0">
                <a:latin typeface="Verdana" panose="020B0604030504040204" pitchFamily="34" charset="0"/>
                <a:ea typeface="Verdana" panose="020B0604030504040204" pitchFamily="34" charset="0"/>
                <a:cs typeface="Verdana" panose="020B0604030504040204" pitchFamily="34" charset="0"/>
              </a:rPr>
              <a:t>Times series for longitudinal studies</a:t>
            </a:r>
          </a:p>
          <a:p>
            <a:pPr lvl="1"/>
            <a:r>
              <a:rPr lang="en-GB" altLang="en-US" sz="2000" b="1" dirty="0">
                <a:latin typeface="Verdana" panose="020B0604030504040204" pitchFamily="34" charset="0"/>
                <a:ea typeface="Verdana" panose="020B0604030504040204" pitchFamily="34" charset="0"/>
                <a:cs typeface="Verdana" panose="020B0604030504040204" pitchFamily="34" charset="0"/>
              </a:rPr>
              <a:t>Cohort studies (compiling for the same population over time using a series of “snap-shots”)</a:t>
            </a:r>
          </a:p>
          <a:p>
            <a:pPr lvl="1"/>
            <a:r>
              <a:rPr lang="en-GB" altLang="en-US" sz="2000" b="1" dirty="0">
                <a:latin typeface="Verdana" panose="020B0604030504040204" pitchFamily="34" charset="0"/>
                <a:ea typeface="Verdana" panose="020B0604030504040204" pitchFamily="34" charset="0"/>
                <a:cs typeface="Verdana" panose="020B0604030504040204" pitchFamily="34" charset="0"/>
              </a:rPr>
              <a:t>Area-based data sets</a:t>
            </a:r>
            <a:endParaRPr lang="en-GB" altLang="en-US" sz="2000" b="1" dirty="0" smtClean="0">
              <a:latin typeface="Verdana" panose="020B0604030504040204" pitchFamily="34" charset="0"/>
              <a:ea typeface="Verdana" panose="020B0604030504040204" pitchFamily="34" charset="0"/>
              <a:cs typeface="Verdana" panose="020B0604030504040204" pitchFamily="34" charset="0"/>
            </a:endParaRPr>
          </a:p>
          <a:p>
            <a:r>
              <a:rPr lang="en-GB" altLang="en-US" sz="2400" b="1" dirty="0" smtClean="0">
                <a:latin typeface="Verdana" panose="020B0604030504040204" pitchFamily="34" charset="0"/>
                <a:ea typeface="Verdana" panose="020B0604030504040204" pitchFamily="34" charset="0"/>
                <a:cs typeface="Verdana" panose="020B0604030504040204" pitchFamily="34" charset="0"/>
              </a:rPr>
              <a:t>Primary data</a:t>
            </a:r>
          </a:p>
          <a:p>
            <a:pPr lvl="1"/>
            <a:r>
              <a:rPr lang="en-US" altLang="en-US" sz="2000" b="1" dirty="0">
                <a:latin typeface="Verdana" panose="020B0604030504040204" pitchFamily="34" charset="0"/>
                <a:ea typeface="Verdana" panose="020B0604030504040204" pitchFamily="34" charset="0"/>
                <a:cs typeface="Verdana" panose="020B0604030504040204" pitchFamily="34" charset="0"/>
              </a:rPr>
              <a:t>Experiments and observational </a:t>
            </a:r>
            <a:r>
              <a:rPr lang="en-US" altLang="en-US" sz="2000" b="1" dirty="0" smtClean="0">
                <a:latin typeface="Verdana" panose="020B0604030504040204" pitchFamily="34" charset="0"/>
                <a:ea typeface="Verdana" panose="020B0604030504040204" pitchFamily="34" charset="0"/>
                <a:cs typeface="Verdana" panose="020B0604030504040204" pitchFamily="34" charset="0"/>
              </a:rPr>
              <a:t>study</a:t>
            </a:r>
          </a:p>
          <a:p>
            <a:pPr lvl="1"/>
            <a:r>
              <a:rPr lang="en-GB" altLang="en-US" sz="2000" b="1" dirty="0" smtClean="0">
                <a:latin typeface="Verdana" panose="020B0604030504040204" pitchFamily="34" charset="0"/>
                <a:ea typeface="Verdana" panose="020B0604030504040204" pitchFamily="34" charset="0"/>
                <a:cs typeface="Verdana" panose="020B0604030504040204" pitchFamily="34" charset="0"/>
              </a:rPr>
              <a:t>Questionnaires/tests</a:t>
            </a:r>
          </a:p>
          <a:p>
            <a:pPr lvl="1"/>
            <a:r>
              <a:rPr lang="en-GB" altLang="en-US" sz="2000" b="1" dirty="0" smtClean="0">
                <a:latin typeface="Verdana" panose="020B0604030504040204" pitchFamily="34" charset="0"/>
                <a:ea typeface="Verdana" panose="020B0604030504040204" pitchFamily="34" charset="0"/>
                <a:cs typeface="Verdana" panose="020B0604030504040204" pitchFamily="34" charset="0"/>
              </a:rPr>
              <a:t>Interviews</a:t>
            </a:r>
          </a:p>
          <a:p>
            <a:pPr lvl="1"/>
            <a:r>
              <a:rPr lang="en-GB" altLang="en-US" sz="2000" b="1" dirty="0" smtClean="0">
                <a:latin typeface="Verdana" panose="020B0604030504040204" pitchFamily="34" charset="0"/>
                <a:ea typeface="Verdana" panose="020B0604030504040204" pitchFamily="34" charset="0"/>
                <a:cs typeface="Verdana" panose="020B0604030504040204" pitchFamily="34" charset="0"/>
              </a:rPr>
              <a:t>Focus groups</a:t>
            </a:r>
          </a:p>
        </p:txBody>
      </p:sp>
      <p:pic>
        <p:nvPicPr>
          <p:cNvPr id="16386" name="Picture 2" descr="Hasil gambar untuk secondary data in 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t="3599" b="5242"/>
          <a:stretch/>
        </p:blipFill>
        <p:spPr bwMode="auto">
          <a:xfrm>
            <a:off x="7853085" y="1750890"/>
            <a:ext cx="4000180" cy="43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4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idx="4294967295"/>
          </p:nvPr>
        </p:nvSpPr>
        <p:spPr>
          <a:xfrm>
            <a:off x="1473659" y="568836"/>
            <a:ext cx="8939965" cy="753774"/>
          </a:xfrm>
        </p:spPr>
        <p:txBody>
          <a:bodyPr>
            <a:normAutofit/>
          </a:bodyPr>
          <a:lstStyle/>
          <a:p>
            <a:pPr algn="ctr" eaLnBrk="1" hangingPunct="1"/>
            <a:r>
              <a:rPr lang="en-US" altLang="en-US" sz="3599" b="1" dirty="0">
                <a:solidFill>
                  <a:srgbClr val="C00000"/>
                </a:solidFill>
                <a:latin typeface="Arial" panose="020B0604020202020204" pitchFamily="34" charset="0"/>
                <a:cs typeface="Arial" panose="020B0604020202020204" pitchFamily="34" charset="0"/>
              </a:rPr>
              <a:t>OVERVIEW OF RESEARCH PROCESS</a:t>
            </a:r>
          </a:p>
        </p:txBody>
      </p:sp>
      <p:cxnSp>
        <p:nvCxnSpPr>
          <p:cNvPr id="52" name="Straight Arrow Connector 51"/>
          <p:cNvCxnSpPr>
            <a:stCxn id="8" idx="2"/>
          </p:cNvCxnSpPr>
          <p:nvPr/>
        </p:nvCxnSpPr>
        <p:spPr>
          <a:xfrm flipH="1">
            <a:off x="4983456" y="4553387"/>
            <a:ext cx="15076" cy="4373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89923" y="1716534"/>
            <a:ext cx="1302999" cy="83078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defRPr/>
            </a:pPr>
            <a:r>
              <a:rPr lang="en-US" sz="1600" dirty="0">
                <a:solidFill>
                  <a:srgbClr val="FFFF00"/>
                </a:solidFill>
              </a:rPr>
              <a:t>Identifying</a:t>
            </a:r>
          </a:p>
          <a:p>
            <a:pPr algn="ctr">
              <a:defRPr/>
            </a:pPr>
            <a:r>
              <a:rPr lang="en-US" sz="1600" dirty="0">
                <a:solidFill>
                  <a:srgbClr val="FFFF00"/>
                </a:solidFill>
              </a:rPr>
              <a:t>Research Problem</a:t>
            </a:r>
          </a:p>
        </p:txBody>
      </p:sp>
      <p:sp>
        <p:nvSpPr>
          <p:cNvPr id="5" name="TextBox 4"/>
          <p:cNvSpPr txBox="1"/>
          <p:nvPr/>
        </p:nvSpPr>
        <p:spPr>
          <a:xfrm>
            <a:off x="5825416" y="1716534"/>
            <a:ext cx="1928284" cy="830997"/>
          </a:xfrm>
          <a:prstGeom prst="rect">
            <a:avLst/>
          </a:prstGeom>
          <a:solidFill>
            <a:srgbClr val="00B050"/>
          </a:solidFill>
          <a:ln/>
        </p:spPr>
        <p:style>
          <a:lnRef idx="3">
            <a:schemeClr val="lt1"/>
          </a:lnRef>
          <a:fillRef idx="1">
            <a:schemeClr val="accent1"/>
          </a:fillRef>
          <a:effectRef idx="1">
            <a:schemeClr val="accent1"/>
          </a:effectRef>
          <a:fontRef idx="minor">
            <a:schemeClr val="lt1"/>
          </a:fontRef>
        </p:style>
        <p:txBody>
          <a:bodyPr wrap="none">
            <a:spAutoFit/>
          </a:bodyPr>
          <a:lstStyle/>
          <a:p>
            <a:pPr algn="ctr">
              <a:defRPr/>
            </a:pPr>
            <a:r>
              <a:rPr lang="en-US" sz="1600" dirty="0">
                <a:solidFill>
                  <a:schemeClr val="tx1"/>
                </a:solidFill>
              </a:rPr>
              <a:t>Research Questions</a:t>
            </a:r>
          </a:p>
          <a:p>
            <a:pPr algn="ctr">
              <a:defRPr/>
            </a:pPr>
            <a:r>
              <a:rPr lang="en-US" sz="1600" dirty="0">
                <a:solidFill>
                  <a:schemeClr val="tx1"/>
                </a:solidFill>
              </a:rPr>
              <a:t>&amp;</a:t>
            </a:r>
          </a:p>
          <a:p>
            <a:pPr algn="ctr">
              <a:defRPr/>
            </a:pPr>
            <a:r>
              <a:rPr lang="en-US" sz="1600" dirty="0">
                <a:solidFill>
                  <a:schemeClr val="tx1"/>
                </a:solidFill>
              </a:rPr>
              <a:t>Research Objectives</a:t>
            </a:r>
          </a:p>
        </p:txBody>
      </p:sp>
      <p:sp>
        <p:nvSpPr>
          <p:cNvPr id="6" name="TextBox 5"/>
          <p:cNvSpPr txBox="1"/>
          <p:nvPr/>
        </p:nvSpPr>
        <p:spPr>
          <a:xfrm>
            <a:off x="8048227" y="1872068"/>
            <a:ext cx="1505925" cy="830740"/>
          </a:xfrm>
          <a:prstGeom prst="rect">
            <a:avLst/>
          </a:prstGeom>
          <a:solidFill>
            <a:srgbClr val="008000"/>
          </a:solidFill>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defRPr/>
            </a:pPr>
            <a:r>
              <a:rPr lang="en-US" sz="2399" dirty="0">
                <a:solidFill>
                  <a:schemeClr val="tx1"/>
                </a:solidFill>
              </a:rPr>
              <a:t>Literature</a:t>
            </a:r>
          </a:p>
          <a:p>
            <a:pPr algn="ctr">
              <a:defRPr/>
            </a:pPr>
            <a:r>
              <a:rPr lang="en-US" sz="2399" dirty="0">
                <a:solidFill>
                  <a:schemeClr val="tx1"/>
                </a:solidFill>
              </a:rPr>
              <a:t>Review</a:t>
            </a:r>
          </a:p>
        </p:txBody>
      </p:sp>
      <p:sp>
        <p:nvSpPr>
          <p:cNvPr id="7" name="TextBox 6"/>
          <p:cNvSpPr txBox="1"/>
          <p:nvPr/>
        </p:nvSpPr>
        <p:spPr>
          <a:xfrm>
            <a:off x="7485378" y="3735308"/>
            <a:ext cx="2082493" cy="830997"/>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none">
            <a:spAutoFit/>
          </a:bodyPr>
          <a:lstStyle/>
          <a:p>
            <a:pPr algn="ctr">
              <a:defRPr/>
            </a:pPr>
            <a:r>
              <a:rPr lang="en-US" sz="1600" dirty="0"/>
              <a:t>Develop</a:t>
            </a:r>
          </a:p>
          <a:p>
            <a:pPr algn="ctr">
              <a:defRPr/>
            </a:pPr>
            <a:r>
              <a:rPr lang="en-US" sz="1600" dirty="0"/>
              <a:t>Theoretical/Research</a:t>
            </a:r>
          </a:p>
          <a:p>
            <a:pPr algn="ctr">
              <a:defRPr/>
            </a:pPr>
            <a:r>
              <a:rPr lang="en-US" sz="1600" dirty="0"/>
              <a:t>Framework</a:t>
            </a:r>
          </a:p>
        </p:txBody>
      </p:sp>
      <p:sp>
        <p:nvSpPr>
          <p:cNvPr id="8" name="TextBox 7"/>
          <p:cNvSpPr txBox="1"/>
          <p:nvPr/>
        </p:nvSpPr>
        <p:spPr>
          <a:xfrm>
            <a:off x="4484770" y="3968612"/>
            <a:ext cx="1027525" cy="58477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defRPr/>
            </a:pPr>
            <a:r>
              <a:rPr lang="en-US" sz="1600" dirty="0">
                <a:solidFill>
                  <a:schemeClr val="tx1"/>
                </a:solidFill>
              </a:rPr>
              <a:t>Research </a:t>
            </a:r>
          </a:p>
          <a:p>
            <a:pPr algn="ctr">
              <a:defRPr/>
            </a:pPr>
            <a:r>
              <a:rPr lang="en-US" sz="1600" dirty="0">
                <a:solidFill>
                  <a:schemeClr val="tx1"/>
                </a:solidFill>
              </a:rPr>
              <a:t>Design</a:t>
            </a:r>
          </a:p>
        </p:txBody>
      </p:sp>
      <p:grpSp>
        <p:nvGrpSpPr>
          <p:cNvPr id="5129" name="TextBox 15"/>
          <p:cNvGrpSpPr>
            <a:grpSpLocks/>
          </p:cNvGrpSpPr>
          <p:nvPr/>
        </p:nvGrpSpPr>
        <p:grpSpPr bwMode="auto">
          <a:xfrm>
            <a:off x="2099716" y="1580045"/>
            <a:ext cx="1288714" cy="1355372"/>
            <a:chOff x="35" y="1260"/>
            <a:chExt cx="837" cy="837"/>
          </a:xfrm>
        </p:grpSpPr>
        <p:pic>
          <p:nvPicPr>
            <p:cNvPr id="5157" name="TextBox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 y="1260"/>
              <a:ext cx="837" cy="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58" name="Text Box 31"/>
            <p:cNvSpPr txBox="1">
              <a:spLocks noChangeArrowheads="1"/>
            </p:cNvSpPr>
            <p:nvPr/>
          </p:nvSpPr>
          <p:spPr bwMode="auto">
            <a:xfrm>
              <a:off x="46" y="1296"/>
              <a:ext cx="82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dirty="0">
                  <a:solidFill>
                    <a:srgbClr val="FFFFFF"/>
                  </a:solidFill>
                  <a:latin typeface="Tw Cen MT" pitchFamily="34" charset="0"/>
                </a:rPr>
                <a:t>Preliminary</a:t>
              </a:r>
            </a:p>
            <a:p>
              <a:pPr algn="ctr" eaLnBrk="1" hangingPunct="1">
                <a:spcBef>
                  <a:spcPct val="0"/>
                </a:spcBef>
                <a:buFontTx/>
                <a:buNone/>
              </a:pPr>
              <a:r>
                <a:rPr lang="en-US" altLang="en-US" sz="1799" dirty="0">
                  <a:solidFill>
                    <a:srgbClr val="FFFFFF"/>
                  </a:solidFill>
                  <a:latin typeface="Tw Cen MT" pitchFamily="34" charset="0"/>
                </a:rPr>
                <a:t>Data</a:t>
              </a:r>
            </a:p>
            <a:p>
              <a:pPr algn="ctr" eaLnBrk="1" hangingPunct="1">
                <a:spcBef>
                  <a:spcPct val="0"/>
                </a:spcBef>
                <a:buFontTx/>
                <a:buNone/>
              </a:pPr>
              <a:r>
                <a:rPr lang="en-US" altLang="en-US" sz="1799" dirty="0">
                  <a:solidFill>
                    <a:srgbClr val="FFFFFF"/>
                  </a:solidFill>
                  <a:latin typeface="Tw Cen MT" pitchFamily="34" charset="0"/>
                </a:rPr>
                <a:t>Gathering</a:t>
              </a:r>
            </a:p>
          </p:txBody>
        </p:sp>
      </p:grpSp>
      <p:sp>
        <p:nvSpPr>
          <p:cNvPr id="18" name="Right Arrow 17"/>
          <p:cNvSpPr/>
          <p:nvPr/>
        </p:nvSpPr>
        <p:spPr>
          <a:xfrm>
            <a:off x="3351928" y="2103782"/>
            <a:ext cx="652292" cy="77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19" name="Right Arrow 18"/>
          <p:cNvSpPr/>
          <p:nvPr/>
        </p:nvSpPr>
        <p:spPr>
          <a:xfrm>
            <a:off x="7851320" y="2168856"/>
            <a:ext cx="390423" cy="777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5132" name="Right Arrow 19"/>
          <p:cNvSpPr>
            <a:spLocks noChangeArrowheads="1"/>
          </p:cNvSpPr>
          <p:nvPr/>
        </p:nvSpPr>
        <p:spPr bwMode="auto">
          <a:xfrm rot="5400000" flipV="1">
            <a:off x="8224286" y="3114758"/>
            <a:ext cx="974471" cy="41264"/>
          </a:xfrm>
          <a:prstGeom prst="rightArrow">
            <a:avLst>
              <a:gd name="adj1" fmla="val 50000"/>
              <a:gd name="adj2" fmla="val 60788"/>
            </a:avLst>
          </a:prstGeom>
          <a:solidFill>
            <a:srgbClr val="FF0000"/>
          </a:solidFill>
          <a:ln w="19050" algn="ctr">
            <a:solidFill>
              <a:srgbClr val="FF0000"/>
            </a:solidFill>
            <a:miter lim="800000"/>
            <a:headEnd/>
            <a:tailEnd/>
          </a:ln>
        </p:spPr>
        <p:txBody>
          <a:bodyPr vert="eaVert"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799">
              <a:solidFill>
                <a:srgbClr val="FFFFFF"/>
              </a:solidFill>
              <a:latin typeface="Tw Cen MT" pitchFamily="34" charset="0"/>
            </a:endParaRPr>
          </a:p>
        </p:txBody>
      </p:sp>
      <p:sp>
        <p:nvSpPr>
          <p:cNvPr id="21" name="Right Arrow 20"/>
          <p:cNvSpPr/>
          <p:nvPr/>
        </p:nvSpPr>
        <p:spPr>
          <a:xfrm>
            <a:off x="5451643" y="2113305"/>
            <a:ext cx="260282" cy="777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23" name="Left Arrow 22"/>
          <p:cNvSpPr/>
          <p:nvPr/>
        </p:nvSpPr>
        <p:spPr>
          <a:xfrm>
            <a:off x="7302188" y="4124146"/>
            <a:ext cx="131729" cy="15553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24" name="TextBox 23"/>
          <p:cNvSpPr txBox="1"/>
          <p:nvPr/>
        </p:nvSpPr>
        <p:spPr>
          <a:xfrm>
            <a:off x="2564733" y="3811489"/>
            <a:ext cx="1150674" cy="830781"/>
          </a:xfrm>
          <a:prstGeom prst="rect">
            <a:avLst/>
          </a:prstGeom>
          <a:solidFill>
            <a:srgbClr val="990000"/>
          </a:solidFill>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1600" dirty="0">
                <a:solidFill>
                  <a:srgbClr val="FFFF00"/>
                </a:solidFill>
              </a:rPr>
              <a:t>Analysis</a:t>
            </a:r>
          </a:p>
          <a:p>
            <a:pPr>
              <a:defRPr/>
            </a:pPr>
            <a:r>
              <a:rPr lang="en-US" sz="1600" dirty="0">
                <a:solidFill>
                  <a:srgbClr val="FFFF00"/>
                </a:solidFill>
              </a:rPr>
              <a:t>And</a:t>
            </a:r>
          </a:p>
          <a:p>
            <a:pPr>
              <a:defRPr/>
            </a:pPr>
            <a:r>
              <a:rPr lang="en-US" sz="1600" dirty="0">
                <a:solidFill>
                  <a:srgbClr val="FFFF00"/>
                </a:solidFill>
              </a:rPr>
              <a:t>findings</a:t>
            </a:r>
          </a:p>
        </p:txBody>
      </p:sp>
      <p:sp>
        <p:nvSpPr>
          <p:cNvPr id="25" name="Left Arrow 24"/>
          <p:cNvSpPr/>
          <p:nvPr/>
        </p:nvSpPr>
        <p:spPr>
          <a:xfrm>
            <a:off x="5553219" y="4201911"/>
            <a:ext cx="390423" cy="777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a:solidFill>
                <a:srgbClr val="FFFFFF"/>
              </a:solidFill>
              <a:latin typeface="Tw Cen MT" pitchFamily="34" charset="0"/>
            </a:endParaRPr>
          </a:p>
        </p:txBody>
      </p:sp>
      <p:sp>
        <p:nvSpPr>
          <p:cNvPr id="5137" name="Left Arrow 25"/>
          <p:cNvSpPr>
            <a:spLocks noChangeArrowheads="1"/>
          </p:cNvSpPr>
          <p:nvPr/>
        </p:nvSpPr>
        <p:spPr bwMode="auto">
          <a:xfrm flipV="1">
            <a:off x="3701087" y="4201912"/>
            <a:ext cx="715776" cy="155534"/>
          </a:xfrm>
          <a:prstGeom prst="leftArrow">
            <a:avLst>
              <a:gd name="adj1" fmla="val 50000"/>
              <a:gd name="adj2" fmla="val 41844"/>
            </a:avLst>
          </a:prstGeom>
          <a:solidFill>
            <a:srgbClr val="FF0000"/>
          </a:solidFill>
          <a:ln w="19050" algn="ctr">
            <a:solidFill>
              <a:srgbClr val="FF0000"/>
            </a:solidFill>
            <a:miter lim="800000"/>
            <a:headEnd/>
            <a:tailEnd/>
          </a:ln>
        </p:spPr>
        <p:txBody>
          <a:bodyPr rot="10800000" anchor="ct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799">
              <a:solidFill>
                <a:srgbClr val="FFFFFF"/>
              </a:solidFill>
              <a:latin typeface="Tw Cen MT" pitchFamily="34" charset="0"/>
            </a:endParaRPr>
          </a:p>
        </p:txBody>
      </p:sp>
      <p:cxnSp>
        <p:nvCxnSpPr>
          <p:cNvPr id="28" name="Straight Arrow Connector 27"/>
          <p:cNvCxnSpPr/>
          <p:nvPr/>
        </p:nvCxnSpPr>
        <p:spPr>
          <a:xfrm rot="5400000" flipH="1" flipV="1">
            <a:off x="4455747" y="2842572"/>
            <a:ext cx="388837" cy="31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80510" y="4979583"/>
            <a:ext cx="475808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3124976" y="5135119"/>
            <a:ext cx="311069" cy="31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4233555" y="5135911"/>
            <a:ext cx="31106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405619" y="5135120"/>
            <a:ext cx="31265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6514993" y="5135119"/>
            <a:ext cx="311069" cy="31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921152" y="5097030"/>
            <a:ext cx="233301"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5400000" flipH="1" flipV="1">
            <a:off x="6280897" y="3098093"/>
            <a:ext cx="1087155" cy="342811"/>
          </a:xfrm>
          <a:prstGeom prst="bentConnector3">
            <a:avLst>
              <a:gd name="adj1" fmla="val 50000"/>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16200000" flipV="1">
            <a:off x="5109627" y="2774329"/>
            <a:ext cx="1164922" cy="912575"/>
          </a:xfrm>
          <a:prstGeom prst="bentConnector3">
            <a:avLst>
              <a:gd name="adj1" fmla="val 73662"/>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flipV="1">
            <a:off x="3607451" y="3192526"/>
            <a:ext cx="3845511" cy="620551"/>
          </a:xfrm>
          <a:prstGeom prst="bentConnector3">
            <a:avLst>
              <a:gd name="adj1" fmla="val 5572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7218866" y="2960016"/>
            <a:ext cx="466603"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150" name="TextBox 7"/>
          <p:cNvSpPr txBox="1">
            <a:spLocks noChangeArrowheads="1"/>
          </p:cNvSpPr>
          <p:nvPr/>
        </p:nvSpPr>
        <p:spPr bwMode="auto">
          <a:xfrm>
            <a:off x="2807096" y="5312871"/>
            <a:ext cx="883345" cy="369236"/>
          </a:xfrm>
          <a:prstGeom prst="rect">
            <a:avLst/>
          </a:prstGeom>
          <a:solidFill>
            <a:schemeClr val="bg2">
              <a:lumMod val="75000"/>
            </a:schemeClr>
          </a:solidFill>
          <a:ln w="19050" algn="ctr">
            <a:solidFill>
              <a:srgbClr val="9E8241"/>
            </a:solidFill>
            <a:miter lim="800000"/>
            <a:headEnd/>
            <a:tailEnd/>
          </a:ln>
          <a:extLst/>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dirty="0">
                <a:latin typeface="Tw Cen MT" pitchFamily="34" charset="0"/>
              </a:rPr>
              <a:t>Method</a:t>
            </a:r>
          </a:p>
        </p:txBody>
      </p:sp>
      <p:sp>
        <p:nvSpPr>
          <p:cNvPr id="5151" name="TextBox 7"/>
          <p:cNvSpPr txBox="1">
            <a:spLocks noChangeArrowheads="1"/>
          </p:cNvSpPr>
          <p:nvPr/>
        </p:nvSpPr>
        <p:spPr bwMode="auto">
          <a:xfrm>
            <a:off x="3828125" y="5312871"/>
            <a:ext cx="1101297" cy="369236"/>
          </a:xfrm>
          <a:prstGeom prst="rect">
            <a:avLst/>
          </a:prstGeom>
          <a:solidFill>
            <a:schemeClr val="bg2">
              <a:lumMod val="75000"/>
            </a:schemeClr>
          </a:solidFill>
          <a:ln w="19050" algn="ctr">
            <a:solidFill>
              <a:srgbClr val="9E8241"/>
            </a:solidFill>
            <a:miter lim="800000"/>
            <a:headEnd/>
            <a:tailEnd/>
          </a:ln>
          <a:extLst/>
        </p:spPr>
        <p:txBody>
          <a:bodyPr wrap="none">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a:latin typeface="Tw Cen MT" pitchFamily="34" charset="0"/>
              </a:rPr>
              <a:t>Sampling </a:t>
            </a:r>
          </a:p>
        </p:txBody>
      </p:sp>
      <p:sp>
        <p:nvSpPr>
          <p:cNvPr id="5152" name="TextBox 7"/>
          <p:cNvSpPr txBox="1">
            <a:spLocks noChangeArrowheads="1"/>
          </p:cNvSpPr>
          <p:nvPr/>
        </p:nvSpPr>
        <p:spPr bwMode="auto">
          <a:xfrm>
            <a:off x="4994563" y="5312871"/>
            <a:ext cx="1171270" cy="660228"/>
          </a:xfrm>
          <a:prstGeom prst="rect">
            <a:avLst/>
          </a:prstGeom>
          <a:solidFill>
            <a:schemeClr val="bg2">
              <a:lumMod val="75000"/>
            </a:schemeClr>
          </a:solidFill>
          <a:ln w="19050" algn="ctr">
            <a:solidFill>
              <a:srgbClr val="9E8241"/>
            </a:solidFill>
            <a:miter lim="800000"/>
            <a:headEnd/>
            <a:tailEnd/>
          </a:ln>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a:latin typeface="Tw Cen MT" pitchFamily="34" charset="0"/>
              </a:rPr>
              <a:t>Unit of analysis </a:t>
            </a:r>
          </a:p>
        </p:txBody>
      </p:sp>
      <p:sp>
        <p:nvSpPr>
          <p:cNvPr id="5153" name="TextBox 7"/>
          <p:cNvSpPr txBox="1">
            <a:spLocks noChangeArrowheads="1"/>
          </p:cNvSpPr>
          <p:nvPr/>
        </p:nvSpPr>
        <p:spPr bwMode="auto">
          <a:xfrm>
            <a:off x="6213446" y="5312872"/>
            <a:ext cx="1171270" cy="934795"/>
          </a:xfrm>
          <a:prstGeom prst="rect">
            <a:avLst/>
          </a:prstGeom>
          <a:solidFill>
            <a:schemeClr val="bg2">
              <a:lumMod val="75000"/>
            </a:schemeClr>
          </a:solidFill>
          <a:ln w="19050" algn="ctr">
            <a:solidFill>
              <a:srgbClr val="9E8241"/>
            </a:solidFill>
            <a:miter lim="800000"/>
            <a:headEnd/>
            <a:tailEnd/>
          </a:ln>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a:latin typeface="Tw Cen MT" pitchFamily="34" charset="0"/>
              </a:rPr>
              <a:t>Data collection method</a:t>
            </a:r>
          </a:p>
        </p:txBody>
      </p:sp>
      <p:sp>
        <p:nvSpPr>
          <p:cNvPr id="5154" name="TextBox 7"/>
          <p:cNvSpPr txBox="1">
            <a:spLocks noChangeArrowheads="1"/>
          </p:cNvSpPr>
          <p:nvPr/>
        </p:nvSpPr>
        <p:spPr bwMode="auto">
          <a:xfrm>
            <a:off x="7432328" y="5312871"/>
            <a:ext cx="1523603" cy="660228"/>
          </a:xfrm>
          <a:prstGeom prst="rect">
            <a:avLst/>
          </a:prstGeom>
          <a:solidFill>
            <a:schemeClr val="bg2">
              <a:lumMod val="75000"/>
            </a:schemeClr>
          </a:solidFill>
          <a:ln w="19050" algn="ctr">
            <a:solidFill>
              <a:srgbClr val="9E8241"/>
            </a:solidFill>
            <a:miter lim="800000"/>
            <a:headEnd/>
            <a:tailEnd/>
          </a:ln>
          <a:extLst/>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799" dirty="0">
                <a:latin typeface="Tw Cen MT" pitchFamily="34" charset="0"/>
              </a:rPr>
              <a:t>Development of hypothesis</a:t>
            </a:r>
          </a:p>
        </p:txBody>
      </p:sp>
      <p:sp>
        <p:nvSpPr>
          <p:cNvPr id="13" name="TextBox 7"/>
          <p:cNvSpPr txBox="1"/>
          <p:nvPr/>
        </p:nvSpPr>
        <p:spPr>
          <a:xfrm>
            <a:off x="5722180" y="3941628"/>
            <a:ext cx="1758614" cy="830524"/>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eaLnBrk="1" hangingPunct="1">
              <a:defRPr/>
            </a:pPr>
            <a:r>
              <a:rPr lang="en-US" sz="2399" dirty="0">
                <a:solidFill>
                  <a:schemeClr val="tx1"/>
                </a:solidFill>
                <a:latin typeface="Tw Cen MT" pitchFamily="34" charset="0"/>
              </a:rPr>
              <a:t>Hypothesis </a:t>
            </a:r>
          </a:p>
          <a:p>
            <a:pPr algn="ctr" eaLnBrk="1" hangingPunct="1">
              <a:defRPr/>
            </a:pPr>
            <a:r>
              <a:rPr lang="en-US" sz="2399" dirty="0">
                <a:solidFill>
                  <a:schemeClr val="tx1"/>
                </a:solidFill>
                <a:latin typeface="Tw Cen MT" pitchFamily="34" charset="0"/>
              </a:rPr>
              <a:t>development</a:t>
            </a:r>
          </a:p>
        </p:txBody>
      </p:sp>
      <p:sp>
        <p:nvSpPr>
          <p:cNvPr id="5156" name="TextBox 5"/>
          <p:cNvSpPr txBox="1">
            <a:spLocks noChangeArrowheads="1"/>
          </p:cNvSpPr>
          <p:nvPr/>
        </p:nvSpPr>
        <p:spPr bwMode="auto">
          <a:xfrm>
            <a:off x="3166239" y="3000581"/>
            <a:ext cx="2437765" cy="749105"/>
          </a:xfrm>
          <a:prstGeom prst="rect">
            <a:avLst/>
          </a:prstGeom>
          <a:solidFill>
            <a:srgbClr val="FF0000"/>
          </a:solidFill>
          <a:ln w="19050" algn="ctr">
            <a:solidFill>
              <a:srgbClr val="A25C32"/>
            </a:solidFill>
            <a:miter lim="800000"/>
            <a:headEnd/>
            <a:tailEnd/>
          </a:ln>
        </p:spPr>
        <p:txBody>
          <a:bodyPr>
            <a:spAutoFit/>
          </a:bodyPr>
          <a:lstStyle>
            <a:lvl1pPr>
              <a:spcBef>
                <a:spcPct val="20000"/>
              </a:spcBef>
              <a:buBlip>
                <a:blip r:embed="rId3"/>
              </a:buBlip>
              <a:defRPr sz="3200">
                <a:solidFill>
                  <a:schemeClr val="tx1"/>
                </a:solidFill>
                <a:latin typeface="Arial" charset="0"/>
              </a:defRPr>
            </a:lvl1pPr>
            <a:lvl2pPr marL="742950" indent="-285750">
              <a:spcBef>
                <a:spcPct val="20000"/>
              </a:spcBef>
              <a:buSzPct val="80000"/>
              <a:buBlip>
                <a:blip r:embed="rId4"/>
              </a:buBlip>
              <a:defRPr sz="2800">
                <a:solidFill>
                  <a:schemeClr val="tx1"/>
                </a:solidFill>
                <a:latin typeface="Arial" charset="0"/>
              </a:defRPr>
            </a:lvl2pPr>
            <a:lvl3pPr marL="1143000" indent="-228600">
              <a:spcBef>
                <a:spcPct val="20000"/>
              </a:spcBef>
              <a:buSzPct val="70000"/>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dirty="0">
                <a:solidFill>
                  <a:schemeClr val="bg1"/>
                </a:solidFill>
              </a:rPr>
              <a:t>What are the symptoms or</a:t>
            </a:r>
          </a:p>
          <a:p>
            <a:pPr>
              <a:spcBef>
                <a:spcPct val="0"/>
              </a:spcBef>
              <a:buFontTx/>
              <a:buNone/>
            </a:pPr>
            <a:r>
              <a:rPr lang="en-US" altLang="en-US" sz="1400" dirty="0">
                <a:solidFill>
                  <a:schemeClr val="bg1"/>
                </a:solidFill>
              </a:rPr>
              <a:t>indicators</a:t>
            </a:r>
          </a:p>
          <a:p>
            <a:pPr algn="ctr" eaLnBrk="1" hangingPunct="1">
              <a:spcBef>
                <a:spcPct val="0"/>
              </a:spcBef>
              <a:buFontTx/>
              <a:buNone/>
            </a:pPr>
            <a:endParaRPr lang="en-US" altLang="en-US" sz="1400" dirty="0">
              <a:solidFill>
                <a:schemeClr val="bg1"/>
              </a:solidFill>
              <a:latin typeface="Tw Cen MT" pitchFamily="34" charset="0"/>
            </a:endParaRPr>
          </a:p>
        </p:txBody>
      </p:sp>
      <p:sp>
        <p:nvSpPr>
          <p:cNvPr id="2" name="Freeform 1"/>
          <p:cNvSpPr/>
          <p:nvPr/>
        </p:nvSpPr>
        <p:spPr>
          <a:xfrm>
            <a:off x="2669411" y="4719582"/>
            <a:ext cx="6693861" cy="1828324"/>
          </a:xfrm>
          <a:custGeom>
            <a:avLst/>
            <a:gdLst>
              <a:gd name="connsiteX0" fmla="*/ 40341 w 6889864"/>
              <a:gd name="connsiteY0" fmla="*/ 1089211 h 1762086"/>
              <a:gd name="connsiteX1" fmla="*/ 67235 w 6889864"/>
              <a:gd name="connsiteY1" fmla="*/ 860611 h 1762086"/>
              <a:gd name="connsiteX2" fmla="*/ 94129 w 6889864"/>
              <a:gd name="connsiteY2" fmla="*/ 779929 h 1762086"/>
              <a:gd name="connsiteX3" fmla="*/ 134470 w 6889864"/>
              <a:gd name="connsiteY3" fmla="*/ 699247 h 1762086"/>
              <a:gd name="connsiteX4" fmla="*/ 161365 w 6889864"/>
              <a:gd name="connsiteY4" fmla="*/ 672353 h 1762086"/>
              <a:gd name="connsiteX5" fmla="*/ 188259 w 6889864"/>
              <a:gd name="connsiteY5" fmla="*/ 632011 h 1762086"/>
              <a:gd name="connsiteX6" fmla="*/ 215153 w 6889864"/>
              <a:gd name="connsiteY6" fmla="*/ 578223 h 1762086"/>
              <a:gd name="connsiteX7" fmla="*/ 268941 w 6889864"/>
              <a:gd name="connsiteY7" fmla="*/ 524435 h 1762086"/>
              <a:gd name="connsiteX8" fmla="*/ 376517 w 6889864"/>
              <a:gd name="connsiteY8" fmla="*/ 403411 h 1762086"/>
              <a:gd name="connsiteX9" fmla="*/ 430306 w 6889864"/>
              <a:gd name="connsiteY9" fmla="*/ 376517 h 1762086"/>
              <a:gd name="connsiteX10" fmla="*/ 470647 w 6889864"/>
              <a:gd name="connsiteY10" fmla="*/ 336176 h 1762086"/>
              <a:gd name="connsiteX11" fmla="*/ 524435 w 6889864"/>
              <a:gd name="connsiteY11" fmla="*/ 309282 h 1762086"/>
              <a:gd name="connsiteX12" fmla="*/ 551329 w 6889864"/>
              <a:gd name="connsiteY12" fmla="*/ 268941 h 1762086"/>
              <a:gd name="connsiteX13" fmla="*/ 591670 w 6889864"/>
              <a:gd name="connsiteY13" fmla="*/ 242047 h 1762086"/>
              <a:gd name="connsiteX14" fmla="*/ 726141 w 6889864"/>
              <a:gd name="connsiteY14" fmla="*/ 134470 h 1762086"/>
              <a:gd name="connsiteX15" fmla="*/ 766482 w 6889864"/>
              <a:gd name="connsiteY15" fmla="*/ 107576 h 1762086"/>
              <a:gd name="connsiteX16" fmla="*/ 860612 w 6889864"/>
              <a:gd name="connsiteY16" fmla="*/ 80682 h 1762086"/>
              <a:gd name="connsiteX17" fmla="*/ 954741 w 6889864"/>
              <a:gd name="connsiteY17" fmla="*/ 53788 h 1762086"/>
              <a:gd name="connsiteX18" fmla="*/ 1062317 w 6889864"/>
              <a:gd name="connsiteY18" fmla="*/ 40341 h 1762086"/>
              <a:gd name="connsiteX19" fmla="*/ 1156447 w 6889864"/>
              <a:gd name="connsiteY19" fmla="*/ 26894 h 1762086"/>
              <a:gd name="connsiteX20" fmla="*/ 1613647 w 6889864"/>
              <a:gd name="connsiteY20" fmla="*/ 40341 h 1762086"/>
              <a:gd name="connsiteX21" fmla="*/ 2393576 w 6889864"/>
              <a:gd name="connsiteY21" fmla="*/ 53788 h 1762086"/>
              <a:gd name="connsiteX22" fmla="*/ 2460812 w 6889864"/>
              <a:gd name="connsiteY22" fmla="*/ 67235 h 1762086"/>
              <a:gd name="connsiteX23" fmla="*/ 2635623 w 6889864"/>
              <a:gd name="connsiteY23" fmla="*/ 80682 h 1762086"/>
              <a:gd name="connsiteX24" fmla="*/ 3388659 w 6889864"/>
              <a:gd name="connsiteY24" fmla="*/ 67235 h 1762086"/>
              <a:gd name="connsiteX25" fmla="*/ 4800600 w 6889864"/>
              <a:gd name="connsiteY25" fmla="*/ 40341 h 1762086"/>
              <a:gd name="connsiteX26" fmla="*/ 5109882 w 6889864"/>
              <a:gd name="connsiteY26" fmla="*/ 0 h 1762086"/>
              <a:gd name="connsiteX27" fmla="*/ 5593976 w 6889864"/>
              <a:gd name="connsiteY27" fmla="*/ 13447 h 1762086"/>
              <a:gd name="connsiteX28" fmla="*/ 5634317 w 6889864"/>
              <a:gd name="connsiteY28" fmla="*/ 26894 h 1762086"/>
              <a:gd name="connsiteX29" fmla="*/ 5688106 w 6889864"/>
              <a:gd name="connsiteY29" fmla="*/ 40341 h 1762086"/>
              <a:gd name="connsiteX30" fmla="*/ 5809129 w 6889864"/>
              <a:gd name="connsiteY30" fmla="*/ 67235 h 1762086"/>
              <a:gd name="connsiteX31" fmla="*/ 5889812 w 6889864"/>
              <a:gd name="connsiteY31" fmla="*/ 94129 h 1762086"/>
              <a:gd name="connsiteX32" fmla="*/ 5983941 w 6889864"/>
              <a:gd name="connsiteY32" fmla="*/ 121023 h 1762086"/>
              <a:gd name="connsiteX33" fmla="*/ 6104965 w 6889864"/>
              <a:gd name="connsiteY33" fmla="*/ 201706 h 1762086"/>
              <a:gd name="connsiteX34" fmla="*/ 6145306 w 6889864"/>
              <a:gd name="connsiteY34" fmla="*/ 228600 h 1762086"/>
              <a:gd name="connsiteX35" fmla="*/ 6185647 w 6889864"/>
              <a:gd name="connsiteY35" fmla="*/ 268941 h 1762086"/>
              <a:gd name="connsiteX36" fmla="*/ 6212541 w 6889864"/>
              <a:gd name="connsiteY36" fmla="*/ 309282 h 1762086"/>
              <a:gd name="connsiteX37" fmla="*/ 6266329 w 6889864"/>
              <a:gd name="connsiteY37" fmla="*/ 336176 h 1762086"/>
              <a:gd name="connsiteX38" fmla="*/ 6427694 w 6889864"/>
              <a:gd name="connsiteY38" fmla="*/ 363070 h 1762086"/>
              <a:gd name="connsiteX39" fmla="*/ 6548717 w 6889864"/>
              <a:gd name="connsiteY39" fmla="*/ 403411 h 1762086"/>
              <a:gd name="connsiteX40" fmla="*/ 6589059 w 6889864"/>
              <a:gd name="connsiteY40" fmla="*/ 430306 h 1762086"/>
              <a:gd name="connsiteX41" fmla="*/ 6629400 w 6889864"/>
              <a:gd name="connsiteY41" fmla="*/ 443753 h 1762086"/>
              <a:gd name="connsiteX42" fmla="*/ 6723529 w 6889864"/>
              <a:gd name="connsiteY42" fmla="*/ 524435 h 1762086"/>
              <a:gd name="connsiteX43" fmla="*/ 6777317 w 6889864"/>
              <a:gd name="connsiteY43" fmla="*/ 605117 h 1762086"/>
              <a:gd name="connsiteX44" fmla="*/ 6804212 w 6889864"/>
              <a:gd name="connsiteY44" fmla="*/ 645458 h 1762086"/>
              <a:gd name="connsiteX45" fmla="*/ 6858000 w 6889864"/>
              <a:gd name="connsiteY45" fmla="*/ 766482 h 1762086"/>
              <a:gd name="connsiteX46" fmla="*/ 6884894 w 6889864"/>
              <a:gd name="connsiteY46" fmla="*/ 900953 h 1762086"/>
              <a:gd name="connsiteX47" fmla="*/ 6844553 w 6889864"/>
              <a:gd name="connsiteY47" fmla="*/ 1169894 h 1762086"/>
              <a:gd name="connsiteX48" fmla="*/ 6763870 w 6889864"/>
              <a:gd name="connsiteY48" fmla="*/ 1210235 h 1762086"/>
              <a:gd name="connsiteX49" fmla="*/ 6669741 w 6889864"/>
              <a:gd name="connsiteY49" fmla="*/ 1250576 h 1762086"/>
              <a:gd name="connsiteX50" fmla="*/ 6548717 w 6889864"/>
              <a:gd name="connsiteY50" fmla="*/ 1317811 h 1762086"/>
              <a:gd name="connsiteX51" fmla="*/ 6468035 w 6889864"/>
              <a:gd name="connsiteY51" fmla="*/ 1344706 h 1762086"/>
              <a:gd name="connsiteX52" fmla="*/ 6333565 w 6889864"/>
              <a:gd name="connsiteY52" fmla="*/ 1398494 h 1762086"/>
              <a:gd name="connsiteX53" fmla="*/ 6172200 w 6889864"/>
              <a:gd name="connsiteY53" fmla="*/ 1452282 h 1762086"/>
              <a:gd name="connsiteX54" fmla="*/ 6131859 w 6889864"/>
              <a:gd name="connsiteY54" fmla="*/ 1465729 h 1762086"/>
              <a:gd name="connsiteX55" fmla="*/ 6051176 w 6889864"/>
              <a:gd name="connsiteY55" fmla="*/ 1479176 h 1762086"/>
              <a:gd name="connsiteX56" fmla="*/ 5943600 w 6889864"/>
              <a:gd name="connsiteY56" fmla="*/ 1506070 h 1762086"/>
              <a:gd name="connsiteX57" fmla="*/ 5903259 w 6889864"/>
              <a:gd name="connsiteY57" fmla="*/ 1519517 h 1762086"/>
              <a:gd name="connsiteX58" fmla="*/ 5836023 w 6889864"/>
              <a:gd name="connsiteY58" fmla="*/ 1532964 h 1762086"/>
              <a:gd name="connsiteX59" fmla="*/ 5715000 w 6889864"/>
              <a:gd name="connsiteY59" fmla="*/ 1573306 h 1762086"/>
              <a:gd name="connsiteX60" fmla="*/ 5553635 w 6889864"/>
              <a:gd name="connsiteY60" fmla="*/ 1600200 h 1762086"/>
              <a:gd name="connsiteX61" fmla="*/ 5513294 w 6889864"/>
              <a:gd name="connsiteY61" fmla="*/ 1613647 h 1762086"/>
              <a:gd name="connsiteX62" fmla="*/ 5446059 w 6889864"/>
              <a:gd name="connsiteY62" fmla="*/ 1627094 h 1762086"/>
              <a:gd name="connsiteX63" fmla="*/ 5392270 w 6889864"/>
              <a:gd name="connsiteY63" fmla="*/ 1640541 h 1762086"/>
              <a:gd name="connsiteX64" fmla="*/ 5096435 w 6889864"/>
              <a:gd name="connsiteY64" fmla="*/ 1667435 h 1762086"/>
              <a:gd name="connsiteX65" fmla="*/ 4760259 w 6889864"/>
              <a:gd name="connsiteY65" fmla="*/ 1694329 h 1762086"/>
              <a:gd name="connsiteX66" fmla="*/ 4545106 w 6889864"/>
              <a:gd name="connsiteY66" fmla="*/ 1707776 h 1762086"/>
              <a:gd name="connsiteX67" fmla="*/ 3886200 w 6889864"/>
              <a:gd name="connsiteY67" fmla="*/ 1734670 h 1762086"/>
              <a:gd name="connsiteX68" fmla="*/ 3307976 w 6889864"/>
              <a:gd name="connsiteY68" fmla="*/ 1761564 h 1762086"/>
              <a:gd name="connsiteX69" fmla="*/ 2675965 w 6889864"/>
              <a:gd name="connsiteY69" fmla="*/ 1748117 h 1762086"/>
              <a:gd name="connsiteX70" fmla="*/ 2366682 w 6889864"/>
              <a:gd name="connsiteY70" fmla="*/ 1734670 h 1762086"/>
              <a:gd name="connsiteX71" fmla="*/ 2151529 w 6889864"/>
              <a:gd name="connsiteY71" fmla="*/ 1707776 h 1762086"/>
              <a:gd name="connsiteX72" fmla="*/ 2070847 w 6889864"/>
              <a:gd name="connsiteY72" fmla="*/ 1694329 h 1762086"/>
              <a:gd name="connsiteX73" fmla="*/ 1949823 w 6889864"/>
              <a:gd name="connsiteY73" fmla="*/ 1680882 h 1762086"/>
              <a:gd name="connsiteX74" fmla="*/ 1896035 w 6889864"/>
              <a:gd name="connsiteY74" fmla="*/ 1667435 h 1762086"/>
              <a:gd name="connsiteX75" fmla="*/ 1748117 w 6889864"/>
              <a:gd name="connsiteY75" fmla="*/ 1653988 h 1762086"/>
              <a:gd name="connsiteX76" fmla="*/ 1707776 w 6889864"/>
              <a:gd name="connsiteY76" fmla="*/ 1627094 h 1762086"/>
              <a:gd name="connsiteX77" fmla="*/ 1613647 w 6889864"/>
              <a:gd name="connsiteY77" fmla="*/ 1640541 h 1762086"/>
              <a:gd name="connsiteX78" fmla="*/ 1062317 w 6889864"/>
              <a:gd name="connsiteY78" fmla="*/ 1613647 h 1762086"/>
              <a:gd name="connsiteX79" fmla="*/ 766482 w 6889864"/>
              <a:gd name="connsiteY79" fmla="*/ 1586753 h 1762086"/>
              <a:gd name="connsiteX80" fmla="*/ 712694 w 6889864"/>
              <a:gd name="connsiteY80" fmla="*/ 1573306 h 1762086"/>
              <a:gd name="connsiteX81" fmla="*/ 537882 w 6889864"/>
              <a:gd name="connsiteY81" fmla="*/ 1546411 h 1762086"/>
              <a:gd name="connsiteX82" fmla="*/ 497541 w 6889864"/>
              <a:gd name="connsiteY82" fmla="*/ 1532964 h 1762086"/>
              <a:gd name="connsiteX83" fmla="*/ 430306 w 6889864"/>
              <a:gd name="connsiteY83" fmla="*/ 1506070 h 1762086"/>
              <a:gd name="connsiteX84" fmla="*/ 376517 w 6889864"/>
              <a:gd name="connsiteY84" fmla="*/ 1492623 h 1762086"/>
              <a:gd name="connsiteX85" fmla="*/ 322729 w 6889864"/>
              <a:gd name="connsiteY85" fmla="*/ 1465729 h 1762086"/>
              <a:gd name="connsiteX86" fmla="*/ 268941 w 6889864"/>
              <a:gd name="connsiteY86" fmla="*/ 1452282 h 1762086"/>
              <a:gd name="connsiteX87" fmla="*/ 147917 w 6889864"/>
              <a:gd name="connsiteY87" fmla="*/ 1344706 h 1762086"/>
              <a:gd name="connsiteX88" fmla="*/ 80682 w 6889864"/>
              <a:gd name="connsiteY88" fmla="*/ 1264023 h 1762086"/>
              <a:gd name="connsiteX89" fmla="*/ 53788 w 6889864"/>
              <a:gd name="connsiteY89" fmla="*/ 1210235 h 1762086"/>
              <a:gd name="connsiteX90" fmla="*/ 26894 w 6889864"/>
              <a:gd name="connsiteY90" fmla="*/ 1169894 h 1762086"/>
              <a:gd name="connsiteX91" fmla="*/ 0 w 6889864"/>
              <a:gd name="connsiteY91" fmla="*/ 1089211 h 1762086"/>
              <a:gd name="connsiteX92" fmla="*/ 26894 w 6889864"/>
              <a:gd name="connsiteY92" fmla="*/ 981635 h 1762086"/>
              <a:gd name="connsiteX93" fmla="*/ 53788 w 6889864"/>
              <a:gd name="connsiteY93" fmla="*/ 941294 h 1762086"/>
              <a:gd name="connsiteX94" fmla="*/ 94129 w 6889864"/>
              <a:gd name="connsiteY94" fmla="*/ 874058 h 1762086"/>
              <a:gd name="connsiteX95" fmla="*/ 121023 w 6889864"/>
              <a:gd name="connsiteY95" fmla="*/ 779929 h 1762086"/>
              <a:gd name="connsiteX96" fmla="*/ 147917 w 6889864"/>
              <a:gd name="connsiteY96" fmla="*/ 753035 h 17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889864" h="1762086">
                <a:moveTo>
                  <a:pt x="40341" y="1089211"/>
                </a:moveTo>
                <a:cubicBezTo>
                  <a:pt x="43687" y="1055751"/>
                  <a:pt x="56744" y="906074"/>
                  <a:pt x="67235" y="860611"/>
                </a:cubicBezTo>
                <a:cubicBezTo>
                  <a:pt x="73609" y="832988"/>
                  <a:pt x="85164" y="806823"/>
                  <a:pt x="94129" y="779929"/>
                </a:cubicBezTo>
                <a:cubicBezTo>
                  <a:pt x="108332" y="737321"/>
                  <a:pt x="104679" y="736485"/>
                  <a:pt x="134470" y="699247"/>
                </a:cubicBezTo>
                <a:cubicBezTo>
                  <a:pt x="142390" y="689347"/>
                  <a:pt x="153445" y="682253"/>
                  <a:pt x="161365" y="672353"/>
                </a:cubicBezTo>
                <a:cubicBezTo>
                  <a:pt x="171461" y="659733"/>
                  <a:pt x="180241" y="646043"/>
                  <a:pt x="188259" y="632011"/>
                </a:cubicBezTo>
                <a:cubicBezTo>
                  <a:pt x="198204" y="614606"/>
                  <a:pt x="203126" y="594259"/>
                  <a:pt x="215153" y="578223"/>
                </a:cubicBezTo>
                <a:cubicBezTo>
                  <a:pt x="230367" y="557938"/>
                  <a:pt x="252244" y="543517"/>
                  <a:pt x="268941" y="524435"/>
                </a:cubicBezTo>
                <a:cubicBezTo>
                  <a:pt x="300192" y="488719"/>
                  <a:pt x="333184" y="425077"/>
                  <a:pt x="376517" y="403411"/>
                </a:cubicBezTo>
                <a:lnTo>
                  <a:pt x="430306" y="376517"/>
                </a:lnTo>
                <a:cubicBezTo>
                  <a:pt x="443753" y="363070"/>
                  <a:pt x="455172" y="347229"/>
                  <a:pt x="470647" y="336176"/>
                </a:cubicBezTo>
                <a:cubicBezTo>
                  <a:pt x="486959" y="324525"/>
                  <a:pt x="509036" y="322115"/>
                  <a:pt x="524435" y="309282"/>
                </a:cubicBezTo>
                <a:cubicBezTo>
                  <a:pt x="536850" y="298936"/>
                  <a:pt x="539901" y="280369"/>
                  <a:pt x="551329" y="268941"/>
                </a:cubicBezTo>
                <a:cubicBezTo>
                  <a:pt x="562757" y="257513"/>
                  <a:pt x="579399" y="252565"/>
                  <a:pt x="591670" y="242047"/>
                </a:cubicBezTo>
                <a:cubicBezTo>
                  <a:pt x="725797" y="127081"/>
                  <a:pt x="551087" y="251173"/>
                  <a:pt x="726141" y="134470"/>
                </a:cubicBezTo>
                <a:cubicBezTo>
                  <a:pt x="739588" y="125505"/>
                  <a:pt x="751150" y="112687"/>
                  <a:pt x="766482" y="107576"/>
                </a:cubicBezTo>
                <a:cubicBezTo>
                  <a:pt x="863205" y="75335"/>
                  <a:pt x="742418" y="114451"/>
                  <a:pt x="860612" y="80682"/>
                </a:cubicBezTo>
                <a:cubicBezTo>
                  <a:pt x="905376" y="67892"/>
                  <a:pt x="904295" y="62196"/>
                  <a:pt x="954741" y="53788"/>
                </a:cubicBezTo>
                <a:cubicBezTo>
                  <a:pt x="990387" y="47847"/>
                  <a:pt x="1026496" y="45117"/>
                  <a:pt x="1062317" y="40341"/>
                </a:cubicBezTo>
                <a:lnTo>
                  <a:pt x="1156447" y="26894"/>
                </a:lnTo>
                <a:lnTo>
                  <a:pt x="1613647" y="40341"/>
                </a:lnTo>
                <a:lnTo>
                  <a:pt x="2393576" y="53788"/>
                </a:lnTo>
                <a:cubicBezTo>
                  <a:pt x="2416420" y="54513"/>
                  <a:pt x="2438096" y="64711"/>
                  <a:pt x="2460812" y="67235"/>
                </a:cubicBezTo>
                <a:cubicBezTo>
                  <a:pt x="2518897" y="73689"/>
                  <a:pt x="2577353" y="76200"/>
                  <a:pt x="2635623" y="80682"/>
                </a:cubicBezTo>
                <a:lnTo>
                  <a:pt x="3388659" y="67235"/>
                </a:lnTo>
                <a:lnTo>
                  <a:pt x="4800600" y="40341"/>
                </a:lnTo>
                <a:cubicBezTo>
                  <a:pt x="4992378" y="1985"/>
                  <a:pt x="4889494" y="16953"/>
                  <a:pt x="5109882" y="0"/>
                </a:cubicBezTo>
                <a:cubicBezTo>
                  <a:pt x="5271247" y="4482"/>
                  <a:pt x="5432761" y="5180"/>
                  <a:pt x="5593976" y="13447"/>
                </a:cubicBezTo>
                <a:cubicBezTo>
                  <a:pt x="5608132" y="14173"/>
                  <a:pt x="5620688" y="23000"/>
                  <a:pt x="5634317" y="26894"/>
                </a:cubicBezTo>
                <a:cubicBezTo>
                  <a:pt x="5652087" y="31971"/>
                  <a:pt x="5670098" y="36185"/>
                  <a:pt x="5688106" y="40341"/>
                </a:cubicBezTo>
                <a:cubicBezTo>
                  <a:pt x="5728373" y="49633"/>
                  <a:pt x="5769199" y="56587"/>
                  <a:pt x="5809129" y="67235"/>
                </a:cubicBezTo>
                <a:cubicBezTo>
                  <a:pt x="5836521" y="74539"/>
                  <a:pt x="5862309" y="87253"/>
                  <a:pt x="5889812" y="94129"/>
                </a:cubicBezTo>
                <a:cubicBezTo>
                  <a:pt x="5902473" y="97294"/>
                  <a:pt x="5968157" y="112254"/>
                  <a:pt x="5983941" y="121023"/>
                </a:cubicBezTo>
                <a:cubicBezTo>
                  <a:pt x="5983949" y="121028"/>
                  <a:pt x="6084791" y="188257"/>
                  <a:pt x="6104965" y="201706"/>
                </a:cubicBezTo>
                <a:cubicBezTo>
                  <a:pt x="6118412" y="210671"/>
                  <a:pt x="6133878" y="217172"/>
                  <a:pt x="6145306" y="228600"/>
                </a:cubicBezTo>
                <a:cubicBezTo>
                  <a:pt x="6158753" y="242047"/>
                  <a:pt x="6173473" y="254332"/>
                  <a:pt x="6185647" y="268941"/>
                </a:cubicBezTo>
                <a:cubicBezTo>
                  <a:pt x="6195993" y="281356"/>
                  <a:pt x="6200126" y="298936"/>
                  <a:pt x="6212541" y="309282"/>
                </a:cubicBezTo>
                <a:cubicBezTo>
                  <a:pt x="6227940" y="322115"/>
                  <a:pt x="6247904" y="328280"/>
                  <a:pt x="6266329" y="336176"/>
                </a:cubicBezTo>
                <a:cubicBezTo>
                  <a:pt x="6321522" y="359830"/>
                  <a:pt x="6360318" y="355584"/>
                  <a:pt x="6427694" y="363070"/>
                </a:cubicBezTo>
                <a:cubicBezTo>
                  <a:pt x="6608625" y="453536"/>
                  <a:pt x="6340168" y="325204"/>
                  <a:pt x="6548717" y="403411"/>
                </a:cubicBezTo>
                <a:cubicBezTo>
                  <a:pt x="6563850" y="409086"/>
                  <a:pt x="6574604" y="423078"/>
                  <a:pt x="6589059" y="430306"/>
                </a:cubicBezTo>
                <a:cubicBezTo>
                  <a:pt x="6601737" y="436645"/>
                  <a:pt x="6615953" y="439271"/>
                  <a:pt x="6629400" y="443753"/>
                </a:cubicBezTo>
                <a:cubicBezTo>
                  <a:pt x="6663085" y="469017"/>
                  <a:pt x="6697308" y="490722"/>
                  <a:pt x="6723529" y="524435"/>
                </a:cubicBezTo>
                <a:cubicBezTo>
                  <a:pt x="6743373" y="549949"/>
                  <a:pt x="6759388" y="578223"/>
                  <a:pt x="6777317" y="605117"/>
                </a:cubicBezTo>
                <a:lnTo>
                  <a:pt x="6804212" y="645458"/>
                </a:lnTo>
                <a:cubicBezTo>
                  <a:pt x="6836217" y="741473"/>
                  <a:pt x="6815381" y="702553"/>
                  <a:pt x="6858000" y="766482"/>
                </a:cubicBezTo>
                <a:cubicBezTo>
                  <a:pt x="6866886" y="802025"/>
                  <a:pt x="6884894" y="867981"/>
                  <a:pt x="6884894" y="900953"/>
                </a:cubicBezTo>
                <a:cubicBezTo>
                  <a:pt x="6884894" y="967787"/>
                  <a:pt x="6910740" y="1103707"/>
                  <a:pt x="6844553" y="1169894"/>
                </a:cubicBezTo>
                <a:cubicBezTo>
                  <a:pt x="6818485" y="1195962"/>
                  <a:pt x="6796681" y="1199298"/>
                  <a:pt x="6763870" y="1210235"/>
                </a:cubicBezTo>
                <a:cubicBezTo>
                  <a:pt x="6654998" y="1282816"/>
                  <a:pt x="6799991" y="1192687"/>
                  <a:pt x="6669741" y="1250576"/>
                </a:cubicBezTo>
                <a:cubicBezTo>
                  <a:pt x="6516168" y="1318831"/>
                  <a:pt x="6678918" y="1265730"/>
                  <a:pt x="6548717" y="1317811"/>
                </a:cubicBezTo>
                <a:cubicBezTo>
                  <a:pt x="6522396" y="1328340"/>
                  <a:pt x="6491623" y="1328981"/>
                  <a:pt x="6468035" y="1344706"/>
                </a:cubicBezTo>
                <a:cubicBezTo>
                  <a:pt x="6395887" y="1392804"/>
                  <a:pt x="6452633" y="1360894"/>
                  <a:pt x="6333565" y="1398494"/>
                </a:cubicBezTo>
                <a:cubicBezTo>
                  <a:pt x="6279499" y="1415567"/>
                  <a:pt x="6225988" y="1434353"/>
                  <a:pt x="6172200" y="1452282"/>
                </a:cubicBezTo>
                <a:cubicBezTo>
                  <a:pt x="6158753" y="1456764"/>
                  <a:pt x="6145841" y="1463399"/>
                  <a:pt x="6131859" y="1465729"/>
                </a:cubicBezTo>
                <a:lnTo>
                  <a:pt x="6051176" y="1479176"/>
                </a:lnTo>
                <a:cubicBezTo>
                  <a:pt x="5958962" y="1509914"/>
                  <a:pt x="6073415" y="1473616"/>
                  <a:pt x="5943600" y="1506070"/>
                </a:cubicBezTo>
                <a:cubicBezTo>
                  <a:pt x="5929849" y="1509508"/>
                  <a:pt x="5917010" y="1516079"/>
                  <a:pt x="5903259" y="1519517"/>
                </a:cubicBezTo>
                <a:cubicBezTo>
                  <a:pt x="5881086" y="1525060"/>
                  <a:pt x="5857999" y="1526685"/>
                  <a:pt x="5836023" y="1532964"/>
                </a:cubicBezTo>
                <a:cubicBezTo>
                  <a:pt x="5795136" y="1544646"/>
                  <a:pt x="5757096" y="1567292"/>
                  <a:pt x="5715000" y="1573306"/>
                </a:cubicBezTo>
                <a:cubicBezTo>
                  <a:pt x="5661868" y="1580896"/>
                  <a:pt x="5606070" y="1587091"/>
                  <a:pt x="5553635" y="1600200"/>
                </a:cubicBezTo>
                <a:cubicBezTo>
                  <a:pt x="5539884" y="1603638"/>
                  <a:pt x="5527045" y="1610209"/>
                  <a:pt x="5513294" y="1613647"/>
                </a:cubicBezTo>
                <a:cubicBezTo>
                  <a:pt x="5491121" y="1619190"/>
                  <a:pt x="5468370" y="1622136"/>
                  <a:pt x="5446059" y="1627094"/>
                </a:cubicBezTo>
                <a:cubicBezTo>
                  <a:pt x="5428018" y="1631103"/>
                  <a:pt x="5410453" y="1637235"/>
                  <a:pt x="5392270" y="1640541"/>
                </a:cubicBezTo>
                <a:cubicBezTo>
                  <a:pt x="5285851" y="1659890"/>
                  <a:pt x="5214073" y="1659593"/>
                  <a:pt x="5096435" y="1667435"/>
                </a:cubicBezTo>
                <a:cubicBezTo>
                  <a:pt x="4927908" y="1695523"/>
                  <a:pt x="5054625" y="1677508"/>
                  <a:pt x="4760259" y="1694329"/>
                </a:cubicBezTo>
                <a:lnTo>
                  <a:pt x="4545106" y="1707776"/>
                </a:lnTo>
                <a:cubicBezTo>
                  <a:pt x="3653470" y="1745718"/>
                  <a:pt x="4496073" y="1700788"/>
                  <a:pt x="3886200" y="1734670"/>
                </a:cubicBezTo>
                <a:cubicBezTo>
                  <a:pt x="3651957" y="1768133"/>
                  <a:pt x="3723462" y="1761564"/>
                  <a:pt x="3307976" y="1761564"/>
                </a:cubicBezTo>
                <a:cubicBezTo>
                  <a:pt x="3097258" y="1761564"/>
                  <a:pt x="2886635" y="1752599"/>
                  <a:pt x="2675965" y="1748117"/>
                </a:cubicBezTo>
                <a:lnTo>
                  <a:pt x="2366682" y="1734670"/>
                </a:lnTo>
                <a:cubicBezTo>
                  <a:pt x="2316020" y="1731504"/>
                  <a:pt x="2206299" y="1716202"/>
                  <a:pt x="2151529" y="1707776"/>
                </a:cubicBezTo>
                <a:cubicBezTo>
                  <a:pt x="2124581" y="1703630"/>
                  <a:pt x="2097873" y="1697932"/>
                  <a:pt x="2070847" y="1694329"/>
                </a:cubicBezTo>
                <a:cubicBezTo>
                  <a:pt x="2030613" y="1688965"/>
                  <a:pt x="1990164" y="1685364"/>
                  <a:pt x="1949823" y="1680882"/>
                </a:cubicBezTo>
                <a:cubicBezTo>
                  <a:pt x="1931894" y="1676400"/>
                  <a:pt x="1914354" y="1669878"/>
                  <a:pt x="1896035" y="1667435"/>
                </a:cubicBezTo>
                <a:cubicBezTo>
                  <a:pt x="1846960" y="1660892"/>
                  <a:pt x="1796527" y="1664362"/>
                  <a:pt x="1748117" y="1653988"/>
                </a:cubicBezTo>
                <a:cubicBezTo>
                  <a:pt x="1732314" y="1650602"/>
                  <a:pt x="1721223" y="1636059"/>
                  <a:pt x="1707776" y="1627094"/>
                </a:cubicBezTo>
                <a:cubicBezTo>
                  <a:pt x="1676400" y="1631576"/>
                  <a:pt x="1645342" y="1640541"/>
                  <a:pt x="1613647" y="1640541"/>
                </a:cubicBezTo>
                <a:cubicBezTo>
                  <a:pt x="1250106" y="1640541"/>
                  <a:pt x="1288328" y="1641898"/>
                  <a:pt x="1062317" y="1613647"/>
                </a:cubicBezTo>
                <a:cubicBezTo>
                  <a:pt x="916895" y="1577292"/>
                  <a:pt x="1084870" y="1615697"/>
                  <a:pt x="766482" y="1586753"/>
                </a:cubicBezTo>
                <a:cubicBezTo>
                  <a:pt x="748077" y="1585080"/>
                  <a:pt x="730816" y="1576931"/>
                  <a:pt x="712694" y="1573306"/>
                </a:cubicBezTo>
                <a:cubicBezTo>
                  <a:pt x="666030" y="1563973"/>
                  <a:pt x="583114" y="1552873"/>
                  <a:pt x="537882" y="1546411"/>
                </a:cubicBezTo>
                <a:cubicBezTo>
                  <a:pt x="524435" y="1541929"/>
                  <a:pt x="510813" y="1537941"/>
                  <a:pt x="497541" y="1532964"/>
                </a:cubicBezTo>
                <a:cubicBezTo>
                  <a:pt x="474940" y="1524489"/>
                  <a:pt x="453205" y="1513703"/>
                  <a:pt x="430306" y="1506070"/>
                </a:cubicBezTo>
                <a:cubicBezTo>
                  <a:pt x="412773" y="1500226"/>
                  <a:pt x="394447" y="1497105"/>
                  <a:pt x="376517" y="1492623"/>
                </a:cubicBezTo>
                <a:cubicBezTo>
                  <a:pt x="358588" y="1483658"/>
                  <a:pt x="341498" y="1472767"/>
                  <a:pt x="322729" y="1465729"/>
                </a:cubicBezTo>
                <a:cubicBezTo>
                  <a:pt x="305425" y="1459240"/>
                  <a:pt x="285928" y="1459562"/>
                  <a:pt x="268941" y="1452282"/>
                </a:cubicBezTo>
                <a:cubicBezTo>
                  <a:pt x="226949" y="1434286"/>
                  <a:pt x="169436" y="1366225"/>
                  <a:pt x="147917" y="1344706"/>
                </a:cubicBezTo>
                <a:cubicBezTo>
                  <a:pt x="110837" y="1307626"/>
                  <a:pt x="105642" y="1307704"/>
                  <a:pt x="80682" y="1264023"/>
                </a:cubicBezTo>
                <a:cubicBezTo>
                  <a:pt x="70737" y="1246619"/>
                  <a:pt x="63733" y="1227639"/>
                  <a:pt x="53788" y="1210235"/>
                </a:cubicBezTo>
                <a:cubicBezTo>
                  <a:pt x="45770" y="1196203"/>
                  <a:pt x="33458" y="1184662"/>
                  <a:pt x="26894" y="1169894"/>
                </a:cubicBezTo>
                <a:cubicBezTo>
                  <a:pt x="15380" y="1143988"/>
                  <a:pt x="0" y="1089211"/>
                  <a:pt x="0" y="1089211"/>
                </a:cubicBezTo>
                <a:cubicBezTo>
                  <a:pt x="5115" y="1063638"/>
                  <a:pt x="13111" y="1009201"/>
                  <a:pt x="26894" y="981635"/>
                </a:cubicBezTo>
                <a:cubicBezTo>
                  <a:pt x="34122" y="967180"/>
                  <a:pt x="46560" y="955749"/>
                  <a:pt x="53788" y="941294"/>
                </a:cubicBezTo>
                <a:cubicBezTo>
                  <a:pt x="88701" y="871468"/>
                  <a:pt x="41598" y="926591"/>
                  <a:pt x="94129" y="874058"/>
                </a:cubicBezTo>
                <a:cubicBezTo>
                  <a:pt x="96641" y="864011"/>
                  <a:pt x="112755" y="793708"/>
                  <a:pt x="121023" y="779929"/>
                </a:cubicBezTo>
                <a:cubicBezTo>
                  <a:pt x="127546" y="769058"/>
                  <a:pt x="138952" y="762000"/>
                  <a:pt x="147917" y="7530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196725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asil gambar untuk secondary data in pictur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192754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371600" y="452261"/>
            <a:ext cx="9708776" cy="803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MY" sz="4000" b="1" dirty="0" smtClean="0">
                <a:solidFill>
                  <a:srgbClr val="FFC000"/>
                </a:solidFill>
              </a:rPr>
              <a:t>Secondary Data</a:t>
            </a:r>
            <a:endParaRPr lang="en-US" sz="4000" b="1" dirty="0">
              <a:solidFill>
                <a:srgbClr val="FFC000"/>
              </a:solidFill>
            </a:endParaRPr>
          </a:p>
        </p:txBody>
      </p:sp>
      <p:sp>
        <p:nvSpPr>
          <p:cNvPr id="8" name="Content Placeholder 3"/>
          <p:cNvSpPr txBox="1">
            <a:spLocks/>
          </p:cNvSpPr>
          <p:nvPr/>
        </p:nvSpPr>
        <p:spPr>
          <a:xfrm>
            <a:off x="1035424" y="1707776"/>
            <a:ext cx="10044952" cy="502919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buFont typeface="Wingdings" panose="05000000000000000000" pitchFamily="2" charset="2"/>
              <a:buChar char="q"/>
            </a:pPr>
            <a:r>
              <a:rPr lang="en-GB" altLang="en-US" sz="4000" b="1" dirty="0" smtClean="0">
                <a:solidFill>
                  <a:srgbClr val="FFFF99"/>
                </a:solidFill>
                <a:latin typeface="Arial" pitchFamily="34" charset="0"/>
              </a:rPr>
              <a:t>Availability of secondary data sources</a:t>
            </a:r>
          </a:p>
          <a:p>
            <a:pPr lvl="2">
              <a:buFont typeface="Courier New" panose="02070309020205020404" pitchFamily="49" charset="0"/>
              <a:buChar char="o"/>
            </a:pPr>
            <a:r>
              <a:rPr lang="en-GB" altLang="en-US" sz="3200" b="1" dirty="0" smtClean="0">
                <a:solidFill>
                  <a:srgbClr val="FFFF99"/>
                </a:solidFill>
                <a:latin typeface="Arial" pitchFamily="34" charset="0"/>
              </a:rPr>
              <a:t>References in publications (books, journal articles)</a:t>
            </a:r>
          </a:p>
          <a:p>
            <a:pPr lvl="2">
              <a:buFont typeface="Courier New" panose="02070309020205020404" pitchFamily="49" charset="0"/>
              <a:buChar char="o"/>
            </a:pPr>
            <a:r>
              <a:rPr lang="en-GB" altLang="en-US" sz="3200" b="1" dirty="0" smtClean="0">
                <a:solidFill>
                  <a:srgbClr val="FFFF99"/>
                </a:solidFill>
                <a:latin typeface="Arial" pitchFamily="34" charset="0"/>
              </a:rPr>
              <a:t>Within organisations (unpublished sources)</a:t>
            </a:r>
          </a:p>
          <a:p>
            <a:pPr lvl="2">
              <a:buFont typeface="Courier New" panose="02070309020205020404" pitchFamily="49" charset="0"/>
              <a:buChar char="o"/>
            </a:pPr>
            <a:r>
              <a:rPr lang="en-GB" altLang="en-US" sz="3200" b="1" dirty="0" smtClean="0">
                <a:solidFill>
                  <a:srgbClr val="FFFF99"/>
                </a:solidFill>
                <a:latin typeface="Arial" pitchFamily="34" charset="0"/>
              </a:rPr>
              <a:t>Tertiary literature ( indexes and catalogues in archives or online)</a:t>
            </a:r>
          </a:p>
        </p:txBody>
      </p:sp>
    </p:spTree>
    <p:extLst>
      <p:ext uri="{BB962C8B-B14F-4D97-AF65-F5344CB8AC3E}">
        <p14:creationId xmlns:p14="http://schemas.microsoft.com/office/powerpoint/2010/main" val="31923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775011" y="203947"/>
            <a:ext cx="9095541" cy="618565"/>
          </a:xfrm>
        </p:spPr>
        <p:txBody>
          <a:bodyPr>
            <a:normAutofit/>
          </a:bodyPr>
          <a:lstStyle/>
          <a:p>
            <a:pPr algn="ctr" eaLnBrk="1" hangingPunct="1">
              <a:defRPr/>
            </a:pPr>
            <a:r>
              <a:rPr lang="en-US" altLang="en-US" b="1" dirty="0" smtClean="0">
                <a:solidFill>
                  <a:srgbClr val="FFC000"/>
                </a:solidFill>
              </a:rPr>
              <a:t>Primary Data</a:t>
            </a:r>
          </a:p>
        </p:txBody>
      </p:sp>
      <p:sp>
        <p:nvSpPr>
          <p:cNvPr id="81923" name="Rectangle 3"/>
          <p:cNvSpPr>
            <a:spLocks noGrp="1" noChangeArrowheads="1"/>
          </p:cNvSpPr>
          <p:nvPr>
            <p:ph type="body" idx="1"/>
          </p:nvPr>
        </p:nvSpPr>
        <p:spPr>
          <a:xfrm>
            <a:off x="779929" y="927846"/>
            <a:ext cx="5893440" cy="5930153"/>
          </a:xfrm>
        </p:spPr>
        <p:txBody>
          <a:bodyPr>
            <a:normAutofit/>
          </a:bodyPr>
          <a:lstStyle/>
          <a:p>
            <a:pPr eaLnBrk="1" hangingPunct="1">
              <a:defRPr/>
            </a:pPr>
            <a:r>
              <a:rPr lang="en-US" altLang="en-US" sz="3200" b="1" dirty="0">
                <a:solidFill>
                  <a:schemeClr val="accent4">
                    <a:lumMod val="75000"/>
                  </a:schemeClr>
                </a:solidFill>
              </a:rPr>
              <a:t>Primary data – data you collect</a:t>
            </a:r>
          </a:p>
          <a:p>
            <a:pPr>
              <a:defRPr/>
            </a:pPr>
            <a:r>
              <a:rPr lang="en-US" altLang="en-US" sz="3200" b="1" dirty="0">
                <a:solidFill>
                  <a:schemeClr val="accent4">
                    <a:lumMod val="75000"/>
                  </a:schemeClr>
                </a:solidFill>
              </a:rPr>
              <a:t>Primary Data - Examples</a:t>
            </a:r>
          </a:p>
          <a:p>
            <a:pPr lvl="1">
              <a:defRPr/>
            </a:pPr>
            <a:r>
              <a:rPr lang="en-US" altLang="en-US" sz="3200" b="1" dirty="0">
                <a:solidFill>
                  <a:schemeClr val="accent4">
                    <a:lumMod val="75000"/>
                  </a:schemeClr>
                </a:solidFill>
              </a:rPr>
              <a:t>Surveys</a:t>
            </a:r>
          </a:p>
          <a:p>
            <a:pPr lvl="1">
              <a:defRPr/>
            </a:pPr>
            <a:r>
              <a:rPr lang="en-US" altLang="en-US" sz="3200" b="1" dirty="0">
                <a:solidFill>
                  <a:schemeClr val="accent4">
                    <a:lumMod val="75000"/>
                  </a:schemeClr>
                </a:solidFill>
              </a:rPr>
              <a:t>Focus groups</a:t>
            </a:r>
          </a:p>
          <a:p>
            <a:pPr lvl="1">
              <a:defRPr/>
            </a:pPr>
            <a:r>
              <a:rPr lang="en-US" altLang="en-US" sz="3200" b="1" dirty="0">
                <a:solidFill>
                  <a:schemeClr val="accent4">
                    <a:lumMod val="75000"/>
                  </a:schemeClr>
                </a:solidFill>
              </a:rPr>
              <a:t>Questionnaires </a:t>
            </a:r>
          </a:p>
          <a:p>
            <a:pPr lvl="1">
              <a:defRPr/>
            </a:pPr>
            <a:r>
              <a:rPr lang="en-US" altLang="en-US" sz="3200" b="1" dirty="0">
                <a:solidFill>
                  <a:schemeClr val="accent4">
                    <a:lumMod val="75000"/>
                  </a:schemeClr>
                </a:solidFill>
              </a:rPr>
              <a:t>Personal interviews</a:t>
            </a:r>
          </a:p>
          <a:p>
            <a:pPr lvl="1">
              <a:defRPr/>
            </a:pPr>
            <a:r>
              <a:rPr lang="en-US" altLang="en-US" sz="3200" b="1" dirty="0">
                <a:solidFill>
                  <a:schemeClr val="accent4">
                    <a:lumMod val="75000"/>
                  </a:schemeClr>
                </a:solidFill>
              </a:rPr>
              <a:t>Experiments and observational study</a:t>
            </a:r>
          </a:p>
          <a:p>
            <a:pPr eaLnBrk="1" hangingPunct="1">
              <a:defRPr/>
            </a:pPr>
            <a:endParaRPr lang="en-US" altLang="en-US" sz="3200" b="1" dirty="0">
              <a:solidFill>
                <a:schemeClr val="accent4">
                  <a:lumMod val="75000"/>
                </a:schemeClr>
              </a:solidFill>
            </a:endParaRPr>
          </a:p>
        </p:txBody>
      </p:sp>
      <p:pic>
        <p:nvPicPr>
          <p:cNvPr id="4" name="Picture 2" descr="https://puttingretailersintheirplace.files.wordpress.com/2015/01/sales-graph-cartoon.jpg"/>
          <p:cNvPicPr>
            <a:picLocks noChangeAspect="1" noChangeArrowheads="1"/>
          </p:cNvPicPr>
          <p:nvPr/>
        </p:nvPicPr>
        <p:blipFill rotWithShape="1">
          <a:blip r:embed="rId2">
            <a:extLst>
              <a:ext uri="{28A0092B-C50C-407E-A947-70E740481C1C}">
                <a14:useLocalDpi xmlns:a14="http://schemas.microsoft.com/office/drawing/2010/main" val="0"/>
              </a:ext>
            </a:extLst>
          </a:blip>
          <a:srcRect l="3986" t="6380" r="2232" b="4880"/>
          <a:stretch/>
        </p:blipFill>
        <p:spPr bwMode="auto">
          <a:xfrm>
            <a:off x="6673369" y="927847"/>
            <a:ext cx="5225144" cy="593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50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87334" y="159097"/>
            <a:ext cx="9770313" cy="792088"/>
          </a:xfrm>
        </p:spPr>
        <p:txBody>
          <a:bodyPr>
            <a:normAutofit/>
          </a:bodyPr>
          <a:lstStyle/>
          <a:p>
            <a:pPr algn="ctr"/>
            <a:r>
              <a:rPr lang="en-US" sz="4800" b="1" dirty="0">
                <a:solidFill>
                  <a:srgbClr val="FF0000"/>
                </a:solidFill>
              </a:rPr>
              <a:t>Sampling Methods</a:t>
            </a:r>
            <a:endParaRPr lang="en-US" sz="4800" b="1" dirty="0">
              <a:solidFill>
                <a:srgbClr val="C00000"/>
              </a:solidFill>
            </a:endParaRPr>
          </a:p>
        </p:txBody>
      </p:sp>
      <p:pic>
        <p:nvPicPr>
          <p:cNvPr id="6" name="Picture 2" descr="https://afshinpsychology.files.wordpress.com/2011/10/elephant-cartoon.gif?w=630"/>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335" y="1099102"/>
            <a:ext cx="9770312" cy="55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36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017136" y="381795"/>
            <a:ext cx="7770376" cy="533261"/>
          </a:xfrm>
        </p:spPr>
        <p:txBody>
          <a:bodyPr>
            <a:normAutofit/>
          </a:bodyPr>
          <a:lstStyle/>
          <a:p>
            <a:r>
              <a:rPr lang="en-GB" altLang="en-US" sz="3199" b="1" dirty="0">
                <a:solidFill>
                  <a:srgbClr val="C00000"/>
                </a:solidFill>
                <a:latin typeface="Arial" pitchFamily="34" charset="0"/>
              </a:rPr>
              <a:t>Selecting Samples</a:t>
            </a:r>
          </a:p>
        </p:txBody>
      </p:sp>
      <p:sp>
        <p:nvSpPr>
          <p:cNvPr id="34819" name="Rectangle 3"/>
          <p:cNvSpPr>
            <a:spLocks noGrp="1" noChangeArrowheads="1"/>
          </p:cNvSpPr>
          <p:nvPr>
            <p:ph type="body" idx="1"/>
          </p:nvPr>
        </p:nvSpPr>
        <p:spPr>
          <a:xfrm>
            <a:off x="2210812" y="1412776"/>
            <a:ext cx="7770376" cy="4987252"/>
          </a:xfrm>
        </p:spPr>
        <p:txBody>
          <a:bodyPr/>
          <a:lstStyle/>
          <a:p>
            <a:pPr algn="ctr">
              <a:buFontTx/>
              <a:buNone/>
            </a:pPr>
            <a:r>
              <a:rPr lang="en-GB" altLang="en-US" sz="2599" b="1" dirty="0">
                <a:solidFill>
                  <a:srgbClr val="000066"/>
                </a:solidFill>
                <a:latin typeface="Arial" pitchFamily="34" charset="0"/>
              </a:rPr>
              <a:t>Population, sample and individual cases</a:t>
            </a:r>
            <a:endParaRPr lang="en-GB" altLang="en-US" sz="2599" dirty="0">
              <a:solidFill>
                <a:srgbClr val="000066"/>
              </a:solidFill>
              <a:latin typeface="Arial" pitchFamily="34" charset="0"/>
            </a:endParaRPr>
          </a:p>
          <a:p>
            <a:pPr>
              <a:buFontTx/>
              <a:buNone/>
            </a:pPr>
            <a:endParaRPr lang="en-GB" altLang="en-US" dirty="0">
              <a:latin typeface="Arial" pitchFamily="34" charset="0"/>
            </a:endParaRPr>
          </a:p>
          <a:p>
            <a:pPr algn="ctr">
              <a:buFontTx/>
              <a:buNone/>
            </a:pPr>
            <a:endParaRPr lang="en-GB" altLang="en-US" sz="2399" dirty="0">
              <a:latin typeface="Arial" pitchFamily="34" charset="0"/>
            </a:endParaRPr>
          </a:p>
          <a:p>
            <a:pPr algn="ctr">
              <a:buFontTx/>
              <a:buNone/>
            </a:pPr>
            <a:endParaRPr lang="en-GB" altLang="en-US" sz="3599" dirty="0">
              <a:latin typeface="Arial" pitchFamily="34" charset="0"/>
            </a:endParaRPr>
          </a:p>
          <a:p>
            <a:pPr algn="ctr">
              <a:buFontTx/>
              <a:buNone/>
            </a:pPr>
            <a:endParaRPr lang="en-GB" altLang="en-US" sz="3599" dirty="0">
              <a:latin typeface="Arial" pitchFamily="34" charset="0"/>
            </a:endParaRPr>
          </a:p>
          <a:p>
            <a:pPr algn="r">
              <a:buFontTx/>
              <a:buNone/>
            </a:pPr>
            <a:endParaRPr lang="en-GB" altLang="en-US" sz="2399" dirty="0">
              <a:latin typeface="Arial" pitchFamily="34" charset="0"/>
            </a:endParaRPr>
          </a:p>
          <a:p>
            <a:pPr algn="r">
              <a:buFontTx/>
              <a:buNone/>
            </a:pPr>
            <a:endParaRPr lang="en-GB" altLang="en-US" dirty="0">
              <a:latin typeface="Arial" pitchFamily="34" charset="0"/>
            </a:endParaRPr>
          </a:p>
          <a:p>
            <a:pPr algn="r">
              <a:buFontTx/>
              <a:buNone/>
            </a:pPr>
            <a:endParaRPr lang="en-GB" altLang="en-US" dirty="0">
              <a:latin typeface="Arial" pitchFamily="34" charset="0"/>
            </a:endParaRPr>
          </a:p>
          <a:p>
            <a:pPr algn="r">
              <a:buFontTx/>
              <a:buNone/>
            </a:pPr>
            <a:endParaRPr lang="en-GB" altLang="en-US" dirty="0">
              <a:latin typeface="Arial" pitchFamily="34" charset="0"/>
            </a:endParaRPr>
          </a:p>
          <a:p>
            <a:pPr algn="r">
              <a:buFontTx/>
              <a:buNone/>
            </a:pPr>
            <a:endParaRPr lang="en-GB" altLang="en-US" dirty="0">
              <a:latin typeface="Arial" pitchFamily="34" charset="0"/>
            </a:endParaRPr>
          </a:p>
        </p:txBody>
      </p:sp>
      <p:grpSp>
        <p:nvGrpSpPr>
          <p:cNvPr id="5" name="Group 4"/>
          <p:cNvGrpSpPr/>
          <p:nvPr/>
        </p:nvGrpSpPr>
        <p:grpSpPr>
          <a:xfrm>
            <a:off x="2210813" y="2328862"/>
            <a:ext cx="7669461" cy="3116362"/>
            <a:chOff x="0" y="0"/>
            <a:chExt cx="5791200" cy="2200301"/>
          </a:xfrm>
        </p:grpSpPr>
        <p:grpSp>
          <p:nvGrpSpPr>
            <p:cNvPr id="6" name="Group 5"/>
            <p:cNvGrpSpPr/>
            <p:nvPr/>
          </p:nvGrpSpPr>
          <p:grpSpPr>
            <a:xfrm>
              <a:off x="4429125" y="971550"/>
              <a:ext cx="1362075" cy="1100728"/>
              <a:chOff x="0" y="0"/>
              <a:chExt cx="1362075" cy="1100728"/>
            </a:xfrm>
          </p:grpSpPr>
          <p:sp>
            <p:nvSpPr>
              <p:cNvPr id="71" name="Oval 70"/>
              <p:cNvSpPr/>
              <p:nvPr/>
            </p:nvSpPr>
            <p:spPr>
              <a:xfrm>
                <a:off x="0" y="0"/>
                <a:ext cx="1362075" cy="1100728"/>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 name="5-Point Star 71"/>
              <p:cNvSpPr/>
              <p:nvPr/>
            </p:nvSpPr>
            <p:spPr>
              <a:xfrm>
                <a:off x="409575" y="200025"/>
                <a:ext cx="283845" cy="38989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Flowchart: Connector 72"/>
              <p:cNvSpPr/>
              <p:nvPr/>
            </p:nvSpPr>
            <p:spPr>
              <a:xfrm>
                <a:off x="1143000" y="571500"/>
                <a:ext cx="128905" cy="1720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Flowchart: Connector 73"/>
              <p:cNvSpPr/>
              <p:nvPr/>
            </p:nvSpPr>
            <p:spPr>
              <a:xfrm>
                <a:off x="561975" y="676275"/>
                <a:ext cx="128905" cy="17208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Isosceles Triangle 74"/>
              <p:cNvSpPr/>
              <p:nvPr/>
            </p:nvSpPr>
            <p:spPr>
              <a:xfrm>
                <a:off x="752475" y="609600"/>
                <a:ext cx="283845" cy="15367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 name="Isosceles Triangle 75"/>
              <p:cNvSpPr/>
              <p:nvPr/>
            </p:nvSpPr>
            <p:spPr>
              <a:xfrm>
                <a:off x="771525" y="142875"/>
                <a:ext cx="154305" cy="20828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Isosceles Triangle 76"/>
              <p:cNvSpPr/>
              <p:nvPr/>
            </p:nvSpPr>
            <p:spPr>
              <a:xfrm>
                <a:off x="190500" y="438150"/>
                <a:ext cx="180340" cy="153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 name="Rectangle 77"/>
              <p:cNvSpPr/>
              <p:nvPr/>
            </p:nvSpPr>
            <p:spPr>
              <a:xfrm>
                <a:off x="704850" y="866775"/>
                <a:ext cx="209550" cy="1699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Rectangle 78"/>
              <p:cNvSpPr/>
              <p:nvPr/>
            </p:nvSpPr>
            <p:spPr>
              <a:xfrm>
                <a:off x="238125" y="123825"/>
                <a:ext cx="231775" cy="1174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Isosceles Triangle 79"/>
              <p:cNvSpPr/>
              <p:nvPr/>
            </p:nvSpPr>
            <p:spPr>
              <a:xfrm>
                <a:off x="228600" y="685800"/>
                <a:ext cx="180340" cy="1536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 name="Group 6"/>
            <p:cNvGrpSpPr/>
            <p:nvPr/>
          </p:nvGrpSpPr>
          <p:grpSpPr>
            <a:xfrm>
              <a:off x="0" y="0"/>
              <a:ext cx="5702110" cy="2200301"/>
              <a:chOff x="0" y="0"/>
              <a:chExt cx="5165222" cy="2847975"/>
            </a:xfrm>
          </p:grpSpPr>
          <p:grpSp>
            <p:nvGrpSpPr>
              <p:cNvPr id="8" name="Group 7"/>
              <p:cNvGrpSpPr/>
              <p:nvPr/>
            </p:nvGrpSpPr>
            <p:grpSpPr>
              <a:xfrm>
                <a:off x="0" y="361950"/>
                <a:ext cx="3467100" cy="2486025"/>
                <a:chOff x="0" y="0"/>
                <a:chExt cx="3838575" cy="2609850"/>
              </a:xfrm>
            </p:grpSpPr>
            <p:sp>
              <p:nvSpPr>
                <p:cNvPr id="13" name="Oval 12"/>
                <p:cNvSpPr/>
                <p:nvPr/>
              </p:nvSpPr>
              <p:spPr>
                <a:xfrm>
                  <a:off x="0" y="0"/>
                  <a:ext cx="3838575" cy="2609850"/>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5-Point Star 13"/>
                <p:cNvSpPr/>
                <p:nvPr/>
              </p:nvSpPr>
              <p:spPr>
                <a:xfrm>
                  <a:off x="990600" y="1057275"/>
                  <a:ext cx="171450" cy="2571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5-Point Star 14"/>
                <p:cNvSpPr/>
                <p:nvPr/>
              </p:nvSpPr>
              <p:spPr>
                <a:xfrm>
                  <a:off x="2543175" y="695325"/>
                  <a:ext cx="171450" cy="25717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5-Point Star 15"/>
                <p:cNvSpPr/>
                <p:nvPr/>
              </p:nvSpPr>
              <p:spPr>
                <a:xfrm>
                  <a:off x="1600200" y="619125"/>
                  <a:ext cx="342900" cy="2571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5-Point Star 16"/>
                <p:cNvSpPr/>
                <p:nvPr/>
              </p:nvSpPr>
              <p:spPr>
                <a:xfrm>
                  <a:off x="2371725" y="1514475"/>
                  <a:ext cx="171450" cy="25717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5-Point Star 17"/>
                <p:cNvSpPr/>
                <p:nvPr/>
              </p:nvSpPr>
              <p:spPr>
                <a:xfrm>
                  <a:off x="1504950" y="1152525"/>
                  <a:ext cx="171450" cy="2571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5-Point Star 18"/>
                <p:cNvSpPr/>
                <p:nvPr/>
              </p:nvSpPr>
              <p:spPr>
                <a:xfrm>
                  <a:off x="676275" y="1714500"/>
                  <a:ext cx="171450" cy="257175"/>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5-Point Star 19"/>
                <p:cNvSpPr/>
                <p:nvPr/>
              </p:nvSpPr>
              <p:spPr>
                <a:xfrm>
                  <a:off x="1771650" y="1457325"/>
                  <a:ext cx="171450" cy="25717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5-Point Star 20"/>
                <p:cNvSpPr/>
                <p:nvPr/>
              </p:nvSpPr>
              <p:spPr>
                <a:xfrm>
                  <a:off x="2057400" y="695325"/>
                  <a:ext cx="314325" cy="409575"/>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5-Point Star 21"/>
                <p:cNvSpPr/>
                <p:nvPr/>
              </p:nvSpPr>
              <p:spPr>
                <a:xfrm>
                  <a:off x="2638425" y="1914525"/>
                  <a:ext cx="171450" cy="2571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5-Point Star 22"/>
                <p:cNvSpPr/>
                <p:nvPr/>
              </p:nvSpPr>
              <p:spPr>
                <a:xfrm>
                  <a:off x="3000375" y="1266825"/>
                  <a:ext cx="323850" cy="25717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lowchart: Connector 23"/>
                <p:cNvSpPr/>
                <p:nvPr/>
              </p:nvSpPr>
              <p:spPr>
                <a:xfrm>
                  <a:off x="847725" y="695325"/>
                  <a:ext cx="142875" cy="18097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lowchart: Connector 24"/>
                <p:cNvSpPr/>
                <p:nvPr/>
              </p:nvSpPr>
              <p:spPr>
                <a:xfrm>
                  <a:off x="1076325" y="1657350"/>
                  <a:ext cx="142875" cy="180975"/>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lowchart: Connector 25"/>
                <p:cNvSpPr/>
                <p:nvPr/>
              </p:nvSpPr>
              <p:spPr>
                <a:xfrm>
                  <a:off x="1295400" y="742950"/>
                  <a:ext cx="142875" cy="180975"/>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lowchart: Connector 26"/>
                <p:cNvSpPr/>
                <p:nvPr/>
              </p:nvSpPr>
              <p:spPr>
                <a:xfrm>
                  <a:off x="638175" y="1266825"/>
                  <a:ext cx="142875" cy="18097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lowchart: Connector 27"/>
                <p:cNvSpPr/>
                <p:nvPr/>
              </p:nvSpPr>
              <p:spPr>
                <a:xfrm flipH="1">
                  <a:off x="1504950" y="1485900"/>
                  <a:ext cx="45719" cy="1524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Flowchart: Connector 28"/>
                <p:cNvSpPr/>
                <p:nvPr/>
              </p:nvSpPr>
              <p:spPr>
                <a:xfrm>
                  <a:off x="1876425" y="1095375"/>
                  <a:ext cx="161925" cy="219075"/>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lowchart: Connector 29"/>
                <p:cNvSpPr/>
                <p:nvPr/>
              </p:nvSpPr>
              <p:spPr>
                <a:xfrm>
                  <a:off x="2971800" y="923925"/>
                  <a:ext cx="142875" cy="18097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Flowchart: Connector 30"/>
                <p:cNvSpPr/>
                <p:nvPr/>
              </p:nvSpPr>
              <p:spPr>
                <a:xfrm>
                  <a:off x="2276475" y="1285875"/>
                  <a:ext cx="142875" cy="18097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Flowchart: Connector 31"/>
                <p:cNvSpPr/>
                <p:nvPr/>
              </p:nvSpPr>
              <p:spPr>
                <a:xfrm>
                  <a:off x="1943100" y="2162175"/>
                  <a:ext cx="104775" cy="1238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Flowchart: Connector 32"/>
                <p:cNvSpPr/>
                <p:nvPr/>
              </p:nvSpPr>
              <p:spPr>
                <a:xfrm>
                  <a:off x="1943100" y="1771650"/>
                  <a:ext cx="276225" cy="24765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Isosceles Triangle 33"/>
                <p:cNvSpPr/>
                <p:nvPr/>
              </p:nvSpPr>
              <p:spPr>
                <a:xfrm>
                  <a:off x="1857375" y="381000"/>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Isosceles Triangle 34"/>
                <p:cNvSpPr/>
                <p:nvPr/>
              </p:nvSpPr>
              <p:spPr>
                <a:xfrm>
                  <a:off x="352425" y="885825"/>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Isosceles Triangle 35"/>
                <p:cNvSpPr/>
                <p:nvPr/>
              </p:nvSpPr>
              <p:spPr>
                <a:xfrm>
                  <a:off x="2876550" y="504825"/>
                  <a:ext cx="314325" cy="161925"/>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Isosceles Triangle 36"/>
                <p:cNvSpPr/>
                <p:nvPr/>
              </p:nvSpPr>
              <p:spPr>
                <a:xfrm>
                  <a:off x="885825" y="2057400"/>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Isosceles Triangle 37"/>
                <p:cNvSpPr/>
                <p:nvPr/>
              </p:nvSpPr>
              <p:spPr>
                <a:xfrm>
                  <a:off x="2466975" y="990600"/>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Isosceles Triangle 38"/>
                <p:cNvSpPr/>
                <p:nvPr/>
              </p:nvSpPr>
              <p:spPr>
                <a:xfrm>
                  <a:off x="2247900" y="361950"/>
                  <a:ext cx="171450" cy="21907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Isosceles Triangle 39"/>
                <p:cNvSpPr/>
                <p:nvPr/>
              </p:nvSpPr>
              <p:spPr>
                <a:xfrm>
                  <a:off x="2771775" y="1295400"/>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Isosceles Triangle 40"/>
                <p:cNvSpPr/>
                <p:nvPr/>
              </p:nvSpPr>
              <p:spPr>
                <a:xfrm>
                  <a:off x="2371725" y="2181225"/>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Isosceles Triangle 41"/>
                <p:cNvSpPr/>
                <p:nvPr/>
              </p:nvSpPr>
              <p:spPr>
                <a:xfrm>
                  <a:off x="3267075" y="990600"/>
                  <a:ext cx="200025" cy="16192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Isosceles Triangle 42"/>
                <p:cNvSpPr/>
                <p:nvPr/>
              </p:nvSpPr>
              <p:spPr>
                <a:xfrm>
                  <a:off x="2809875" y="1771650"/>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Isosceles Triangle 43"/>
                <p:cNvSpPr/>
                <p:nvPr/>
              </p:nvSpPr>
              <p:spPr>
                <a:xfrm>
                  <a:off x="1304925" y="457200"/>
                  <a:ext cx="200025" cy="161925"/>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Isosceles Triangle 44"/>
                <p:cNvSpPr/>
                <p:nvPr/>
              </p:nvSpPr>
              <p:spPr>
                <a:xfrm>
                  <a:off x="3467100" y="1409700"/>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6" name="Isosceles Triangle 45"/>
                <p:cNvSpPr/>
                <p:nvPr/>
              </p:nvSpPr>
              <p:spPr>
                <a:xfrm>
                  <a:off x="190500" y="1438275"/>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Isosceles Triangle 46"/>
                <p:cNvSpPr/>
                <p:nvPr/>
              </p:nvSpPr>
              <p:spPr>
                <a:xfrm>
                  <a:off x="3152775" y="1743075"/>
                  <a:ext cx="219075"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Isosceles Triangle 47"/>
                <p:cNvSpPr/>
                <p:nvPr/>
              </p:nvSpPr>
              <p:spPr>
                <a:xfrm>
                  <a:off x="962025" y="333375"/>
                  <a:ext cx="200025" cy="2095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Isosceles Triangle 48"/>
                <p:cNvSpPr/>
                <p:nvPr/>
              </p:nvSpPr>
              <p:spPr>
                <a:xfrm>
                  <a:off x="962025" y="1438275"/>
                  <a:ext cx="200025" cy="161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Isosceles Triangle 49"/>
                <p:cNvSpPr/>
                <p:nvPr/>
              </p:nvSpPr>
              <p:spPr>
                <a:xfrm>
                  <a:off x="1571625" y="219075"/>
                  <a:ext cx="285750" cy="14287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Flowchart: Connector 50"/>
                <p:cNvSpPr/>
                <p:nvPr/>
              </p:nvSpPr>
              <p:spPr>
                <a:xfrm>
                  <a:off x="3190875" y="828675"/>
                  <a:ext cx="76200" cy="171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Flowchart: Connector 51"/>
                <p:cNvSpPr/>
                <p:nvPr/>
              </p:nvSpPr>
              <p:spPr>
                <a:xfrm>
                  <a:off x="1733550" y="1790700"/>
                  <a:ext cx="76200" cy="171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Flowchart: Connector 52"/>
                <p:cNvSpPr/>
                <p:nvPr/>
              </p:nvSpPr>
              <p:spPr>
                <a:xfrm>
                  <a:off x="2438400" y="1838325"/>
                  <a:ext cx="76200" cy="171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5-Point Star 53"/>
                <p:cNvSpPr/>
                <p:nvPr/>
              </p:nvSpPr>
              <p:spPr>
                <a:xfrm>
                  <a:off x="2714625" y="247650"/>
                  <a:ext cx="171450" cy="2571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5-Point Star 54"/>
                <p:cNvSpPr/>
                <p:nvPr/>
              </p:nvSpPr>
              <p:spPr>
                <a:xfrm>
                  <a:off x="1295400" y="1362075"/>
                  <a:ext cx="171450" cy="2571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5-Point Star 55"/>
                <p:cNvSpPr/>
                <p:nvPr/>
              </p:nvSpPr>
              <p:spPr>
                <a:xfrm>
                  <a:off x="1704975" y="2095500"/>
                  <a:ext cx="171450" cy="257175"/>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56"/>
                <p:cNvSpPr/>
                <p:nvPr/>
              </p:nvSpPr>
              <p:spPr>
                <a:xfrm>
                  <a:off x="466725" y="514350"/>
                  <a:ext cx="314325"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8" name="Rectangle 57"/>
                <p:cNvSpPr/>
                <p:nvPr/>
              </p:nvSpPr>
              <p:spPr>
                <a:xfrm>
                  <a:off x="104775" y="1209675"/>
                  <a:ext cx="314325" cy="15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9" name="Rectangle 58"/>
                <p:cNvSpPr/>
                <p:nvPr/>
              </p:nvSpPr>
              <p:spPr>
                <a:xfrm>
                  <a:off x="762000" y="942975"/>
                  <a:ext cx="3143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Rectangle 59"/>
                <p:cNvSpPr/>
                <p:nvPr/>
              </p:nvSpPr>
              <p:spPr>
                <a:xfrm>
                  <a:off x="314325" y="1733550"/>
                  <a:ext cx="314325" cy="15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1" name="Rectangle 60"/>
                <p:cNvSpPr/>
                <p:nvPr/>
              </p:nvSpPr>
              <p:spPr>
                <a:xfrm>
                  <a:off x="1428750" y="952500"/>
                  <a:ext cx="3143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Rectangle 61"/>
                <p:cNvSpPr/>
                <p:nvPr/>
              </p:nvSpPr>
              <p:spPr>
                <a:xfrm>
                  <a:off x="1962150" y="209550"/>
                  <a:ext cx="314325"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Rectangle 62"/>
                <p:cNvSpPr/>
                <p:nvPr/>
              </p:nvSpPr>
              <p:spPr>
                <a:xfrm>
                  <a:off x="3371850" y="1209675"/>
                  <a:ext cx="3143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Rectangle 63"/>
                <p:cNvSpPr/>
                <p:nvPr/>
              </p:nvSpPr>
              <p:spPr>
                <a:xfrm>
                  <a:off x="1295400" y="1790700"/>
                  <a:ext cx="314325"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Rectangle 64"/>
                <p:cNvSpPr/>
                <p:nvPr/>
              </p:nvSpPr>
              <p:spPr>
                <a:xfrm>
                  <a:off x="3371850" y="1657350"/>
                  <a:ext cx="171450" cy="1428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Rectangle 65"/>
                <p:cNvSpPr/>
                <p:nvPr/>
              </p:nvSpPr>
              <p:spPr>
                <a:xfrm>
                  <a:off x="3324225" y="723900"/>
                  <a:ext cx="219075" cy="1619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Rectangle 66"/>
                <p:cNvSpPr/>
                <p:nvPr/>
              </p:nvSpPr>
              <p:spPr>
                <a:xfrm>
                  <a:off x="2466975" y="1257300"/>
                  <a:ext cx="24765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Rectangle 67"/>
                <p:cNvSpPr/>
                <p:nvPr/>
              </p:nvSpPr>
              <p:spPr>
                <a:xfrm>
                  <a:off x="2886075" y="2076450"/>
                  <a:ext cx="228600"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 name="Rectangle 68"/>
                <p:cNvSpPr/>
                <p:nvPr/>
              </p:nvSpPr>
              <p:spPr>
                <a:xfrm>
                  <a:off x="2619375" y="1619250"/>
                  <a:ext cx="257175" cy="1238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Rectangle 69"/>
                <p:cNvSpPr/>
                <p:nvPr/>
              </p:nvSpPr>
              <p:spPr>
                <a:xfrm>
                  <a:off x="1285875" y="2286000"/>
                  <a:ext cx="314325" cy="152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Text Box 2"/>
              <p:cNvSpPr txBox="1">
                <a:spLocks noChangeArrowheads="1"/>
              </p:cNvSpPr>
              <p:nvPr/>
            </p:nvSpPr>
            <p:spPr bwMode="auto">
              <a:xfrm>
                <a:off x="0" y="0"/>
                <a:ext cx="1047750" cy="3619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population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4353231" y="714375"/>
                <a:ext cx="694245" cy="3619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sample</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881377" y="1726047"/>
                <a:ext cx="283845" cy="1447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2" name="Elbow Connector 11"/>
              <p:cNvCxnSpPr/>
              <p:nvPr/>
            </p:nvCxnSpPr>
            <p:spPr>
              <a:xfrm>
                <a:off x="3329245" y="1595870"/>
                <a:ext cx="682606" cy="326606"/>
              </a:xfrm>
              <a:prstGeom prst="bent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7396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54427" y="283396"/>
            <a:ext cx="9226762" cy="609441"/>
          </a:xfrm>
        </p:spPr>
        <p:txBody>
          <a:bodyPr/>
          <a:lstStyle/>
          <a:p>
            <a:pPr algn="ctr"/>
            <a:r>
              <a:rPr lang="en-GB" altLang="en-US" sz="3199" b="1" dirty="0">
                <a:solidFill>
                  <a:srgbClr val="C00000"/>
                </a:solidFill>
                <a:latin typeface="Arial" pitchFamily="34" charset="0"/>
              </a:rPr>
              <a:t>The Need to Sample</a:t>
            </a:r>
          </a:p>
        </p:txBody>
      </p:sp>
      <p:sp>
        <p:nvSpPr>
          <p:cNvPr id="36867" name="Rectangle 3"/>
          <p:cNvSpPr>
            <a:spLocks noGrp="1" noChangeArrowheads="1"/>
          </p:cNvSpPr>
          <p:nvPr>
            <p:ph type="body" idx="1"/>
          </p:nvPr>
        </p:nvSpPr>
        <p:spPr>
          <a:xfrm>
            <a:off x="1870242" y="2111532"/>
            <a:ext cx="6331916" cy="4154058"/>
          </a:xfrm>
        </p:spPr>
        <p:txBody>
          <a:bodyPr>
            <a:normAutofit/>
          </a:bodyPr>
          <a:lstStyle/>
          <a:p>
            <a:r>
              <a:rPr lang="en-GB" altLang="en-US" sz="2799" b="1" dirty="0">
                <a:solidFill>
                  <a:srgbClr val="002060"/>
                </a:solidFill>
                <a:latin typeface="Arial" pitchFamily="34" charset="0"/>
              </a:rPr>
              <a:t>A survey of the entire population is impracticable</a:t>
            </a:r>
          </a:p>
          <a:p>
            <a:r>
              <a:rPr lang="en-GB" altLang="en-US" sz="2799" b="1" dirty="0">
                <a:solidFill>
                  <a:srgbClr val="002060"/>
                </a:solidFill>
                <a:latin typeface="Arial" pitchFamily="34" charset="0"/>
              </a:rPr>
              <a:t>Budget constraints restrict data collection</a:t>
            </a:r>
          </a:p>
          <a:p>
            <a:r>
              <a:rPr lang="en-GB" altLang="en-US" sz="2799" b="1" dirty="0">
                <a:solidFill>
                  <a:srgbClr val="002060"/>
                </a:solidFill>
                <a:latin typeface="Arial" pitchFamily="34" charset="0"/>
              </a:rPr>
              <a:t>Time constraints restrict data collection</a:t>
            </a:r>
          </a:p>
          <a:p>
            <a:r>
              <a:rPr lang="en-GB" altLang="en-US" sz="2799" b="1" dirty="0">
                <a:solidFill>
                  <a:srgbClr val="002060"/>
                </a:solidFill>
                <a:latin typeface="Arial" pitchFamily="34" charset="0"/>
              </a:rPr>
              <a:t>Results from data collection are needed quickly</a:t>
            </a:r>
          </a:p>
        </p:txBody>
      </p:sp>
      <p:sp>
        <p:nvSpPr>
          <p:cNvPr id="2" name="Rectangle 1"/>
          <p:cNvSpPr/>
          <p:nvPr/>
        </p:nvSpPr>
        <p:spPr>
          <a:xfrm>
            <a:off x="900021" y="1039640"/>
            <a:ext cx="7866767" cy="953859"/>
          </a:xfrm>
          <a:prstGeom prst="rect">
            <a:avLst/>
          </a:prstGeom>
        </p:spPr>
        <p:txBody>
          <a:bodyPr wrap="square">
            <a:spAutoFit/>
          </a:bodyPr>
          <a:lstStyle/>
          <a:p>
            <a:pPr algn="ctr">
              <a:buFontTx/>
              <a:buNone/>
            </a:pPr>
            <a:r>
              <a:rPr lang="en-GB" altLang="en-US" sz="2799" b="1" dirty="0">
                <a:solidFill>
                  <a:srgbClr val="FF0000"/>
                </a:solidFill>
                <a:latin typeface="Arial" pitchFamily="34" charset="0"/>
              </a:rPr>
              <a:t>Sampling- a valid alternative to a census when</a:t>
            </a:r>
          </a:p>
        </p:txBody>
      </p:sp>
      <p:pic>
        <p:nvPicPr>
          <p:cNvPr id="3074" name="Picture 2" descr="https://encrypted-tbn2.gstatic.com/images?q=tbn:ANd9GcS9-sMNWMuajBdUz0mrHxzbp2aQ1XLm8IBGtCG7C3JT4J8kvcwn"/>
          <p:cNvPicPr>
            <a:picLocks noChangeAspect="1" noChangeArrowheads="1"/>
          </p:cNvPicPr>
          <p:nvPr/>
        </p:nvPicPr>
        <p:blipFill rotWithShape="1">
          <a:blip r:embed="rId2">
            <a:extLst>
              <a:ext uri="{28A0092B-C50C-407E-A947-70E740481C1C}">
                <a14:useLocalDpi xmlns:a14="http://schemas.microsoft.com/office/drawing/2010/main" val="0"/>
              </a:ext>
            </a:extLst>
          </a:blip>
          <a:srcRect b="20870"/>
          <a:stretch/>
        </p:blipFill>
        <p:spPr bwMode="auto">
          <a:xfrm>
            <a:off x="8309707" y="269765"/>
            <a:ext cx="3880707" cy="598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79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4"/>
          <p:cNvSpPr>
            <a:spLocks noGrp="1" noChangeArrowheads="1"/>
          </p:cNvSpPr>
          <p:nvPr>
            <p:ph type="title"/>
          </p:nvPr>
        </p:nvSpPr>
        <p:spPr>
          <a:xfrm>
            <a:off x="319707" y="100058"/>
            <a:ext cx="8532178" cy="941049"/>
          </a:xfrm>
        </p:spPr>
        <p:txBody>
          <a:bodyPr/>
          <a:lstStyle/>
          <a:p>
            <a:pPr eaLnBrk="1" hangingPunct="1"/>
            <a:r>
              <a:rPr lang="en-US" b="1" dirty="0" smtClean="0">
                <a:solidFill>
                  <a:srgbClr val="C00000"/>
                </a:solidFill>
                <a:cs typeface="Tahoma" panose="020B0604030504040204" pitchFamily="34" charset="0"/>
              </a:rPr>
              <a:t>Sampling Units</a:t>
            </a:r>
          </a:p>
        </p:txBody>
      </p:sp>
      <p:sp>
        <p:nvSpPr>
          <p:cNvPr id="487429" name="Rectangle 5"/>
          <p:cNvSpPr>
            <a:spLocks noGrp="1" noChangeArrowheads="1"/>
          </p:cNvSpPr>
          <p:nvPr>
            <p:ph type="body" idx="1"/>
          </p:nvPr>
        </p:nvSpPr>
        <p:spPr>
          <a:xfrm>
            <a:off x="440699" y="1050453"/>
            <a:ext cx="8411186" cy="4186353"/>
          </a:xfrm>
        </p:spPr>
        <p:txBody>
          <a:bodyPr>
            <a:noAutofit/>
          </a:bodyPr>
          <a:lstStyle/>
          <a:p>
            <a:pPr eaLnBrk="1" hangingPunct="1"/>
            <a:r>
              <a:rPr lang="en-US" sz="2800" b="1" dirty="0">
                <a:solidFill>
                  <a:srgbClr val="FF0000"/>
                </a:solidFill>
                <a:cs typeface="Times New Roman" panose="02020603050405020304" pitchFamily="18" charset="0"/>
              </a:rPr>
              <a:t>Sampling Unit</a:t>
            </a:r>
          </a:p>
          <a:p>
            <a:pPr lvl="1" eaLnBrk="1" hangingPunct="1"/>
            <a:r>
              <a:rPr lang="en-US" sz="2400" b="1" dirty="0">
                <a:cs typeface="Times New Roman" panose="02020603050405020304" pitchFamily="18" charset="0"/>
              </a:rPr>
              <a:t>A single element or group of elements subject to selection in the sample.</a:t>
            </a:r>
          </a:p>
          <a:p>
            <a:pPr lvl="1" eaLnBrk="1" hangingPunct="1"/>
            <a:r>
              <a:rPr lang="en-US" sz="2400" b="1" dirty="0">
                <a:cs typeface="Times New Roman" panose="02020603050405020304" pitchFamily="18" charset="0"/>
              </a:rPr>
              <a:t>Primary Sampling Unit (PSU)</a:t>
            </a:r>
          </a:p>
          <a:p>
            <a:pPr lvl="2" eaLnBrk="1" hangingPunct="1"/>
            <a:r>
              <a:rPr lang="en-US" sz="2000" b="1" dirty="0">
                <a:cs typeface="Times New Roman" panose="02020603050405020304" pitchFamily="18" charset="0"/>
              </a:rPr>
              <a:t>A unit selected in the first stage of sampling.</a:t>
            </a:r>
          </a:p>
          <a:p>
            <a:pPr lvl="1" eaLnBrk="1" hangingPunct="1"/>
            <a:r>
              <a:rPr lang="en-US" sz="2400" b="1" dirty="0">
                <a:solidFill>
                  <a:srgbClr val="FF0000"/>
                </a:solidFill>
                <a:cs typeface="Times New Roman" panose="02020603050405020304" pitchFamily="18" charset="0"/>
              </a:rPr>
              <a:t>Secondary Sampling Unit</a:t>
            </a:r>
          </a:p>
          <a:p>
            <a:pPr lvl="2" eaLnBrk="1" hangingPunct="1"/>
            <a:r>
              <a:rPr lang="en-US" sz="2000" b="1" dirty="0">
                <a:cs typeface="Times New Roman" panose="02020603050405020304" pitchFamily="18" charset="0"/>
              </a:rPr>
              <a:t>A unit selected in the second stage of sampling.</a:t>
            </a:r>
          </a:p>
          <a:p>
            <a:pPr lvl="1" eaLnBrk="1" hangingPunct="1"/>
            <a:r>
              <a:rPr lang="en-US" sz="2400" b="1" dirty="0">
                <a:solidFill>
                  <a:srgbClr val="FF0000"/>
                </a:solidFill>
                <a:cs typeface="Times New Roman" panose="02020603050405020304" pitchFamily="18" charset="0"/>
              </a:rPr>
              <a:t>Tertiary Sampling Unit</a:t>
            </a:r>
          </a:p>
          <a:p>
            <a:pPr lvl="2" eaLnBrk="1" hangingPunct="1"/>
            <a:r>
              <a:rPr lang="en-US" sz="2000" b="1" dirty="0">
                <a:cs typeface="Times New Roman" panose="02020603050405020304" pitchFamily="18" charset="0"/>
              </a:rPr>
              <a:t>A unit selected in the third stage of sampling.</a:t>
            </a:r>
          </a:p>
        </p:txBody>
      </p:sp>
      <p:sp>
        <p:nvSpPr>
          <p:cNvPr id="2" name="TextBox 1"/>
          <p:cNvSpPr txBox="1"/>
          <p:nvPr/>
        </p:nvSpPr>
        <p:spPr>
          <a:xfrm>
            <a:off x="3719737" y="5733257"/>
            <a:ext cx="7309245" cy="646331"/>
          </a:xfrm>
          <a:prstGeom prst="rect">
            <a:avLst/>
          </a:prstGeom>
          <a:noFill/>
        </p:spPr>
        <p:txBody>
          <a:bodyPr wrap="none" rtlCol="0">
            <a:spAutoFit/>
          </a:bodyPr>
          <a:lstStyle/>
          <a:p>
            <a:r>
              <a:rPr lang="en-US" sz="3600" b="1" i="1" dirty="0">
                <a:solidFill>
                  <a:srgbClr val="C00000"/>
                </a:solidFill>
                <a:cs typeface="Tahoma" panose="020B0604030504040204" pitchFamily="34" charset="0"/>
              </a:rPr>
              <a:t>Sampling Units = </a:t>
            </a:r>
            <a:r>
              <a:rPr lang="en-US" sz="3600" b="1" i="1" dirty="0">
                <a:solidFill>
                  <a:srgbClr val="660066"/>
                </a:solidFill>
              </a:rPr>
              <a:t>Unit of Analysis ?</a:t>
            </a:r>
          </a:p>
        </p:txBody>
      </p:sp>
    </p:spTree>
    <p:extLst>
      <p:ext uri="{BB962C8B-B14F-4D97-AF65-F5344CB8AC3E}">
        <p14:creationId xmlns:p14="http://schemas.microsoft.com/office/powerpoint/2010/main" val="239866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7429">
                                            <p:txEl>
                                              <p:pRg st="0" end="0"/>
                                            </p:txEl>
                                          </p:spTgt>
                                        </p:tgtEl>
                                        <p:attrNameLst>
                                          <p:attrName>style.visibility</p:attrName>
                                        </p:attrNameLst>
                                      </p:cBhvr>
                                      <p:to>
                                        <p:strVal val="visible"/>
                                      </p:to>
                                    </p:set>
                                    <p:animEffect transition="in" filter="wipe(left)">
                                      <p:cBhvr>
                                        <p:cTn id="7" dur="1000"/>
                                        <p:tgtEl>
                                          <p:spTgt spid="487429">
                                            <p:txEl>
                                              <p:pRg st="0" end="0"/>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87429">
                                            <p:txEl>
                                              <p:pRg st="1" end="1"/>
                                            </p:txEl>
                                          </p:spTgt>
                                        </p:tgtEl>
                                        <p:attrNameLst>
                                          <p:attrName>style.visibility</p:attrName>
                                        </p:attrNameLst>
                                      </p:cBhvr>
                                      <p:to>
                                        <p:strVal val="visible"/>
                                      </p:to>
                                    </p:set>
                                    <p:animEffect transition="in" filter="wipe(left)">
                                      <p:cBhvr>
                                        <p:cTn id="11" dur="1000"/>
                                        <p:tgtEl>
                                          <p:spTgt spid="487429">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87429">
                                            <p:txEl>
                                              <p:pRg st="2" end="2"/>
                                            </p:txEl>
                                          </p:spTgt>
                                        </p:tgtEl>
                                        <p:attrNameLst>
                                          <p:attrName>style.visibility</p:attrName>
                                        </p:attrNameLst>
                                      </p:cBhvr>
                                      <p:to>
                                        <p:strVal val="visible"/>
                                      </p:to>
                                    </p:set>
                                    <p:animEffect transition="in" filter="wipe(left)">
                                      <p:cBhvr>
                                        <p:cTn id="14" dur="1000"/>
                                        <p:tgtEl>
                                          <p:spTgt spid="487429">
                                            <p:txEl>
                                              <p:pRg st="2" end="2"/>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87429">
                                            <p:txEl>
                                              <p:pRg st="3" end="3"/>
                                            </p:txEl>
                                          </p:spTgt>
                                        </p:tgtEl>
                                        <p:attrNameLst>
                                          <p:attrName>style.visibility</p:attrName>
                                        </p:attrNameLst>
                                      </p:cBhvr>
                                      <p:to>
                                        <p:strVal val="visible"/>
                                      </p:to>
                                    </p:set>
                                    <p:animEffect transition="in" filter="wipe(left)">
                                      <p:cBhvr>
                                        <p:cTn id="17" dur="1000"/>
                                        <p:tgtEl>
                                          <p:spTgt spid="487429">
                                            <p:txEl>
                                              <p:pRg st="3" end="3"/>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87429">
                                            <p:txEl>
                                              <p:pRg st="4" end="4"/>
                                            </p:txEl>
                                          </p:spTgt>
                                        </p:tgtEl>
                                        <p:attrNameLst>
                                          <p:attrName>style.visibility</p:attrName>
                                        </p:attrNameLst>
                                      </p:cBhvr>
                                      <p:to>
                                        <p:strVal val="visible"/>
                                      </p:to>
                                    </p:set>
                                    <p:animEffect transition="in" filter="wipe(left)">
                                      <p:cBhvr>
                                        <p:cTn id="20" dur="1000"/>
                                        <p:tgtEl>
                                          <p:spTgt spid="487429">
                                            <p:txEl>
                                              <p:pRg st="4" end="4"/>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87429">
                                            <p:txEl>
                                              <p:pRg st="5" end="5"/>
                                            </p:txEl>
                                          </p:spTgt>
                                        </p:tgtEl>
                                        <p:attrNameLst>
                                          <p:attrName>style.visibility</p:attrName>
                                        </p:attrNameLst>
                                      </p:cBhvr>
                                      <p:to>
                                        <p:strVal val="visible"/>
                                      </p:to>
                                    </p:set>
                                    <p:animEffect transition="in" filter="wipe(left)">
                                      <p:cBhvr>
                                        <p:cTn id="23" dur="1000"/>
                                        <p:tgtEl>
                                          <p:spTgt spid="487429">
                                            <p:txEl>
                                              <p:pRg st="5" end="5"/>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87429">
                                            <p:txEl>
                                              <p:pRg st="6" end="6"/>
                                            </p:txEl>
                                          </p:spTgt>
                                        </p:tgtEl>
                                        <p:attrNameLst>
                                          <p:attrName>style.visibility</p:attrName>
                                        </p:attrNameLst>
                                      </p:cBhvr>
                                      <p:to>
                                        <p:strVal val="visible"/>
                                      </p:to>
                                    </p:set>
                                    <p:animEffect transition="in" filter="wipe(left)">
                                      <p:cBhvr>
                                        <p:cTn id="26" dur="1000"/>
                                        <p:tgtEl>
                                          <p:spTgt spid="487429">
                                            <p:txEl>
                                              <p:pRg st="6" end="6"/>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87429">
                                            <p:txEl>
                                              <p:pRg st="7" end="7"/>
                                            </p:txEl>
                                          </p:spTgt>
                                        </p:tgtEl>
                                        <p:attrNameLst>
                                          <p:attrName>style.visibility</p:attrName>
                                        </p:attrNameLst>
                                      </p:cBhvr>
                                      <p:to>
                                        <p:strVal val="visible"/>
                                      </p:to>
                                    </p:set>
                                    <p:animEffect transition="in" filter="wipe(left)">
                                      <p:cBhvr>
                                        <p:cTn id="29" dur="1000"/>
                                        <p:tgtEl>
                                          <p:spTgt spid="4874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3" y="275461"/>
            <a:ext cx="8227457" cy="1281332"/>
          </a:xfrm>
        </p:spPr>
        <p:txBody>
          <a:bodyPr>
            <a:noAutofit/>
          </a:bodyPr>
          <a:lstStyle/>
          <a:p>
            <a:r>
              <a:rPr lang="en-US" sz="3999" b="1" dirty="0">
                <a:solidFill>
                  <a:srgbClr val="660066"/>
                </a:solidFill>
              </a:rPr>
              <a:t>When the sample is representative ?</a:t>
            </a:r>
          </a:p>
        </p:txBody>
      </p:sp>
      <p:sp>
        <p:nvSpPr>
          <p:cNvPr id="3" name="Content Placeholder 2"/>
          <p:cNvSpPr>
            <a:spLocks noGrp="1"/>
          </p:cNvSpPr>
          <p:nvPr>
            <p:ph idx="1"/>
          </p:nvPr>
        </p:nvSpPr>
        <p:spPr>
          <a:xfrm>
            <a:off x="416640" y="1715412"/>
            <a:ext cx="8074169" cy="1649075"/>
          </a:xfrm>
        </p:spPr>
        <p:txBody>
          <a:bodyPr>
            <a:normAutofit/>
          </a:bodyPr>
          <a:lstStyle/>
          <a:p>
            <a:r>
              <a:rPr lang="en-US" sz="3999" b="1" dirty="0">
                <a:solidFill>
                  <a:srgbClr val="FF0000"/>
                </a:solidFill>
              </a:rPr>
              <a:t>The size of the sample</a:t>
            </a:r>
          </a:p>
          <a:p>
            <a:r>
              <a:rPr lang="en-US" sz="3999" b="1" dirty="0">
                <a:solidFill>
                  <a:srgbClr val="FF0000"/>
                </a:solidFill>
              </a:rPr>
              <a:t>The sampling methods</a:t>
            </a:r>
          </a:p>
        </p:txBody>
      </p:sp>
      <p:pic>
        <p:nvPicPr>
          <p:cNvPr id="6146" name="Picture 2" descr="http://image.slidesharecdn.com/week09sampling-1225331134431442-8/95/sampling-methods-in-qualitative-and-quantitative-research-6-728.jpg?cb=1337852547"/>
          <p:cNvPicPr>
            <a:picLocks noChangeAspect="1" noChangeArrowheads="1"/>
          </p:cNvPicPr>
          <p:nvPr/>
        </p:nvPicPr>
        <p:blipFill rotWithShape="1">
          <a:blip r:embed="rId2">
            <a:extLst>
              <a:ext uri="{28A0092B-C50C-407E-A947-70E740481C1C}">
                <a14:useLocalDpi xmlns:a14="http://schemas.microsoft.com/office/drawing/2010/main" val="0"/>
              </a:ext>
            </a:extLst>
          </a:blip>
          <a:srcRect l="13658" t="26433" r="3924" b="12287"/>
          <a:stretch/>
        </p:blipFill>
        <p:spPr bwMode="auto">
          <a:xfrm>
            <a:off x="527742" y="3523106"/>
            <a:ext cx="5713512" cy="318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43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5"/>
          <p:cNvSpPr>
            <a:spLocks noGrp="1" noChangeArrowheads="1"/>
          </p:cNvSpPr>
          <p:nvPr>
            <p:ph type="title"/>
          </p:nvPr>
        </p:nvSpPr>
        <p:spPr>
          <a:xfrm>
            <a:off x="766283" y="521208"/>
            <a:ext cx="6884689" cy="797155"/>
          </a:xfrm>
        </p:spPr>
        <p:txBody>
          <a:bodyPr/>
          <a:lstStyle/>
          <a:p>
            <a:pPr algn="ctr" eaLnBrk="1" hangingPunct="1"/>
            <a:r>
              <a:rPr lang="en-US" b="1" dirty="0" smtClean="0">
                <a:solidFill>
                  <a:schemeClr val="tx1">
                    <a:lumMod val="75000"/>
                  </a:schemeClr>
                </a:solidFill>
                <a:cs typeface="Tahoma" panose="020B0604030504040204" pitchFamily="34" charset="0"/>
              </a:rPr>
              <a:t>Sample Size</a:t>
            </a:r>
          </a:p>
        </p:txBody>
      </p:sp>
      <p:sp>
        <p:nvSpPr>
          <p:cNvPr id="50180" name="Rectangle 6"/>
          <p:cNvSpPr>
            <a:spLocks noGrp="1" noChangeArrowheads="1"/>
          </p:cNvSpPr>
          <p:nvPr>
            <p:ph type="body" idx="1"/>
          </p:nvPr>
        </p:nvSpPr>
        <p:spPr>
          <a:xfrm>
            <a:off x="739397" y="1439353"/>
            <a:ext cx="7529980" cy="4503592"/>
          </a:xfrm>
        </p:spPr>
        <p:txBody>
          <a:bodyPr>
            <a:noAutofit/>
          </a:bodyPr>
          <a:lstStyle/>
          <a:p>
            <a:pPr eaLnBrk="1" hangingPunct="1">
              <a:spcBef>
                <a:spcPct val="50000"/>
              </a:spcBef>
            </a:pPr>
            <a:r>
              <a:rPr lang="en-US" sz="3199" b="1" dirty="0">
                <a:solidFill>
                  <a:srgbClr val="FF0000"/>
                </a:solidFill>
                <a:cs typeface="Times New Roman" panose="02020603050405020304" pitchFamily="18" charset="0"/>
              </a:rPr>
              <a:t>Random Error and Sample Size</a:t>
            </a:r>
          </a:p>
          <a:p>
            <a:pPr lvl="1" eaLnBrk="1" hangingPunct="1">
              <a:spcBef>
                <a:spcPct val="50000"/>
              </a:spcBef>
            </a:pPr>
            <a:r>
              <a:rPr lang="en-US" sz="2799" b="1" dirty="0">
                <a:solidFill>
                  <a:srgbClr val="FF0000"/>
                </a:solidFill>
                <a:cs typeface="Times New Roman" panose="02020603050405020304" pitchFamily="18" charset="0"/>
              </a:rPr>
              <a:t>Random sampling error varies with samples of different sizes.</a:t>
            </a:r>
          </a:p>
          <a:p>
            <a:pPr lvl="1" eaLnBrk="1" hangingPunct="1">
              <a:spcBef>
                <a:spcPct val="50000"/>
              </a:spcBef>
            </a:pPr>
            <a:r>
              <a:rPr lang="en-US" sz="2799" b="1" dirty="0">
                <a:solidFill>
                  <a:srgbClr val="FF0000"/>
                </a:solidFill>
                <a:cs typeface="Times New Roman" panose="02020603050405020304" pitchFamily="18" charset="0"/>
              </a:rPr>
              <a:t>Increases in sample size reduce sampling error at a decreasing rate.</a:t>
            </a:r>
          </a:p>
          <a:p>
            <a:pPr lvl="2" eaLnBrk="1" hangingPunct="1">
              <a:spcBef>
                <a:spcPct val="50000"/>
              </a:spcBef>
            </a:pPr>
            <a:r>
              <a:rPr lang="en-US" sz="2399" b="1" dirty="0">
                <a:solidFill>
                  <a:srgbClr val="FF0000"/>
                </a:solidFill>
                <a:cs typeface="Times New Roman" panose="02020603050405020304" pitchFamily="18" charset="0"/>
              </a:rPr>
              <a:t>Diminishing returns - random sampling error is inversely proportional to the square root of </a:t>
            </a:r>
            <a:r>
              <a:rPr lang="en-US" sz="2399" b="1" i="1" dirty="0">
                <a:solidFill>
                  <a:srgbClr val="FF0000"/>
                </a:solidFill>
                <a:cs typeface="Times New Roman" panose="02020603050405020304" pitchFamily="18" charset="0"/>
              </a:rPr>
              <a:t>n</a:t>
            </a:r>
            <a:r>
              <a:rPr lang="en-US" sz="2399" b="1" dirty="0">
                <a:solidFill>
                  <a:srgbClr val="FF0000"/>
                </a:solidFill>
                <a:cs typeface="Times New Roman" panose="02020603050405020304" pitchFamily="18" charset="0"/>
              </a:rPr>
              <a:t>.</a:t>
            </a:r>
          </a:p>
        </p:txBody>
      </p:sp>
      <p:pic>
        <p:nvPicPr>
          <p:cNvPr id="7170" name="Picture 2" descr="http://sjhoward.co.uk/wp-content/uploads/2007/02/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618" y="1179445"/>
            <a:ext cx="3912075" cy="53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4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1292172" y="242878"/>
            <a:ext cx="8516867" cy="882793"/>
          </a:xfrm>
        </p:spPr>
        <p:txBody>
          <a:bodyPr rtlCol="0">
            <a:noAutofit/>
          </a:bodyPr>
          <a:lstStyle/>
          <a:p>
            <a:pPr marL="1145831" indent="-1145831" algn="ctr">
              <a:defRPr/>
            </a:pPr>
            <a:r>
              <a:rPr lang="en-US" sz="2799" b="1" dirty="0">
                <a:solidFill>
                  <a:srgbClr val="C00000"/>
                </a:solidFill>
                <a:latin typeface="Arial" pitchFamily="-112" charset="0"/>
              </a:rPr>
              <a:t>Relationship between Sample Size and </a:t>
            </a:r>
            <a:r>
              <a:rPr lang="en-US" sz="2799" b="1" dirty="0" smtClean="0">
                <a:solidFill>
                  <a:srgbClr val="C00000"/>
                </a:solidFill>
                <a:latin typeface="Arial" pitchFamily="-112" charset="0"/>
              </a:rPr>
              <a:t>Error</a:t>
            </a:r>
            <a:endParaRPr lang="en-US" sz="2799" b="1" dirty="0">
              <a:solidFill>
                <a:srgbClr val="C00000"/>
              </a:solidFill>
            </a:endParaRPr>
          </a:p>
        </p:txBody>
      </p:sp>
      <p:pic>
        <p:nvPicPr>
          <p:cNvPr id="51205" name="Picture 2" descr="F:\Barry's RESEARCH book\BRM 9e 2012\Online_images_4c\Online_images\Ch17\26949_F17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486" y="1569308"/>
            <a:ext cx="7783819" cy="493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a:xfrm>
            <a:off x="4679945" y="1529743"/>
            <a:ext cx="4107422" cy="3633476"/>
          </a:xfrm>
          <a:custGeom>
            <a:avLst/>
            <a:gdLst>
              <a:gd name="connsiteX0" fmla="*/ 0 w 4108492"/>
              <a:gd name="connsiteY0" fmla="*/ 3634422 h 3634422"/>
              <a:gd name="connsiteX1" fmla="*/ 1595718 w 4108492"/>
              <a:gd name="connsiteY1" fmla="*/ 3437198 h 3634422"/>
              <a:gd name="connsiteX2" fmla="*/ 2061883 w 4108492"/>
              <a:gd name="connsiteY2" fmla="*/ 3293763 h 3634422"/>
              <a:gd name="connsiteX3" fmla="*/ 2671483 w 4108492"/>
              <a:gd name="connsiteY3" fmla="*/ 3042751 h 3634422"/>
              <a:gd name="connsiteX4" fmla="*/ 3316942 w 4108492"/>
              <a:gd name="connsiteY4" fmla="*/ 2522798 h 3634422"/>
              <a:gd name="connsiteX5" fmla="*/ 3783106 w 4108492"/>
              <a:gd name="connsiteY5" fmla="*/ 1518751 h 3634422"/>
              <a:gd name="connsiteX6" fmla="*/ 4069977 w 4108492"/>
              <a:gd name="connsiteY6" fmla="*/ 120257 h 3634422"/>
              <a:gd name="connsiteX7" fmla="*/ 4105836 w 4108492"/>
              <a:gd name="connsiteY7" fmla="*/ 66469 h 3634422"/>
              <a:gd name="connsiteX8" fmla="*/ 4105836 w 4108492"/>
              <a:gd name="connsiteY8" fmla="*/ 48539 h 3634422"/>
              <a:gd name="connsiteX9" fmla="*/ 4105836 w 4108492"/>
              <a:gd name="connsiteY9" fmla="*/ 66469 h 363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492" h="3634422">
                <a:moveTo>
                  <a:pt x="0" y="3634422"/>
                </a:moveTo>
                <a:cubicBezTo>
                  <a:pt x="626035" y="3564198"/>
                  <a:pt x="1252071" y="3493974"/>
                  <a:pt x="1595718" y="3437198"/>
                </a:cubicBezTo>
                <a:cubicBezTo>
                  <a:pt x="1939365" y="3380422"/>
                  <a:pt x="1882589" y="3359504"/>
                  <a:pt x="2061883" y="3293763"/>
                </a:cubicBezTo>
                <a:cubicBezTo>
                  <a:pt x="2241177" y="3228022"/>
                  <a:pt x="2462307" y="3171245"/>
                  <a:pt x="2671483" y="3042751"/>
                </a:cubicBezTo>
                <a:cubicBezTo>
                  <a:pt x="2880660" y="2914257"/>
                  <a:pt x="3131672" y="2776798"/>
                  <a:pt x="3316942" y="2522798"/>
                </a:cubicBezTo>
                <a:cubicBezTo>
                  <a:pt x="3502212" y="2268798"/>
                  <a:pt x="3657600" y="1919174"/>
                  <a:pt x="3783106" y="1518751"/>
                </a:cubicBezTo>
                <a:cubicBezTo>
                  <a:pt x="3908612" y="1118328"/>
                  <a:pt x="4016189" y="362304"/>
                  <a:pt x="4069977" y="120257"/>
                </a:cubicBezTo>
                <a:cubicBezTo>
                  <a:pt x="4123765" y="-121790"/>
                  <a:pt x="4099860" y="78422"/>
                  <a:pt x="4105836" y="66469"/>
                </a:cubicBezTo>
                <a:cubicBezTo>
                  <a:pt x="4111812" y="54516"/>
                  <a:pt x="4105836" y="48539"/>
                  <a:pt x="4105836" y="48539"/>
                </a:cubicBezTo>
                <a:lnTo>
                  <a:pt x="4105836" y="66469"/>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2399">
              <a:ln w="28575">
                <a:solidFill>
                  <a:schemeClr val="tx1"/>
                </a:solidFill>
              </a:ln>
            </a:endParaRPr>
          </a:p>
        </p:txBody>
      </p:sp>
      <p:sp>
        <p:nvSpPr>
          <p:cNvPr id="12" name="TextBox 11"/>
          <p:cNvSpPr txBox="1"/>
          <p:nvPr/>
        </p:nvSpPr>
        <p:spPr>
          <a:xfrm>
            <a:off x="7745076" y="1529746"/>
            <a:ext cx="1352904" cy="461417"/>
          </a:xfrm>
          <a:prstGeom prst="rect">
            <a:avLst/>
          </a:prstGeom>
          <a:noFill/>
        </p:spPr>
        <p:txBody>
          <a:bodyPr wrap="none" rtlCol="0">
            <a:spAutoFit/>
          </a:bodyPr>
          <a:lstStyle/>
          <a:p>
            <a:r>
              <a:rPr lang="en-MY" sz="2399" b="1" dirty="0">
                <a:solidFill>
                  <a:srgbClr val="FF0000"/>
                </a:solidFill>
              </a:rPr>
              <a:t>mistake</a:t>
            </a:r>
          </a:p>
        </p:txBody>
      </p:sp>
    </p:spTree>
    <p:extLst>
      <p:ext uri="{BB962C8B-B14F-4D97-AF65-F5344CB8AC3E}">
        <p14:creationId xmlns:p14="http://schemas.microsoft.com/office/powerpoint/2010/main" val="29644585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806" y="346442"/>
            <a:ext cx="8532178" cy="662719"/>
          </a:xfrm>
        </p:spPr>
        <p:txBody>
          <a:bodyPr>
            <a:normAutofit/>
          </a:bodyPr>
          <a:lstStyle/>
          <a:p>
            <a:pPr algn="ctr"/>
            <a:r>
              <a:rPr lang="en-US" b="1" dirty="0">
                <a:solidFill>
                  <a:srgbClr val="C00000"/>
                </a:solidFill>
              </a:rPr>
              <a:t>T</a:t>
            </a:r>
            <a:r>
              <a:rPr lang="en-US" b="1" dirty="0" smtClean="0">
                <a:solidFill>
                  <a:srgbClr val="C00000"/>
                </a:solidFill>
              </a:rPr>
              <a:t>he Sample Size</a:t>
            </a:r>
            <a:endParaRPr lang="en-US" b="1" dirty="0">
              <a:solidFill>
                <a:srgbClr val="C00000"/>
              </a:solidFill>
            </a:endParaRPr>
          </a:p>
        </p:txBody>
      </p:sp>
      <p:sp>
        <p:nvSpPr>
          <p:cNvPr id="3" name="Content Placeholder 2"/>
          <p:cNvSpPr>
            <a:spLocks noGrp="1"/>
          </p:cNvSpPr>
          <p:nvPr>
            <p:ph idx="1"/>
          </p:nvPr>
        </p:nvSpPr>
        <p:spPr>
          <a:xfrm>
            <a:off x="1014334" y="2560866"/>
            <a:ext cx="8532178" cy="3915343"/>
          </a:xfrm>
        </p:spPr>
        <p:txBody>
          <a:bodyPr>
            <a:normAutofit/>
          </a:bodyPr>
          <a:lstStyle/>
          <a:p>
            <a:pPr lvl="1">
              <a:buFont typeface="Arial" panose="020B0604020202020204" pitchFamily="34" charset="0"/>
              <a:buChar char="•"/>
            </a:pPr>
            <a:r>
              <a:rPr lang="en-US" sz="2399" b="1" dirty="0">
                <a:solidFill>
                  <a:schemeClr val="accent3">
                    <a:lumMod val="75000"/>
                  </a:schemeClr>
                </a:solidFill>
              </a:rPr>
              <a:t>the comparison of sample size to the population size</a:t>
            </a:r>
          </a:p>
          <a:p>
            <a:pPr lvl="1">
              <a:buFont typeface="Arial" panose="020B0604020202020204" pitchFamily="34" charset="0"/>
              <a:buChar char="•"/>
            </a:pPr>
            <a:r>
              <a:rPr lang="en-US" sz="2399" b="1" dirty="0">
                <a:solidFill>
                  <a:schemeClr val="accent3">
                    <a:lumMod val="75000"/>
                  </a:schemeClr>
                </a:solidFill>
              </a:rPr>
              <a:t>the level of homogeneity or uniformity of the population </a:t>
            </a:r>
          </a:p>
          <a:p>
            <a:pPr lvl="1">
              <a:buFont typeface="Arial" panose="020B0604020202020204" pitchFamily="34" charset="0"/>
              <a:buChar char="•"/>
            </a:pPr>
            <a:r>
              <a:rPr lang="en-US" sz="2399" b="1" dirty="0">
                <a:solidFill>
                  <a:schemeClr val="accent3">
                    <a:lumMod val="75000"/>
                  </a:schemeClr>
                </a:solidFill>
              </a:rPr>
              <a:t>the sampling method used </a:t>
            </a:r>
          </a:p>
          <a:p>
            <a:pPr lvl="1">
              <a:buFont typeface="Arial" panose="020B0604020202020204" pitchFamily="34" charset="0"/>
              <a:buChar char="•"/>
            </a:pPr>
            <a:r>
              <a:rPr lang="en-US" sz="2399" b="1" dirty="0">
                <a:solidFill>
                  <a:schemeClr val="accent3">
                    <a:lumMod val="75000"/>
                  </a:schemeClr>
                </a:solidFill>
              </a:rPr>
              <a:t>the level of precision desired </a:t>
            </a:r>
          </a:p>
          <a:p>
            <a:pPr lvl="1">
              <a:buFont typeface="Arial" panose="020B0604020202020204" pitchFamily="34" charset="0"/>
              <a:buChar char="•"/>
            </a:pPr>
            <a:r>
              <a:rPr lang="en-US" sz="2399" b="1" dirty="0">
                <a:solidFill>
                  <a:schemeClr val="accent3">
                    <a:lumMod val="75000"/>
                  </a:schemeClr>
                </a:solidFill>
              </a:rPr>
              <a:t>the purpose of the research</a:t>
            </a:r>
          </a:p>
          <a:p>
            <a:pPr lvl="1">
              <a:buFont typeface="Arial" panose="020B0604020202020204" pitchFamily="34" charset="0"/>
              <a:buChar char="•"/>
            </a:pPr>
            <a:r>
              <a:rPr lang="en-US" sz="2399" b="1" dirty="0">
                <a:solidFill>
                  <a:schemeClr val="accent3">
                    <a:lumMod val="75000"/>
                  </a:schemeClr>
                </a:solidFill>
              </a:rPr>
              <a:t>the availability of  budget and time</a:t>
            </a:r>
          </a:p>
        </p:txBody>
      </p:sp>
      <p:sp>
        <p:nvSpPr>
          <p:cNvPr id="4" name="TextBox 3"/>
          <p:cNvSpPr txBox="1"/>
          <p:nvPr/>
        </p:nvSpPr>
        <p:spPr>
          <a:xfrm>
            <a:off x="1198066" y="1452798"/>
            <a:ext cx="8570918" cy="584647"/>
          </a:xfrm>
          <a:prstGeom prst="rect">
            <a:avLst/>
          </a:prstGeom>
          <a:noFill/>
        </p:spPr>
        <p:txBody>
          <a:bodyPr wrap="square" rtlCol="0">
            <a:spAutoFit/>
          </a:bodyPr>
          <a:lstStyle/>
          <a:p>
            <a:pPr algn="ctr"/>
            <a:r>
              <a:rPr lang="en-US" sz="3199" b="1" dirty="0">
                <a:solidFill>
                  <a:srgbClr val="FF0000"/>
                </a:solidFill>
              </a:rPr>
              <a:t>the sample size is determined based on </a:t>
            </a:r>
          </a:p>
        </p:txBody>
      </p:sp>
    </p:spTree>
    <p:extLst>
      <p:ext uri="{BB962C8B-B14F-4D97-AF65-F5344CB8AC3E}">
        <p14:creationId xmlns:p14="http://schemas.microsoft.com/office/powerpoint/2010/main" val="292013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7849" y="389713"/>
            <a:ext cx="6948893" cy="753288"/>
          </a:xfrm>
        </p:spPr>
        <p:txBody>
          <a:bodyPr>
            <a:normAutofit/>
          </a:bodyPr>
          <a:lstStyle/>
          <a:p>
            <a:r>
              <a:rPr lang="en-US" sz="4400" b="1" dirty="0">
                <a:solidFill>
                  <a:srgbClr val="C00000"/>
                </a:solidFill>
              </a:rPr>
              <a:t>design of </a:t>
            </a:r>
            <a:r>
              <a:rPr lang="en-US" sz="4400" b="1" dirty="0" smtClean="0">
                <a:solidFill>
                  <a:srgbClr val="C00000"/>
                </a:solidFill>
              </a:rPr>
              <a:t>research</a:t>
            </a:r>
            <a:endParaRPr lang="en-US" sz="4400" b="1" dirty="0">
              <a:solidFill>
                <a:srgbClr val="C00000"/>
              </a:solidFill>
            </a:endParaRPr>
          </a:p>
        </p:txBody>
      </p:sp>
      <p:pic>
        <p:nvPicPr>
          <p:cNvPr id="12290" name="Picture 2" descr="http://assets.dwell.com/sites/default/files/styles/article_photo/public/2012/11/01/miller-abbott-j-and-lupton-ellen-design-writing-research-book.jpg?itok=_7O-Rexm"/>
          <p:cNvPicPr>
            <a:picLocks noChangeAspect="1" noChangeArrowheads="1"/>
          </p:cNvPicPr>
          <p:nvPr/>
        </p:nvPicPr>
        <p:blipFill rotWithShape="1">
          <a:blip r:embed="rId2">
            <a:extLst>
              <a:ext uri="{28A0092B-C50C-407E-A947-70E740481C1C}">
                <a14:useLocalDpi xmlns:a14="http://schemas.microsoft.com/office/drawing/2010/main" val="0"/>
              </a:ext>
            </a:extLst>
          </a:blip>
          <a:srcRect l="19514" t="5273" r="31426" b="15110"/>
          <a:stretch/>
        </p:blipFill>
        <p:spPr bwMode="auto">
          <a:xfrm>
            <a:off x="7968343" y="29030"/>
            <a:ext cx="3918856" cy="67709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86226" y="1309487"/>
            <a:ext cx="6992257" cy="519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buFontTx/>
              <a:buChar char="•"/>
            </a:pPr>
            <a:r>
              <a:rPr lang="en-US" b="1" i="1" dirty="0">
                <a:solidFill>
                  <a:srgbClr val="FF0000"/>
                </a:solidFill>
                <a:latin typeface="Arial" panose="020B0604020202020204" pitchFamily="34" charset="0"/>
                <a:cs typeface="Arial" panose="020B0604020202020204" pitchFamily="34" charset="0"/>
              </a:rPr>
              <a:t>The research design is the master plan specifying the methods and procedures for collecting and analyzing the needed information</a:t>
            </a:r>
            <a:r>
              <a:rPr lang="en-US" b="1" i="1" dirty="0" smtClean="0">
                <a:solidFill>
                  <a:srgbClr val="FF0000"/>
                </a:solidFill>
                <a:latin typeface="Arial" panose="020B0604020202020204" pitchFamily="34" charset="0"/>
                <a:cs typeface="Arial" panose="020B0604020202020204" pitchFamily="34" charset="0"/>
              </a:rPr>
              <a:t>.</a:t>
            </a:r>
          </a:p>
          <a:p>
            <a:pPr>
              <a:lnSpc>
                <a:spcPct val="90000"/>
              </a:lnSpc>
              <a:spcBef>
                <a:spcPct val="20000"/>
              </a:spcBef>
              <a:buFontTx/>
              <a:buChar char="•"/>
            </a:pPr>
            <a:r>
              <a:rPr lang="en-MY" b="1" i="1" dirty="0">
                <a:solidFill>
                  <a:srgbClr val="FF0000"/>
                </a:solidFill>
                <a:latin typeface="Arial" panose="020B0604020202020204" pitchFamily="34" charset="0"/>
                <a:cs typeface="Arial" panose="020B0604020202020204" pitchFamily="34" charset="0"/>
              </a:rPr>
              <a:t>A detailed outline of how an investigation will take place. A research design will typically include how data is to be collected, what instruments will be employed, how the instruments will be used and the intended means for </a:t>
            </a:r>
            <a:r>
              <a:rPr lang="en-MY" b="1" i="1" dirty="0" smtClean="0">
                <a:solidFill>
                  <a:srgbClr val="FF0000"/>
                </a:solidFill>
                <a:latin typeface="Arial" panose="020B0604020202020204" pitchFamily="34" charset="0"/>
                <a:cs typeface="Arial" panose="020B0604020202020204" pitchFamily="34" charset="0"/>
              </a:rPr>
              <a:t>analysing data </a:t>
            </a:r>
            <a:r>
              <a:rPr lang="en-MY" b="1" i="1" dirty="0">
                <a:solidFill>
                  <a:srgbClr val="FF0000"/>
                </a:solidFill>
                <a:latin typeface="Arial" panose="020B0604020202020204" pitchFamily="34" charset="0"/>
                <a:cs typeface="Arial" panose="020B0604020202020204" pitchFamily="34" charset="0"/>
              </a:rPr>
              <a:t>collected</a:t>
            </a:r>
            <a:r>
              <a:rPr lang="en-MY" b="1" i="1" dirty="0" smtClean="0">
                <a:solidFill>
                  <a:srgbClr val="FF0000"/>
                </a:solidFill>
                <a:latin typeface="Arial" panose="020B0604020202020204" pitchFamily="34" charset="0"/>
                <a:cs typeface="Arial" panose="020B0604020202020204" pitchFamily="34" charset="0"/>
              </a:rPr>
              <a:t>.</a:t>
            </a:r>
          </a:p>
          <a:p>
            <a:pPr>
              <a:lnSpc>
                <a:spcPct val="90000"/>
              </a:lnSpc>
              <a:spcBef>
                <a:spcPct val="20000"/>
              </a:spcBef>
              <a:buFontTx/>
              <a:buChar char="•"/>
            </a:pPr>
            <a:r>
              <a:rPr lang="en-US" altLang="en-US" b="1" i="1" dirty="0">
                <a:solidFill>
                  <a:srgbClr val="FF0000"/>
                </a:solidFill>
                <a:latin typeface="Arial" panose="020B0604020202020204" pitchFamily="34" charset="0"/>
                <a:cs typeface="Arial" panose="020B0604020202020204" pitchFamily="34" charset="0"/>
              </a:rPr>
              <a:t>A master plan that specifies the methods and procedures for collecting and analyzing the needed information</a:t>
            </a:r>
            <a:endParaRPr lang="en-US"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59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0066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0066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0066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844051" y="286913"/>
            <a:ext cx="8998220" cy="1179329"/>
          </a:xfrm>
        </p:spPr>
        <p:txBody>
          <a:bodyPr rtlCol="0">
            <a:normAutofit/>
          </a:bodyPr>
          <a:lstStyle/>
          <a:p>
            <a:pPr algn="ctr">
              <a:defRPr/>
            </a:pPr>
            <a:r>
              <a:rPr lang="en-US" b="1" dirty="0">
                <a:solidFill>
                  <a:srgbClr val="C00000"/>
                </a:solidFill>
              </a:rPr>
              <a:t>Factors of Concern in Choosing Sample Size</a:t>
            </a:r>
          </a:p>
        </p:txBody>
      </p:sp>
      <p:sp>
        <p:nvSpPr>
          <p:cNvPr id="672771" name="Rectangle 3"/>
          <p:cNvSpPr>
            <a:spLocks noGrp="1" noChangeArrowheads="1"/>
          </p:cNvSpPr>
          <p:nvPr>
            <p:ph type="body" idx="1"/>
          </p:nvPr>
        </p:nvSpPr>
        <p:spPr>
          <a:xfrm>
            <a:off x="942638" y="1635254"/>
            <a:ext cx="9450819" cy="4926097"/>
          </a:xfrm>
        </p:spPr>
        <p:txBody>
          <a:bodyPr rtlCol="0">
            <a:noAutofit/>
          </a:bodyPr>
          <a:lstStyle/>
          <a:p>
            <a:pPr>
              <a:defRPr/>
            </a:pPr>
            <a:r>
              <a:rPr lang="en-US" sz="2799" b="1" dirty="0">
                <a:solidFill>
                  <a:srgbClr val="FF0000"/>
                </a:solidFill>
              </a:rPr>
              <a:t>Variance (or Heterogeneity)</a:t>
            </a:r>
          </a:p>
          <a:p>
            <a:pPr lvl="1">
              <a:buClr>
                <a:schemeClr val="accent1">
                  <a:lumMod val="75000"/>
                </a:schemeClr>
              </a:buClr>
              <a:buFont typeface="Arial"/>
              <a:buChar char="•"/>
              <a:defRPr/>
            </a:pPr>
            <a:r>
              <a:rPr lang="en-US" sz="2399" b="1" dirty="0">
                <a:solidFill>
                  <a:srgbClr val="FF0000"/>
                </a:solidFill>
              </a:rPr>
              <a:t>A heterogeneous population has more variance (a larger standard deviation) which will require a larger sample.</a:t>
            </a:r>
          </a:p>
          <a:p>
            <a:pPr lvl="1">
              <a:buClr>
                <a:schemeClr val="accent1">
                  <a:lumMod val="75000"/>
                </a:schemeClr>
              </a:buClr>
              <a:buFont typeface="Arial"/>
              <a:buChar char="•"/>
              <a:defRPr/>
            </a:pPr>
            <a:r>
              <a:rPr lang="en-US" sz="2399" b="1" dirty="0">
                <a:solidFill>
                  <a:srgbClr val="FF0000"/>
                </a:solidFill>
              </a:rPr>
              <a:t>A homogeneous population has less variance (a smaller standard deviation) which permits a smaller sample.</a:t>
            </a:r>
          </a:p>
          <a:p>
            <a:pPr>
              <a:defRPr/>
            </a:pPr>
            <a:r>
              <a:rPr lang="en-US" sz="2799" b="1" dirty="0">
                <a:solidFill>
                  <a:srgbClr val="FF0000"/>
                </a:solidFill>
              </a:rPr>
              <a:t>Magnitude of Error (Confidence Interval)</a:t>
            </a:r>
          </a:p>
          <a:p>
            <a:pPr lvl="1">
              <a:buClr>
                <a:schemeClr val="accent1">
                  <a:lumMod val="75000"/>
                </a:schemeClr>
              </a:buClr>
              <a:buFont typeface="Arial"/>
              <a:buChar char="•"/>
              <a:defRPr/>
            </a:pPr>
            <a:r>
              <a:rPr lang="en-US" sz="2399" b="1" dirty="0">
                <a:solidFill>
                  <a:srgbClr val="FF0000"/>
                </a:solidFill>
              </a:rPr>
              <a:t>How precise must the estimate be?</a:t>
            </a:r>
          </a:p>
          <a:p>
            <a:pPr>
              <a:defRPr/>
            </a:pPr>
            <a:r>
              <a:rPr lang="en-US" sz="2799" b="1" dirty="0">
                <a:solidFill>
                  <a:srgbClr val="FF0000"/>
                </a:solidFill>
              </a:rPr>
              <a:t>Confidence Level</a:t>
            </a:r>
          </a:p>
          <a:p>
            <a:pPr lvl="1">
              <a:buClr>
                <a:schemeClr val="accent1">
                  <a:lumMod val="75000"/>
                </a:schemeClr>
              </a:buClr>
              <a:buFont typeface="Arial"/>
              <a:buChar char="•"/>
              <a:defRPr/>
            </a:pPr>
            <a:r>
              <a:rPr lang="en-US" sz="2399" b="1" dirty="0">
                <a:solidFill>
                  <a:srgbClr val="FF0000"/>
                </a:solidFill>
              </a:rPr>
              <a:t>How much error will be tolerated?</a:t>
            </a:r>
          </a:p>
        </p:txBody>
      </p:sp>
    </p:spTree>
    <p:extLst>
      <p:ext uri="{BB962C8B-B14F-4D97-AF65-F5344CB8AC3E}">
        <p14:creationId xmlns:p14="http://schemas.microsoft.com/office/powerpoint/2010/main" val="356187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484" y="212008"/>
            <a:ext cx="8532178" cy="743379"/>
          </a:xfrm>
        </p:spPr>
        <p:txBody>
          <a:bodyPr/>
          <a:lstStyle/>
          <a:p>
            <a:pPr algn="ctr"/>
            <a:r>
              <a:rPr lang="en-US" b="1" dirty="0" smtClean="0">
                <a:solidFill>
                  <a:srgbClr val="FF0000"/>
                </a:solidFill>
              </a:rPr>
              <a:t>Sampling Methods</a:t>
            </a:r>
            <a:endParaRPr lang="en-US" b="1" dirty="0">
              <a:solidFill>
                <a:srgbClr val="FF0000"/>
              </a:solidFill>
            </a:endParaRPr>
          </a:p>
        </p:txBody>
      </p:sp>
      <p:sp>
        <p:nvSpPr>
          <p:cNvPr id="3" name="Content Placeholder 2"/>
          <p:cNvSpPr>
            <a:spLocks noGrp="1"/>
          </p:cNvSpPr>
          <p:nvPr>
            <p:ph idx="1"/>
          </p:nvPr>
        </p:nvSpPr>
        <p:spPr>
          <a:xfrm>
            <a:off x="982968" y="1237700"/>
            <a:ext cx="9612142" cy="4960674"/>
          </a:xfrm>
        </p:spPr>
        <p:txBody>
          <a:bodyPr>
            <a:noAutofit/>
          </a:bodyPr>
          <a:lstStyle/>
          <a:p>
            <a:r>
              <a:rPr lang="en-US" sz="2799" b="1" i="1" dirty="0">
                <a:solidFill>
                  <a:schemeClr val="tx1">
                    <a:lumMod val="90000"/>
                  </a:schemeClr>
                </a:solidFill>
              </a:rPr>
              <a:t>probability  sampling: </a:t>
            </a:r>
            <a:r>
              <a:rPr lang="en-US" sz="2799" b="1" i="1" dirty="0">
                <a:solidFill>
                  <a:srgbClr val="FF0000"/>
                </a:solidFill>
              </a:rPr>
              <a:t>Selecting sample is based on the consideration of the probability theory</a:t>
            </a:r>
          </a:p>
          <a:p>
            <a:r>
              <a:rPr lang="en-US" sz="2799" b="1" i="1" dirty="0">
                <a:solidFill>
                  <a:schemeClr val="tx1">
                    <a:lumMod val="90000"/>
                  </a:schemeClr>
                </a:solidFill>
              </a:rPr>
              <a:t>non probability sampling</a:t>
            </a:r>
            <a:r>
              <a:rPr lang="en-US" sz="2799" b="1" dirty="0">
                <a:solidFill>
                  <a:schemeClr val="tx1">
                    <a:lumMod val="90000"/>
                  </a:schemeClr>
                </a:solidFill>
              </a:rPr>
              <a:t>: </a:t>
            </a:r>
            <a:r>
              <a:rPr lang="en-US" sz="2799" b="1" dirty="0">
                <a:solidFill>
                  <a:srgbClr val="FF0000"/>
                </a:solidFill>
              </a:rPr>
              <a:t>The sample is selected based on certain considerations, does not use the probability theory approach, and without random </a:t>
            </a:r>
          </a:p>
          <a:p>
            <a:r>
              <a:rPr lang="en-US" sz="2799" b="1" dirty="0">
                <a:solidFill>
                  <a:srgbClr val="0070C0"/>
                </a:solidFill>
              </a:rPr>
              <a:t>Probability sampling is better to use in selecting sample, but in reality it is often not possible. If so, then non probability sampling can be used as an alternative</a:t>
            </a:r>
          </a:p>
        </p:txBody>
      </p:sp>
    </p:spTree>
    <p:extLst>
      <p:ext uri="{BB962C8B-B14F-4D97-AF65-F5344CB8AC3E}">
        <p14:creationId xmlns:p14="http://schemas.microsoft.com/office/powerpoint/2010/main" val="40917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202" y="135330"/>
            <a:ext cx="8532178" cy="773390"/>
          </a:xfrm>
        </p:spPr>
        <p:txBody>
          <a:bodyPr>
            <a:normAutofit/>
          </a:bodyPr>
          <a:lstStyle/>
          <a:p>
            <a:r>
              <a:rPr lang="en-GB" altLang="en-US" b="1" dirty="0">
                <a:solidFill>
                  <a:srgbClr val="C00000"/>
                </a:solidFill>
                <a:latin typeface="Arial" pitchFamily="34" charset="0"/>
              </a:rPr>
              <a:t>P</a:t>
            </a:r>
            <a:r>
              <a:rPr lang="en-GB" altLang="en-US" b="1" dirty="0" smtClean="0">
                <a:solidFill>
                  <a:srgbClr val="C00000"/>
                </a:solidFill>
                <a:latin typeface="Arial" pitchFamily="34" charset="0"/>
              </a:rPr>
              <a:t>robability Sampling</a:t>
            </a:r>
            <a:endParaRPr lang="en-US" dirty="0">
              <a:solidFill>
                <a:srgbClr val="C00000"/>
              </a:solidFill>
            </a:endParaRPr>
          </a:p>
        </p:txBody>
      </p:sp>
      <p:sp>
        <p:nvSpPr>
          <p:cNvPr id="3" name="Content Placeholder 2"/>
          <p:cNvSpPr>
            <a:spLocks noGrp="1"/>
          </p:cNvSpPr>
          <p:nvPr>
            <p:ph idx="1"/>
          </p:nvPr>
        </p:nvSpPr>
        <p:spPr>
          <a:xfrm>
            <a:off x="2354211" y="1358693"/>
            <a:ext cx="5686625" cy="2984470"/>
          </a:xfrm>
        </p:spPr>
        <p:txBody>
          <a:bodyPr>
            <a:noAutofit/>
          </a:bodyPr>
          <a:lstStyle/>
          <a:p>
            <a:pPr>
              <a:lnSpc>
                <a:spcPct val="90000"/>
              </a:lnSpc>
            </a:pPr>
            <a:r>
              <a:rPr lang="en-GB" altLang="en-US" sz="2799" b="1" i="1" dirty="0">
                <a:solidFill>
                  <a:srgbClr val="000066"/>
                </a:solidFill>
                <a:latin typeface="Arial" pitchFamily="34" charset="0"/>
              </a:rPr>
              <a:t>Simple random</a:t>
            </a:r>
          </a:p>
          <a:p>
            <a:pPr>
              <a:lnSpc>
                <a:spcPct val="90000"/>
              </a:lnSpc>
            </a:pPr>
            <a:r>
              <a:rPr lang="en-GB" altLang="en-US" sz="2799" b="1" i="1" dirty="0">
                <a:solidFill>
                  <a:srgbClr val="000066"/>
                </a:solidFill>
                <a:latin typeface="Arial" pitchFamily="34" charset="0"/>
              </a:rPr>
              <a:t>Systematic</a:t>
            </a:r>
          </a:p>
          <a:p>
            <a:pPr>
              <a:lnSpc>
                <a:spcPct val="90000"/>
              </a:lnSpc>
            </a:pPr>
            <a:r>
              <a:rPr lang="en-GB" altLang="en-US" sz="2799" b="1" i="1" dirty="0">
                <a:solidFill>
                  <a:srgbClr val="000066"/>
                </a:solidFill>
                <a:latin typeface="Arial" pitchFamily="34" charset="0"/>
              </a:rPr>
              <a:t>Stratified random</a:t>
            </a:r>
          </a:p>
          <a:p>
            <a:pPr>
              <a:lnSpc>
                <a:spcPct val="90000"/>
              </a:lnSpc>
            </a:pPr>
            <a:r>
              <a:rPr lang="en-GB" altLang="en-US" sz="2799" b="1" i="1" dirty="0">
                <a:solidFill>
                  <a:srgbClr val="000066"/>
                </a:solidFill>
                <a:latin typeface="Arial" pitchFamily="34" charset="0"/>
              </a:rPr>
              <a:t>Cluster</a:t>
            </a:r>
          </a:p>
          <a:p>
            <a:pPr>
              <a:lnSpc>
                <a:spcPct val="90000"/>
              </a:lnSpc>
            </a:pPr>
            <a:r>
              <a:rPr lang="en-GB" altLang="en-US" sz="2799" b="1" i="1" dirty="0">
                <a:solidFill>
                  <a:srgbClr val="000066"/>
                </a:solidFill>
                <a:latin typeface="Arial" pitchFamily="34" charset="0"/>
              </a:rPr>
              <a:t>Multi-stage</a:t>
            </a:r>
          </a:p>
        </p:txBody>
      </p:sp>
      <p:pic>
        <p:nvPicPr>
          <p:cNvPr id="9218" name="Picture 2" descr="https://encrypted-tbn2.gstatic.com/images?q=tbn:ANd9GcQvykElAZo1BoLUCE0YH3F1FuEE3spSLvTg_a5qqT0FwfVo0JRv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550" y="1183926"/>
            <a:ext cx="5531091" cy="54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2"/>
            <a:ext cx="5014292" cy="234887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0" y="2204864"/>
            <a:ext cx="5040560" cy="2353654"/>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06" y="4553744"/>
            <a:ext cx="4985375" cy="2277399"/>
          </a:xfrm>
          <a:prstGeom prst="rect">
            <a:avLst/>
          </a:prstGeom>
        </p:spPr>
      </p:pic>
      <p:sp>
        <p:nvSpPr>
          <p:cNvPr id="23" name="TextBox 22"/>
          <p:cNvSpPr txBox="1"/>
          <p:nvPr/>
        </p:nvSpPr>
        <p:spPr>
          <a:xfrm>
            <a:off x="6096000" y="260649"/>
            <a:ext cx="5976664" cy="954107"/>
          </a:xfrm>
          <a:prstGeom prst="rect">
            <a:avLst/>
          </a:prstGeom>
          <a:noFill/>
        </p:spPr>
        <p:txBody>
          <a:bodyPr wrap="square" rtlCol="0">
            <a:spAutoFit/>
          </a:bodyPr>
          <a:lstStyle/>
          <a:p>
            <a:r>
              <a:rPr lang="en-US" sz="2000" b="1" dirty="0">
                <a:solidFill>
                  <a:srgbClr val="FF0000"/>
                </a:solidFill>
                <a:cs typeface="Times New Roman" panose="02020603050405020304" pitchFamily="18" charset="0"/>
              </a:rPr>
              <a:t>Simple Random Sampling</a:t>
            </a:r>
          </a:p>
          <a:p>
            <a:pPr lvl="1"/>
            <a:r>
              <a:rPr lang="en-US" b="1" dirty="0">
                <a:solidFill>
                  <a:srgbClr val="FF0000"/>
                </a:solidFill>
                <a:cs typeface="Times New Roman" panose="02020603050405020304" pitchFamily="18" charset="0"/>
              </a:rPr>
              <a:t>Assures each element in the population of an equal chance of being included in the sample.</a:t>
            </a:r>
          </a:p>
        </p:txBody>
      </p:sp>
      <p:sp>
        <p:nvSpPr>
          <p:cNvPr id="24" name="Right Arrow 23"/>
          <p:cNvSpPr/>
          <p:nvPr/>
        </p:nvSpPr>
        <p:spPr>
          <a:xfrm>
            <a:off x="5159896" y="260648"/>
            <a:ext cx="81111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TextBox 24"/>
          <p:cNvSpPr txBox="1"/>
          <p:nvPr/>
        </p:nvSpPr>
        <p:spPr>
          <a:xfrm>
            <a:off x="6154364" y="2674910"/>
            <a:ext cx="5832648" cy="954107"/>
          </a:xfrm>
          <a:prstGeom prst="rect">
            <a:avLst/>
          </a:prstGeom>
          <a:noFill/>
        </p:spPr>
        <p:txBody>
          <a:bodyPr wrap="square" rtlCol="0">
            <a:spAutoFit/>
          </a:bodyPr>
          <a:lstStyle/>
          <a:p>
            <a:r>
              <a:rPr lang="en-US" sz="2000" b="1" dirty="0">
                <a:solidFill>
                  <a:srgbClr val="0070C0"/>
                </a:solidFill>
                <a:cs typeface="Times New Roman" panose="02020603050405020304" pitchFamily="18" charset="0"/>
              </a:rPr>
              <a:t>Systematic Sampling</a:t>
            </a:r>
          </a:p>
          <a:p>
            <a:pPr lvl="1"/>
            <a:r>
              <a:rPr lang="en-US" b="1" dirty="0">
                <a:solidFill>
                  <a:srgbClr val="0070C0"/>
                </a:solidFill>
                <a:cs typeface="Times New Roman" panose="02020603050405020304" pitchFamily="18" charset="0"/>
              </a:rPr>
              <a:t>A starting point is selected by a random process and then every nth number on the list is selected.</a:t>
            </a:r>
          </a:p>
        </p:txBody>
      </p:sp>
      <p:sp>
        <p:nvSpPr>
          <p:cNvPr id="26" name="Right Arrow 25"/>
          <p:cNvSpPr/>
          <p:nvPr/>
        </p:nvSpPr>
        <p:spPr>
          <a:xfrm>
            <a:off x="5159896" y="2708920"/>
            <a:ext cx="8111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159896" y="4672560"/>
            <a:ext cx="811118" cy="484632"/>
          </a:xfrm>
          <a:prstGeom prst="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271310" y="4653136"/>
            <a:ext cx="5801355" cy="1231106"/>
          </a:xfrm>
          <a:prstGeom prst="rect">
            <a:avLst/>
          </a:prstGeom>
          <a:noFill/>
        </p:spPr>
        <p:txBody>
          <a:bodyPr wrap="square" rtlCol="0">
            <a:spAutoFit/>
          </a:bodyPr>
          <a:lstStyle/>
          <a:p>
            <a:r>
              <a:rPr lang="en-US" sz="2000" b="1" dirty="0">
                <a:solidFill>
                  <a:srgbClr val="660066"/>
                </a:solidFill>
                <a:cs typeface="Times New Roman" panose="02020603050405020304" pitchFamily="18" charset="0"/>
              </a:rPr>
              <a:t>Stratified Sampling</a:t>
            </a:r>
          </a:p>
          <a:p>
            <a:pPr lvl="1"/>
            <a:r>
              <a:rPr lang="en-US" b="1" dirty="0">
                <a:solidFill>
                  <a:srgbClr val="660066"/>
                </a:solidFill>
                <a:cs typeface="Times New Roman" panose="02020603050405020304" pitchFamily="18" charset="0"/>
              </a:rPr>
              <a:t>Simple random subsamples that are more or less equal on some characteristic are drawn from within each stratum of the population.</a:t>
            </a:r>
          </a:p>
        </p:txBody>
      </p:sp>
    </p:spTree>
    <p:extLst>
      <p:ext uri="{BB962C8B-B14F-4D97-AF65-F5344CB8AC3E}">
        <p14:creationId xmlns:p14="http://schemas.microsoft.com/office/powerpoint/2010/main" val="339903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45266" y="202547"/>
            <a:ext cx="9979321" cy="2729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99" b="1" dirty="0">
                <a:solidFill>
                  <a:srgbClr val="002060"/>
                </a:solidFill>
                <a:cs typeface="Times New Roman" panose="02020603050405020304" pitchFamily="18" charset="0"/>
              </a:rPr>
              <a:t>Proportional Stratified Sample</a:t>
            </a:r>
          </a:p>
          <a:p>
            <a:pPr lvl="1"/>
            <a:r>
              <a:rPr lang="en-US" sz="2399" b="1" dirty="0">
                <a:solidFill>
                  <a:srgbClr val="C00000"/>
                </a:solidFill>
                <a:cs typeface="Times New Roman" panose="02020603050405020304" pitchFamily="18" charset="0"/>
              </a:rPr>
              <a:t>The number of sampling units drawn from each stratum is in proportion to the population size of that stratum.</a:t>
            </a:r>
          </a:p>
          <a:p>
            <a:r>
              <a:rPr lang="en-US" sz="2799" b="1" dirty="0">
                <a:solidFill>
                  <a:srgbClr val="002060"/>
                </a:solidFill>
                <a:cs typeface="Times New Roman" panose="02020603050405020304" pitchFamily="18" charset="0"/>
              </a:rPr>
              <a:t>Disproportional Stratified Sample</a:t>
            </a:r>
          </a:p>
          <a:p>
            <a:pPr lvl="1"/>
            <a:r>
              <a:rPr lang="en-US" sz="2399" b="1" dirty="0">
                <a:solidFill>
                  <a:srgbClr val="C00000"/>
                </a:solidFill>
                <a:cs typeface="Times New Roman" panose="02020603050405020304" pitchFamily="18" charset="0"/>
              </a:rPr>
              <a:t>The sample size for each stratum is allocated according to analytical considerations.</a:t>
            </a:r>
          </a:p>
        </p:txBody>
      </p:sp>
      <p:pic>
        <p:nvPicPr>
          <p:cNvPr id="10244" name="Picture 4" descr="https://ultimatenurul.files.wordpress.com/2014/04/advantages-of-stratified-samplingii-png.jpg"/>
          <p:cNvPicPr>
            <a:picLocks noChangeAspect="1" noChangeArrowheads="1"/>
          </p:cNvPicPr>
          <p:nvPr/>
        </p:nvPicPr>
        <p:blipFill rotWithShape="1">
          <a:blip r:embed="rId2">
            <a:extLst>
              <a:ext uri="{28A0092B-C50C-407E-A947-70E740481C1C}">
                <a14:useLocalDpi xmlns:a14="http://schemas.microsoft.com/office/drawing/2010/main" val="0"/>
              </a:ext>
            </a:extLst>
          </a:blip>
          <a:srcRect t="9519"/>
          <a:stretch/>
        </p:blipFill>
        <p:spPr bwMode="auto">
          <a:xfrm>
            <a:off x="3859888" y="2649275"/>
            <a:ext cx="8187126" cy="407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3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263353" y="476672"/>
            <a:ext cx="4929947" cy="50408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99" b="1" dirty="0">
                <a:solidFill>
                  <a:srgbClr val="FF0000"/>
                </a:solidFill>
                <a:cs typeface="Times New Roman" panose="02020603050405020304" pitchFamily="18" charset="0"/>
              </a:rPr>
              <a:t>Cluster Sampling</a:t>
            </a:r>
          </a:p>
          <a:p>
            <a:pPr lvl="1"/>
            <a:r>
              <a:rPr lang="en-US" sz="2799" b="1" dirty="0">
                <a:solidFill>
                  <a:srgbClr val="000066"/>
                </a:solidFill>
                <a:cs typeface="Times New Roman" panose="02020603050405020304" pitchFamily="18" charset="0"/>
              </a:rPr>
              <a:t>An economically efficient sampling technique in which the primary sampling unit is not the individual element in the population but a large cluster of elements.</a:t>
            </a:r>
          </a:p>
          <a:p>
            <a:pPr lvl="1"/>
            <a:r>
              <a:rPr lang="en-US" sz="2799" b="1" dirty="0">
                <a:solidFill>
                  <a:srgbClr val="000066"/>
                </a:solidFill>
                <a:cs typeface="Times New Roman" panose="02020603050405020304" pitchFamily="18" charset="0"/>
              </a:rPr>
              <a:t>Clusters are selected randomly.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615" y="476672"/>
            <a:ext cx="6684050" cy="4896544"/>
          </a:xfrm>
          <a:prstGeom prst="rect">
            <a:avLst/>
          </a:prstGeom>
        </p:spPr>
      </p:pic>
    </p:spTree>
    <p:extLst>
      <p:ext uri="{BB962C8B-B14F-4D97-AF65-F5344CB8AC3E}">
        <p14:creationId xmlns:p14="http://schemas.microsoft.com/office/powerpoint/2010/main" val="17727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44490" y="229434"/>
            <a:ext cx="6171329" cy="64125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99" b="1" dirty="0">
                <a:cs typeface="Times New Roman" panose="02020603050405020304" pitchFamily="18" charset="0"/>
              </a:rPr>
              <a:t>Multistage Area Sampling</a:t>
            </a:r>
          </a:p>
          <a:p>
            <a:pPr lvl="1"/>
            <a:r>
              <a:rPr lang="en-US" sz="2799" b="1" dirty="0">
                <a:solidFill>
                  <a:srgbClr val="C00000"/>
                </a:solidFill>
                <a:cs typeface="Times New Roman" panose="02020603050405020304" pitchFamily="18" charset="0"/>
              </a:rPr>
              <a:t>Involves using a combination of two or more probability sampling techniques.</a:t>
            </a:r>
          </a:p>
          <a:p>
            <a:pPr lvl="2"/>
            <a:r>
              <a:rPr lang="en-US" sz="2399" b="1" dirty="0">
                <a:solidFill>
                  <a:srgbClr val="C00000"/>
                </a:solidFill>
                <a:cs typeface="Times New Roman" panose="02020603050405020304" pitchFamily="18" charset="0"/>
              </a:rPr>
              <a:t>Typically, geographic areas are randomly selected in progressively smaller (lower-population) units.</a:t>
            </a:r>
          </a:p>
          <a:p>
            <a:pPr lvl="2"/>
            <a:r>
              <a:rPr lang="en-US" sz="2399" b="1" dirty="0">
                <a:solidFill>
                  <a:srgbClr val="C00000"/>
                </a:solidFill>
                <a:cs typeface="Times New Roman" panose="02020603050405020304" pitchFamily="18" charset="0"/>
              </a:rPr>
              <a:t>Researchers may take as many steps as necessary to achieve a representative sample.</a:t>
            </a:r>
          </a:p>
          <a:p>
            <a:pPr lvl="2"/>
            <a:r>
              <a:rPr lang="en-US" sz="2399" b="1" dirty="0">
                <a:solidFill>
                  <a:srgbClr val="C00000"/>
                </a:solidFill>
                <a:cs typeface="Times New Roman" panose="02020603050405020304" pitchFamily="18" charset="0"/>
              </a:rPr>
              <a:t>Progressively smaller geographic areas are chosen until a single housing unit is selected for interviewing.</a:t>
            </a:r>
          </a:p>
        </p:txBody>
      </p:sp>
      <p:pic>
        <p:nvPicPr>
          <p:cNvPr id="13316" name="Picture 4" descr="http://www.cdc.gov/nchs/tutorials/dietary/SurveyOrientation/images/sampling_stag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698" y="425392"/>
            <a:ext cx="5139172" cy="614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9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03712" y="404665"/>
            <a:ext cx="4824536" cy="646331"/>
          </a:xfrm>
          <a:prstGeom prst="rect">
            <a:avLst/>
          </a:prstGeom>
        </p:spPr>
        <p:txBody>
          <a:bodyPr wrap="square">
            <a:spAutoFit/>
          </a:bodyPr>
          <a:lstStyle/>
          <a:p>
            <a:pPr algn="ctr"/>
            <a:r>
              <a:rPr lang="en-MY" sz="3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Multiphase Sampling</a:t>
            </a:r>
            <a:endParaRPr lang="en-US" sz="3600" b="1" dirty="0">
              <a:solidFill>
                <a:srgbClr val="FF0000"/>
              </a:solidFill>
            </a:endParaRPr>
          </a:p>
        </p:txBody>
      </p:sp>
      <p:grpSp>
        <p:nvGrpSpPr>
          <p:cNvPr id="6" name="Group 5"/>
          <p:cNvGrpSpPr/>
          <p:nvPr/>
        </p:nvGrpSpPr>
        <p:grpSpPr>
          <a:xfrm>
            <a:off x="695400" y="2118048"/>
            <a:ext cx="10513168" cy="3600400"/>
            <a:chOff x="405780" y="1376772"/>
            <a:chExt cx="6754714" cy="360040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521" r="59506"/>
            <a:stretch/>
          </p:blipFill>
          <p:spPr>
            <a:xfrm>
              <a:off x="405780" y="1376772"/>
              <a:ext cx="2592288" cy="36004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9478" t="37365" r="32401" b="13332"/>
            <a:stretch/>
          </p:blipFill>
          <p:spPr>
            <a:xfrm>
              <a:off x="2998068" y="1376772"/>
              <a:ext cx="2088232" cy="36004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599" t="37365" b="21475"/>
            <a:stretch/>
          </p:blipFill>
          <p:spPr>
            <a:xfrm>
              <a:off x="5086300" y="1376772"/>
              <a:ext cx="2074194" cy="3600400"/>
            </a:xfrm>
            <a:prstGeom prst="rect">
              <a:avLst/>
            </a:prstGeom>
          </p:spPr>
        </p:pic>
      </p:grpSp>
      <p:sp>
        <p:nvSpPr>
          <p:cNvPr id="7" name="TextBox 6"/>
          <p:cNvSpPr txBox="1"/>
          <p:nvPr/>
        </p:nvSpPr>
        <p:spPr>
          <a:xfrm>
            <a:off x="1685516" y="5877272"/>
            <a:ext cx="1351652" cy="369332"/>
          </a:xfrm>
          <a:prstGeom prst="rect">
            <a:avLst/>
          </a:prstGeom>
          <a:noFill/>
        </p:spPr>
        <p:txBody>
          <a:bodyPr wrap="none" rtlCol="0">
            <a:spAutoFit/>
          </a:bodyPr>
          <a:lstStyle/>
          <a:p>
            <a:r>
              <a:rPr lang="en-US" b="1" dirty="0">
                <a:solidFill>
                  <a:srgbClr val="FF0000"/>
                </a:solidFill>
              </a:rPr>
              <a:t>population</a:t>
            </a:r>
          </a:p>
        </p:txBody>
      </p:sp>
      <p:sp>
        <p:nvSpPr>
          <p:cNvPr id="8" name="TextBox 7"/>
          <p:cNvSpPr txBox="1"/>
          <p:nvPr/>
        </p:nvSpPr>
        <p:spPr>
          <a:xfrm>
            <a:off x="5375920" y="1687596"/>
            <a:ext cx="2438488" cy="369332"/>
          </a:xfrm>
          <a:prstGeom prst="rect">
            <a:avLst/>
          </a:prstGeom>
          <a:noFill/>
        </p:spPr>
        <p:txBody>
          <a:bodyPr wrap="none" rtlCol="0">
            <a:spAutoFit/>
          </a:bodyPr>
          <a:lstStyle/>
          <a:p>
            <a:r>
              <a:rPr lang="en-US" b="1" dirty="0">
                <a:solidFill>
                  <a:srgbClr val="002060"/>
                </a:solidFill>
              </a:rPr>
              <a:t>First phase sampling</a:t>
            </a:r>
          </a:p>
        </p:txBody>
      </p:sp>
      <p:sp>
        <p:nvSpPr>
          <p:cNvPr id="9" name="TextBox 8"/>
          <p:cNvSpPr txBox="1"/>
          <p:nvPr/>
        </p:nvSpPr>
        <p:spPr>
          <a:xfrm>
            <a:off x="8184233" y="1687596"/>
            <a:ext cx="2698367" cy="369332"/>
          </a:xfrm>
          <a:prstGeom prst="rect">
            <a:avLst/>
          </a:prstGeom>
          <a:noFill/>
        </p:spPr>
        <p:txBody>
          <a:bodyPr wrap="none" rtlCol="0">
            <a:spAutoFit/>
          </a:bodyPr>
          <a:lstStyle/>
          <a:p>
            <a:r>
              <a:rPr lang="en-US" b="1" dirty="0">
                <a:solidFill>
                  <a:srgbClr val="002060"/>
                </a:solidFill>
              </a:rPr>
              <a:t>Second  phase sampling</a:t>
            </a:r>
          </a:p>
        </p:txBody>
      </p:sp>
      <p:sp>
        <p:nvSpPr>
          <p:cNvPr id="10" name="TextBox 9"/>
          <p:cNvSpPr txBox="1"/>
          <p:nvPr/>
        </p:nvSpPr>
        <p:spPr>
          <a:xfrm>
            <a:off x="6044412" y="5805264"/>
            <a:ext cx="1974067" cy="400110"/>
          </a:xfrm>
          <a:prstGeom prst="rect">
            <a:avLst/>
          </a:prstGeom>
          <a:noFill/>
        </p:spPr>
        <p:txBody>
          <a:bodyPr wrap="none" rtlCol="0">
            <a:spAutoFit/>
          </a:bodyPr>
          <a:lstStyle/>
          <a:p>
            <a:r>
              <a:rPr lang="en-US" sz="2000" b="1" dirty="0">
                <a:solidFill>
                  <a:srgbClr val="FF0000"/>
                </a:solidFill>
              </a:rPr>
              <a:t>Data in general</a:t>
            </a:r>
          </a:p>
        </p:txBody>
      </p:sp>
      <p:sp>
        <p:nvSpPr>
          <p:cNvPr id="11" name="TextBox 10"/>
          <p:cNvSpPr txBox="1"/>
          <p:nvPr/>
        </p:nvSpPr>
        <p:spPr>
          <a:xfrm>
            <a:off x="8934350" y="5805264"/>
            <a:ext cx="1762021" cy="400110"/>
          </a:xfrm>
          <a:prstGeom prst="rect">
            <a:avLst/>
          </a:prstGeom>
          <a:noFill/>
        </p:spPr>
        <p:txBody>
          <a:bodyPr wrap="none" rtlCol="0">
            <a:spAutoFit/>
          </a:bodyPr>
          <a:lstStyle/>
          <a:p>
            <a:r>
              <a:rPr lang="en-US" sz="2000" b="1" dirty="0">
                <a:solidFill>
                  <a:srgbClr val="FF0000"/>
                </a:solidFill>
              </a:rPr>
              <a:t>Data in detail</a:t>
            </a:r>
          </a:p>
        </p:txBody>
      </p:sp>
    </p:spTree>
    <p:extLst>
      <p:ext uri="{BB962C8B-B14F-4D97-AF65-F5344CB8AC3E}">
        <p14:creationId xmlns:p14="http://schemas.microsoft.com/office/powerpoint/2010/main" val="1082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betterevaluation.org/sites/default/files/styles/feature_image/public/116600_a98a332029.jpg?itok=vguyF4qy"/>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89" y="0"/>
            <a:ext cx="12188825" cy="68562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465347" y="158234"/>
            <a:ext cx="8532178" cy="985363"/>
          </a:xfrm>
          <a:prstGeom prst="rect">
            <a:avLst/>
          </a:prstGeom>
          <a:effectLst/>
        </p:spPr>
        <p:txBody>
          <a:bodyPr vert="horz" lIns="91416" tIns="45708" rIns="91416" bIns="45708"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tLang="en-US" sz="3599" b="1" dirty="0">
                <a:solidFill>
                  <a:srgbClr val="FFFF00"/>
                </a:solidFill>
                <a:latin typeface="Arial" pitchFamily="34" charset="0"/>
              </a:rPr>
              <a:t>Non- Probability Sampling</a:t>
            </a:r>
            <a:endParaRPr lang="en-US" sz="3599" b="1" dirty="0">
              <a:solidFill>
                <a:srgbClr val="FFFF00"/>
              </a:solidFill>
            </a:endParaRPr>
          </a:p>
        </p:txBody>
      </p:sp>
      <p:sp>
        <p:nvSpPr>
          <p:cNvPr id="8" name="Content Placeholder 2"/>
          <p:cNvSpPr txBox="1">
            <a:spLocks/>
          </p:cNvSpPr>
          <p:nvPr/>
        </p:nvSpPr>
        <p:spPr>
          <a:xfrm>
            <a:off x="1270614" y="1301830"/>
            <a:ext cx="9650773" cy="5189213"/>
          </a:xfrm>
          <a:prstGeom prst="rect">
            <a:avLst/>
          </a:prstGeom>
        </p:spPr>
        <p:txBody>
          <a:bodyPr vert="horz" lIns="91416" tIns="45708" rIns="91416" bIns="45708" rtlCol="0" anchor="ct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srgbClr val="FFFF00"/>
              </a:buClr>
            </a:pPr>
            <a:r>
              <a:rPr lang="en-GB" altLang="en-US" sz="3499" b="1" i="1" dirty="0">
                <a:solidFill>
                  <a:schemeClr val="bg1"/>
                </a:solidFill>
              </a:rPr>
              <a:t>Accidental Sampling. </a:t>
            </a:r>
            <a:r>
              <a:rPr lang="en-GB" altLang="en-US" sz="3499" b="1" dirty="0">
                <a:solidFill>
                  <a:schemeClr val="bg1"/>
                </a:solidFill>
              </a:rPr>
              <a:t>It is also called as </a:t>
            </a:r>
            <a:r>
              <a:rPr lang="en-US" sz="3499" b="1" i="1" dirty="0">
                <a:solidFill>
                  <a:schemeClr val="bg1"/>
                </a:solidFill>
              </a:rPr>
              <a:t>Convenience Sampling, Opportunity Sampling, </a:t>
            </a:r>
            <a:r>
              <a:rPr lang="en-US" sz="3499" b="1" dirty="0">
                <a:solidFill>
                  <a:schemeClr val="bg1"/>
                </a:solidFill>
              </a:rPr>
              <a:t>or</a:t>
            </a:r>
            <a:r>
              <a:rPr lang="en-US" sz="3499" b="1" i="1" dirty="0">
                <a:solidFill>
                  <a:schemeClr val="bg1"/>
                </a:solidFill>
              </a:rPr>
              <a:t> Haphazard Sampling</a:t>
            </a:r>
          </a:p>
          <a:p>
            <a:pPr>
              <a:buClr>
                <a:srgbClr val="FFFF00"/>
              </a:buClr>
            </a:pPr>
            <a:r>
              <a:rPr lang="en-GB" altLang="en-US" sz="3499" b="1" i="1" dirty="0">
                <a:solidFill>
                  <a:schemeClr val="bg1"/>
                </a:solidFill>
              </a:rPr>
              <a:t>Purposive Sampling</a:t>
            </a:r>
            <a:endParaRPr lang="en-US" sz="3499" b="1" i="1" dirty="0">
              <a:solidFill>
                <a:schemeClr val="bg1"/>
              </a:solidFill>
            </a:endParaRPr>
          </a:p>
          <a:p>
            <a:pPr>
              <a:buClr>
                <a:srgbClr val="FFFF00"/>
              </a:buClr>
            </a:pPr>
            <a:r>
              <a:rPr lang="en-US" sz="3499" b="1" i="1" dirty="0">
                <a:solidFill>
                  <a:schemeClr val="bg1"/>
                </a:solidFill>
              </a:rPr>
              <a:t>Expert Sampling</a:t>
            </a:r>
            <a:endParaRPr lang="en-GB" altLang="en-US" sz="3499" b="1" i="1" dirty="0">
              <a:solidFill>
                <a:schemeClr val="bg1"/>
              </a:solidFill>
            </a:endParaRPr>
          </a:p>
          <a:p>
            <a:pPr>
              <a:buClr>
                <a:srgbClr val="FFFF00"/>
              </a:buClr>
            </a:pPr>
            <a:r>
              <a:rPr lang="en-GB" altLang="en-US" sz="3499" b="1" i="1" dirty="0">
                <a:solidFill>
                  <a:schemeClr val="bg1"/>
                </a:solidFill>
              </a:rPr>
              <a:t>Quota sampling: P</a:t>
            </a:r>
            <a:r>
              <a:rPr lang="en-US" sz="3499" b="1" i="1" dirty="0" err="1">
                <a:solidFill>
                  <a:schemeClr val="bg1"/>
                </a:solidFill>
              </a:rPr>
              <a:t>roportionate</a:t>
            </a:r>
            <a:r>
              <a:rPr lang="en-US" sz="3499" b="1" i="1" dirty="0">
                <a:solidFill>
                  <a:schemeClr val="bg1"/>
                </a:solidFill>
              </a:rPr>
              <a:t> Quota Sampling, Non-proportionate Quota Sampling,  </a:t>
            </a:r>
            <a:r>
              <a:rPr lang="en-US" sz="3499" b="1" dirty="0">
                <a:solidFill>
                  <a:schemeClr val="bg1"/>
                </a:solidFill>
              </a:rPr>
              <a:t>and </a:t>
            </a:r>
            <a:r>
              <a:rPr lang="en-US" sz="3499" b="1" i="1" dirty="0">
                <a:solidFill>
                  <a:schemeClr val="bg1"/>
                </a:solidFill>
              </a:rPr>
              <a:t>Snowball Sampling</a:t>
            </a:r>
            <a:endParaRPr lang="en-GB" altLang="en-US" sz="3499" b="1" i="1" dirty="0">
              <a:solidFill>
                <a:schemeClr val="bg1"/>
              </a:solidFill>
            </a:endParaRPr>
          </a:p>
          <a:p>
            <a:pPr>
              <a:buClr>
                <a:srgbClr val="FFFF00"/>
              </a:buClr>
            </a:pPr>
            <a:r>
              <a:rPr lang="en-GB" altLang="en-US" sz="3499" b="1" i="1" dirty="0">
                <a:solidFill>
                  <a:schemeClr val="bg1"/>
                </a:solidFill>
              </a:rPr>
              <a:t>Self-selection Sampling</a:t>
            </a:r>
          </a:p>
        </p:txBody>
      </p:sp>
    </p:spTree>
    <p:extLst>
      <p:ext uri="{BB962C8B-B14F-4D97-AF65-F5344CB8AC3E}">
        <p14:creationId xmlns:p14="http://schemas.microsoft.com/office/powerpoint/2010/main" val="16574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ChangeArrowheads="1"/>
          </p:cNvSpPr>
          <p:nvPr/>
        </p:nvSpPr>
        <p:spPr>
          <a:xfrm>
            <a:off x="532889" y="412695"/>
            <a:ext cx="10210101" cy="547647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199" b="1" dirty="0">
                <a:solidFill>
                  <a:srgbClr val="C00000"/>
                </a:solidFill>
              </a:rPr>
              <a:t>Convenience Sampling</a:t>
            </a:r>
          </a:p>
          <a:p>
            <a:pPr lvl="1">
              <a:buClr>
                <a:schemeClr val="accent1">
                  <a:lumMod val="75000"/>
                </a:schemeClr>
              </a:buClr>
              <a:buFont typeface="Arial"/>
              <a:buChar char="•"/>
              <a:defRPr/>
            </a:pPr>
            <a:r>
              <a:rPr lang="en-US" sz="2799" b="1" dirty="0"/>
              <a:t>Obtaining those people or units that are most conveniently available.</a:t>
            </a:r>
          </a:p>
          <a:p>
            <a:pPr>
              <a:defRPr/>
            </a:pPr>
            <a:r>
              <a:rPr lang="en-US" sz="3199" b="1" dirty="0">
                <a:solidFill>
                  <a:srgbClr val="C00000"/>
                </a:solidFill>
              </a:rPr>
              <a:t>Judgment (Purposive) Sampling</a:t>
            </a:r>
          </a:p>
          <a:p>
            <a:pPr lvl="1">
              <a:buClr>
                <a:schemeClr val="accent1">
                  <a:lumMod val="75000"/>
                </a:schemeClr>
              </a:buClr>
              <a:buFont typeface="Arial"/>
              <a:buChar char="•"/>
              <a:defRPr/>
            </a:pPr>
            <a:r>
              <a:rPr lang="en-US" sz="2799" b="1" dirty="0"/>
              <a:t>An experienced individual selects the sample based on personal judgment about some appropriate characteristic of the sample member.</a:t>
            </a:r>
          </a:p>
          <a:p>
            <a:pPr>
              <a:defRPr/>
            </a:pPr>
            <a:r>
              <a:rPr lang="en-US" sz="3199" b="1" dirty="0">
                <a:solidFill>
                  <a:srgbClr val="C00000"/>
                </a:solidFill>
              </a:rPr>
              <a:t>Quota Sampling</a:t>
            </a:r>
          </a:p>
          <a:p>
            <a:pPr lvl="1">
              <a:buClr>
                <a:schemeClr val="accent1">
                  <a:lumMod val="75000"/>
                </a:schemeClr>
              </a:buClr>
              <a:buFont typeface="Arial"/>
              <a:buChar char="•"/>
              <a:defRPr/>
            </a:pPr>
            <a:r>
              <a:rPr lang="en-US" sz="2799" b="1" dirty="0"/>
              <a:t>Ensures that various subgroups of a population will be represented on pertinent characteristics to the exact extent that the investigator desires.</a:t>
            </a:r>
          </a:p>
          <a:p>
            <a:pPr marL="457063" lvl="1" indent="0">
              <a:buClr>
                <a:schemeClr val="accent1">
                  <a:lumMod val="75000"/>
                </a:schemeClr>
              </a:buClr>
              <a:buNone/>
              <a:defRPr/>
            </a:pPr>
            <a:endParaRPr lang="en-US" sz="2799" b="1" dirty="0"/>
          </a:p>
        </p:txBody>
      </p:sp>
    </p:spTree>
    <p:extLst>
      <p:ext uri="{BB962C8B-B14F-4D97-AF65-F5344CB8AC3E}">
        <p14:creationId xmlns:p14="http://schemas.microsoft.com/office/powerpoint/2010/main" val="173408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left)">
                                      <p:cBhvr>
                                        <p:cTn id="2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4057" y="748721"/>
            <a:ext cx="6096000" cy="1200329"/>
          </a:xfrm>
          <a:prstGeom prst="rect">
            <a:avLst/>
          </a:prstGeom>
        </p:spPr>
        <p:txBody>
          <a:bodyPr>
            <a:spAutoFit/>
          </a:bodyPr>
          <a:lstStyle/>
          <a:p>
            <a:pPr marL="342900" indent="-342900">
              <a:buFont typeface="Arial" panose="020B0604020202020204" pitchFamily="34" charset="0"/>
              <a:buChar char="•"/>
            </a:pPr>
            <a:r>
              <a:rPr lang="en-GB" altLang="en-US" sz="2400" b="1" dirty="0">
                <a:solidFill>
                  <a:srgbClr val="C00000"/>
                </a:solidFill>
                <a:latin typeface="Arial" pitchFamily="34" charset="0"/>
              </a:rPr>
              <a:t>Exploratory </a:t>
            </a:r>
            <a:r>
              <a:rPr lang="en-GB" altLang="en-US" sz="2400" b="1" dirty="0" smtClean="0">
                <a:solidFill>
                  <a:srgbClr val="C00000"/>
                </a:solidFill>
                <a:latin typeface="Arial" pitchFamily="34" charset="0"/>
              </a:rPr>
              <a:t>research</a:t>
            </a:r>
            <a:endParaRPr lang="en-GB" altLang="en-US" sz="2400" b="1" dirty="0">
              <a:solidFill>
                <a:srgbClr val="C00000"/>
              </a:solidFill>
              <a:latin typeface="Arial" pitchFamily="34" charset="0"/>
            </a:endParaRPr>
          </a:p>
          <a:p>
            <a:pPr marL="342900" indent="-342900">
              <a:buFont typeface="Arial" panose="020B0604020202020204" pitchFamily="34" charset="0"/>
              <a:buChar char="•"/>
            </a:pPr>
            <a:r>
              <a:rPr lang="en-GB" altLang="en-US" sz="2400" b="1" dirty="0" smtClean="0">
                <a:solidFill>
                  <a:srgbClr val="C00000"/>
                </a:solidFill>
                <a:latin typeface="Arial" pitchFamily="34" charset="0"/>
              </a:rPr>
              <a:t>Descriptive studies</a:t>
            </a:r>
            <a:endParaRPr lang="en-GB" altLang="en-US" sz="2400" b="1" dirty="0">
              <a:solidFill>
                <a:srgbClr val="C00000"/>
              </a:solidFill>
              <a:latin typeface="Arial" pitchFamily="34" charset="0"/>
            </a:endParaRPr>
          </a:p>
          <a:p>
            <a:pPr marL="342900" indent="-342900">
              <a:buFont typeface="Arial" panose="020B0604020202020204" pitchFamily="34" charset="0"/>
              <a:buChar char="•"/>
            </a:pPr>
            <a:r>
              <a:rPr lang="en-GB" altLang="en-US" sz="2400" b="1" dirty="0" smtClean="0">
                <a:solidFill>
                  <a:srgbClr val="C00000"/>
                </a:solidFill>
                <a:latin typeface="Arial" pitchFamily="34" charset="0"/>
              </a:rPr>
              <a:t>Explanatory </a:t>
            </a:r>
            <a:r>
              <a:rPr lang="en-GB" altLang="en-US" sz="2400" b="1" dirty="0">
                <a:solidFill>
                  <a:srgbClr val="C00000"/>
                </a:solidFill>
                <a:latin typeface="Arial" pitchFamily="34" charset="0"/>
              </a:rPr>
              <a:t>(causal) </a:t>
            </a:r>
            <a:r>
              <a:rPr lang="en-GB" altLang="en-US" sz="2400" b="1" dirty="0" smtClean="0">
                <a:solidFill>
                  <a:srgbClr val="C00000"/>
                </a:solidFill>
                <a:latin typeface="Arial" pitchFamily="34" charset="0"/>
              </a:rPr>
              <a:t>studies</a:t>
            </a:r>
            <a:endParaRPr lang="en-GB" altLang="en-US" sz="2400" b="1" dirty="0">
              <a:solidFill>
                <a:srgbClr val="C00000"/>
              </a:solidFill>
              <a:latin typeface="Arial" pitchFamily="34" charset="0"/>
            </a:endParaRPr>
          </a:p>
        </p:txBody>
      </p:sp>
      <p:sp>
        <p:nvSpPr>
          <p:cNvPr id="4" name="TextBox 3"/>
          <p:cNvSpPr txBox="1"/>
          <p:nvPr/>
        </p:nvSpPr>
        <p:spPr>
          <a:xfrm>
            <a:off x="1001485" y="203200"/>
            <a:ext cx="3932487" cy="584775"/>
          </a:xfrm>
          <a:prstGeom prst="rect">
            <a:avLst/>
          </a:prstGeom>
          <a:noFill/>
          <a:ln>
            <a:solidFill>
              <a:srgbClr val="CC0000"/>
            </a:solidFill>
          </a:ln>
        </p:spPr>
        <p:txBody>
          <a:bodyPr wrap="none" rtlCol="0">
            <a:spAutoFit/>
          </a:bodyPr>
          <a:lstStyle/>
          <a:p>
            <a:r>
              <a:rPr lang="en-MY" sz="3200" b="1" dirty="0" smtClean="0">
                <a:solidFill>
                  <a:schemeClr val="accent6">
                    <a:lumMod val="50000"/>
                  </a:schemeClr>
                </a:solidFill>
                <a:latin typeface="Arial" panose="020B0604020202020204" pitchFamily="34" charset="0"/>
                <a:cs typeface="Arial" panose="020B0604020202020204" pitchFamily="34" charset="0"/>
              </a:rPr>
              <a:t>Type of Research : </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1063172" y="2652487"/>
            <a:ext cx="4873171" cy="35814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36538" indent="-236538"/>
            <a:r>
              <a:rPr lang="en-GB" altLang="en-US" sz="2800" b="1" dirty="0" smtClean="0">
                <a:solidFill>
                  <a:srgbClr val="990000"/>
                </a:solidFill>
                <a:latin typeface="Arial" pitchFamily="34" charset="0"/>
              </a:rPr>
              <a:t>Experiment</a:t>
            </a:r>
          </a:p>
          <a:p>
            <a:pPr marL="236538" indent="-236538"/>
            <a:r>
              <a:rPr lang="en-GB" altLang="en-US" sz="2800" b="1" dirty="0" smtClean="0">
                <a:solidFill>
                  <a:srgbClr val="990000"/>
                </a:solidFill>
                <a:latin typeface="Arial" pitchFamily="34" charset="0"/>
              </a:rPr>
              <a:t>Survey</a:t>
            </a:r>
          </a:p>
          <a:p>
            <a:pPr marL="236538" indent="-236538"/>
            <a:r>
              <a:rPr lang="en-GB" altLang="en-US" sz="2800" b="1" dirty="0" smtClean="0">
                <a:solidFill>
                  <a:srgbClr val="990000"/>
                </a:solidFill>
                <a:latin typeface="Arial" pitchFamily="34" charset="0"/>
              </a:rPr>
              <a:t>Case study 			</a:t>
            </a:r>
          </a:p>
          <a:p>
            <a:pPr marL="236538" indent="-236538"/>
            <a:r>
              <a:rPr lang="en-GB" altLang="en-US" sz="2800" b="1" dirty="0" smtClean="0">
                <a:solidFill>
                  <a:srgbClr val="990000"/>
                </a:solidFill>
                <a:latin typeface="Arial" pitchFamily="34" charset="0"/>
              </a:rPr>
              <a:t>Action research</a:t>
            </a:r>
          </a:p>
          <a:p>
            <a:pPr marL="236538" indent="-236538"/>
            <a:r>
              <a:rPr lang="en-GB" altLang="en-US" sz="2800" b="1" dirty="0" smtClean="0">
                <a:solidFill>
                  <a:srgbClr val="990000"/>
                </a:solidFill>
                <a:latin typeface="Arial" pitchFamily="34" charset="0"/>
              </a:rPr>
              <a:t>Grounded theory		</a:t>
            </a:r>
          </a:p>
          <a:p>
            <a:pPr marL="236538" indent="-236538"/>
            <a:r>
              <a:rPr lang="en-GB" altLang="en-US" sz="2800" b="1" dirty="0" smtClean="0">
                <a:solidFill>
                  <a:srgbClr val="990000"/>
                </a:solidFill>
                <a:latin typeface="Arial" pitchFamily="34" charset="0"/>
              </a:rPr>
              <a:t>Ethnography			</a:t>
            </a:r>
          </a:p>
          <a:p>
            <a:pPr marL="236538" indent="-236538"/>
            <a:r>
              <a:rPr lang="en-GB" altLang="en-US" sz="2800" b="1" dirty="0" smtClean="0">
                <a:solidFill>
                  <a:srgbClr val="990000"/>
                </a:solidFill>
                <a:latin typeface="Arial" pitchFamily="34" charset="0"/>
              </a:rPr>
              <a:t>Archival research</a:t>
            </a:r>
          </a:p>
        </p:txBody>
      </p:sp>
      <p:sp>
        <p:nvSpPr>
          <p:cNvPr id="7" name="Rectangle 6"/>
          <p:cNvSpPr/>
          <p:nvPr/>
        </p:nvSpPr>
        <p:spPr>
          <a:xfrm>
            <a:off x="1132157" y="2155763"/>
            <a:ext cx="3962944" cy="523220"/>
          </a:xfrm>
          <a:prstGeom prst="rect">
            <a:avLst/>
          </a:prstGeom>
          <a:ln>
            <a:solidFill>
              <a:srgbClr val="990000"/>
            </a:solidFill>
          </a:ln>
        </p:spPr>
        <p:txBody>
          <a:bodyPr wrap="none">
            <a:spAutoFit/>
          </a:bodyPr>
          <a:lstStyle/>
          <a:p>
            <a:r>
              <a:rPr lang="en-GB" altLang="en-US" sz="2800" b="1" dirty="0">
                <a:solidFill>
                  <a:srgbClr val="002060"/>
                </a:solidFill>
                <a:latin typeface="Arial" pitchFamily="34" charset="0"/>
              </a:rPr>
              <a:t>Research </a:t>
            </a:r>
            <a:r>
              <a:rPr lang="en-GB" altLang="en-US" sz="2800" b="1" dirty="0" smtClean="0">
                <a:solidFill>
                  <a:srgbClr val="002060"/>
                </a:solidFill>
                <a:latin typeface="Arial" pitchFamily="34" charset="0"/>
              </a:rPr>
              <a:t>Strategies : </a:t>
            </a:r>
            <a:endParaRPr lang="en-US" sz="2800" dirty="0">
              <a:solidFill>
                <a:srgbClr val="002060"/>
              </a:solidFill>
            </a:endParaRPr>
          </a:p>
        </p:txBody>
      </p:sp>
      <p:sp>
        <p:nvSpPr>
          <p:cNvPr id="8" name="Rectangle 4"/>
          <p:cNvSpPr>
            <a:spLocks noGrp="1" noChangeArrowheads="1"/>
          </p:cNvSpPr>
          <p:nvPr>
            <p:ph type="title"/>
          </p:nvPr>
        </p:nvSpPr>
        <p:spPr>
          <a:xfrm>
            <a:off x="5965372" y="181429"/>
            <a:ext cx="5878285" cy="838200"/>
          </a:xfrm>
          <a:ln>
            <a:solidFill>
              <a:schemeClr val="accent1"/>
            </a:solidFill>
          </a:ln>
        </p:spPr>
        <p:txBody>
          <a:bodyPr>
            <a:noAutofit/>
          </a:bodyPr>
          <a:lstStyle/>
          <a:p>
            <a:pPr eaLnBrk="1" hangingPunct="1"/>
            <a:r>
              <a:rPr lang="en-US" altLang="en-US" sz="2800" b="1" cap="none" dirty="0" smtClean="0">
                <a:solidFill>
                  <a:srgbClr val="CC6600"/>
                </a:solidFill>
                <a:latin typeface="Arial" panose="020B0604020202020204" pitchFamily="34" charset="0"/>
                <a:cs typeface="Arial" panose="020B0604020202020204" pitchFamily="34" charset="0"/>
              </a:rPr>
              <a:t>Qualitative </a:t>
            </a:r>
            <a:r>
              <a:rPr lang="en-US" altLang="en-US" sz="2800" b="1" cap="none" dirty="0" err="1" smtClean="0">
                <a:solidFill>
                  <a:srgbClr val="CC6600"/>
                </a:solidFill>
                <a:latin typeface="Arial" panose="020B0604020202020204" pitchFamily="34" charset="0"/>
                <a:cs typeface="Arial" panose="020B0604020202020204" pitchFamily="34" charset="0"/>
              </a:rPr>
              <a:t>vs</a:t>
            </a:r>
            <a:r>
              <a:rPr lang="en-US" altLang="en-US" sz="2800" b="1" cap="none" dirty="0" smtClean="0">
                <a:solidFill>
                  <a:srgbClr val="CC6600"/>
                </a:solidFill>
                <a:latin typeface="Arial" panose="020B0604020202020204" pitchFamily="34" charset="0"/>
                <a:cs typeface="Arial" panose="020B0604020202020204" pitchFamily="34" charset="0"/>
              </a:rPr>
              <a:t> Quantitative Research:</a:t>
            </a:r>
          </a:p>
        </p:txBody>
      </p:sp>
      <p:pic>
        <p:nvPicPr>
          <p:cNvPr id="9" name="Picture 5" descr="93767-06-F01"/>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37292"/>
          <a:stretch/>
        </p:blipFill>
        <p:spPr bwMode="auto">
          <a:xfrm>
            <a:off x="6066970" y="1045029"/>
            <a:ext cx="5791201" cy="35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300957" y="4739306"/>
            <a:ext cx="2872838" cy="523220"/>
          </a:xfrm>
          <a:prstGeom prst="rect">
            <a:avLst/>
          </a:prstGeom>
          <a:ln>
            <a:solidFill>
              <a:srgbClr val="003300"/>
            </a:solidFill>
          </a:ln>
        </p:spPr>
        <p:txBody>
          <a:bodyPr wrap="none">
            <a:spAutoFit/>
          </a:bodyPr>
          <a:lstStyle/>
          <a:p>
            <a:r>
              <a:rPr lang="en-GB" altLang="en-US" sz="2800" b="1" dirty="0" smtClean="0">
                <a:solidFill>
                  <a:srgbClr val="003300"/>
                </a:solidFill>
                <a:latin typeface="Arial" pitchFamily="34" charset="0"/>
              </a:rPr>
              <a:t>Time Horizons: </a:t>
            </a:r>
            <a:endParaRPr lang="en-US" sz="2800" dirty="0">
              <a:solidFill>
                <a:srgbClr val="003300"/>
              </a:solidFill>
            </a:endParaRPr>
          </a:p>
        </p:txBody>
      </p:sp>
      <p:sp>
        <p:nvSpPr>
          <p:cNvPr id="11" name="Rectangle 10"/>
          <p:cNvSpPr/>
          <p:nvPr/>
        </p:nvSpPr>
        <p:spPr>
          <a:xfrm>
            <a:off x="7431315" y="5238207"/>
            <a:ext cx="4238172" cy="830997"/>
          </a:xfrm>
          <a:prstGeom prst="rect">
            <a:avLst/>
          </a:prstGeom>
        </p:spPr>
        <p:txBody>
          <a:bodyPr wrap="square">
            <a:spAutoFit/>
          </a:bodyPr>
          <a:lstStyle/>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Cross-sectional </a:t>
            </a:r>
            <a:r>
              <a:rPr lang="en-GB" altLang="en-US" sz="2400" b="1" dirty="0" smtClean="0">
                <a:solidFill>
                  <a:schemeClr val="accent2">
                    <a:lumMod val="50000"/>
                  </a:schemeClr>
                </a:solidFill>
                <a:latin typeface="Arial" pitchFamily="34" charset="0"/>
              </a:rPr>
              <a:t>studies</a:t>
            </a:r>
            <a:endParaRPr lang="en-GB" altLang="en-US" sz="2400" b="1" dirty="0">
              <a:solidFill>
                <a:schemeClr val="accent2">
                  <a:lumMod val="50000"/>
                </a:schemeClr>
              </a:solidFill>
              <a:latin typeface="Arial" pitchFamily="34" charset="0"/>
            </a:endParaRPr>
          </a:p>
          <a:p>
            <a:pPr marL="285750" indent="-285750">
              <a:buFont typeface="Arial" panose="020B0604020202020204" pitchFamily="34" charset="0"/>
              <a:buChar char="•"/>
            </a:pPr>
            <a:r>
              <a:rPr lang="en-GB" altLang="en-US" sz="2400" b="1" dirty="0">
                <a:solidFill>
                  <a:schemeClr val="accent2">
                    <a:lumMod val="50000"/>
                  </a:schemeClr>
                </a:solidFill>
                <a:latin typeface="Arial" pitchFamily="34" charset="0"/>
              </a:rPr>
              <a:t>Longitudinal </a:t>
            </a:r>
            <a:r>
              <a:rPr lang="en-GB" altLang="en-US" sz="2400" b="1" dirty="0" smtClean="0">
                <a:solidFill>
                  <a:schemeClr val="accent2">
                    <a:lumMod val="50000"/>
                  </a:schemeClr>
                </a:solidFill>
                <a:latin typeface="Arial" pitchFamily="34" charset="0"/>
              </a:rPr>
              <a:t>studies</a:t>
            </a:r>
            <a:endParaRPr lang="en-GB" altLang="en-US" sz="2400" b="1" dirty="0">
              <a:solidFill>
                <a:schemeClr val="accent2">
                  <a:lumMod val="50000"/>
                </a:schemeClr>
              </a:solidFill>
              <a:latin typeface="Arial" pitchFamily="34" charset="0"/>
            </a:endParaRPr>
          </a:p>
        </p:txBody>
      </p:sp>
      <p:sp>
        <p:nvSpPr>
          <p:cNvPr id="12" name="TextBox 11"/>
          <p:cNvSpPr txBox="1"/>
          <p:nvPr/>
        </p:nvSpPr>
        <p:spPr>
          <a:xfrm>
            <a:off x="1407887" y="6226629"/>
            <a:ext cx="5987024" cy="523220"/>
          </a:xfrm>
          <a:prstGeom prst="rect">
            <a:avLst/>
          </a:prstGeom>
          <a:noFill/>
          <a:ln>
            <a:solidFill>
              <a:schemeClr val="tx1"/>
            </a:solidFill>
          </a:ln>
        </p:spPr>
        <p:txBody>
          <a:bodyPr wrap="none" rtlCol="0">
            <a:spAutoFit/>
          </a:bodyPr>
          <a:lstStyle/>
          <a:p>
            <a:r>
              <a:rPr lang="en-MY" sz="2800" b="1" dirty="0" smtClean="0">
                <a:latin typeface="Arial" panose="020B0604020202020204" pitchFamily="34" charset="0"/>
                <a:cs typeface="Arial" panose="020B0604020202020204" pitchFamily="34" charset="0"/>
              </a:rPr>
              <a:t>Data Collection and Data Analysis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02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37131" y="453026"/>
            <a:ext cx="5437639" cy="48177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999" b="1" dirty="0">
                <a:cs typeface="Times New Roman" panose="02020603050405020304" pitchFamily="18" charset="0"/>
              </a:rPr>
              <a:t>Snowball Sampling</a:t>
            </a:r>
          </a:p>
          <a:p>
            <a:pPr lvl="1"/>
            <a:r>
              <a:rPr lang="en-US" sz="2799" b="1" dirty="0">
                <a:solidFill>
                  <a:srgbClr val="C00000"/>
                </a:solidFill>
                <a:cs typeface="Times New Roman" panose="02020603050405020304" pitchFamily="18" charset="0"/>
              </a:rPr>
              <a:t>A sampling procedure in which initial respondents are selected by probability methods and additional respondents are obtained from information provided by the initial respondents.</a:t>
            </a:r>
          </a:p>
        </p:txBody>
      </p:sp>
      <p:pic>
        <p:nvPicPr>
          <p:cNvPr id="4098" name="Picture 2" descr="http://s3-ec.buzzfed.com/static/enhanced/webdr03/2013/1/17/15/enhanced-buzz-14398-13584529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793" y="336983"/>
            <a:ext cx="6107110" cy="5538747"/>
          </a:xfrm>
          <a:prstGeom prst="rect">
            <a:avLst/>
          </a:prstGeom>
          <a:noFill/>
          <a:scene3d>
            <a:camera prst="perspectiveContrastingLeftFacing"/>
            <a:lightRig rig="threePt" dir="t"/>
          </a:scene3d>
          <a:sp3d>
            <a:bevelT prst="slop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5291" y="212006"/>
            <a:ext cx="8532178" cy="931590"/>
          </a:xfrm>
        </p:spPr>
        <p:txBody>
          <a:bodyPr>
            <a:normAutofit/>
          </a:bodyPr>
          <a:lstStyle/>
          <a:p>
            <a:r>
              <a:rPr lang="en-US" b="1" dirty="0" smtClean="0">
                <a:solidFill>
                  <a:schemeClr val="tx1">
                    <a:lumMod val="75000"/>
                  </a:schemeClr>
                </a:solidFill>
              </a:rPr>
              <a:t>Summary of Sampling Methods</a:t>
            </a:r>
            <a:endParaRPr lang="en-US" b="1" dirty="0">
              <a:solidFill>
                <a:schemeClr val="tx1">
                  <a:lumMod val="75000"/>
                </a:schemeClr>
              </a:solidFill>
            </a:endParaRPr>
          </a:p>
        </p:txBody>
      </p:sp>
      <p:sp>
        <p:nvSpPr>
          <p:cNvPr id="4" name="Rectangle 3"/>
          <p:cNvSpPr>
            <a:spLocks noGrp="1" noChangeArrowheads="1"/>
          </p:cNvSpPr>
          <p:nvPr>
            <p:ph idx="1"/>
          </p:nvPr>
        </p:nvSpPr>
        <p:spPr>
          <a:xfrm>
            <a:off x="309202" y="1237700"/>
            <a:ext cx="8108052" cy="4436374"/>
          </a:xfrm>
        </p:spPr>
        <p:txBody>
          <a:bodyPr>
            <a:noAutofit/>
          </a:bodyPr>
          <a:lstStyle/>
          <a:p>
            <a:r>
              <a:rPr lang="en-GB" altLang="en-US" sz="3199" b="1" dirty="0">
                <a:solidFill>
                  <a:srgbClr val="C00000"/>
                </a:solidFill>
                <a:latin typeface="Arial" pitchFamily="34" charset="0"/>
              </a:rPr>
              <a:t>Choice of sampling techniques depends upon the research question(s) and their objectives</a:t>
            </a:r>
          </a:p>
          <a:p>
            <a:r>
              <a:rPr lang="en-GB" altLang="en-US" sz="3199" b="1" dirty="0">
                <a:solidFill>
                  <a:srgbClr val="C00000"/>
                </a:solidFill>
                <a:latin typeface="Arial" pitchFamily="34" charset="0"/>
              </a:rPr>
              <a:t>Factors affecting sample size include:</a:t>
            </a:r>
          </a:p>
          <a:p>
            <a:pPr>
              <a:buFontTx/>
              <a:buNone/>
            </a:pPr>
            <a:r>
              <a:rPr lang="en-GB" altLang="en-US" sz="3199" b="1" dirty="0">
                <a:solidFill>
                  <a:srgbClr val="C00000"/>
                </a:solidFill>
                <a:latin typeface="Arial" pitchFamily="34" charset="0"/>
              </a:rPr>
              <a:t>	- confidence needed in the findings</a:t>
            </a:r>
          </a:p>
          <a:p>
            <a:pPr>
              <a:buFontTx/>
              <a:buNone/>
            </a:pPr>
            <a:r>
              <a:rPr lang="en-GB" altLang="en-US" sz="3199" b="1" dirty="0">
                <a:solidFill>
                  <a:srgbClr val="C00000"/>
                </a:solidFill>
                <a:latin typeface="Arial" pitchFamily="34" charset="0"/>
              </a:rPr>
              <a:t>	- accuracy required</a:t>
            </a:r>
          </a:p>
          <a:p>
            <a:pPr>
              <a:buFontTx/>
              <a:buNone/>
            </a:pPr>
            <a:r>
              <a:rPr lang="en-GB" altLang="en-US" sz="3199" b="1" dirty="0">
                <a:solidFill>
                  <a:srgbClr val="C00000"/>
                </a:solidFill>
                <a:latin typeface="Arial" pitchFamily="34" charset="0"/>
              </a:rPr>
              <a:t>	- likely categories for analysis</a:t>
            </a:r>
          </a:p>
        </p:txBody>
      </p:sp>
      <p:pic>
        <p:nvPicPr>
          <p:cNvPr id="3076" name="Picture 4" descr="http://www.vyturio.panevezys.lm.lt/biblioteka/images/peled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0008" y="893"/>
            <a:ext cx="3247179" cy="412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27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985" y="440548"/>
            <a:ext cx="7931700" cy="877815"/>
          </a:xfrm>
        </p:spPr>
        <p:txBody>
          <a:bodyPr>
            <a:normAutofit/>
          </a:bodyPr>
          <a:lstStyle/>
          <a:p>
            <a:pPr algn="ctr"/>
            <a:r>
              <a:rPr lang="en-US" b="1" dirty="0" smtClean="0">
                <a:solidFill>
                  <a:schemeClr val="tx1">
                    <a:lumMod val="75000"/>
                  </a:schemeClr>
                </a:solidFill>
              </a:rPr>
              <a:t>Summary of Sampling Methods</a:t>
            </a:r>
            <a:endParaRPr lang="en-US" b="1" dirty="0">
              <a:solidFill>
                <a:schemeClr val="tx1">
                  <a:lumMod val="75000"/>
                </a:schemeClr>
              </a:solidFill>
            </a:endParaRPr>
          </a:p>
        </p:txBody>
      </p:sp>
      <p:sp>
        <p:nvSpPr>
          <p:cNvPr id="4" name="Rectangle 3"/>
          <p:cNvSpPr>
            <a:spLocks noGrp="1" noChangeArrowheads="1"/>
          </p:cNvSpPr>
          <p:nvPr>
            <p:ph idx="1"/>
          </p:nvPr>
        </p:nvSpPr>
        <p:spPr>
          <a:xfrm>
            <a:off x="4074985" y="2219081"/>
            <a:ext cx="7931700" cy="3979292"/>
          </a:xfrm>
        </p:spPr>
        <p:txBody>
          <a:bodyPr>
            <a:normAutofit lnSpcReduction="10000"/>
          </a:bodyPr>
          <a:lstStyle/>
          <a:p>
            <a:r>
              <a:rPr lang="en-GB" altLang="en-US" sz="3199" b="1" dirty="0">
                <a:solidFill>
                  <a:srgbClr val="C00000"/>
                </a:solidFill>
                <a:latin typeface="Arial" pitchFamily="34" charset="0"/>
              </a:rPr>
              <a:t>Probability sampling requires a sampling frame and can be more time consuming</a:t>
            </a:r>
          </a:p>
          <a:p>
            <a:r>
              <a:rPr lang="en-GB" altLang="en-US" sz="3199" b="1" dirty="0">
                <a:solidFill>
                  <a:srgbClr val="C00000"/>
                </a:solidFill>
                <a:latin typeface="Arial" pitchFamily="34" charset="0"/>
              </a:rPr>
              <a:t>When a sampling frame is not possible, non- probability sampling is used</a:t>
            </a:r>
          </a:p>
          <a:p>
            <a:r>
              <a:rPr lang="en-GB" altLang="en-US" sz="3199" b="1" dirty="0">
                <a:solidFill>
                  <a:srgbClr val="C00000"/>
                </a:solidFill>
                <a:latin typeface="Arial" pitchFamily="34" charset="0"/>
              </a:rPr>
              <a:t>Many research projects use a combination of sampling techniques</a:t>
            </a:r>
          </a:p>
        </p:txBody>
      </p:sp>
      <p:pic>
        <p:nvPicPr>
          <p:cNvPr id="2050" name="Picture 2" descr="http://clipartion.com/wp-content/uploads/2015/11/elephant-pictures-clip-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85" y="350427"/>
            <a:ext cx="3858301" cy="338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2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62458" y="726418"/>
            <a:ext cx="6837219" cy="1363988"/>
            <a:chOff x="2261458" y="725714"/>
            <a:chExt cx="6839000" cy="1364343"/>
          </a:xfrm>
        </p:grpSpPr>
        <p:sp>
          <p:nvSpPr>
            <p:cNvPr id="6" name="Title 3"/>
            <p:cNvSpPr txBox="1">
              <a:spLocks/>
            </p:cNvSpPr>
            <p:nvPr/>
          </p:nvSpPr>
          <p:spPr>
            <a:xfrm>
              <a:off x="2261458" y="1439182"/>
              <a:ext cx="6317342" cy="650875"/>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MY" sz="3199" b="1" dirty="0">
                  <a:solidFill>
                    <a:srgbClr val="FF0000"/>
                  </a:solidFill>
                </a:rPr>
                <a:t>Measurement</a:t>
              </a:r>
            </a:p>
          </p:txBody>
        </p:sp>
        <p:sp>
          <p:nvSpPr>
            <p:cNvPr id="7" name="TextBox 6"/>
            <p:cNvSpPr txBox="1"/>
            <p:nvPr/>
          </p:nvSpPr>
          <p:spPr>
            <a:xfrm>
              <a:off x="2261458" y="725714"/>
              <a:ext cx="6839000" cy="646331"/>
            </a:xfrm>
            <a:prstGeom prst="rect">
              <a:avLst/>
            </a:prstGeom>
            <a:noFill/>
          </p:spPr>
          <p:txBody>
            <a:bodyPr wrap="square" rtlCol="0">
              <a:spAutoFit/>
            </a:bodyPr>
            <a:lstStyle/>
            <a:p>
              <a:pPr algn="ctr"/>
              <a:r>
                <a:rPr lang="en-US" sz="3599" b="1" dirty="0"/>
                <a:t>Data Collecting</a:t>
              </a:r>
            </a:p>
          </p:txBody>
        </p:sp>
      </p:grpSp>
      <p:sp>
        <p:nvSpPr>
          <p:cNvPr id="9" name="Down Arrow 8"/>
          <p:cNvSpPr/>
          <p:nvPr/>
        </p:nvSpPr>
        <p:spPr>
          <a:xfrm>
            <a:off x="5085475" y="2157526"/>
            <a:ext cx="807378" cy="740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0" name="Title 1"/>
          <p:cNvSpPr txBox="1">
            <a:spLocks/>
          </p:cNvSpPr>
          <p:nvPr/>
        </p:nvSpPr>
        <p:spPr>
          <a:xfrm>
            <a:off x="1532706" y="3223543"/>
            <a:ext cx="7912919" cy="600871"/>
          </a:xfrm>
          <a:prstGeom prst="rect">
            <a:avLst/>
          </a:prstGeom>
        </p:spPr>
        <p:txBody>
          <a:bodyPr>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sz="3599" b="1">
                <a:solidFill>
                  <a:schemeClr val="accent6">
                    <a:lumMod val="50000"/>
                  </a:schemeClr>
                </a:solidFill>
              </a:rPr>
              <a:t>Validity and Reliability</a:t>
            </a:r>
            <a:endParaRPr lang="en-US" sz="3199" b="1" dirty="0">
              <a:solidFill>
                <a:schemeClr val="accent6">
                  <a:lumMod val="50000"/>
                </a:schemeClr>
              </a:solidFill>
            </a:endParaRPr>
          </a:p>
        </p:txBody>
      </p:sp>
      <p:sp>
        <p:nvSpPr>
          <p:cNvPr id="11" name="Rectangle 10"/>
          <p:cNvSpPr/>
          <p:nvPr/>
        </p:nvSpPr>
        <p:spPr>
          <a:xfrm>
            <a:off x="1604238" y="4030698"/>
            <a:ext cx="6962477" cy="1384634"/>
          </a:xfrm>
          <a:prstGeom prst="rect">
            <a:avLst/>
          </a:prstGeom>
        </p:spPr>
        <p:txBody>
          <a:bodyPr wrap="square">
            <a:spAutoFit/>
          </a:bodyPr>
          <a:lstStyle/>
          <a:p>
            <a:pPr algn="r"/>
            <a:r>
              <a:rPr lang="en-US" sz="2799" b="1" i="1" dirty="0">
                <a:solidFill>
                  <a:srgbClr val="002060"/>
                </a:solidFill>
                <a:latin typeface="Lucida Calligraphy" panose="03010101010101010101" pitchFamily="66" charset="0"/>
              </a:rPr>
              <a:t>“how do we know that we are indeed measuring what we want to measure?” </a:t>
            </a:r>
          </a:p>
        </p:txBody>
      </p:sp>
      <p:sp>
        <p:nvSpPr>
          <p:cNvPr id="12" name="Rectangle 11"/>
          <p:cNvSpPr/>
          <p:nvPr/>
        </p:nvSpPr>
        <p:spPr>
          <a:xfrm>
            <a:off x="1028509" y="5496097"/>
            <a:ext cx="7160935" cy="1200016"/>
          </a:xfrm>
          <a:prstGeom prst="rect">
            <a:avLst/>
          </a:prstGeom>
        </p:spPr>
        <p:txBody>
          <a:bodyPr wrap="square">
            <a:spAutoFit/>
          </a:bodyPr>
          <a:lstStyle/>
          <a:p>
            <a:pPr algn="r"/>
            <a:r>
              <a:rPr lang="en-US" sz="3599" b="1" i="1" dirty="0">
                <a:solidFill>
                  <a:srgbClr val="C00000"/>
                </a:solidFill>
                <a:latin typeface="Monotype Corsiva" panose="03010101010201010101" pitchFamily="66" charset="0"/>
              </a:rPr>
              <a:t>“can we be sure that if we repeated the measurement we will get the same result?”</a:t>
            </a:r>
          </a:p>
        </p:txBody>
      </p:sp>
      <p:sp>
        <p:nvSpPr>
          <p:cNvPr id="13" name="Right Arrow 12"/>
          <p:cNvSpPr/>
          <p:nvPr/>
        </p:nvSpPr>
        <p:spPr>
          <a:xfrm>
            <a:off x="8784371" y="4496555"/>
            <a:ext cx="870631" cy="59710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TextBox 13"/>
          <p:cNvSpPr txBox="1"/>
          <p:nvPr/>
        </p:nvSpPr>
        <p:spPr>
          <a:xfrm>
            <a:off x="9698535" y="4484220"/>
            <a:ext cx="1770281" cy="584623"/>
          </a:xfrm>
          <a:prstGeom prst="rect">
            <a:avLst/>
          </a:prstGeom>
          <a:noFill/>
        </p:spPr>
        <p:txBody>
          <a:bodyPr wrap="square" rtlCol="0">
            <a:spAutoFit/>
          </a:bodyPr>
          <a:lstStyle/>
          <a:p>
            <a:pPr algn="ctr"/>
            <a:r>
              <a:rPr lang="en-US" altLang="en-US" sz="3199" b="1" dirty="0">
                <a:solidFill>
                  <a:srgbClr val="FF0000"/>
                </a:solidFill>
              </a:rPr>
              <a:t>Validity</a:t>
            </a:r>
            <a:endParaRPr lang="en-US" sz="3199" dirty="0">
              <a:solidFill>
                <a:srgbClr val="FF0000"/>
              </a:solidFill>
            </a:endParaRPr>
          </a:p>
        </p:txBody>
      </p:sp>
      <p:sp>
        <p:nvSpPr>
          <p:cNvPr id="15" name="Right Arrow 14"/>
          <p:cNvSpPr/>
          <p:nvPr/>
        </p:nvSpPr>
        <p:spPr>
          <a:xfrm>
            <a:off x="8668291" y="5700909"/>
            <a:ext cx="870631" cy="59710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extBox 15"/>
          <p:cNvSpPr txBox="1"/>
          <p:nvPr/>
        </p:nvSpPr>
        <p:spPr>
          <a:xfrm>
            <a:off x="9727556" y="5707152"/>
            <a:ext cx="2125787" cy="584623"/>
          </a:xfrm>
          <a:prstGeom prst="rect">
            <a:avLst/>
          </a:prstGeom>
          <a:noFill/>
        </p:spPr>
        <p:txBody>
          <a:bodyPr wrap="square" rtlCol="0">
            <a:spAutoFit/>
          </a:bodyPr>
          <a:lstStyle/>
          <a:p>
            <a:pPr algn="ctr"/>
            <a:r>
              <a:rPr lang="en-US" altLang="en-US" sz="3199" b="1" dirty="0">
                <a:solidFill>
                  <a:srgbClr val="002060"/>
                </a:solidFill>
              </a:rPr>
              <a:t>Reliability</a:t>
            </a:r>
            <a:endParaRPr lang="en-US" sz="3199" dirty="0">
              <a:solidFill>
                <a:srgbClr val="002060"/>
              </a:solidFill>
            </a:endParaRPr>
          </a:p>
        </p:txBody>
      </p:sp>
    </p:spTree>
    <p:extLst>
      <p:ext uri="{BB962C8B-B14F-4D97-AF65-F5344CB8AC3E}">
        <p14:creationId xmlns:p14="http://schemas.microsoft.com/office/powerpoint/2010/main" val="36104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031832" y="309242"/>
            <a:ext cx="10084802" cy="3507915"/>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lvl="1"/>
            <a:r>
              <a:rPr lang="en-US" altLang="en-US" sz="3199" b="1" dirty="0">
                <a:solidFill>
                  <a:srgbClr val="990000"/>
                </a:solidFill>
              </a:rPr>
              <a:t>Reliability</a:t>
            </a:r>
          </a:p>
          <a:p>
            <a:pPr lvl="2"/>
            <a:r>
              <a:rPr lang="en-US" altLang="en-US" sz="2399" b="1" dirty="0"/>
              <a:t>How consistent it is given the same conditions</a:t>
            </a:r>
          </a:p>
          <a:p>
            <a:pPr lvl="2"/>
            <a:r>
              <a:rPr lang="en-US" altLang="zh-TW" sz="2399" b="1" dirty="0"/>
              <a:t>Consistency, stability, or repeatability</a:t>
            </a:r>
            <a:endParaRPr lang="en-US" altLang="en-US" sz="2399" b="1" dirty="0"/>
          </a:p>
          <a:p>
            <a:pPr lvl="1"/>
            <a:r>
              <a:rPr lang="en-US" altLang="en-US" sz="3199" b="1" dirty="0">
                <a:solidFill>
                  <a:srgbClr val="FF0000"/>
                </a:solidFill>
              </a:rPr>
              <a:t>Validity</a:t>
            </a:r>
          </a:p>
          <a:p>
            <a:pPr lvl="2"/>
            <a:r>
              <a:rPr lang="en-US" altLang="en-US" sz="2399" b="1" dirty="0"/>
              <a:t>If it measures what it is supposed to and how accurate it is</a:t>
            </a:r>
          </a:p>
          <a:p>
            <a:pPr lvl="2"/>
            <a:r>
              <a:rPr lang="en-US" altLang="zh-TW" sz="2399" b="1" dirty="0"/>
              <a:t>The correctness or truthfulness of an inference</a:t>
            </a:r>
          </a:p>
          <a:p>
            <a:pPr lvl="2"/>
            <a:endParaRPr lang="en-US" altLang="en-US" sz="2399" b="1" dirty="0"/>
          </a:p>
        </p:txBody>
      </p:sp>
      <p:pic>
        <p:nvPicPr>
          <p:cNvPr id="3074" name="Picture 2" descr="https://explorable.com/images/validity-and-reliability.jpg"/>
          <p:cNvPicPr>
            <a:picLocks noChangeAspect="1" noChangeArrowheads="1"/>
          </p:cNvPicPr>
          <p:nvPr/>
        </p:nvPicPr>
        <p:blipFill rotWithShape="1">
          <a:blip r:embed="rId2">
            <a:extLst>
              <a:ext uri="{28A0092B-C50C-407E-A947-70E740481C1C}">
                <a14:useLocalDpi xmlns:a14="http://schemas.microsoft.com/office/drawing/2010/main" val="0"/>
              </a:ext>
            </a:extLst>
          </a:blip>
          <a:srcRect b="16733"/>
          <a:stretch/>
        </p:blipFill>
        <p:spPr bwMode="auto">
          <a:xfrm>
            <a:off x="1147918" y="3831666"/>
            <a:ext cx="10171864" cy="2916612"/>
          </a:xfrm>
          <a:prstGeom prst="rect">
            <a:avLst/>
          </a:prstGeom>
          <a:noFill/>
          <a:scene3d>
            <a:camera prst="perspectiveBelow"/>
            <a:lightRig rig="threePt" dir="t"/>
          </a:scene3d>
          <a:sp3d>
            <a:bevelT w="139700" prst="cross"/>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9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833" y="272965"/>
            <a:ext cx="7922736" cy="761802"/>
          </a:xfrm>
        </p:spPr>
        <p:txBody>
          <a:bodyPr>
            <a:normAutofit/>
          </a:bodyPr>
          <a:lstStyle/>
          <a:p>
            <a:r>
              <a:rPr lang="en-US" b="1" dirty="0" smtClean="0">
                <a:solidFill>
                  <a:srgbClr val="990000"/>
                </a:solidFill>
              </a:rPr>
              <a:t>Validity Test</a:t>
            </a:r>
            <a:endParaRPr lang="en-US" b="1" dirty="0">
              <a:solidFill>
                <a:srgbClr val="990000"/>
              </a:solidFill>
            </a:endParaRPr>
          </a:p>
        </p:txBody>
      </p:sp>
      <p:pic>
        <p:nvPicPr>
          <p:cNvPr id="8194" name="Picture 2" descr="http://blog.questionmark.com/wp-content/uploads/2013/05/validity-experimental.png"/>
          <p:cNvPicPr>
            <a:picLocks noChangeAspect="1" noChangeArrowheads="1"/>
          </p:cNvPicPr>
          <p:nvPr/>
        </p:nvPicPr>
        <p:blipFill>
          <a:blip r:embed="rId2">
            <a:duotone>
              <a:prstClr val="black"/>
              <a:schemeClr val="accent6">
                <a:lumMod val="40000"/>
                <a:lumOff val="60000"/>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92156" y="595825"/>
            <a:ext cx="4048430" cy="605088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sz="quarter" idx="4294967295"/>
          </p:nvPr>
        </p:nvSpPr>
        <p:spPr>
          <a:xfrm>
            <a:off x="1060854" y="1263308"/>
            <a:ext cx="7153681" cy="5180251"/>
          </a:xfrm>
          <a:prstGeom prst="rect">
            <a:avLst/>
          </a:prstGeom>
        </p:spPr>
        <p:txBody>
          <a:bodyPr>
            <a:normAutofit/>
          </a:bodyPr>
          <a:lstStyle/>
          <a:p>
            <a:r>
              <a:rPr lang="en-US" sz="2399" dirty="0">
                <a:solidFill>
                  <a:schemeClr val="accent5">
                    <a:lumMod val="50000"/>
                  </a:schemeClr>
                </a:solidFill>
              </a:rPr>
              <a:t>Validity test is used to determine the level of validity of the instrument (questionnaire) for collecting data</a:t>
            </a:r>
          </a:p>
          <a:p>
            <a:r>
              <a:rPr lang="en-US" sz="2399" dirty="0">
                <a:solidFill>
                  <a:schemeClr val="accent5">
                    <a:lumMod val="50000"/>
                  </a:schemeClr>
                </a:solidFill>
              </a:rPr>
              <a:t>Product Moment Correlation: A statistical tool usually used to test the validity of and instrument (construct validity)</a:t>
            </a:r>
          </a:p>
          <a:p>
            <a:r>
              <a:rPr lang="en-US" sz="2399" dirty="0">
                <a:solidFill>
                  <a:schemeClr val="accent5">
                    <a:lumMod val="50000"/>
                  </a:schemeClr>
                </a:solidFill>
              </a:rPr>
              <a:t>The level of validity is measured by the coefficient of correlation between the scores of each indicator / item questions (Xi) with a total score / factor (X).  It can be determined by any computer software; MINITAB, SPSS</a:t>
            </a:r>
          </a:p>
          <a:p>
            <a:pPr lvl="0"/>
            <a:r>
              <a:rPr lang="en-US" sz="2399" b="1" dirty="0">
                <a:solidFill>
                  <a:schemeClr val="accent5">
                    <a:lumMod val="50000"/>
                  </a:schemeClr>
                </a:solidFill>
              </a:rPr>
              <a:t>Using SPSS:  Analyze, Correlate, Bivariate, Variables, Total Variable</a:t>
            </a:r>
            <a:endParaRPr lang="en-US" sz="2399" dirty="0">
              <a:solidFill>
                <a:schemeClr val="accent5">
                  <a:lumMod val="50000"/>
                </a:schemeClr>
              </a:solidFill>
            </a:endParaRPr>
          </a:p>
          <a:p>
            <a:endParaRPr lang="en-US" sz="2399" dirty="0">
              <a:solidFill>
                <a:schemeClr val="accent5">
                  <a:lumMod val="50000"/>
                </a:schemeClr>
              </a:solidFill>
            </a:endParaRPr>
          </a:p>
          <a:p>
            <a:endParaRPr lang="en-US" sz="2399" dirty="0">
              <a:solidFill>
                <a:schemeClr val="accent5">
                  <a:lumMod val="50000"/>
                </a:schemeClr>
              </a:solidFill>
            </a:endParaRPr>
          </a:p>
        </p:txBody>
      </p:sp>
    </p:spTree>
    <p:extLst>
      <p:ext uri="{BB962C8B-B14F-4D97-AF65-F5344CB8AC3E}">
        <p14:creationId xmlns:p14="http://schemas.microsoft.com/office/powerpoint/2010/main" val="357279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793" y="383179"/>
            <a:ext cx="6834449" cy="981702"/>
          </a:xfrm>
        </p:spPr>
        <p:txBody>
          <a:bodyPr>
            <a:normAutofit fontScale="90000"/>
          </a:bodyPr>
          <a:lstStyle/>
          <a:p>
            <a:r>
              <a:rPr lang="en-US" sz="3599" b="1" dirty="0">
                <a:solidFill>
                  <a:srgbClr val="C00000"/>
                </a:solidFill>
              </a:rPr>
              <a:t>What are some ways to improve validity?</a:t>
            </a:r>
          </a:p>
        </p:txBody>
      </p:sp>
      <p:sp>
        <p:nvSpPr>
          <p:cNvPr id="3" name="Content Placeholder 2"/>
          <p:cNvSpPr>
            <a:spLocks noGrp="1"/>
          </p:cNvSpPr>
          <p:nvPr>
            <p:ph sz="quarter" idx="4294967295"/>
          </p:nvPr>
        </p:nvSpPr>
        <p:spPr>
          <a:xfrm>
            <a:off x="561814" y="1484785"/>
            <a:ext cx="7329408" cy="5038773"/>
          </a:xfrm>
          <a:prstGeom prst="rect">
            <a:avLst/>
          </a:prstGeom>
        </p:spPr>
        <p:txBody>
          <a:bodyPr>
            <a:noAutofit/>
          </a:bodyPr>
          <a:lstStyle/>
          <a:p>
            <a:pPr lvl="0"/>
            <a:r>
              <a:rPr lang="en-US" b="1" dirty="0">
                <a:solidFill>
                  <a:schemeClr val="accent5">
                    <a:lumMod val="50000"/>
                  </a:schemeClr>
                </a:solidFill>
              </a:rPr>
              <a:t>Make sure your goals and objectives are clearly defined and operationalized. </a:t>
            </a:r>
          </a:p>
          <a:p>
            <a:pPr lvl="0"/>
            <a:r>
              <a:rPr lang="en-US" b="1" dirty="0">
                <a:solidFill>
                  <a:schemeClr val="accent5">
                    <a:lumMod val="50000"/>
                  </a:schemeClr>
                </a:solidFill>
              </a:rPr>
              <a:t>Match your assessment measure to your goals and objectives.</a:t>
            </a:r>
          </a:p>
          <a:p>
            <a:pPr lvl="0"/>
            <a:r>
              <a:rPr lang="en-US" b="1" dirty="0">
                <a:solidFill>
                  <a:schemeClr val="accent5">
                    <a:lumMod val="50000"/>
                  </a:schemeClr>
                </a:solidFill>
              </a:rPr>
              <a:t>Get students involved; have the students look over the assessment for troublesome wording, or other difficulties.</a:t>
            </a:r>
          </a:p>
          <a:p>
            <a:pPr lvl="0"/>
            <a:r>
              <a:rPr lang="en-US" b="1" dirty="0">
                <a:solidFill>
                  <a:schemeClr val="accent5">
                    <a:lumMod val="50000"/>
                  </a:schemeClr>
                </a:solidFill>
              </a:rPr>
              <a:t>If possible, compare your measure with other measures, or data that may be available.</a:t>
            </a:r>
          </a:p>
          <a:p>
            <a:endParaRPr lang="en-US" b="1" dirty="0">
              <a:solidFill>
                <a:schemeClr val="accent5">
                  <a:lumMod val="50000"/>
                </a:schemeClr>
              </a:solidFill>
            </a:endParaRPr>
          </a:p>
        </p:txBody>
      </p:sp>
      <p:pic>
        <p:nvPicPr>
          <p:cNvPr id="4098" name="Picture 2" descr="http://www.b0chun.com/blog/wp-content/uploads/2011/02/Olympic_pictogram_Shooting1.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891222" y="965841"/>
            <a:ext cx="3530134" cy="528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88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986" y="363656"/>
            <a:ext cx="10175671" cy="647960"/>
          </a:xfrm>
        </p:spPr>
        <p:txBody>
          <a:bodyPr>
            <a:normAutofit/>
          </a:bodyPr>
          <a:lstStyle/>
          <a:p>
            <a:pPr algn="r"/>
            <a:r>
              <a:rPr lang="en-US" sz="3999" b="1" dirty="0">
                <a:solidFill>
                  <a:schemeClr val="tx2"/>
                </a:solidFill>
              </a:rPr>
              <a:t>Types of Reliability</a:t>
            </a:r>
            <a:endParaRPr lang="en-MY" sz="3999" b="1" dirty="0">
              <a:solidFill>
                <a:schemeClr val="tx2"/>
              </a:solidFill>
            </a:endParaRPr>
          </a:p>
        </p:txBody>
      </p:sp>
      <p:pic>
        <p:nvPicPr>
          <p:cNvPr id="5122" name="Picture 2" descr="http://comps.canstockphoto.com/can-stock-photo_csp15770670.jpg"/>
          <p:cNvPicPr>
            <a:picLocks noChangeAspect="1" noChangeArrowheads="1"/>
          </p:cNvPicPr>
          <p:nvPr/>
        </p:nvPicPr>
        <p:blipFill rotWithShape="1">
          <a:blip r:embed="rId3">
            <a:extLst>
              <a:ext uri="{28A0092B-C50C-407E-A947-70E740481C1C}">
                <a14:useLocalDpi xmlns:a14="http://schemas.microsoft.com/office/drawing/2010/main" val="0"/>
              </a:ext>
            </a:extLst>
          </a:blip>
          <a:srcRect t="3237" b="6956"/>
          <a:stretch/>
        </p:blipFill>
        <p:spPr bwMode="auto">
          <a:xfrm>
            <a:off x="1245409" y="363657"/>
            <a:ext cx="5822794" cy="5876755"/>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883626" y="1347196"/>
            <a:ext cx="6117031" cy="5322164"/>
          </a:xfrm>
          <a:prstGeom prst="rect">
            <a:avLst/>
          </a:prstGeom>
        </p:spPr>
        <p:txBody>
          <a:bodyPr vert="horz" lIns="91416" tIns="45708" rIns="91416" bIns="45708"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gn="r">
              <a:buClr>
                <a:srgbClr val="FF0000"/>
              </a:buClr>
              <a:buSzPct val="150000"/>
            </a:pPr>
            <a:r>
              <a:rPr lang="en-US" sz="3199" b="1" dirty="0">
                <a:solidFill>
                  <a:schemeClr val="tx1"/>
                </a:solidFill>
              </a:rPr>
              <a:t>Test-retest reliability (external)</a:t>
            </a:r>
          </a:p>
          <a:p>
            <a:pPr algn="r">
              <a:buClr>
                <a:srgbClr val="FF0000"/>
              </a:buClr>
              <a:buSzPct val="150000"/>
            </a:pPr>
            <a:r>
              <a:rPr lang="en-US" sz="3199" b="1" dirty="0">
                <a:solidFill>
                  <a:schemeClr val="tx1"/>
                </a:solidFill>
              </a:rPr>
              <a:t>Parallel forms reliability  (external)</a:t>
            </a:r>
          </a:p>
          <a:p>
            <a:pPr algn="r">
              <a:buClr>
                <a:srgbClr val="FF0000"/>
              </a:buClr>
              <a:buSzPct val="150000"/>
            </a:pPr>
            <a:r>
              <a:rPr lang="en-US" sz="3199" b="1" dirty="0">
                <a:solidFill>
                  <a:schemeClr val="tx1"/>
                </a:solidFill>
              </a:rPr>
              <a:t>Inter-rater reliability </a:t>
            </a:r>
          </a:p>
          <a:p>
            <a:pPr algn="r">
              <a:buClr>
                <a:srgbClr val="FF0000"/>
              </a:buClr>
              <a:buSzPct val="150000"/>
            </a:pPr>
            <a:r>
              <a:rPr lang="en-US" sz="3199" b="1" dirty="0">
                <a:solidFill>
                  <a:schemeClr val="tx1"/>
                </a:solidFill>
              </a:rPr>
              <a:t>Internal consistency reliability </a:t>
            </a:r>
          </a:p>
          <a:p>
            <a:pPr lvl="1" algn="r">
              <a:buClr>
                <a:srgbClr val="FF0000"/>
              </a:buClr>
              <a:buSzPct val="150000"/>
              <a:buFont typeface="Arial" panose="020B0604020202020204" pitchFamily="34" charset="0"/>
              <a:buChar char="•"/>
            </a:pPr>
            <a:r>
              <a:rPr lang="en-US" sz="2799" b="1" dirty="0">
                <a:solidFill>
                  <a:schemeClr val="tx1"/>
                </a:solidFill>
              </a:rPr>
              <a:t>Average inter-item correlation </a:t>
            </a:r>
          </a:p>
          <a:p>
            <a:pPr lvl="1" algn="r">
              <a:buClr>
                <a:srgbClr val="FF0000"/>
              </a:buClr>
              <a:buSzPct val="150000"/>
              <a:buFont typeface="Arial" panose="020B0604020202020204" pitchFamily="34" charset="0"/>
              <a:buChar char="•"/>
            </a:pPr>
            <a:r>
              <a:rPr lang="en-US" sz="2799" b="1" dirty="0">
                <a:solidFill>
                  <a:schemeClr val="tx1"/>
                </a:solidFill>
              </a:rPr>
              <a:t>Split-half reliability  (external)</a:t>
            </a:r>
            <a:endParaRPr lang="en-MY" sz="2799" b="1" dirty="0">
              <a:solidFill>
                <a:schemeClr val="tx1"/>
              </a:solidFill>
            </a:endParaRPr>
          </a:p>
        </p:txBody>
      </p:sp>
    </p:spTree>
    <p:extLst>
      <p:ext uri="{BB962C8B-B14F-4D97-AF65-F5344CB8AC3E}">
        <p14:creationId xmlns:p14="http://schemas.microsoft.com/office/powerpoint/2010/main" val="420341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6715" y="162200"/>
            <a:ext cx="7922736" cy="604283"/>
          </a:xfrm>
        </p:spPr>
        <p:txBody>
          <a:bodyPr>
            <a:normAutofit fontScale="90000"/>
          </a:bodyPr>
          <a:lstStyle/>
          <a:p>
            <a:pPr algn="ctr"/>
            <a:r>
              <a:rPr lang="en-US" sz="3999" b="1" dirty="0">
                <a:solidFill>
                  <a:schemeClr val="accent6">
                    <a:lumMod val="50000"/>
                  </a:schemeClr>
                </a:solidFill>
              </a:rPr>
              <a:t>Cronbach's alpha</a:t>
            </a:r>
          </a:p>
        </p:txBody>
      </p:sp>
      <p:sp>
        <p:nvSpPr>
          <p:cNvPr id="3" name="Content Placeholder 2"/>
          <p:cNvSpPr>
            <a:spLocks noGrp="1"/>
          </p:cNvSpPr>
          <p:nvPr>
            <p:ph sz="quarter" idx="4294967295"/>
          </p:nvPr>
        </p:nvSpPr>
        <p:spPr>
          <a:xfrm>
            <a:off x="644634" y="939633"/>
            <a:ext cx="10875837" cy="5649426"/>
          </a:xfrm>
          <a:prstGeom prst="rect">
            <a:avLst/>
          </a:prstGeom>
        </p:spPr>
        <p:txBody>
          <a:bodyPr>
            <a:noAutofit/>
          </a:bodyPr>
          <a:lstStyle/>
          <a:p>
            <a:r>
              <a:rPr lang="en-US" b="1" dirty="0">
                <a:solidFill>
                  <a:schemeClr val="accent6">
                    <a:lumMod val="50000"/>
                  </a:schemeClr>
                </a:solidFill>
              </a:rPr>
              <a:t>Cronbach's alpha was developed by Cronbach's alpha coefficient (1951) as a general measure of the internal consistency of multi-item scale</a:t>
            </a:r>
          </a:p>
          <a:p>
            <a:r>
              <a:rPr lang="en-US" b="1" dirty="0">
                <a:solidFill>
                  <a:schemeClr val="accent6">
                    <a:lumMod val="50000"/>
                  </a:schemeClr>
                </a:solidFill>
              </a:rPr>
              <a:t>Cronbach's alpha  is calculated by using the formula :</a:t>
            </a:r>
          </a:p>
          <a:p>
            <a:endParaRPr lang="en-US" b="1" dirty="0" smtClean="0">
              <a:solidFill>
                <a:schemeClr val="accent6">
                  <a:lumMod val="50000"/>
                </a:schemeClr>
              </a:solidFill>
            </a:endParaRPr>
          </a:p>
          <a:p>
            <a:pPr marL="0" indent="0">
              <a:buNone/>
            </a:pPr>
            <a:endParaRPr lang="en-US" b="1" dirty="0">
              <a:solidFill>
                <a:schemeClr val="accent6">
                  <a:lumMod val="50000"/>
                </a:schemeClr>
              </a:solidFill>
            </a:endParaRPr>
          </a:p>
          <a:p>
            <a:r>
              <a:rPr lang="en-US" b="1" dirty="0">
                <a:solidFill>
                  <a:schemeClr val="accent6">
                    <a:lumMod val="50000"/>
                  </a:schemeClr>
                </a:solidFill>
              </a:rPr>
              <a:t>If </a:t>
            </a:r>
            <a:r>
              <a:rPr lang="en-US" b="1" dirty="0" err="1">
                <a:solidFill>
                  <a:schemeClr val="accent6">
                    <a:lumMod val="50000"/>
                  </a:schemeClr>
                </a:solidFill>
              </a:rPr>
              <a:t>cronbach’s</a:t>
            </a:r>
            <a:r>
              <a:rPr lang="en-US" b="1" dirty="0">
                <a:solidFill>
                  <a:schemeClr val="accent6">
                    <a:lumMod val="50000"/>
                  </a:schemeClr>
                </a:solidFill>
              </a:rPr>
              <a:t> alpha &gt; </a:t>
            </a:r>
            <a:r>
              <a:rPr lang="en-US" b="1" dirty="0" err="1">
                <a:solidFill>
                  <a:schemeClr val="accent6">
                    <a:lumMod val="50000"/>
                  </a:schemeClr>
                </a:solidFill>
              </a:rPr>
              <a:t>r</a:t>
            </a:r>
            <a:r>
              <a:rPr lang="en-US" b="1" baseline="-25000" dirty="0" err="1">
                <a:solidFill>
                  <a:schemeClr val="accent6">
                    <a:lumMod val="50000"/>
                  </a:schemeClr>
                </a:solidFill>
              </a:rPr>
              <a:t>table</a:t>
            </a:r>
            <a:r>
              <a:rPr lang="en-US" b="1" baseline="-25000" dirty="0">
                <a:solidFill>
                  <a:schemeClr val="accent6">
                    <a:lumMod val="50000"/>
                  </a:schemeClr>
                </a:solidFill>
              </a:rPr>
              <a:t>(</a:t>
            </a:r>
            <a:r>
              <a:rPr lang="el-GR" b="1" baseline="-25000" dirty="0">
                <a:solidFill>
                  <a:schemeClr val="accent6">
                    <a:lumMod val="50000"/>
                  </a:schemeClr>
                </a:solidFill>
              </a:rPr>
              <a:t>α</a:t>
            </a:r>
            <a:r>
              <a:rPr lang="en-US" b="1" baseline="-25000" dirty="0">
                <a:solidFill>
                  <a:schemeClr val="accent6">
                    <a:lumMod val="50000"/>
                  </a:schemeClr>
                </a:solidFill>
              </a:rPr>
              <a:t>, n-1) , </a:t>
            </a:r>
            <a:r>
              <a:rPr lang="en-US" b="1" dirty="0">
                <a:solidFill>
                  <a:schemeClr val="accent6">
                    <a:lumMod val="50000"/>
                  </a:schemeClr>
                </a:solidFill>
              </a:rPr>
              <a:t> considered the instrument reliable</a:t>
            </a:r>
          </a:p>
          <a:p>
            <a:r>
              <a:rPr lang="en-US" b="1" dirty="0">
                <a:solidFill>
                  <a:schemeClr val="accent6">
                    <a:lumMod val="50000"/>
                  </a:schemeClr>
                </a:solidFill>
              </a:rPr>
              <a:t>Items which have “corrected item-total correlation” &lt;</a:t>
            </a:r>
            <a:r>
              <a:rPr lang="en-US" b="1" dirty="0" err="1">
                <a:solidFill>
                  <a:schemeClr val="accent6">
                    <a:lumMod val="50000"/>
                  </a:schemeClr>
                </a:solidFill>
              </a:rPr>
              <a:t>r</a:t>
            </a:r>
            <a:r>
              <a:rPr lang="en-US" b="1" baseline="-25000" dirty="0" err="1">
                <a:solidFill>
                  <a:schemeClr val="accent6">
                    <a:lumMod val="50000"/>
                  </a:schemeClr>
                </a:solidFill>
              </a:rPr>
              <a:t>table</a:t>
            </a:r>
            <a:r>
              <a:rPr lang="en-US" b="1" baseline="-25000" dirty="0">
                <a:solidFill>
                  <a:schemeClr val="accent6">
                    <a:lumMod val="50000"/>
                  </a:schemeClr>
                </a:solidFill>
              </a:rPr>
              <a:t>(</a:t>
            </a:r>
            <a:r>
              <a:rPr lang="el-GR" b="1" baseline="-25000" dirty="0">
                <a:solidFill>
                  <a:schemeClr val="accent6">
                    <a:lumMod val="50000"/>
                  </a:schemeClr>
                </a:solidFill>
              </a:rPr>
              <a:t>α</a:t>
            </a:r>
            <a:r>
              <a:rPr lang="en-US" b="1" baseline="-25000" dirty="0">
                <a:solidFill>
                  <a:schemeClr val="accent6">
                    <a:lumMod val="50000"/>
                  </a:schemeClr>
                </a:solidFill>
              </a:rPr>
              <a:t>, n-1)</a:t>
            </a:r>
            <a:r>
              <a:rPr lang="en-US" b="1" dirty="0">
                <a:solidFill>
                  <a:schemeClr val="accent6">
                    <a:lumMod val="50000"/>
                  </a:schemeClr>
                </a:solidFill>
              </a:rPr>
              <a:t> considered unreliable</a:t>
            </a:r>
          </a:p>
          <a:p>
            <a:r>
              <a:rPr lang="en-US" b="1" dirty="0">
                <a:solidFill>
                  <a:schemeClr val="accent6">
                    <a:lumMod val="50000"/>
                  </a:schemeClr>
                </a:solidFill>
              </a:rPr>
              <a:t>Using Cronbach's alpha to test reliability can be performed by SPSS as the following: </a:t>
            </a:r>
            <a:r>
              <a:rPr lang="en-US" b="1" i="1" dirty="0">
                <a:solidFill>
                  <a:schemeClr val="accent6">
                    <a:lumMod val="50000"/>
                  </a:schemeClr>
                </a:solidFill>
              </a:rPr>
              <a:t>Analyze, Scale, Reliability Analysis, select items, statistics, descriptive for, item, scale, scale if item deleted, continue, </a:t>
            </a:r>
            <a:r>
              <a:rPr lang="en-US" b="1" i="1" dirty="0" smtClean="0">
                <a:solidFill>
                  <a:schemeClr val="accent6">
                    <a:lumMod val="50000"/>
                  </a:schemeClr>
                </a:solidFill>
              </a:rPr>
              <a:t>OK</a:t>
            </a:r>
            <a:endParaRPr lang="en-US" b="1" i="1" dirty="0">
              <a:solidFill>
                <a:schemeClr val="accent6">
                  <a:lumMod val="50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34337163"/>
              </p:ext>
            </p:extLst>
          </p:nvPr>
        </p:nvGraphicFramePr>
        <p:xfrm>
          <a:off x="4538750" y="2258982"/>
          <a:ext cx="2818666" cy="914162"/>
        </p:xfrm>
        <a:graphic>
          <a:graphicData uri="http://schemas.openxmlformats.org/presentationml/2006/ole">
            <mc:AlternateContent xmlns:mc="http://schemas.openxmlformats.org/markup-compatibility/2006">
              <mc:Choice xmlns:v="urn:schemas-microsoft-com:vml" Requires="v">
                <p:oleObj spid="_x0000_s1034" name="Equation" r:id="rId3" imgW="1409400" imgH="457200" progId="Equation.3">
                  <p:embed/>
                </p:oleObj>
              </mc:Choice>
              <mc:Fallback>
                <p:oleObj name="Equation" r:id="rId3" imgW="1409400" imgH="457200" progId="Equation.3">
                  <p:embed/>
                  <p:pic>
                    <p:nvPicPr>
                      <p:cNvPr id="0" name=""/>
                      <p:cNvPicPr>
                        <a:picLocks noChangeAspect="1" noChangeArrowheads="1"/>
                      </p:cNvPicPr>
                      <p:nvPr/>
                    </p:nvPicPr>
                    <p:blipFill>
                      <a:blip r:embed="rId4"/>
                      <a:srcRect/>
                      <a:stretch>
                        <a:fillRect/>
                      </a:stretch>
                    </p:blipFill>
                    <p:spPr bwMode="auto">
                      <a:xfrm>
                        <a:off x="4538750" y="2258982"/>
                        <a:ext cx="2818666" cy="914162"/>
                      </a:xfrm>
                      <a:prstGeom prst="rect">
                        <a:avLst/>
                      </a:prstGeom>
                      <a:solidFill>
                        <a:schemeClr val="bg1"/>
                      </a:solidFill>
                      <a:ln w="28575">
                        <a:solidFill>
                          <a:schemeClr val="tx1"/>
                        </a:solidFill>
                      </a:ln>
                      <a:effectLst/>
                    </p:spPr>
                  </p:pic>
                </p:oleObj>
              </mc:Fallback>
            </mc:AlternateContent>
          </a:graphicData>
        </a:graphic>
      </p:graphicFrame>
    </p:spTree>
    <p:extLst>
      <p:ext uri="{BB962C8B-B14F-4D97-AF65-F5344CB8AC3E}">
        <p14:creationId xmlns:p14="http://schemas.microsoft.com/office/powerpoint/2010/main" val="40696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941" y="383180"/>
            <a:ext cx="10175671" cy="938171"/>
          </a:xfrm>
        </p:spPr>
        <p:txBody>
          <a:bodyPr>
            <a:noAutofit/>
          </a:bodyPr>
          <a:lstStyle/>
          <a:p>
            <a:r>
              <a:rPr lang="en-MY" sz="3199" b="1" dirty="0">
                <a:solidFill>
                  <a:schemeClr val="tx2"/>
                </a:solidFill>
              </a:rPr>
              <a:t>Some Methods To Calculate Internal Reliability Besides Alfa </a:t>
            </a:r>
            <a:r>
              <a:rPr lang="en-MY" sz="3199" b="1" dirty="0" err="1">
                <a:solidFill>
                  <a:schemeClr val="tx2"/>
                </a:solidFill>
              </a:rPr>
              <a:t>Cronbach</a:t>
            </a:r>
            <a:endParaRPr lang="en-MY" sz="3199" b="1" dirty="0">
              <a:solidFill>
                <a:schemeClr val="tx2"/>
              </a:solidFill>
            </a:endParaRPr>
          </a:p>
        </p:txBody>
      </p:sp>
      <p:sp>
        <p:nvSpPr>
          <p:cNvPr id="3" name="Content Placeholder 2"/>
          <p:cNvSpPr>
            <a:spLocks noGrp="1"/>
          </p:cNvSpPr>
          <p:nvPr>
            <p:ph idx="1"/>
          </p:nvPr>
        </p:nvSpPr>
        <p:spPr>
          <a:xfrm>
            <a:off x="767409" y="1622895"/>
            <a:ext cx="5531739" cy="4974457"/>
          </a:xfrm>
        </p:spPr>
        <p:txBody>
          <a:bodyPr>
            <a:noAutofit/>
          </a:bodyPr>
          <a:lstStyle/>
          <a:p>
            <a:pPr lvl="0" fontAlgn="base">
              <a:lnSpc>
                <a:spcPct val="100000"/>
              </a:lnSpc>
            </a:pPr>
            <a:r>
              <a:rPr lang="en-US" sz="3199" dirty="0">
                <a:solidFill>
                  <a:srgbClr val="990000"/>
                </a:solidFill>
                <a:latin typeface="Arial" panose="020B0604020202020204" pitchFamily="34" charset="0"/>
                <a:cs typeface="Arial" panose="020B0604020202020204" pitchFamily="34" charset="0"/>
              </a:rPr>
              <a:t>Spearman Brown (split half)</a:t>
            </a:r>
          </a:p>
          <a:p>
            <a:pPr lvl="0" fontAlgn="base">
              <a:lnSpc>
                <a:spcPct val="100000"/>
              </a:lnSpc>
            </a:pPr>
            <a:r>
              <a:rPr lang="id-ID" altLang="en-US" sz="3199" i="1" dirty="0">
                <a:solidFill>
                  <a:srgbClr val="990000"/>
                </a:solidFill>
                <a:latin typeface="Arial" panose="020B0604020202020204" pitchFamily="34" charset="0"/>
                <a:cs typeface="Arial" panose="020B0604020202020204" pitchFamily="34" charset="0"/>
              </a:rPr>
              <a:t>Flanagant</a:t>
            </a:r>
            <a:endParaRPr lang="en-MY" altLang="en-US" sz="3199" i="1" dirty="0">
              <a:solidFill>
                <a:srgbClr val="990000"/>
              </a:solidFill>
              <a:latin typeface="Arial" panose="020B0604020202020204" pitchFamily="34" charset="0"/>
              <a:cs typeface="Arial" panose="020B0604020202020204" pitchFamily="34" charset="0"/>
            </a:endParaRPr>
          </a:p>
          <a:p>
            <a:pPr fontAlgn="base">
              <a:lnSpc>
                <a:spcPct val="100000"/>
              </a:lnSpc>
            </a:pPr>
            <a:r>
              <a:rPr lang="id-ID" altLang="en-US" sz="3199" i="1" dirty="0">
                <a:solidFill>
                  <a:srgbClr val="990000"/>
                </a:solidFill>
                <a:latin typeface="Arial" panose="020B0604020202020204" pitchFamily="34" charset="0"/>
                <a:cs typeface="Arial" panose="020B0604020202020204" pitchFamily="34" charset="0"/>
              </a:rPr>
              <a:t>Rulon</a:t>
            </a:r>
            <a:r>
              <a:rPr lang="id-ID" altLang="en-US" sz="3199" dirty="0">
                <a:solidFill>
                  <a:srgbClr val="990000"/>
                </a:solidFill>
                <a:latin typeface="Arial" panose="020B0604020202020204" pitchFamily="34" charset="0"/>
                <a:cs typeface="Arial" panose="020B0604020202020204" pitchFamily="34" charset="0"/>
              </a:rPr>
              <a:t> </a:t>
            </a:r>
            <a:endParaRPr lang="en-US" altLang="en-US" sz="3199" dirty="0">
              <a:solidFill>
                <a:srgbClr val="990000"/>
              </a:solidFill>
              <a:latin typeface="Arial" panose="020B0604020202020204" pitchFamily="34" charset="0"/>
              <a:cs typeface="Arial" panose="020B0604020202020204" pitchFamily="34" charset="0"/>
            </a:endParaRPr>
          </a:p>
          <a:p>
            <a:pPr lvl="0" fontAlgn="base">
              <a:lnSpc>
                <a:spcPct val="100000"/>
              </a:lnSpc>
            </a:pPr>
            <a:r>
              <a:rPr lang="en-US" sz="3199" dirty="0">
                <a:solidFill>
                  <a:srgbClr val="990000"/>
                </a:solidFill>
                <a:latin typeface="Arial" panose="020B0604020202020204" pitchFamily="34" charset="0"/>
                <a:cs typeface="Arial" panose="020B0604020202020204" pitchFamily="34" charset="0"/>
              </a:rPr>
              <a:t>KR 20</a:t>
            </a:r>
            <a:endParaRPr lang="en-MY" sz="3199" dirty="0">
              <a:solidFill>
                <a:srgbClr val="990000"/>
              </a:solidFill>
              <a:latin typeface="Arial" panose="020B0604020202020204" pitchFamily="34" charset="0"/>
              <a:cs typeface="Arial" panose="020B0604020202020204" pitchFamily="34" charset="0"/>
            </a:endParaRPr>
          </a:p>
          <a:p>
            <a:pPr lvl="0" fontAlgn="base">
              <a:lnSpc>
                <a:spcPct val="100000"/>
              </a:lnSpc>
            </a:pPr>
            <a:r>
              <a:rPr lang="en-US" sz="3199" dirty="0">
                <a:solidFill>
                  <a:srgbClr val="990000"/>
                </a:solidFill>
                <a:latin typeface="Arial" panose="020B0604020202020204" pitchFamily="34" charset="0"/>
                <a:cs typeface="Arial" panose="020B0604020202020204" pitchFamily="34" charset="0"/>
              </a:rPr>
              <a:t>KR 21</a:t>
            </a:r>
            <a:endParaRPr lang="en-MY" sz="3199" dirty="0">
              <a:solidFill>
                <a:srgbClr val="990000"/>
              </a:solidFill>
              <a:latin typeface="Arial" panose="020B0604020202020204" pitchFamily="34" charset="0"/>
              <a:cs typeface="Arial" panose="020B0604020202020204" pitchFamily="34" charset="0"/>
            </a:endParaRPr>
          </a:p>
          <a:p>
            <a:pPr lvl="0" fontAlgn="base">
              <a:lnSpc>
                <a:spcPct val="100000"/>
              </a:lnSpc>
            </a:pPr>
            <a:r>
              <a:rPr lang="en-US" sz="3199" dirty="0" err="1">
                <a:solidFill>
                  <a:srgbClr val="990000"/>
                </a:solidFill>
                <a:latin typeface="Arial" panose="020B0604020202020204" pitchFamily="34" charset="0"/>
                <a:cs typeface="Arial" panose="020B0604020202020204" pitchFamily="34" charset="0"/>
              </a:rPr>
              <a:t>Analyisis</a:t>
            </a:r>
            <a:r>
              <a:rPr lang="en-US" sz="3199" dirty="0">
                <a:solidFill>
                  <a:srgbClr val="990000"/>
                </a:solidFill>
                <a:latin typeface="Arial" panose="020B0604020202020204" pitchFamily="34" charset="0"/>
                <a:cs typeface="Arial" panose="020B0604020202020204" pitchFamily="34" charset="0"/>
              </a:rPr>
              <a:t> of Variance  </a:t>
            </a:r>
            <a:r>
              <a:rPr lang="en-US" sz="3199" dirty="0" err="1">
                <a:solidFill>
                  <a:srgbClr val="990000"/>
                </a:solidFill>
                <a:latin typeface="Arial" panose="020B0604020202020204" pitchFamily="34" charset="0"/>
                <a:cs typeface="Arial" panose="020B0604020202020204" pitchFamily="34" charset="0"/>
              </a:rPr>
              <a:t>Hyot</a:t>
            </a:r>
            <a:r>
              <a:rPr lang="en-US" sz="3199" dirty="0">
                <a:solidFill>
                  <a:srgbClr val="990000"/>
                </a:solidFill>
                <a:latin typeface="Arial" panose="020B0604020202020204" pitchFamily="34" charset="0"/>
                <a:cs typeface="Arial" panose="020B0604020202020204" pitchFamily="34" charset="0"/>
              </a:rPr>
              <a:t>)</a:t>
            </a:r>
            <a:endParaRPr lang="en-MY" sz="3199" dirty="0">
              <a:solidFill>
                <a:srgbClr val="990000"/>
              </a:solidFill>
              <a:latin typeface="Arial" panose="020B0604020202020204" pitchFamily="34" charset="0"/>
              <a:cs typeface="Arial" panose="020B0604020202020204" pitchFamily="34" charset="0"/>
            </a:endParaRPr>
          </a:p>
          <a:p>
            <a:pPr marL="0" indent="0" fontAlgn="base">
              <a:lnSpc>
                <a:spcPct val="100000"/>
              </a:lnSpc>
              <a:buNone/>
            </a:pPr>
            <a:endParaRPr lang="en-US" sz="3199" dirty="0">
              <a:solidFill>
                <a:srgbClr val="990000"/>
              </a:solidFill>
              <a:latin typeface="Arial" panose="020B0604020202020204" pitchFamily="34" charset="0"/>
              <a:cs typeface="Arial" panose="020B0604020202020204" pitchFamily="34" charset="0"/>
            </a:endParaRPr>
          </a:p>
        </p:txBody>
      </p:sp>
      <p:pic>
        <p:nvPicPr>
          <p:cNvPr id="6148" name="Picture 4" descr="https://encrypted-tbn3.gstatic.com/images?q=tbn:ANd9GcRWPqpLlV5yNGR9VTxj8I6QDJXoBUviNocgSmPRvv4kPf8ze4R-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67" y="1622895"/>
            <a:ext cx="4647445" cy="4657872"/>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9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159623" y="455278"/>
            <a:ext cx="6956611" cy="1068721"/>
          </a:xfrm>
        </p:spPr>
        <p:txBody>
          <a:bodyPr>
            <a:normAutofit/>
          </a:bodyPr>
          <a:lstStyle/>
          <a:p>
            <a:pPr algn="ctr"/>
            <a:r>
              <a:rPr lang="en-GB" altLang="en-US" sz="3200" b="1" dirty="0">
                <a:solidFill>
                  <a:srgbClr val="CC6600"/>
                </a:solidFill>
                <a:latin typeface="Arial" pitchFamily="34" charset="0"/>
              </a:rPr>
              <a:t>Research Strategies: Experiment  </a:t>
            </a:r>
          </a:p>
        </p:txBody>
      </p:sp>
      <p:sp>
        <p:nvSpPr>
          <p:cNvPr id="13315" name="Rectangle 3"/>
          <p:cNvSpPr>
            <a:spLocks noGrp="1" noChangeArrowheads="1"/>
          </p:cNvSpPr>
          <p:nvPr>
            <p:ph type="body" idx="4294967295"/>
          </p:nvPr>
        </p:nvSpPr>
        <p:spPr>
          <a:xfrm>
            <a:off x="4651401" y="1582055"/>
            <a:ext cx="7105169" cy="5065488"/>
          </a:xfrm>
          <a:prstGeom prst="rect">
            <a:avLst/>
          </a:prstGeom>
        </p:spPr>
        <p:txBody>
          <a:bodyPr>
            <a:normAutofit/>
          </a:bodyPr>
          <a:lstStyle/>
          <a:p>
            <a:pPr marL="238125" indent="-239713">
              <a:lnSpc>
                <a:spcPct val="90000"/>
              </a:lnSpc>
            </a:pPr>
            <a:r>
              <a:rPr lang="en-GB" altLang="en-US" sz="3200" b="1" dirty="0">
                <a:solidFill>
                  <a:schemeClr val="accent2">
                    <a:lumMod val="75000"/>
                  </a:schemeClr>
                </a:solidFill>
                <a:latin typeface="Arial" pitchFamily="34" charset="0"/>
              </a:rPr>
              <a:t>An experiment will involve: </a:t>
            </a:r>
          </a:p>
          <a:p>
            <a:pPr lvl="1">
              <a:lnSpc>
                <a:spcPct val="90000"/>
              </a:lnSpc>
            </a:pPr>
            <a:r>
              <a:rPr lang="en-GB" altLang="en-US" sz="2800" b="1" dirty="0">
                <a:solidFill>
                  <a:schemeClr val="accent2">
                    <a:lumMod val="75000"/>
                  </a:schemeClr>
                </a:solidFill>
                <a:latin typeface="Arial" pitchFamily="34" charset="0"/>
              </a:rPr>
              <a:t>Definition of a theoretical hypothesis</a:t>
            </a:r>
          </a:p>
          <a:p>
            <a:pPr lvl="1">
              <a:lnSpc>
                <a:spcPct val="90000"/>
              </a:lnSpc>
            </a:pPr>
            <a:r>
              <a:rPr lang="en-GB" altLang="en-US" sz="2800" b="1" dirty="0">
                <a:solidFill>
                  <a:schemeClr val="accent2">
                    <a:lumMod val="75000"/>
                  </a:schemeClr>
                </a:solidFill>
                <a:latin typeface="Arial" pitchFamily="34" charset="0"/>
              </a:rPr>
              <a:t>Selection of samples from know populations</a:t>
            </a:r>
          </a:p>
          <a:p>
            <a:pPr lvl="1">
              <a:lnSpc>
                <a:spcPct val="90000"/>
              </a:lnSpc>
            </a:pPr>
            <a:r>
              <a:rPr lang="en-GB" altLang="en-US" sz="2800" b="1" dirty="0">
                <a:solidFill>
                  <a:schemeClr val="accent2">
                    <a:lumMod val="75000"/>
                  </a:schemeClr>
                </a:solidFill>
                <a:latin typeface="Arial" pitchFamily="34" charset="0"/>
              </a:rPr>
              <a:t>Random allocation of samples</a:t>
            </a:r>
          </a:p>
          <a:p>
            <a:pPr lvl="1">
              <a:lnSpc>
                <a:spcPct val="90000"/>
              </a:lnSpc>
            </a:pPr>
            <a:r>
              <a:rPr lang="en-GB" altLang="en-US" sz="2800" b="1" dirty="0">
                <a:solidFill>
                  <a:schemeClr val="accent2">
                    <a:lumMod val="75000"/>
                  </a:schemeClr>
                </a:solidFill>
                <a:latin typeface="Arial" pitchFamily="34" charset="0"/>
              </a:rPr>
              <a:t>Introduction of planned intervention </a:t>
            </a:r>
          </a:p>
          <a:p>
            <a:pPr lvl="1">
              <a:lnSpc>
                <a:spcPct val="90000"/>
              </a:lnSpc>
            </a:pPr>
            <a:r>
              <a:rPr lang="en-GB" altLang="en-US" sz="2800" b="1" dirty="0">
                <a:solidFill>
                  <a:schemeClr val="accent2">
                    <a:lumMod val="75000"/>
                  </a:schemeClr>
                </a:solidFill>
                <a:latin typeface="Arial" pitchFamily="34" charset="0"/>
              </a:rPr>
              <a:t>Measurement on a small number of dependent variables</a:t>
            </a:r>
          </a:p>
          <a:p>
            <a:pPr lvl="1">
              <a:lnSpc>
                <a:spcPct val="90000"/>
              </a:lnSpc>
            </a:pPr>
            <a:r>
              <a:rPr lang="en-GB" altLang="en-US" sz="2800" b="1" dirty="0">
                <a:solidFill>
                  <a:schemeClr val="accent2">
                    <a:lumMod val="75000"/>
                  </a:schemeClr>
                </a:solidFill>
                <a:latin typeface="Arial" pitchFamily="34" charset="0"/>
              </a:rPr>
              <a:t>Control of all other variables</a:t>
            </a:r>
          </a:p>
        </p:txBody>
      </p:sp>
      <p:pic>
        <p:nvPicPr>
          <p:cNvPr id="4098" name="Picture 2" descr="http://www.aquaculture.org.nz/wp-content/uploads/2011/05/fish-bowl.jpg"/>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23356" t="17704" r="22405"/>
          <a:stretch/>
        </p:blipFill>
        <p:spPr bwMode="auto">
          <a:xfrm>
            <a:off x="1177567" y="513335"/>
            <a:ext cx="3980329" cy="5814635"/>
          </a:xfrm>
          <a:prstGeom prst="rect">
            <a:avLst/>
          </a:prstGeom>
          <a:noFill/>
          <a:scene3d>
            <a:camera prst="perspectiveHeroicExtremeRightFacing"/>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85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6652" y="660125"/>
            <a:ext cx="9598696" cy="940552"/>
          </a:xfrm>
        </p:spPr>
        <p:txBody>
          <a:bodyPr>
            <a:normAutofit/>
          </a:bodyPr>
          <a:lstStyle/>
          <a:p>
            <a:r>
              <a:rPr lang="en-US" sz="5398" b="1" dirty="0">
                <a:solidFill>
                  <a:srgbClr val="0070C0"/>
                </a:solidFill>
                <a:latin typeface="+mn-lt"/>
              </a:rPr>
              <a:t>Data Analysis</a:t>
            </a:r>
            <a:endParaRPr lang="en-US" sz="5398" dirty="0">
              <a:solidFill>
                <a:srgbClr val="0070C0"/>
              </a:solidFill>
              <a:latin typeface="+mn-lt"/>
            </a:endParaRPr>
          </a:p>
        </p:txBody>
      </p:sp>
      <p:sp>
        <p:nvSpPr>
          <p:cNvPr id="5" name="Content Placeholder 4"/>
          <p:cNvSpPr>
            <a:spLocks noGrp="1"/>
          </p:cNvSpPr>
          <p:nvPr>
            <p:ph idx="1"/>
          </p:nvPr>
        </p:nvSpPr>
        <p:spPr>
          <a:xfrm>
            <a:off x="6311987" y="1810031"/>
            <a:ext cx="5548319" cy="4288210"/>
          </a:xfrm>
          <a:prstGeom prst="rect">
            <a:avLst/>
          </a:prstGeom>
        </p:spPr>
        <p:txBody>
          <a:bodyPr>
            <a:normAutofit/>
          </a:bodyPr>
          <a:lstStyle/>
          <a:p>
            <a:r>
              <a:rPr lang="en-US" sz="3599" b="1" dirty="0"/>
              <a:t>QUALITATIVE ANALYSIS </a:t>
            </a:r>
          </a:p>
          <a:p>
            <a:r>
              <a:rPr lang="en-US" sz="3599" b="1" dirty="0">
                <a:solidFill>
                  <a:srgbClr val="FF0000"/>
                </a:solidFill>
              </a:rPr>
              <a:t>STATISTICAL ANALYSIS </a:t>
            </a:r>
          </a:p>
          <a:p>
            <a:r>
              <a:rPr lang="en-US" sz="3599" b="1" dirty="0"/>
              <a:t>QUANTITATIVE ANALYSIS BESIDES  STATISTICS</a:t>
            </a:r>
          </a:p>
        </p:txBody>
      </p:sp>
      <p:pic>
        <p:nvPicPr>
          <p:cNvPr id="2050" name="Picture 2" descr="Hasil gambar untuk kartun penelitian ilm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10030"/>
            <a:ext cx="5715000" cy="460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685800"/>
            <a:ext cx="7772400" cy="762000"/>
          </a:xfrm>
        </p:spPr>
        <p:txBody>
          <a:bodyPr>
            <a:normAutofit/>
          </a:bodyPr>
          <a:lstStyle/>
          <a:p>
            <a:pPr algn="ctr"/>
            <a:r>
              <a:rPr lang="en-GB" altLang="en-US" b="1" dirty="0">
                <a:solidFill>
                  <a:srgbClr val="FF0000"/>
                </a:solidFill>
                <a:latin typeface="Arial" pitchFamily="34" charset="0"/>
              </a:rPr>
              <a:t>Qualitative Data Analysis</a:t>
            </a:r>
          </a:p>
        </p:txBody>
      </p:sp>
      <p:sp>
        <p:nvSpPr>
          <p:cNvPr id="37891" name="Rectangle 3"/>
          <p:cNvSpPr>
            <a:spLocks noGrp="1" noChangeArrowheads="1"/>
          </p:cNvSpPr>
          <p:nvPr>
            <p:ph idx="1"/>
          </p:nvPr>
        </p:nvSpPr>
        <p:spPr>
          <a:xfrm>
            <a:off x="1938722" y="1868500"/>
            <a:ext cx="9493624" cy="3806586"/>
          </a:xfrm>
          <a:prstGeom prst="rect">
            <a:avLst/>
          </a:prstGeom>
        </p:spPr>
        <p:txBody>
          <a:bodyPr>
            <a:noAutofit/>
          </a:bodyPr>
          <a:lstStyle/>
          <a:p>
            <a:r>
              <a:rPr lang="en-GB" altLang="en-US" sz="3200" dirty="0">
                <a:solidFill>
                  <a:schemeClr val="tx1"/>
                </a:solidFill>
                <a:latin typeface="Arial" pitchFamily="34" charset="0"/>
              </a:rPr>
              <a:t>Qualitative data result from the collection of non-standardised data that require classification and are analysed through use of conceptualisation</a:t>
            </a:r>
          </a:p>
          <a:p>
            <a:r>
              <a:rPr lang="en-GB" altLang="en-US" sz="3200" dirty="0" smtClean="0">
                <a:solidFill>
                  <a:schemeClr val="tx1"/>
                </a:solidFill>
                <a:latin typeface="Arial" pitchFamily="34" charset="0"/>
              </a:rPr>
              <a:t>Qualitative </a:t>
            </a:r>
            <a:r>
              <a:rPr lang="en-GB" altLang="en-US" sz="3200" dirty="0">
                <a:solidFill>
                  <a:schemeClr val="tx1"/>
                </a:solidFill>
                <a:latin typeface="Arial" pitchFamily="34" charset="0"/>
              </a:rPr>
              <a:t>analysis can involve summarising, categorising and structuring data </a:t>
            </a:r>
          </a:p>
          <a:p>
            <a:r>
              <a:rPr lang="en-GB" altLang="en-US" sz="3200" dirty="0" smtClean="0">
                <a:solidFill>
                  <a:schemeClr val="tx1"/>
                </a:solidFill>
                <a:latin typeface="Arial" pitchFamily="34" charset="0"/>
              </a:rPr>
              <a:t>The </a:t>
            </a:r>
            <a:r>
              <a:rPr lang="en-GB" altLang="en-US" sz="3200" dirty="0">
                <a:solidFill>
                  <a:schemeClr val="tx1"/>
                </a:solidFill>
                <a:latin typeface="Arial" pitchFamily="34" charset="0"/>
              </a:rPr>
              <a:t>process of data analysis and collection are necessarily interactive</a:t>
            </a:r>
          </a:p>
        </p:txBody>
      </p:sp>
    </p:spTree>
    <p:extLst>
      <p:ext uri="{BB962C8B-B14F-4D97-AF65-F5344CB8AC3E}">
        <p14:creationId xmlns:p14="http://schemas.microsoft.com/office/powerpoint/2010/main" val="250048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8882" y="519419"/>
            <a:ext cx="9598696" cy="643300"/>
          </a:xfrm>
        </p:spPr>
        <p:txBody>
          <a:bodyPr>
            <a:normAutofit/>
          </a:bodyPr>
          <a:lstStyle/>
          <a:p>
            <a:pPr algn="ctr"/>
            <a:r>
              <a:rPr lang="en-US" b="1" cap="all" dirty="0" smtClean="0">
                <a:solidFill>
                  <a:srgbClr val="FF3399"/>
                </a:solidFill>
              </a:rPr>
              <a:t>Statistical Analysis</a:t>
            </a:r>
            <a:endParaRPr lang="en-US" b="1" cap="all" dirty="0">
              <a:solidFill>
                <a:srgbClr val="FF3399"/>
              </a:solidFill>
            </a:endParaRPr>
          </a:p>
        </p:txBody>
      </p:sp>
      <p:sp>
        <p:nvSpPr>
          <p:cNvPr id="5" name="Content Placeholder 4"/>
          <p:cNvSpPr>
            <a:spLocks noGrp="1"/>
          </p:cNvSpPr>
          <p:nvPr>
            <p:ph sz="half" idx="1"/>
          </p:nvPr>
        </p:nvSpPr>
        <p:spPr>
          <a:xfrm>
            <a:off x="771580" y="2179964"/>
            <a:ext cx="4037548" cy="3756148"/>
          </a:xfrm>
          <a:prstGeom prst="rect">
            <a:avLst/>
          </a:prstGeom>
          <a:ln>
            <a:solidFill>
              <a:schemeClr val="tx1"/>
            </a:solidFill>
          </a:ln>
        </p:spPr>
        <p:txBody>
          <a:bodyPr>
            <a:normAutofit/>
          </a:bodyPr>
          <a:lstStyle/>
          <a:p>
            <a:r>
              <a:rPr lang="en-US" sz="1999" b="1" dirty="0"/>
              <a:t>Searching and disclosure of structure and pattern of existing data, </a:t>
            </a:r>
          </a:p>
          <a:p>
            <a:r>
              <a:rPr lang="en-US" sz="1999" b="1" dirty="0"/>
              <a:t>checking the form and pattern of distribution of data, </a:t>
            </a:r>
          </a:p>
          <a:p>
            <a:r>
              <a:rPr lang="en-US" sz="1999" b="1" dirty="0"/>
              <a:t>revealing the presence of irregularities</a:t>
            </a:r>
          </a:p>
          <a:p>
            <a:r>
              <a:rPr lang="en-US" sz="1999" b="1" dirty="0"/>
              <a:t>Using simple </a:t>
            </a:r>
            <a:r>
              <a:rPr lang="en-US" sz="1999" b="1" dirty="0" err="1"/>
              <a:t>arithmetics</a:t>
            </a:r>
            <a:r>
              <a:rPr lang="en-US" sz="1999" b="1" dirty="0"/>
              <a:t> and graphs</a:t>
            </a:r>
          </a:p>
        </p:txBody>
      </p:sp>
      <p:sp>
        <p:nvSpPr>
          <p:cNvPr id="6" name="Content Placeholder 5"/>
          <p:cNvSpPr>
            <a:spLocks noGrp="1"/>
          </p:cNvSpPr>
          <p:nvPr>
            <p:ph sz="half" idx="2"/>
          </p:nvPr>
        </p:nvSpPr>
        <p:spPr>
          <a:xfrm>
            <a:off x="6566265" y="2186420"/>
            <a:ext cx="4037548" cy="3042781"/>
          </a:xfrm>
          <a:prstGeom prst="rect">
            <a:avLst/>
          </a:prstGeom>
          <a:ln>
            <a:solidFill>
              <a:schemeClr val="tx1"/>
            </a:solidFill>
          </a:ln>
        </p:spPr>
        <p:txBody>
          <a:bodyPr>
            <a:normAutofit/>
          </a:bodyPr>
          <a:lstStyle/>
          <a:p>
            <a:r>
              <a:rPr lang="en-US" sz="1999" b="1" dirty="0"/>
              <a:t>Finding information about a population based on a sample, </a:t>
            </a:r>
          </a:p>
          <a:p>
            <a:r>
              <a:rPr lang="en-US" sz="1999" b="1" dirty="0"/>
              <a:t>Performing inference or generalization from sample to population </a:t>
            </a:r>
          </a:p>
          <a:p>
            <a:r>
              <a:rPr lang="en-US" sz="1999" b="1" dirty="0"/>
              <a:t>Consideration of strict assumptions</a:t>
            </a:r>
          </a:p>
        </p:txBody>
      </p:sp>
      <p:sp>
        <p:nvSpPr>
          <p:cNvPr id="7" name="TextBox 6"/>
          <p:cNvSpPr txBox="1"/>
          <p:nvPr/>
        </p:nvSpPr>
        <p:spPr>
          <a:xfrm>
            <a:off x="695401" y="1529411"/>
            <a:ext cx="4364465" cy="523092"/>
          </a:xfrm>
          <a:prstGeom prst="rect">
            <a:avLst/>
          </a:prstGeom>
          <a:noFill/>
        </p:spPr>
        <p:txBody>
          <a:bodyPr wrap="none" rtlCol="0">
            <a:spAutoFit/>
          </a:bodyPr>
          <a:lstStyle/>
          <a:p>
            <a:r>
              <a:rPr lang="en-US" sz="2799" b="1" dirty="0"/>
              <a:t>Explorative Data Analysis</a:t>
            </a:r>
          </a:p>
        </p:txBody>
      </p:sp>
      <p:sp>
        <p:nvSpPr>
          <p:cNvPr id="8" name="TextBox 7"/>
          <p:cNvSpPr txBox="1"/>
          <p:nvPr/>
        </p:nvSpPr>
        <p:spPr>
          <a:xfrm>
            <a:off x="6617736" y="1530951"/>
            <a:ext cx="4616648" cy="523092"/>
          </a:xfrm>
          <a:prstGeom prst="rect">
            <a:avLst/>
          </a:prstGeom>
          <a:noFill/>
        </p:spPr>
        <p:txBody>
          <a:bodyPr wrap="none" rtlCol="0">
            <a:spAutoFit/>
          </a:bodyPr>
          <a:lstStyle/>
          <a:p>
            <a:r>
              <a:rPr lang="en-US" sz="2799" b="1" dirty="0"/>
              <a:t>Confirmative Data Analysis</a:t>
            </a:r>
          </a:p>
        </p:txBody>
      </p:sp>
      <p:sp>
        <p:nvSpPr>
          <p:cNvPr id="2" name="TextBox 1"/>
          <p:cNvSpPr txBox="1"/>
          <p:nvPr/>
        </p:nvSpPr>
        <p:spPr>
          <a:xfrm>
            <a:off x="6917184" y="5991290"/>
            <a:ext cx="2808312" cy="523220"/>
          </a:xfrm>
          <a:prstGeom prst="rect">
            <a:avLst/>
          </a:prstGeom>
          <a:noFill/>
          <a:ln>
            <a:solidFill>
              <a:srgbClr val="FF0000"/>
            </a:solidFill>
          </a:ln>
        </p:spPr>
        <p:txBody>
          <a:bodyPr wrap="square" rtlCol="0">
            <a:spAutoFit/>
          </a:bodyPr>
          <a:lstStyle/>
          <a:p>
            <a:r>
              <a:rPr lang="en-US" sz="2800" b="1" dirty="0">
                <a:solidFill>
                  <a:srgbClr val="FF0000"/>
                </a:solidFill>
              </a:rPr>
              <a:t>Hypothesis Test</a:t>
            </a:r>
          </a:p>
        </p:txBody>
      </p:sp>
      <p:cxnSp>
        <p:nvCxnSpPr>
          <p:cNvPr id="9" name="Elbow Connector 8"/>
          <p:cNvCxnSpPr/>
          <p:nvPr/>
        </p:nvCxnSpPr>
        <p:spPr>
          <a:xfrm rot="16200000" flipH="1">
            <a:off x="7905040" y="5220364"/>
            <a:ext cx="850926" cy="580570"/>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24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652" y="982771"/>
            <a:ext cx="9598696" cy="718038"/>
          </a:xfrm>
        </p:spPr>
        <p:txBody>
          <a:bodyPr>
            <a:normAutofit/>
          </a:bodyPr>
          <a:lstStyle/>
          <a:p>
            <a:pPr algn="ctr"/>
            <a:r>
              <a:rPr lang="en-US" b="1" dirty="0" smtClean="0">
                <a:solidFill>
                  <a:srgbClr val="C00000"/>
                </a:solidFill>
              </a:rPr>
              <a:t>STATISTICAL ANALYSIS </a:t>
            </a:r>
            <a:endParaRPr lang="en-US" b="1" dirty="0">
              <a:solidFill>
                <a:srgbClr val="C00000"/>
              </a:solidFill>
            </a:endParaRPr>
          </a:p>
        </p:txBody>
      </p:sp>
      <p:sp>
        <p:nvSpPr>
          <p:cNvPr id="3" name="Content Placeholder 2"/>
          <p:cNvSpPr>
            <a:spLocks noGrp="1"/>
          </p:cNvSpPr>
          <p:nvPr>
            <p:ph idx="1"/>
          </p:nvPr>
        </p:nvSpPr>
        <p:spPr>
          <a:xfrm>
            <a:off x="1982272" y="1916833"/>
            <a:ext cx="8227457" cy="3489631"/>
          </a:xfrm>
          <a:prstGeom prst="rect">
            <a:avLst/>
          </a:prstGeom>
        </p:spPr>
        <p:txBody>
          <a:bodyPr>
            <a:normAutofit/>
          </a:bodyPr>
          <a:lstStyle/>
          <a:p>
            <a:r>
              <a:rPr lang="en-US" b="1" dirty="0"/>
              <a:t>Descriptive Statistics: Part of statistics which is specifically used to describe data; describing </a:t>
            </a:r>
            <a:r>
              <a:rPr lang="en-US" b="1" dirty="0">
                <a:solidFill>
                  <a:srgbClr val="FF0000"/>
                </a:solidFill>
              </a:rPr>
              <a:t>visually </a:t>
            </a:r>
            <a:r>
              <a:rPr lang="en-US" b="1" dirty="0"/>
              <a:t>and </a:t>
            </a:r>
            <a:r>
              <a:rPr lang="en-US" b="1" dirty="0">
                <a:solidFill>
                  <a:srgbClr val="FF0000"/>
                </a:solidFill>
              </a:rPr>
              <a:t>measurement</a:t>
            </a:r>
          </a:p>
          <a:p>
            <a:r>
              <a:rPr lang="en-US" b="1" dirty="0"/>
              <a:t>Inductive Statistics: Part of Statistics for taking formal conclusions and generalizing to population based on data sample; classified on </a:t>
            </a:r>
            <a:r>
              <a:rPr lang="en-US" b="1" dirty="0">
                <a:solidFill>
                  <a:srgbClr val="FF0000"/>
                </a:solidFill>
              </a:rPr>
              <a:t>Parametric Statistics </a:t>
            </a:r>
            <a:r>
              <a:rPr lang="en-US" b="1" dirty="0"/>
              <a:t>and </a:t>
            </a:r>
            <a:r>
              <a:rPr lang="en-US" b="1" dirty="0">
                <a:solidFill>
                  <a:srgbClr val="FF0000"/>
                </a:solidFill>
              </a:rPr>
              <a:t>Non-Parametric Statistics</a:t>
            </a:r>
          </a:p>
          <a:p>
            <a:endParaRPr lang="en-US" b="1" dirty="0"/>
          </a:p>
        </p:txBody>
      </p:sp>
      <p:cxnSp>
        <p:nvCxnSpPr>
          <p:cNvPr id="4" name="Elbow Connector 3"/>
          <p:cNvCxnSpPr/>
          <p:nvPr/>
        </p:nvCxnSpPr>
        <p:spPr>
          <a:xfrm rot="5400000">
            <a:off x="8961951" y="4451482"/>
            <a:ext cx="1185375" cy="724586"/>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88188" y="5619492"/>
            <a:ext cx="2808312" cy="523220"/>
          </a:xfrm>
          <a:prstGeom prst="rect">
            <a:avLst/>
          </a:prstGeom>
          <a:noFill/>
          <a:ln>
            <a:solidFill>
              <a:srgbClr val="FF0000"/>
            </a:solidFill>
          </a:ln>
        </p:spPr>
        <p:txBody>
          <a:bodyPr wrap="square" rtlCol="0">
            <a:spAutoFit/>
          </a:bodyPr>
          <a:lstStyle/>
          <a:p>
            <a:r>
              <a:rPr lang="en-US" sz="2800" b="1" dirty="0">
                <a:solidFill>
                  <a:srgbClr val="FF0000"/>
                </a:solidFill>
              </a:rPr>
              <a:t>Hypothesis Test</a:t>
            </a:r>
          </a:p>
        </p:txBody>
      </p:sp>
    </p:spTree>
    <p:extLst>
      <p:ext uri="{BB962C8B-B14F-4D97-AF65-F5344CB8AC3E}">
        <p14:creationId xmlns:p14="http://schemas.microsoft.com/office/powerpoint/2010/main" val="56150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002" y="673568"/>
            <a:ext cx="9598696" cy="617907"/>
          </a:xfrm>
        </p:spPr>
        <p:txBody>
          <a:bodyPr>
            <a:normAutofit/>
          </a:bodyPr>
          <a:lstStyle/>
          <a:p>
            <a:pPr algn="ctr"/>
            <a:r>
              <a:rPr lang="en-US" b="1" dirty="0" smtClean="0">
                <a:solidFill>
                  <a:srgbClr val="C00000"/>
                </a:solidFill>
              </a:rPr>
              <a:t>Descriptive Statistics</a:t>
            </a:r>
            <a:endParaRPr lang="en-US" b="1" dirty="0">
              <a:solidFill>
                <a:srgbClr val="C00000"/>
              </a:solidFill>
            </a:endParaRPr>
          </a:p>
        </p:txBody>
      </p:sp>
      <p:sp>
        <p:nvSpPr>
          <p:cNvPr id="4" name="Content Placeholder 3"/>
          <p:cNvSpPr>
            <a:spLocks noGrp="1"/>
          </p:cNvSpPr>
          <p:nvPr>
            <p:ph sz="half" idx="1"/>
          </p:nvPr>
        </p:nvSpPr>
        <p:spPr>
          <a:xfrm>
            <a:off x="1520710" y="2555168"/>
            <a:ext cx="4499110" cy="3441552"/>
          </a:xfrm>
          <a:prstGeom prst="rect">
            <a:avLst/>
          </a:prstGeom>
          <a:ln>
            <a:solidFill>
              <a:schemeClr val="tx1"/>
            </a:solidFill>
          </a:ln>
        </p:spPr>
        <p:txBody>
          <a:bodyPr>
            <a:normAutofit/>
          </a:bodyPr>
          <a:lstStyle/>
          <a:p>
            <a:r>
              <a:rPr lang="en-US" sz="2399" b="1" dirty="0">
                <a:solidFill>
                  <a:schemeClr val="tx1">
                    <a:lumMod val="90000"/>
                  </a:schemeClr>
                </a:solidFill>
              </a:rPr>
              <a:t>Table: Cross Tabulation, Frequency Tables, etc.</a:t>
            </a:r>
          </a:p>
          <a:p>
            <a:r>
              <a:rPr lang="en-US" sz="2399" b="1" dirty="0">
                <a:solidFill>
                  <a:schemeClr val="tx1">
                    <a:lumMod val="90000"/>
                  </a:schemeClr>
                </a:solidFill>
              </a:rPr>
              <a:t>Figure/Picture/ Chart/Graph: Histogram, Bar Chart, Plot Diagram, Box-Plot Diagram, Pie Chart, Run Chart, Control Chart, Time Series graph, Stem and Leaf Diagram</a:t>
            </a:r>
          </a:p>
        </p:txBody>
      </p:sp>
      <p:sp>
        <p:nvSpPr>
          <p:cNvPr id="5" name="Content Placeholder 4"/>
          <p:cNvSpPr>
            <a:spLocks noGrp="1"/>
          </p:cNvSpPr>
          <p:nvPr>
            <p:ph sz="half" idx="2"/>
          </p:nvPr>
        </p:nvSpPr>
        <p:spPr>
          <a:xfrm>
            <a:off x="6172180" y="2555168"/>
            <a:ext cx="4723168" cy="3441552"/>
          </a:xfrm>
          <a:prstGeom prst="rect">
            <a:avLst/>
          </a:prstGeom>
          <a:ln>
            <a:solidFill>
              <a:schemeClr val="tx1"/>
            </a:solidFill>
          </a:ln>
        </p:spPr>
        <p:txBody>
          <a:bodyPr>
            <a:noAutofit/>
          </a:bodyPr>
          <a:lstStyle/>
          <a:p>
            <a:r>
              <a:rPr lang="en-US" sz="1999" b="1" dirty="0"/>
              <a:t>Measures of central tendency or measure of location: mean, median, modus, midrange, </a:t>
            </a:r>
            <a:r>
              <a:rPr lang="en-US" sz="1999" b="1" dirty="0" err="1"/>
              <a:t>midhinge</a:t>
            </a:r>
            <a:endParaRPr lang="en-US" sz="1999" b="1" dirty="0"/>
          </a:p>
          <a:p>
            <a:r>
              <a:rPr lang="en-US" sz="1999" b="1" dirty="0"/>
              <a:t>Measures of dispersion: range, variance, standard  deviation, standard deviation, absolute deviation, inter-quartile range </a:t>
            </a:r>
          </a:p>
          <a:p>
            <a:r>
              <a:rPr lang="en-US" sz="1999" b="1" dirty="0"/>
              <a:t>Other measures: proportion, percentages, ratio </a:t>
            </a:r>
          </a:p>
        </p:txBody>
      </p:sp>
      <p:sp>
        <p:nvSpPr>
          <p:cNvPr id="6" name="TextBox 5"/>
          <p:cNvSpPr txBox="1"/>
          <p:nvPr/>
        </p:nvSpPr>
        <p:spPr>
          <a:xfrm>
            <a:off x="2351584" y="1600676"/>
            <a:ext cx="3254028" cy="523084"/>
          </a:xfrm>
          <a:prstGeom prst="rect">
            <a:avLst/>
          </a:prstGeom>
          <a:noFill/>
        </p:spPr>
        <p:txBody>
          <a:bodyPr wrap="square" rtlCol="0">
            <a:spAutoFit/>
          </a:bodyPr>
          <a:lstStyle/>
          <a:p>
            <a:r>
              <a:rPr lang="en-US" sz="2799" b="1" dirty="0">
                <a:solidFill>
                  <a:srgbClr val="FF0000"/>
                </a:solidFill>
              </a:rPr>
              <a:t>Visually</a:t>
            </a:r>
          </a:p>
        </p:txBody>
      </p:sp>
      <p:sp>
        <p:nvSpPr>
          <p:cNvPr id="7" name="TextBox 6"/>
          <p:cNvSpPr txBox="1"/>
          <p:nvPr/>
        </p:nvSpPr>
        <p:spPr>
          <a:xfrm>
            <a:off x="6172180" y="1600676"/>
            <a:ext cx="3961368" cy="523084"/>
          </a:xfrm>
          <a:prstGeom prst="rect">
            <a:avLst/>
          </a:prstGeom>
          <a:noFill/>
        </p:spPr>
        <p:txBody>
          <a:bodyPr wrap="square" rtlCol="0">
            <a:spAutoFit/>
          </a:bodyPr>
          <a:lstStyle/>
          <a:p>
            <a:pPr algn="ctr"/>
            <a:r>
              <a:rPr lang="en-US" sz="2799" b="1" dirty="0">
                <a:solidFill>
                  <a:srgbClr val="FF0000"/>
                </a:solidFill>
              </a:rPr>
              <a:t>By measurement</a:t>
            </a:r>
          </a:p>
        </p:txBody>
      </p:sp>
    </p:spTree>
    <p:extLst>
      <p:ext uri="{BB962C8B-B14F-4D97-AF65-F5344CB8AC3E}">
        <p14:creationId xmlns:p14="http://schemas.microsoft.com/office/powerpoint/2010/main" val="2143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638" y="558465"/>
            <a:ext cx="9598696" cy="740037"/>
          </a:xfrm>
        </p:spPr>
        <p:txBody>
          <a:bodyPr>
            <a:normAutofit fontScale="90000"/>
          </a:bodyPr>
          <a:lstStyle/>
          <a:p>
            <a:pPr algn="ctr"/>
            <a:r>
              <a:rPr lang="en-US" sz="4799" b="1" dirty="0">
                <a:solidFill>
                  <a:srgbClr val="C00000"/>
                </a:solidFill>
              </a:rPr>
              <a:t>Inductive Statistics</a:t>
            </a:r>
          </a:p>
        </p:txBody>
      </p:sp>
      <p:sp>
        <p:nvSpPr>
          <p:cNvPr id="3" name="Content Placeholder 2"/>
          <p:cNvSpPr>
            <a:spLocks noGrp="1"/>
          </p:cNvSpPr>
          <p:nvPr>
            <p:ph sz="half" idx="1"/>
          </p:nvPr>
        </p:nvSpPr>
        <p:spPr>
          <a:xfrm>
            <a:off x="911424" y="2212259"/>
            <a:ext cx="4956036" cy="4457101"/>
          </a:xfrm>
          <a:prstGeom prst="rect">
            <a:avLst/>
          </a:prstGeom>
        </p:spPr>
        <p:txBody>
          <a:bodyPr>
            <a:normAutofit lnSpcReduction="10000"/>
          </a:bodyPr>
          <a:lstStyle/>
          <a:p>
            <a:r>
              <a:rPr lang="en-US" b="1" dirty="0"/>
              <a:t>Parametric Statistics: based on strict assumptions relating to the characteristics of the population from which data were obtained </a:t>
            </a:r>
          </a:p>
          <a:p>
            <a:r>
              <a:rPr lang="en-US" b="1" dirty="0"/>
              <a:t>Such assumptions: normal distribution, independent, homogenous variance</a:t>
            </a:r>
            <a:br>
              <a:rPr lang="en-US" b="1" dirty="0"/>
            </a:br>
            <a:endParaRPr lang="en-US" b="1" dirty="0"/>
          </a:p>
          <a:p>
            <a:r>
              <a:rPr lang="en-US" b="1" dirty="0"/>
              <a:t>Usually used interval and ratio scale of measurement</a:t>
            </a:r>
          </a:p>
          <a:p>
            <a:r>
              <a:rPr lang="en-US" b="1" dirty="0"/>
              <a:t>Suitable for natural science</a:t>
            </a:r>
          </a:p>
        </p:txBody>
      </p:sp>
      <p:sp>
        <p:nvSpPr>
          <p:cNvPr id="4" name="Content Placeholder 3"/>
          <p:cNvSpPr>
            <a:spLocks noGrp="1"/>
          </p:cNvSpPr>
          <p:nvPr>
            <p:ph sz="half" idx="2"/>
          </p:nvPr>
        </p:nvSpPr>
        <p:spPr>
          <a:xfrm>
            <a:off x="6476901" y="2212259"/>
            <a:ext cx="4731666" cy="4457101"/>
          </a:xfrm>
          <a:prstGeom prst="rect">
            <a:avLst/>
          </a:prstGeom>
        </p:spPr>
        <p:txBody>
          <a:bodyPr>
            <a:noAutofit/>
          </a:bodyPr>
          <a:lstStyle/>
          <a:p>
            <a:r>
              <a:rPr lang="en-US" sz="2200" b="1" dirty="0"/>
              <a:t>Non-Parametric Statistics: The assumptions are not so strict , the assumption is usually required only symmetry</a:t>
            </a:r>
          </a:p>
          <a:p>
            <a:r>
              <a:rPr lang="en-US" sz="2200" b="1" dirty="0"/>
              <a:t>Can be used for an ordinal, interval, and ratio scale of measurement </a:t>
            </a:r>
          </a:p>
          <a:p>
            <a:r>
              <a:rPr lang="en-US" sz="2200" b="1" dirty="0"/>
              <a:t>Suitable social sciences which are sometimes the data are difficult to be quantified</a:t>
            </a:r>
          </a:p>
        </p:txBody>
      </p:sp>
      <p:sp>
        <p:nvSpPr>
          <p:cNvPr id="5" name="TextBox 4"/>
          <p:cNvSpPr txBox="1"/>
          <p:nvPr/>
        </p:nvSpPr>
        <p:spPr>
          <a:xfrm>
            <a:off x="2363173" y="1524498"/>
            <a:ext cx="3504287" cy="461545"/>
          </a:xfrm>
          <a:prstGeom prst="rect">
            <a:avLst/>
          </a:prstGeom>
          <a:noFill/>
        </p:spPr>
        <p:txBody>
          <a:bodyPr wrap="square" rtlCol="0">
            <a:spAutoFit/>
          </a:bodyPr>
          <a:lstStyle/>
          <a:p>
            <a:pPr algn="ctr"/>
            <a:r>
              <a:rPr lang="en-US" sz="2399" b="1" dirty="0">
                <a:solidFill>
                  <a:srgbClr val="FF0000"/>
                </a:solidFill>
              </a:rPr>
              <a:t>Parametric Statistics</a:t>
            </a:r>
            <a:endParaRPr lang="en-US" sz="2399" dirty="0">
              <a:solidFill>
                <a:srgbClr val="FF0000"/>
              </a:solidFill>
            </a:endParaRPr>
          </a:p>
        </p:txBody>
      </p:sp>
      <p:sp>
        <p:nvSpPr>
          <p:cNvPr id="6" name="TextBox 5"/>
          <p:cNvSpPr txBox="1"/>
          <p:nvPr/>
        </p:nvSpPr>
        <p:spPr>
          <a:xfrm>
            <a:off x="6476901" y="1524498"/>
            <a:ext cx="3983774" cy="461545"/>
          </a:xfrm>
          <a:prstGeom prst="rect">
            <a:avLst/>
          </a:prstGeom>
          <a:noFill/>
        </p:spPr>
        <p:txBody>
          <a:bodyPr wrap="square" rtlCol="0">
            <a:spAutoFit/>
          </a:bodyPr>
          <a:lstStyle/>
          <a:p>
            <a:pPr algn="ctr"/>
            <a:r>
              <a:rPr lang="en-US" sz="2399" b="1" dirty="0">
                <a:solidFill>
                  <a:srgbClr val="FF0000"/>
                </a:solidFill>
              </a:rPr>
              <a:t>Non-Parametric Statistics</a:t>
            </a:r>
            <a:endParaRPr lang="en-US" sz="2399" dirty="0">
              <a:solidFill>
                <a:srgbClr val="FF0000"/>
              </a:solidFill>
            </a:endParaRPr>
          </a:p>
        </p:txBody>
      </p:sp>
    </p:spTree>
    <p:extLst>
      <p:ext uri="{BB962C8B-B14F-4D97-AF65-F5344CB8AC3E}">
        <p14:creationId xmlns:p14="http://schemas.microsoft.com/office/powerpoint/2010/main" val="386208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095" y="260648"/>
            <a:ext cx="8229600" cy="648072"/>
          </a:xfrm>
        </p:spPr>
        <p:txBody>
          <a:bodyPr>
            <a:normAutofit/>
          </a:bodyPr>
          <a:lstStyle/>
          <a:p>
            <a:pPr algn="ctr"/>
            <a:r>
              <a:rPr lang="en-US" b="1" dirty="0" smtClean="0">
                <a:solidFill>
                  <a:srgbClr val="FF0000"/>
                </a:solidFill>
              </a:rPr>
              <a:t>Hypothesis Test</a:t>
            </a:r>
            <a:endParaRPr lang="en-US" b="1" dirty="0">
              <a:solidFill>
                <a:srgbClr val="FF0000"/>
              </a:solidFill>
            </a:endParaRPr>
          </a:p>
        </p:txBody>
      </p:sp>
      <p:sp>
        <p:nvSpPr>
          <p:cNvPr id="3" name="Content Placeholder 2"/>
          <p:cNvSpPr>
            <a:spLocks noGrp="1"/>
          </p:cNvSpPr>
          <p:nvPr>
            <p:ph idx="1"/>
          </p:nvPr>
        </p:nvSpPr>
        <p:spPr>
          <a:xfrm>
            <a:off x="1631504" y="1129553"/>
            <a:ext cx="9145016" cy="5163670"/>
          </a:xfrm>
        </p:spPr>
        <p:txBody>
          <a:bodyPr>
            <a:normAutofit/>
          </a:bodyPr>
          <a:lstStyle/>
          <a:p>
            <a:r>
              <a:rPr lang="en-US" b="1" dirty="0" smtClean="0">
                <a:solidFill>
                  <a:srgbClr val="0070C0"/>
                </a:solidFill>
              </a:rPr>
              <a:t>Testing the magnitude of a population mean using  Z –test</a:t>
            </a:r>
          </a:p>
          <a:p>
            <a:r>
              <a:rPr lang="en-US" b="1" dirty="0" smtClean="0">
                <a:solidFill>
                  <a:srgbClr val="0070C0"/>
                </a:solidFill>
              </a:rPr>
              <a:t>Testing the magnitude of a population mean using t-test</a:t>
            </a:r>
          </a:p>
          <a:p>
            <a:r>
              <a:rPr lang="en-US" b="1" dirty="0" smtClean="0">
                <a:solidFill>
                  <a:srgbClr val="0070C0"/>
                </a:solidFill>
              </a:rPr>
              <a:t>Testing the magnitude of the difference of two population mean  using Z-test</a:t>
            </a:r>
          </a:p>
          <a:p>
            <a:r>
              <a:rPr lang="en-US" b="1" dirty="0" smtClean="0">
                <a:solidFill>
                  <a:srgbClr val="0070C0"/>
                </a:solidFill>
              </a:rPr>
              <a:t>Testing the magnitude of the difference of two population means using t-test</a:t>
            </a:r>
          </a:p>
          <a:p>
            <a:r>
              <a:rPr lang="en-US" b="1" dirty="0" smtClean="0">
                <a:solidFill>
                  <a:srgbClr val="0070C0"/>
                </a:solidFill>
              </a:rPr>
              <a:t>Testing the magnitude of a population variance using  χ2 test</a:t>
            </a:r>
          </a:p>
          <a:p>
            <a:r>
              <a:rPr lang="en-US" b="1" dirty="0" smtClean="0">
                <a:solidFill>
                  <a:srgbClr val="0070C0"/>
                </a:solidFill>
              </a:rPr>
              <a:t>Testing the magnitude of the ratio of two population variances using F-test</a:t>
            </a:r>
          </a:p>
          <a:p>
            <a:r>
              <a:rPr lang="en-US" b="1" dirty="0" smtClean="0">
                <a:solidFill>
                  <a:srgbClr val="0070C0"/>
                </a:solidFill>
              </a:rPr>
              <a:t>Testing the differences of several population means using F-test (Analysis of Variances )</a:t>
            </a:r>
            <a:endParaRPr lang="en-US" b="1" dirty="0">
              <a:solidFill>
                <a:srgbClr val="0070C0"/>
              </a:solidFill>
            </a:endParaRPr>
          </a:p>
        </p:txBody>
      </p:sp>
    </p:spTree>
    <p:extLst>
      <p:ext uri="{BB962C8B-B14F-4D97-AF65-F5344CB8AC3E}">
        <p14:creationId xmlns:p14="http://schemas.microsoft.com/office/powerpoint/2010/main" val="61598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02306" y="498305"/>
            <a:ext cx="10432200" cy="873830"/>
          </a:xfrm>
          <a:prstGeom prst="rect">
            <a:avLst/>
          </a:prstGeom>
          <a:solidFill>
            <a:schemeClr val="bg1"/>
          </a:solidFill>
          <a:ln w="28575">
            <a:solidFill>
              <a:schemeClr val="bg2">
                <a:lumMod val="50000"/>
              </a:schemeClr>
            </a:solidFill>
            <a:miter lim="800000"/>
            <a:headEnd/>
            <a:tailEnd/>
          </a:ln>
        </p:spPr>
        <p:txBody>
          <a:bodyPr vert="horz" lIns="91416" tIns="45708" rIns="91416" bIns="4570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747" indent="-177747">
              <a:tabLst>
                <a:tab pos="2285314" algn="l"/>
              </a:tabLst>
            </a:pPr>
            <a:r>
              <a:rPr lang="en-US" sz="2399" b="1" dirty="0">
                <a:solidFill>
                  <a:srgbClr val="C00000"/>
                </a:solidFill>
              </a:rPr>
              <a:t>In general, statistical parametric and non-parametric statistics have equivalent analytical tools that can be used for the same purpose </a:t>
            </a:r>
          </a:p>
        </p:txBody>
      </p:sp>
      <p:graphicFrame>
        <p:nvGraphicFramePr>
          <p:cNvPr id="5" name="Table 4"/>
          <p:cNvGraphicFramePr>
            <a:graphicFrameLocks noGrp="1"/>
          </p:cNvGraphicFramePr>
          <p:nvPr>
            <p:extLst/>
          </p:nvPr>
        </p:nvGraphicFramePr>
        <p:xfrm>
          <a:off x="894836" y="1358692"/>
          <a:ext cx="10447566" cy="5333515"/>
        </p:xfrm>
        <a:graphic>
          <a:graphicData uri="http://schemas.openxmlformats.org/drawingml/2006/table">
            <a:tbl>
              <a:tblPr firstRow="1" bandRow="1">
                <a:tableStyleId>{073A0DAA-6AF3-43AB-8588-CEC1D06C72B9}</a:tableStyleId>
              </a:tblPr>
              <a:tblGrid>
                <a:gridCol w="3482522"/>
                <a:gridCol w="3482522"/>
                <a:gridCol w="3482522"/>
              </a:tblGrid>
              <a:tr h="822746">
                <a:tc gridSpan="3">
                  <a:txBody>
                    <a:bodyPr/>
                    <a:lstStyle/>
                    <a:p>
                      <a:pPr marL="0" indent="0" algn="ctr">
                        <a:buNone/>
                        <a:tabLst>
                          <a:tab pos="2286000" algn="l"/>
                        </a:tabLst>
                      </a:pPr>
                      <a:r>
                        <a:rPr lang="en-US" sz="2400" b="1" dirty="0" smtClean="0">
                          <a:solidFill>
                            <a:srgbClr val="FFFF00"/>
                          </a:solidFill>
                        </a:rPr>
                        <a:t>The Pair of Data Analysis Tools of Parametric and Non Parametric Statistics</a:t>
                      </a:r>
                      <a:endParaRPr lang="en-US" altLang="en-US" sz="2400" b="1" dirty="0" smtClean="0">
                        <a:solidFill>
                          <a:srgbClr val="FFFF0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hMerge="1">
                  <a:txBody>
                    <a:bodyPr/>
                    <a:lstStyle/>
                    <a:p>
                      <a:pPr algn="ctr"/>
                      <a:endParaRPr lang="en-US" sz="2400" dirty="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bg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396137">
                <a:tc>
                  <a:txBody>
                    <a:bodyPr/>
                    <a:lstStyle/>
                    <a:p>
                      <a:pPr algn="ctr"/>
                      <a:r>
                        <a:rPr lang="en-US" altLang="en-US" sz="2000" b="1" dirty="0" smtClean="0">
                          <a:solidFill>
                            <a:schemeClr val="bg2"/>
                          </a:solidFill>
                        </a:rPr>
                        <a:t>Hypothesis</a:t>
                      </a:r>
                      <a:endParaRPr lang="en-US" sz="2000" b="1" dirty="0">
                        <a:solidFill>
                          <a:schemeClr val="bg2"/>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altLang="en-US" sz="2000" b="1" dirty="0" smtClean="0">
                          <a:solidFill>
                            <a:schemeClr val="bg2"/>
                          </a:solidFill>
                        </a:rPr>
                        <a:t>Parametric	</a:t>
                      </a:r>
                      <a:endParaRPr lang="en-US" sz="2000" b="1" dirty="0">
                        <a:solidFill>
                          <a:schemeClr val="bg2"/>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000" b="1" dirty="0" smtClean="0">
                          <a:solidFill>
                            <a:schemeClr val="bg2"/>
                          </a:solidFill>
                        </a:rPr>
                        <a:t>Non Parametric</a:t>
                      </a:r>
                      <a:endParaRPr lang="en-US" sz="2000" b="1" dirty="0" smtClean="0">
                        <a:solidFill>
                          <a:schemeClr val="bg2"/>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700857">
                <a:tc>
                  <a:txBody>
                    <a:bodyPr/>
                    <a:lstStyle/>
                    <a:p>
                      <a:pPr marL="176213" indent="-176213">
                        <a:buFont typeface="Arial" panose="020B0604020202020204" pitchFamily="34" charset="0"/>
                        <a:buChar char="•"/>
                        <a:tabLst>
                          <a:tab pos="2286000" algn="l"/>
                        </a:tabLst>
                      </a:pPr>
                      <a:r>
                        <a:rPr lang="en-US" altLang="en-US" sz="2000" b="1" dirty="0" smtClean="0">
                          <a:solidFill>
                            <a:schemeClr val="tx1"/>
                          </a:solidFill>
                          <a:effectLst/>
                        </a:rPr>
                        <a:t>One sample or paired samples</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smtClean="0">
                          <a:solidFill>
                            <a:schemeClr val="tx1"/>
                          </a:solidFill>
                        </a:rPr>
                        <a:t>Z-test or t-test</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smtClean="0">
                          <a:solidFill>
                            <a:schemeClr val="tx1"/>
                          </a:solidFill>
                        </a:rPr>
                        <a:t>Sign test or Wilcoxon sign test</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700857">
                <a:tc>
                  <a:txBody>
                    <a:bodyPr/>
                    <a:lstStyle/>
                    <a:p>
                      <a:pPr marL="176213" indent="-176213">
                        <a:buFont typeface="Arial" panose="020B0604020202020204" pitchFamily="34" charset="0"/>
                        <a:buChar char="•"/>
                      </a:pPr>
                      <a:r>
                        <a:rPr lang="en-US" sz="2000" b="1" dirty="0" smtClean="0">
                          <a:solidFill>
                            <a:schemeClr val="tx1"/>
                          </a:solidFill>
                        </a:rPr>
                        <a:t>Two independent samples</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Z-test or t-test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indent="0">
                        <a:buFont typeface="Wingdings" pitchFamily="2" charset="2"/>
                        <a:buNone/>
                        <a:tabLst>
                          <a:tab pos="2286000" algn="l"/>
                        </a:tabLst>
                      </a:pPr>
                      <a:r>
                        <a:rPr lang="en-US" altLang="en-US" sz="2000" b="1" dirty="0" smtClean="0">
                          <a:solidFill>
                            <a:schemeClr val="tx1"/>
                          </a:solidFill>
                          <a:effectLst/>
                        </a:rPr>
                        <a:t>Mann-Whitney-(Wilcoxon) test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700857">
                <a:tc>
                  <a:txBody>
                    <a:bodyPr/>
                    <a:lstStyle/>
                    <a:p>
                      <a:pPr marL="176213" indent="-176213">
                        <a:buFont typeface="Arial" panose="020B0604020202020204" pitchFamily="34" charset="0"/>
                        <a:buChar char="•"/>
                      </a:pPr>
                      <a:r>
                        <a:rPr lang="en-US" sz="2000" b="1" dirty="0" smtClean="0">
                          <a:solidFill>
                            <a:schemeClr val="tx1"/>
                          </a:solidFill>
                        </a:rPr>
                        <a:t>Many independent samples</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smtClean="0">
                          <a:solidFill>
                            <a:schemeClr val="tx1"/>
                          </a:solidFill>
                        </a:rPr>
                        <a:t>F-test (ANOVA)</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177800" indent="-177800">
                        <a:tabLst>
                          <a:tab pos="2286000" algn="l"/>
                        </a:tabLst>
                      </a:pPr>
                      <a:r>
                        <a:rPr lang="en-US" altLang="en-US" sz="2000" b="1" dirty="0" err="1" smtClean="0">
                          <a:solidFill>
                            <a:schemeClr val="tx1"/>
                          </a:solidFill>
                          <a:effectLst/>
                        </a:rPr>
                        <a:t>Kruskal</a:t>
                      </a:r>
                      <a:r>
                        <a:rPr lang="en-US" altLang="en-US" sz="2000" b="1" dirty="0" smtClean="0">
                          <a:solidFill>
                            <a:schemeClr val="tx1"/>
                          </a:solidFill>
                          <a:effectLst/>
                        </a:rPr>
                        <a:t> Wallis test or </a:t>
                      </a:r>
                      <a:r>
                        <a:rPr lang="en-US" altLang="en-US" sz="2000" b="1" dirty="0" err="1" smtClean="0">
                          <a:solidFill>
                            <a:schemeClr val="tx1"/>
                          </a:solidFill>
                          <a:effectLst/>
                        </a:rPr>
                        <a:t>Friedmen</a:t>
                      </a:r>
                      <a:r>
                        <a:rPr lang="en-US" altLang="en-US" sz="2000" b="1" dirty="0" smtClean="0">
                          <a:solidFill>
                            <a:schemeClr val="tx1"/>
                          </a:solidFill>
                          <a:effectLst/>
                        </a:rPr>
                        <a:t> test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1310299">
                <a:tc>
                  <a:txBody>
                    <a:bodyPr/>
                    <a:lstStyle/>
                    <a:p>
                      <a:pPr marL="176213" indent="-176213">
                        <a:buFont typeface="Arial" panose="020B0604020202020204" pitchFamily="34" charset="0"/>
                        <a:buChar char="•"/>
                        <a:tabLst>
                          <a:tab pos="2286000" algn="l"/>
                        </a:tabLst>
                      </a:pPr>
                      <a:r>
                        <a:rPr lang="en-US" altLang="en-US" sz="2000" b="1" dirty="0" smtClean="0">
                          <a:solidFill>
                            <a:schemeClr val="tx1"/>
                          </a:solidFill>
                          <a:effectLst/>
                        </a:rPr>
                        <a:t>Th</a:t>
                      </a:r>
                      <a:r>
                        <a:rPr lang="en-US" altLang="en-US" sz="2000" b="1" baseline="0" dirty="0" smtClean="0">
                          <a:solidFill>
                            <a:schemeClr val="tx1"/>
                          </a:solidFill>
                          <a:effectLst/>
                        </a:rPr>
                        <a:t>e parameters of location or  dispersion of two independent samples</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smtClean="0">
                          <a:solidFill>
                            <a:schemeClr val="tx1"/>
                          </a:solidFill>
                        </a:rPr>
                        <a:t>F-test </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000" b="1" dirty="0" smtClean="0">
                          <a:solidFill>
                            <a:schemeClr val="tx1"/>
                          </a:solidFill>
                          <a:effectLst/>
                        </a:rPr>
                        <a:t>Siegel </a:t>
                      </a:r>
                      <a:r>
                        <a:rPr lang="en-US" altLang="en-US" sz="2000" b="1" dirty="0" err="1" smtClean="0">
                          <a:solidFill>
                            <a:schemeClr val="tx1"/>
                          </a:solidFill>
                          <a:effectLst/>
                        </a:rPr>
                        <a:t>Tukey</a:t>
                      </a:r>
                      <a:r>
                        <a:rPr lang="en-US" altLang="en-US" sz="2000" b="1" baseline="0" dirty="0" smtClean="0">
                          <a:solidFill>
                            <a:schemeClr val="tx1"/>
                          </a:solidFill>
                          <a:effectLst/>
                        </a:rPr>
                        <a:t> test</a:t>
                      </a:r>
                      <a:endParaRPr lang="en-US" altLang="en-US" sz="2000" b="1" dirty="0" smtClean="0">
                        <a:solidFill>
                          <a:schemeClr val="tx1"/>
                        </a:solidFill>
                        <a:effectLs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700857">
                <a:tc>
                  <a:txBody>
                    <a:bodyPr/>
                    <a:lstStyle/>
                    <a:p>
                      <a:pPr marL="176213" indent="-176213">
                        <a:buFont typeface="Arial" panose="020B0604020202020204" pitchFamily="34" charset="0"/>
                        <a:buChar char="•"/>
                      </a:pPr>
                      <a:r>
                        <a:rPr lang="en-US" sz="2000" b="1" dirty="0" smtClean="0">
                          <a:solidFill>
                            <a:schemeClr val="tx1"/>
                          </a:solidFill>
                        </a:rPr>
                        <a:t>Association or Correlation Analysis</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smtClean="0">
                          <a:solidFill>
                            <a:schemeClr val="tx1"/>
                          </a:solidFill>
                        </a:rPr>
                        <a:t>Pearson Correlation</a:t>
                      </a:r>
                      <a:r>
                        <a:rPr lang="en-US" sz="2000" b="1" baseline="0" dirty="0" smtClean="0">
                          <a:solidFill>
                            <a:schemeClr val="tx1"/>
                          </a:solidFill>
                        </a:rPr>
                        <a:t> or </a:t>
                      </a:r>
                      <a:r>
                        <a:rPr lang="en-US" altLang="en-US" sz="2000" b="1" dirty="0" smtClean="0">
                          <a:solidFill>
                            <a:schemeClr val="tx1"/>
                          </a:solidFill>
                          <a:effectLst/>
                        </a:rPr>
                        <a:t>χ2 test or F-test	</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2000" b="1" dirty="0" smtClean="0">
                          <a:solidFill>
                            <a:schemeClr val="tx1"/>
                          </a:solidFill>
                        </a:rPr>
                        <a:t>Spearman Correlation or Tau Kendall Correlation</a:t>
                      </a:r>
                      <a:endParaRPr lang="en-US" sz="2000" b="1" dirty="0">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spTree>
    <p:extLst>
      <p:ext uri="{BB962C8B-B14F-4D97-AF65-F5344CB8AC3E}">
        <p14:creationId xmlns:p14="http://schemas.microsoft.com/office/powerpoint/2010/main" val="38925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C00000"/>
                </a:solidFill>
                <a:effectLst/>
              </a:rPr>
              <a:t>ESTIMATING RELATIONSHIP </a:t>
            </a:r>
            <a:br>
              <a:rPr lang="en-US" dirty="0" smtClean="0">
                <a:solidFill>
                  <a:srgbClr val="C00000"/>
                </a:solidFill>
                <a:effectLst/>
              </a:rPr>
            </a:br>
            <a:r>
              <a:rPr lang="en-US" dirty="0" smtClean="0">
                <a:solidFill>
                  <a:srgbClr val="C00000"/>
                </a:solidFill>
                <a:effectLst/>
              </a:rPr>
              <a:t>AMONG VARIABLES</a:t>
            </a:r>
            <a:endParaRPr lang="en-US" dirty="0">
              <a:solidFill>
                <a:srgbClr val="C00000"/>
              </a:solidFill>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983432" y="1506573"/>
                <a:ext cx="10157354" cy="4535512"/>
              </a:xfrm>
            </p:spPr>
            <p:txBody>
              <a:bodyPr>
                <a:noAutofit/>
              </a:bodyPr>
              <a:lstStyle/>
              <a:p>
                <a:r>
                  <a:rPr lang="en-US" b="1" dirty="0">
                    <a:solidFill>
                      <a:srgbClr val="002060"/>
                    </a:solidFill>
                  </a:rPr>
                  <a:t>Simple </a:t>
                </a:r>
                <a:r>
                  <a:rPr lang="en-US" b="1" dirty="0" smtClean="0">
                    <a:solidFill>
                      <a:srgbClr val="002060"/>
                    </a:solidFill>
                  </a:rPr>
                  <a:t>correlation</a:t>
                </a:r>
              </a:p>
              <a:p>
                <a:r>
                  <a:rPr lang="en-US" b="1" dirty="0">
                    <a:solidFill>
                      <a:srgbClr val="002060"/>
                    </a:solidFill>
                  </a:rPr>
                  <a:t>Simple linear regression </a:t>
                </a:r>
              </a:p>
              <a:p>
                <a:pPr marL="538163" lvl="1" indent="-174625"/>
                <a:r>
                  <a:rPr lang="en-US" b="1" dirty="0">
                    <a:solidFill>
                      <a:srgbClr val="002060"/>
                    </a:solidFill>
                  </a:rPr>
                  <a:t>Population: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𝒀𝒊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r>
                      <a:rPr lang="en-US" b="1" i="1">
                        <a:latin typeface="Cambria Math" panose="02040503050406030204" pitchFamily="18" charset="0"/>
                      </a:rPr>
                      <m:t>𝑿𝒊</m:t>
                    </m:r>
                  </m:oMath>
                </a14:m>
                <a:r>
                  <a:rPr lang="en-US" b="1" dirty="0"/>
                  <a:t> , 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r>
                      <a:rPr lang="en-US" b="1" i="1">
                        <a:latin typeface="Cambria Math" panose="02040503050406030204" pitchFamily="18" charset="0"/>
                      </a:rPr>
                      <m:t>𝑿𝒊</m:t>
                    </m:r>
                    <m:r>
                      <a:rPr lang="en-US" b="1" i="1">
                        <a:latin typeface="Cambria Math" panose="02040503050406030204" pitchFamily="18" charset="0"/>
                      </a:rPr>
                      <m:t>+</m:t>
                    </m:r>
                    <m:r>
                      <a:rPr lang="en-US" b="1" i="1">
                        <a:latin typeface="Cambria Math" panose="02040503050406030204" pitchFamily="18" charset="0"/>
                      </a:rPr>
                      <m:t>𝝐</m:t>
                    </m:r>
                    <m:r>
                      <a:rPr lang="en-US" b="1" i="1">
                        <a:latin typeface="Cambria Math" panose="02040503050406030204" pitchFamily="18" charset="0"/>
                      </a:rPr>
                      <m:t>𝒊</m:t>
                    </m:r>
                  </m:oMath>
                </a14:m>
                <a:r>
                  <a:rPr lang="en-US" b="1" dirty="0"/>
                  <a:t> , 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𝝁</m:t>
                        </m:r>
                      </m:e>
                      <m:sub>
                        <m:r>
                          <a:rPr lang="en-US" b="1" i="1">
                            <a:latin typeface="Cambria Math" panose="02040503050406030204" pitchFamily="18" charset="0"/>
                          </a:rPr>
                          <m:t>𝒀𝒊</m:t>
                        </m:r>
                      </m:sub>
                    </m:sSub>
                    <m:r>
                      <a:rPr lang="en-US" b="1" i="1">
                        <a:latin typeface="Cambria Math" panose="02040503050406030204" pitchFamily="18" charset="0"/>
                      </a:rPr>
                      <m:t>+</m:t>
                    </m:r>
                  </m:oMath>
                </a14:m>
                <a:r>
                  <a:rPr lang="en-US" b="1" dirty="0"/>
                  <a:t> </a:t>
                </a:r>
                <a14:m>
                  <m:oMath xmlns:m="http://schemas.openxmlformats.org/officeDocument/2006/math">
                    <m:r>
                      <a:rPr lang="en-US" b="1" i="1">
                        <a:latin typeface="Cambria Math" panose="02040503050406030204" pitchFamily="18" charset="0"/>
                      </a:rPr>
                      <m:t>𝝐</m:t>
                    </m:r>
                    <m:r>
                      <a:rPr lang="en-US" b="1" i="1">
                        <a:latin typeface="Cambria Math" panose="02040503050406030204" pitchFamily="18" charset="0"/>
                      </a:rPr>
                      <m:t>𝒊</m:t>
                    </m:r>
                  </m:oMath>
                </a14:m>
                <a:endParaRPr lang="en-US" b="1" dirty="0">
                  <a:solidFill>
                    <a:srgbClr val="002060"/>
                  </a:solidFill>
                </a:endParaRPr>
              </a:p>
              <a:p>
                <a:pPr marL="538163" lvl="1" indent="-174625"/>
                <a:r>
                  <a:rPr lang="en-US" b="1" dirty="0">
                    <a:solidFill>
                      <a:srgbClr val="002060"/>
                    </a:solidFill>
                  </a:rPr>
                  <a:t>Sample : </a:t>
                </a:r>
                <a:r>
                  <a:rPr lang="en-US" b="1" dirty="0"/>
                  <a:t>Y = b</a:t>
                </a:r>
                <a:r>
                  <a:rPr lang="en-US" b="1" baseline="-25000" dirty="0"/>
                  <a:t>0</a:t>
                </a:r>
                <a:r>
                  <a:rPr lang="en-US" b="1" dirty="0"/>
                  <a:t> + b</a:t>
                </a:r>
                <a:r>
                  <a:rPr lang="en-US" b="1" baseline="-25000" dirty="0"/>
                  <a:t>1</a:t>
                </a:r>
                <a:r>
                  <a:rPr lang="en-US" b="1" dirty="0"/>
                  <a:t>Xi + e,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𝒀</m:t>
                        </m:r>
                      </m:e>
                    </m:acc>
                    <m:r>
                      <a:rPr lang="en-US" b="1" i="1">
                        <a:latin typeface="Cambria Math" panose="02040503050406030204" pitchFamily="18" charset="0"/>
                      </a:rPr>
                      <m:t>= </m:t>
                    </m:r>
                  </m:oMath>
                </a14:m>
                <a:r>
                  <a:rPr lang="en-US" b="1" dirty="0"/>
                  <a:t>b</a:t>
                </a:r>
                <a:r>
                  <a:rPr lang="en-US" b="1" baseline="-25000" dirty="0"/>
                  <a:t>0</a:t>
                </a:r>
                <a:r>
                  <a:rPr lang="en-US" b="1" dirty="0"/>
                  <a:t> + b</a:t>
                </a:r>
                <a:r>
                  <a:rPr lang="en-US" b="1" baseline="-25000" dirty="0"/>
                  <a:t>1</a:t>
                </a:r>
                <a:r>
                  <a:rPr lang="en-US" b="1" dirty="0"/>
                  <a:t>X, </a:t>
                </a:r>
                <a14:m>
                  <m:oMath xmlns:m="http://schemas.openxmlformats.org/officeDocument/2006/math">
                    <m:r>
                      <a:rPr lang="en-US" b="1" i="1">
                        <a:latin typeface="Cambria Math" panose="02040503050406030204" pitchFamily="18" charset="0"/>
                      </a:rPr>
                      <m:t>𝒆</m:t>
                    </m:r>
                    <m:r>
                      <a:rPr lang="en-US" b="1" i="1">
                        <a:latin typeface="Cambria Math" panose="02040503050406030204" pitchFamily="18" charset="0"/>
                      </a:rPr>
                      <m:t>=</m:t>
                    </m:r>
                    <m:r>
                      <a:rPr lang="en-US" b="1" i="1">
                        <a:latin typeface="Cambria Math" panose="02040503050406030204" pitchFamily="18" charset="0"/>
                      </a:rPr>
                      <m:t>𝒀</m:t>
                    </m:r>
                    <m:r>
                      <a:rPr lang="en-US" b="1" i="1">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𝒀</m:t>
                        </m:r>
                      </m:e>
                    </m:acc>
                  </m:oMath>
                </a14:m>
                <a:endParaRPr lang="en-US" b="1" dirty="0">
                  <a:solidFill>
                    <a:srgbClr val="002060"/>
                  </a:solidFill>
                </a:endParaRPr>
              </a:p>
              <a:p>
                <a:r>
                  <a:rPr lang="en-US" b="1" dirty="0">
                    <a:solidFill>
                      <a:srgbClr val="002060"/>
                    </a:solidFill>
                  </a:rPr>
                  <a:t>Multiple linear regression </a:t>
                </a:r>
              </a:p>
              <a:p>
                <a:pPr marL="538163" lvl="1" indent="-174625"/>
                <a:r>
                  <a:rPr lang="en-US" b="1" dirty="0">
                    <a:solidFill>
                      <a:srgbClr val="002060"/>
                    </a:solidFill>
                  </a:rPr>
                  <a:t>Population: </a:t>
                </a:r>
                <a:r>
                  <a:rPr lang="en-US" b="1" dirty="0"/>
                  <a:t>Yi =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𝟎</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𝟏</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𝟏</m:t>
                        </m:r>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𝟐</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𝟐</m:t>
                        </m:r>
                        <m:r>
                          <a:rPr lang="en-US" b="1" i="1">
                            <a:latin typeface="Cambria Math" panose="02040503050406030204" pitchFamily="18" charset="0"/>
                          </a:rPr>
                          <m:t>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𝜷</m:t>
                        </m:r>
                      </m:e>
                      <m:sub>
                        <m:r>
                          <a:rPr lang="en-US" b="1" i="1">
                            <a:latin typeface="Cambria Math" panose="02040503050406030204" pitchFamily="18" charset="0"/>
                          </a:rPr>
                          <m:t>𝒌</m:t>
                        </m:r>
                      </m:sub>
                    </m:sSub>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𝒌𝒊</m:t>
                        </m:r>
                      </m:sub>
                    </m:sSub>
                    <m:r>
                      <a:rPr lang="en-US" b="1" i="1">
                        <a:latin typeface="Cambria Math" panose="02040503050406030204" pitchFamily="18" charset="0"/>
                      </a:rPr>
                      <m:t>+</m:t>
                    </m:r>
                    <m:r>
                      <a:rPr lang="en-US" b="1" i="1">
                        <a:latin typeface="Cambria Math" panose="02040503050406030204" pitchFamily="18" charset="0"/>
                      </a:rPr>
                      <m:t>𝝐</m:t>
                    </m:r>
                    <m:r>
                      <a:rPr lang="en-US" b="1" i="1">
                        <a:latin typeface="Cambria Math" panose="02040503050406030204" pitchFamily="18" charset="0"/>
                      </a:rPr>
                      <m:t>𝒊</m:t>
                    </m:r>
                  </m:oMath>
                </a14:m>
                <a:r>
                  <a:rPr lang="en-US" b="1" dirty="0"/>
                  <a:t> </a:t>
                </a:r>
              </a:p>
              <a:p>
                <a:pPr marL="538163" lvl="1" indent="-174625"/>
                <a:r>
                  <a:rPr lang="en-US" b="1" dirty="0">
                    <a:solidFill>
                      <a:srgbClr val="002060"/>
                    </a:solidFill>
                  </a:rPr>
                  <a:t>Sample : </a:t>
                </a:r>
                <a:r>
                  <a:rPr lang="en-US" b="1" dirty="0"/>
                  <a:t>Y = b</a:t>
                </a:r>
                <a:r>
                  <a:rPr lang="en-US" b="1" baseline="-25000" dirty="0"/>
                  <a:t>0</a:t>
                </a:r>
                <a:r>
                  <a:rPr lang="en-US" b="1" dirty="0"/>
                  <a:t> + b</a:t>
                </a:r>
                <a:r>
                  <a:rPr lang="en-US" b="1" baseline="-25000" dirty="0"/>
                  <a:t>1</a:t>
                </a:r>
                <a:r>
                  <a:rPr lang="en-US" b="1" dirty="0"/>
                  <a:t>X</a:t>
                </a:r>
                <a:r>
                  <a:rPr lang="en-US" b="1" baseline="-25000" dirty="0"/>
                  <a:t>1</a:t>
                </a:r>
                <a:r>
                  <a:rPr lang="en-US" b="1" dirty="0"/>
                  <a:t> + b</a:t>
                </a:r>
                <a:r>
                  <a:rPr lang="en-US" b="1" baseline="-25000" dirty="0"/>
                  <a:t>2</a:t>
                </a:r>
                <a:r>
                  <a:rPr lang="en-US" b="1" dirty="0"/>
                  <a:t>X</a:t>
                </a:r>
                <a:r>
                  <a:rPr lang="en-US" b="1" baseline="-25000" dirty="0"/>
                  <a:t>2</a:t>
                </a:r>
                <a:r>
                  <a:rPr lang="en-US" b="1" dirty="0"/>
                  <a:t> + …. + </a:t>
                </a:r>
                <a:r>
                  <a:rPr lang="en-US" b="1" dirty="0" err="1" smtClean="0"/>
                  <a:t>b</a:t>
                </a:r>
                <a:r>
                  <a:rPr lang="en-US" b="1" baseline="-25000" dirty="0" err="1" smtClean="0"/>
                  <a:t>k</a:t>
                </a:r>
                <a:r>
                  <a:rPr lang="en-US" b="1" dirty="0" err="1" smtClean="0"/>
                  <a:t>X</a:t>
                </a:r>
                <a:r>
                  <a:rPr lang="en-US" b="1" baseline="-25000" dirty="0" err="1" smtClean="0"/>
                  <a:t>k</a:t>
                </a:r>
                <a:r>
                  <a:rPr lang="en-US" b="1" baseline="-25000" dirty="0" smtClean="0"/>
                  <a:t> </a:t>
                </a:r>
                <a:r>
                  <a:rPr lang="en-US" b="1" dirty="0" smtClean="0"/>
                  <a:t>+ </a:t>
                </a:r>
                <a:r>
                  <a:rPr lang="en-US" b="1" dirty="0"/>
                  <a:t>e </a:t>
                </a:r>
                <a:endParaRPr lang="en-US" b="1" dirty="0" smtClean="0">
                  <a:solidFill>
                    <a:srgbClr val="002060"/>
                  </a:solidFill>
                </a:endParaRPr>
              </a:p>
              <a:p>
                <a:r>
                  <a:rPr lang="en-US" b="1" dirty="0">
                    <a:solidFill>
                      <a:srgbClr val="002060"/>
                    </a:solidFill>
                  </a:rPr>
                  <a:t>Non-linear </a:t>
                </a:r>
                <a:r>
                  <a:rPr lang="en-US" b="1" dirty="0" smtClean="0">
                    <a:solidFill>
                      <a:srgbClr val="002060"/>
                    </a:solidFill>
                  </a:rPr>
                  <a:t>regression</a:t>
                </a:r>
              </a:p>
              <a:p>
                <a:pPr marL="363538" lvl="1" indent="0">
                  <a:buNone/>
                </a:pPr>
                <a:endParaRPr lang="en-US" b="1" dirty="0" smtClean="0">
                  <a:solidFill>
                    <a:srgbClr val="002060"/>
                  </a:solidFill>
                </a:endParaRP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983432" y="1506573"/>
                <a:ext cx="10157354" cy="4535512"/>
              </a:xfrm>
              <a:blipFill rotWithShape="0">
                <a:blip r:embed="rId2"/>
                <a:stretch>
                  <a:fillRect l="-660" t="-1882"/>
                </a:stretch>
              </a:blipFill>
            </p:spPr>
            <p:txBody>
              <a:bodyPr/>
              <a:lstStyle/>
              <a:p>
                <a:r>
                  <a:rPr lang="en-US">
                    <a:noFill/>
                  </a:rPr>
                  <a:t> </a:t>
                </a:r>
              </a:p>
            </p:txBody>
          </p:sp>
        </mc:Fallback>
      </mc:AlternateContent>
    </p:spTree>
    <p:extLst>
      <p:ext uri="{BB962C8B-B14F-4D97-AF65-F5344CB8AC3E}">
        <p14:creationId xmlns:p14="http://schemas.microsoft.com/office/powerpoint/2010/main" val="414062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602" y="1772817"/>
            <a:ext cx="5211683" cy="584775"/>
          </a:xfrm>
          <a:prstGeom prst="rect">
            <a:avLst/>
          </a:prstGeom>
          <a:noFill/>
        </p:spPr>
        <p:txBody>
          <a:bodyPr wrap="none" rtlCol="0">
            <a:spAutoFit/>
          </a:bodyPr>
          <a:lstStyle/>
          <a:p>
            <a:r>
              <a:rPr lang="en-US" sz="3200" b="1" dirty="0">
                <a:solidFill>
                  <a:srgbClr val="008000"/>
                </a:solidFill>
              </a:rPr>
              <a:t>Test for the measurement</a:t>
            </a:r>
          </a:p>
        </p:txBody>
      </p:sp>
      <p:sp>
        <p:nvSpPr>
          <p:cNvPr id="5" name="TextBox 4"/>
          <p:cNvSpPr txBox="1"/>
          <p:nvPr/>
        </p:nvSpPr>
        <p:spPr>
          <a:xfrm>
            <a:off x="2207569" y="3174795"/>
            <a:ext cx="5282215" cy="584775"/>
          </a:xfrm>
          <a:prstGeom prst="rect">
            <a:avLst/>
          </a:prstGeom>
          <a:noFill/>
        </p:spPr>
        <p:txBody>
          <a:bodyPr wrap="none" rtlCol="0">
            <a:spAutoFit/>
          </a:bodyPr>
          <a:lstStyle/>
          <a:p>
            <a:r>
              <a:rPr lang="en-US" sz="3200" b="1" dirty="0">
                <a:solidFill>
                  <a:srgbClr val="FF0000"/>
                </a:solidFill>
              </a:rPr>
              <a:t>Test for the statistical tools</a:t>
            </a:r>
          </a:p>
        </p:txBody>
      </p:sp>
      <p:sp>
        <p:nvSpPr>
          <p:cNvPr id="6" name="TextBox 5"/>
          <p:cNvSpPr txBox="1"/>
          <p:nvPr/>
        </p:nvSpPr>
        <p:spPr>
          <a:xfrm>
            <a:off x="7674433" y="4642303"/>
            <a:ext cx="4515980" cy="584775"/>
          </a:xfrm>
          <a:prstGeom prst="rect">
            <a:avLst/>
          </a:prstGeom>
          <a:noFill/>
        </p:spPr>
        <p:txBody>
          <a:bodyPr wrap="none" rtlCol="0">
            <a:spAutoFit/>
          </a:bodyPr>
          <a:lstStyle/>
          <a:p>
            <a:r>
              <a:rPr lang="en-US" sz="3200" b="1" dirty="0">
                <a:solidFill>
                  <a:srgbClr val="000066"/>
                </a:solidFill>
              </a:rPr>
              <a:t>Test for the hypothesis</a:t>
            </a:r>
          </a:p>
        </p:txBody>
      </p:sp>
      <p:sp>
        <p:nvSpPr>
          <p:cNvPr id="8" name="Right Arrow 7"/>
          <p:cNvSpPr/>
          <p:nvPr/>
        </p:nvSpPr>
        <p:spPr>
          <a:xfrm>
            <a:off x="7968208" y="3253335"/>
            <a:ext cx="936104" cy="427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240016" y="1851357"/>
            <a:ext cx="936104" cy="427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38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18857" y="156738"/>
            <a:ext cx="7771119" cy="609600"/>
          </a:xfrm>
        </p:spPr>
        <p:txBody>
          <a:bodyPr>
            <a:normAutofit/>
          </a:bodyPr>
          <a:lstStyle/>
          <a:p>
            <a:pPr algn="r"/>
            <a:r>
              <a:rPr lang="en-GB" altLang="en-US" sz="3200" b="1" dirty="0">
                <a:solidFill>
                  <a:schemeClr val="accent1">
                    <a:lumMod val="50000"/>
                  </a:schemeClr>
                </a:solidFill>
                <a:latin typeface="Arial" pitchFamily="34" charset="0"/>
              </a:rPr>
              <a:t>Research Strategies: Survey </a:t>
            </a:r>
          </a:p>
        </p:txBody>
      </p:sp>
      <p:sp>
        <p:nvSpPr>
          <p:cNvPr id="15363" name="Rectangle 3"/>
          <p:cNvSpPr>
            <a:spLocks noGrp="1" noChangeArrowheads="1"/>
          </p:cNvSpPr>
          <p:nvPr>
            <p:ph type="body" idx="4294967295"/>
          </p:nvPr>
        </p:nvSpPr>
        <p:spPr>
          <a:xfrm>
            <a:off x="5020019" y="899886"/>
            <a:ext cx="6728014" cy="5795683"/>
          </a:xfrm>
          <a:prstGeom prst="rect">
            <a:avLst/>
          </a:prstGeom>
        </p:spPr>
        <p:txBody>
          <a:bodyPr>
            <a:noAutofit/>
          </a:bodyPr>
          <a:lstStyle/>
          <a:p>
            <a:r>
              <a:rPr lang="en-GB" altLang="en-US" sz="2400" b="1" dirty="0">
                <a:solidFill>
                  <a:srgbClr val="C00000"/>
                </a:solidFill>
                <a:latin typeface="Arial" pitchFamily="34" charset="0"/>
                <a:cs typeface="Arial" panose="020B0604020202020204" pitchFamily="34" charset="0"/>
              </a:rPr>
              <a:t>Key Features:</a:t>
            </a:r>
          </a:p>
          <a:p>
            <a:pPr lvl="1"/>
            <a:r>
              <a:rPr lang="en-GB" altLang="en-US" sz="2000" b="1" dirty="0">
                <a:solidFill>
                  <a:schemeClr val="tx2"/>
                </a:solidFill>
                <a:latin typeface="Arial" pitchFamily="34" charset="0"/>
                <a:cs typeface="Arial" panose="020B0604020202020204" pitchFamily="34" charset="0"/>
              </a:rPr>
              <a:t>Popular in </a:t>
            </a:r>
            <a:r>
              <a:rPr lang="en-GB" altLang="en-US" sz="2000" b="1" dirty="0" smtClean="0">
                <a:solidFill>
                  <a:schemeClr val="tx2"/>
                </a:solidFill>
                <a:latin typeface="Arial" pitchFamily="34" charset="0"/>
                <a:cs typeface="Arial" panose="020B0604020202020204" pitchFamily="34" charset="0"/>
              </a:rPr>
              <a:t>social science</a:t>
            </a:r>
            <a:endParaRPr lang="en-GB" altLang="en-US" sz="2000" b="1" dirty="0">
              <a:solidFill>
                <a:schemeClr val="tx2"/>
              </a:solidFill>
              <a:latin typeface="Arial" pitchFamily="34" charset="0"/>
              <a:cs typeface="Arial" panose="020B0604020202020204" pitchFamily="34" charset="0"/>
            </a:endParaRPr>
          </a:p>
          <a:p>
            <a:pPr lvl="1"/>
            <a:r>
              <a:rPr lang="en-GB" altLang="en-US" sz="2000" b="1" dirty="0">
                <a:solidFill>
                  <a:schemeClr val="tx2"/>
                </a:solidFill>
                <a:latin typeface="Arial" pitchFamily="34" charset="0"/>
                <a:cs typeface="Arial" panose="020B0604020202020204" pitchFamily="34" charset="0"/>
              </a:rPr>
              <a:t>Perceived as authoritative</a:t>
            </a:r>
          </a:p>
          <a:p>
            <a:pPr lvl="1"/>
            <a:r>
              <a:rPr lang="en-GB" altLang="en-US" sz="2000" b="1" dirty="0">
                <a:solidFill>
                  <a:schemeClr val="tx2"/>
                </a:solidFill>
                <a:latin typeface="Arial" pitchFamily="34" charset="0"/>
                <a:cs typeface="Arial" panose="020B0604020202020204" pitchFamily="34" charset="0"/>
              </a:rPr>
              <a:t>Allows collection of quantitative data</a:t>
            </a:r>
          </a:p>
          <a:p>
            <a:pPr lvl="1"/>
            <a:r>
              <a:rPr lang="en-GB" altLang="en-US" sz="2000" b="1" dirty="0">
                <a:solidFill>
                  <a:schemeClr val="tx2"/>
                </a:solidFill>
                <a:latin typeface="Arial" pitchFamily="34" charset="0"/>
                <a:cs typeface="Arial" panose="020B0604020202020204" pitchFamily="34" charset="0"/>
              </a:rPr>
              <a:t>Data can be analysed quantitatively </a:t>
            </a:r>
          </a:p>
          <a:p>
            <a:pPr lvl="1"/>
            <a:r>
              <a:rPr lang="en-GB" altLang="en-US" sz="2000" b="1" dirty="0">
                <a:solidFill>
                  <a:schemeClr val="tx2"/>
                </a:solidFill>
                <a:latin typeface="Arial" pitchFamily="34" charset="0"/>
                <a:cs typeface="Arial" panose="020B0604020202020204" pitchFamily="34" charset="0"/>
              </a:rPr>
              <a:t>Samples need to be representative</a:t>
            </a:r>
          </a:p>
          <a:p>
            <a:pPr lvl="1"/>
            <a:r>
              <a:rPr lang="en-GB" altLang="en-US" sz="2000" b="1" dirty="0">
                <a:solidFill>
                  <a:schemeClr val="tx2"/>
                </a:solidFill>
                <a:latin typeface="Arial" pitchFamily="34" charset="0"/>
                <a:cs typeface="Arial" panose="020B0604020202020204" pitchFamily="34" charset="0"/>
              </a:rPr>
              <a:t>Gives the researcher independence</a:t>
            </a:r>
          </a:p>
          <a:p>
            <a:pPr lvl="1"/>
            <a:r>
              <a:rPr lang="en-GB" altLang="en-US" sz="2000" b="1" dirty="0">
                <a:solidFill>
                  <a:schemeClr val="tx2"/>
                </a:solidFill>
                <a:latin typeface="Arial" pitchFamily="34" charset="0"/>
                <a:cs typeface="Arial" panose="020B0604020202020204" pitchFamily="34" charset="0"/>
              </a:rPr>
              <a:t>Structured observation and interviews can be </a:t>
            </a:r>
            <a:r>
              <a:rPr lang="en-GB" altLang="en-US" sz="2000" b="1" dirty="0" smtClean="0">
                <a:solidFill>
                  <a:schemeClr val="tx2"/>
                </a:solidFill>
                <a:latin typeface="Arial" pitchFamily="34" charset="0"/>
                <a:cs typeface="Arial" panose="020B0604020202020204" pitchFamily="34" charset="0"/>
              </a:rPr>
              <a:t>used</a:t>
            </a:r>
            <a:endParaRPr lang="en-GB" altLang="en-US" sz="2000" b="1" dirty="0">
              <a:solidFill>
                <a:schemeClr val="tx2"/>
              </a:solidFill>
              <a:latin typeface="Arial" pitchFamily="34" charset="0"/>
              <a:cs typeface="Arial" panose="020B0604020202020204" pitchFamily="34" charset="0"/>
            </a:endParaRPr>
          </a:p>
          <a:p>
            <a:pPr>
              <a:buFont typeface="Wingdings" panose="05000000000000000000" pitchFamily="2" charset="2"/>
              <a:buChar char="§"/>
            </a:pPr>
            <a:r>
              <a:rPr lang="en-US" altLang="en-US" sz="2400" b="1" dirty="0">
                <a:solidFill>
                  <a:srgbClr val="C00000"/>
                </a:solidFill>
                <a:latin typeface="Arial" panose="020B0604020202020204" pitchFamily="34" charset="0"/>
                <a:cs typeface="Arial" panose="020B0604020202020204" pitchFamily="34" charset="0"/>
              </a:rPr>
              <a:t>Survey</a:t>
            </a:r>
          </a:p>
          <a:p>
            <a:pPr marL="685800" indent="-342900"/>
            <a:r>
              <a:rPr lang="en-US" altLang="en-US" b="1" dirty="0">
                <a:solidFill>
                  <a:schemeClr val="tx2"/>
                </a:solidFill>
                <a:latin typeface="Arial" panose="020B0604020202020204" pitchFamily="34" charset="0"/>
                <a:cs typeface="Arial" panose="020B0604020202020204" pitchFamily="34" charset="0"/>
              </a:rPr>
              <a:t>To collect a large amount of data from a sizeable population and standardize it to allow easy comparison </a:t>
            </a:r>
          </a:p>
          <a:p>
            <a:pPr marL="363538" indent="-363538" defTabSz="179388">
              <a:buFont typeface="Courier New" panose="02070309020205020404" pitchFamily="49" charset="0"/>
              <a:buChar char="o"/>
            </a:pPr>
            <a:r>
              <a:rPr lang="en-US" altLang="en-US" b="1" dirty="0" smtClean="0">
                <a:solidFill>
                  <a:srgbClr val="CC6600"/>
                </a:solidFill>
                <a:latin typeface="Arial" panose="020B0604020202020204" pitchFamily="34" charset="0"/>
                <a:cs typeface="Arial" panose="020B0604020202020204" pitchFamily="34" charset="0"/>
              </a:rPr>
              <a:t>Types: Questionnaires, </a:t>
            </a:r>
            <a:r>
              <a:rPr lang="en-US" altLang="en-US" b="1" dirty="0">
                <a:solidFill>
                  <a:srgbClr val="CC6600"/>
                </a:solidFill>
                <a:latin typeface="Arial" panose="020B0604020202020204" pitchFamily="34" charset="0"/>
                <a:cs typeface="Arial" panose="020B0604020202020204" pitchFamily="34" charset="0"/>
              </a:rPr>
              <a:t>	</a:t>
            </a:r>
            <a:r>
              <a:rPr lang="en-US" altLang="en-US" b="1" dirty="0" smtClean="0">
                <a:solidFill>
                  <a:srgbClr val="CC6600"/>
                </a:solidFill>
                <a:latin typeface="Arial" panose="020B0604020202020204" pitchFamily="34" charset="0"/>
                <a:cs typeface="Arial" panose="020B0604020202020204" pitchFamily="34" charset="0"/>
              </a:rPr>
              <a:t>Structured Interviews</a:t>
            </a:r>
            <a:endParaRPr lang="en-US" altLang="en-US" b="1" dirty="0">
              <a:solidFill>
                <a:srgbClr val="CC6600"/>
              </a:solidFill>
              <a:latin typeface="Arial" panose="020B0604020202020204" pitchFamily="34" charset="0"/>
              <a:cs typeface="Arial" panose="020B0604020202020204" pitchFamily="34" charset="0"/>
            </a:endParaRPr>
          </a:p>
        </p:txBody>
      </p:sp>
      <p:pic>
        <p:nvPicPr>
          <p:cNvPr id="5122" name="Picture 2" descr="https://encrypted-tbn3.gstatic.com/images?q=tbn:ANd9GcRckIkKkXiEGEWj8f3owMzPCmoUTEN9j-O8yVfoDvAx3XtAsiV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29" y="853421"/>
            <a:ext cx="4018534" cy="5856661"/>
          </a:xfrm>
          <a:prstGeom prst="rect">
            <a:avLst/>
          </a:prstGeom>
          <a:noFill/>
          <a:scene3d>
            <a:camera prst="orthographicFront"/>
            <a:lightRig rig="threePt" dir="t"/>
          </a:scene3d>
          <a:sp3d>
            <a:bevelT w="139700" prst="cross"/>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09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1982271" y="855657"/>
            <a:ext cx="8478404" cy="1089273"/>
          </a:xfrm>
          <a:prstGeom prst="rect">
            <a:avLst/>
          </a:prstGeom>
          <a:noFill/>
        </p:spPr>
        <p:txBody>
          <a:bodyPr wrap="square" rtlCol="0">
            <a:spAutoFit/>
          </a:bodyPr>
          <a:lstStyle/>
          <a:p>
            <a:pPr algn="ctr"/>
            <a:r>
              <a:rPr lang="en-US" sz="3599" b="1" dirty="0"/>
              <a:t>Classical Assumption For Regression Analysis</a:t>
            </a:r>
          </a:p>
        </p:txBody>
      </p:sp>
      <p:sp>
        <p:nvSpPr>
          <p:cNvPr id="5" name="Content Placeholder 4"/>
          <p:cNvSpPr>
            <a:spLocks noGrp="1"/>
          </p:cNvSpPr>
          <p:nvPr>
            <p:ph idx="1"/>
          </p:nvPr>
        </p:nvSpPr>
        <p:spPr>
          <a:xfrm>
            <a:off x="1982273" y="2729937"/>
            <a:ext cx="8227457" cy="2755929"/>
          </a:xfrm>
          <a:prstGeom prst="rect">
            <a:avLst/>
          </a:prstGeom>
        </p:spPr>
        <p:txBody>
          <a:bodyPr>
            <a:normAutofit/>
          </a:bodyPr>
          <a:lstStyle/>
          <a:p>
            <a:r>
              <a:rPr lang="en-US" sz="3199" b="1" i="1" dirty="0"/>
              <a:t>Normality</a:t>
            </a:r>
          </a:p>
          <a:p>
            <a:r>
              <a:rPr lang="en-US" sz="3199" b="1" i="1" dirty="0"/>
              <a:t>Homoscedasticity</a:t>
            </a:r>
          </a:p>
          <a:p>
            <a:r>
              <a:rPr lang="en-US" sz="3199" b="1" i="1" dirty="0"/>
              <a:t>No </a:t>
            </a:r>
            <a:r>
              <a:rPr lang="en-US" sz="3199" b="1" i="1" dirty="0" err="1"/>
              <a:t>Multicollinearity</a:t>
            </a:r>
            <a:endParaRPr lang="en-US" sz="3199" b="1" i="1" dirty="0"/>
          </a:p>
          <a:p>
            <a:r>
              <a:rPr lang="en-US" sz="3199" b="1" i="1" dirty="0"/>
              <a:t>No Autocorrelation</a:t>
            </a:r>
            <a:r>
              <a:rPr lang="en-US" sz="3199" b="1" dirty="0"/>
              <a:t> </a:t>
            </a:r>
          </a:p>
          <a:p>
            <a:endParaRPr lang="en-US" sz="3199" b="1" dirty="0"/>
          </a:p>
        </p:txBody>
      </p:sp>
    </p:spTree>
    <p:extLst>
      <p:ext uri="{BB962C8B-B14F-4D97-AF65-F5344CB8AC3E}">
        <p14:creationId xmlns:p14="http://schemas.microsoft.com/office/powerpoint/2010/main" val="141773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849" y="543117"/>
            <a:ext cx="7922736" cy="667696"/>
          </a:xfrm>
        </p:spPr>
        <p:txBody>
          <a:bodyPr/>
          <a:lstStyle/>
          <a:p>
            <a:pPr algn="ctr"/>
            <a:r>
              <a:rPr lang="en-US" sz="3199" b="1" dirty="0">
                <a:solidFill>
                  <a:srgbClr val="C00000"/>
                </a:solidFill>
              </a:rPr>
              <a:t>NORMALITY</a:t>
            </a:r>
          </a:p>
        </p:txBody>
      </p:sp>
      <p:sp>
        <p:nvSpPr>
          <p:cNvPr id="3" name="Content Placeholder 2"/>
          <p:cNvSpPr>
            <a:spLocks noGrp="1"/>
          </p:cNvSpPr>
          <p:nvPr>
            <p:ph idx="1"/>
          </p:nvPr>
        </p:nvSpPr>
        <p:spPr>
          <a:xfrm>
            <a:off x="1088274" y="1308186"/>
            <a:ext cx="10149886" cy="5361174"/>
          </a:xfrm>
          <a:prstGeom prst="rect">
            <a:avLst/>
          </a:prstGeom>
        </p:spPr>
        <p:txBody>
          <a:bodyPr>
            <a:noAutofit/>
          </a:bodyPr>
          <a:lstStyle/>
          <a:p>
            <a:r>
              <a:rPr lang="en-US" sz="1999" b="1" dirty="0"/>
              <a:t>In general, the normality test is to compare the empirical data (the data we have) to the theoretical data (distributed normally)</a:t>
            </a:r>
          </a:p>
          <a:p>
            <a:r>
              <a:rPr lang="en-US" sz="1999" b="1" dirty="0"/>
              <a:t>Normality test can be done by using: </a:t>
            </a:r>
          </a:p>
          <a:p>
            <a:pPr lvl="1"/>
            <a:r>
              <a:rPr lang="en-US" sz="1799" b="1" i="1" dirty="0">
                <a:solidFill>
                  <a:srgbClr val="002060"/>
                </a:solidFill>
              </a:rPr>
              <a:t>histogram</a:t>
            </a:r>
          </a:p>
          <a:p>
            <a:pPr lvl="1"/>
            <a:r>
              <a:rPr lang="en-US" sz="1799" b="1" i="1" dirty="0">
                <a:solidFill>
                  <a:srgbClr val="002060"/>
                </a:solidFill>
              </a:rPr>
              <a:t>stem-leaf diagram</a:t>
            </a:r>
          </a:p>
          <a:p>
            <a:pPr lvl="1"/>
            <a:r>
              <a:rPr lang="en-US" sz="1799" b="1" i="1" dirty="0">
                <a:solidFill>
                  <a:srgbClr val="002060"/>
                </a:solidFill>
              </a:rPr>
              <a:t>scatter diagram</a:t>
            </a:r>
          </a:p>
          <a:p>
            <a:pPr lvl="1"/>
            <a:r>
              <a:rPr lang="en-US" sz="1799" b="1" i="1" dirty="0">
                <a:solidFill>
                  <a:srgbClr val="002060"/>
                </a:solidFill>
              </a:rPr>
              <a:t>box plot diagram</a:t>
            </a:r>
          </a:p>
          <a:p>
            <a:pPr lvl="1"/>
            <a:r>
              <a:rPr lang="en-US" sz="1799" b="1" i="1" dirty="0" err="1">
                <a:solidFill>
                  <a:srgbClr val="002060"/>
                </a:solidFill>
              </a:rPr>
              <a:t>Lilliefors</a:t>
            </a:r>
            <a:endParaRPr lang="en-US" sz="1799" b="1" i="1" dirty="0">
              <a:solidFill>
                <a:srgbClr val="002060"/>
              </a:solidFill>
            </a:endParaRPr>
          </a:p>
          <a:p>
            <a:pPr lvl="1"/>
            <a:r>
              <a:rPr lang="en-US" sz="1799" b="1" i="1" dirty="0">
                <a:solidFill>
                  <a:srgbClr val="002060"/>
                </a:solidFill>
              </a:rPr>
              <a:t>Kolmogorov-Smirnov</a:t>
            </a:r>
          </a:p>
          <a:p>
            <a:pPr lvl="1"/>
            <a:r>
              <a:rPr lang="en-US" sz="1799" b="1" i="1" dirty="0">
                <a:solidFill>
                  <a:srgbClr val="002060"/>
                </a:solidFill>
              </a:rPr>
              <a:t>goodness of fit test</a:t>
            </a:r>
          </a:p>
          <a:p>
            <a:pPr lvl="1"/>
            <a:r>
              <a:rPr lang="en-US" sz="1799" b="1" i="1" dirty="0">
                <a:solidFill>
                  <a:srgbClr val="002060"/>
                </a:solidFill>
              </a:rPr>
              <a:t>normal P-P Plot (normal Probability Plot)</a:t>
            </a:r>
          </a:p>
          <a:p>
            <a:pPr marL="236467" lvl="1" indent="-236467"/>
            <a:r>
              <a:rPr lang="en-US" b="1" dirty="0">
                <a:solidFill>
                  <a:schemeClr val="tx1"/>
                </a:solidFill>
              </a:rPr>
              <a:t>M</a:t>
            </a:r>
            <a:r>
              <a:rPr lang="en-US" b="1" dirty="0" smtClean="0">
                <a:solidFill>
                  <a:schemeClr val="tx1"/>
                </a:solidFill>
              </a:rPr>
              <a:t>ost </a:t>
            </a:r>
            <a:r>
              <a:rPr lang="en-US" b="1" dirty="0">
                <a:solidFill>
                  <a:schemeClr val="tx1"/>
                </a:solidFill>
              </a:rPr>
              <a:t>of the tests can be performed using statistical software such as SPSS, MINITAB, and others</a:t>
            </a:r>
          </a:p>
        </p:txBody>
      </p:sp>
    </p:spTree>
    <p:extLst>
      <p:ext uri="{BB962C8B-B14F-4D97-AF65-F5344CB8AC3E}">
        <p14:creationId xmlns:p14="http://schemas.microsoft.com/office/powerpoint/2010/main" val="156038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4632" y="2204865"/>
            <a:ext cx="7922736" cy="4536503"/>
          </a:xfrm>
          <a:prstGeom prst="rect">
            <a:avLst/>
          </a:prstGeom>
        </p:spPr>
        <p:txBody>
          <a:bodyPr>
            <a:noAutofit/>
          </a:bodyPr>
          <a:lstStyle/>
          <a:p>
            <a:r>
              <a:rPr lang="en-US" b="1" dirty="0"/>
              <a:t>To  test normality by using SPSS:</a:t>
            </a:r>
          </a:p>
          <a:p>
            <a:pPr lvl="1"/>
            <a:r>
              <a:rPr lang="en-US" sz="2400" b="1" dirty="0"/>
              <a:t>‘Analyze’ </a:t>
            </a:r>
          </a:p>
          <a:p>
            <a:pPr lvl="1"/>
            <a:r>
              <a:rPr lang="en-US" sz="2400" b="1" dirty="0"/>
              <a:t>‘Descriptive Statistics’</a:t>
            </a:r>
          </a:p>
          <a:p>
            <a:pPr lvl="1"/>
            <a:r>
              <a:rPr lang="en-US" sz="2400" b="1" dirty="0"/>
              <a:t>‘Explore’</a:t>
            </a:r>
          </a:p>
          <a:p>
            <a:pPr lvl="1"/>
            <a:r>
              <a:rPr lang="en-US" sz="2400" b="1" dirty="0"/>
              <a:t>Select the variables to be tested put on  ‘dependent variable’</a:t>
            </a:r>
          </a:p>
          <a:p>
            <a:pPr lvl="1"/>
            <a:r>
              <a:rPr lang="en-US" sz="2400" b="1" dirty="0"/>
              <a:t>“Both” </a:t>
            </a:r>
          </a:p>
          <a:p>
            <a:pPr lvl="1"/>
            <a:r>
              <a:rPr lang="en-US" sz="2400" b="1" dirty="0"/>
              <a:t>‘Histogram’, ‘Stem and Leaf Diagram’, </a:t>
            </a:r>
          </a:p>
          <a:p>
            <a:pPr lvl="1"/>
            <a:r>
              <a:rPr lang="en-US" sz="2400" b="1" dirty="0"/>
              <a:t>‘Normality plot with test’</a:t>
            </a:r>
          </a:p>
          <a:p>
            <a:endParaRPr lang="en-US" sz="2800" b="1" dirty="0"/>
          </a:p>
        </p:txBody>
      </p:sp>
      <p:sp>
        <p:nvSpPr>
          <p:cNvPr id="4" name="Title 1"/>
          <p:cNvSpPr txBox="1">
            <a:spLocks/>
          </p:cNvSpPr>
          <p:nvPr/>
        </p:nvSpPr>
        <p:spPr>
          <a:xfrm>
            <a:off x="2134632" y="1197371"/>
            <a:ext cx="7922736" cy="685621"/>
          </a:xfrm>
          <a:prstGeom prst="rect">
            <a:avLst/>
          </a:prstGeom>
        </p:spPr>
        <p:txBody>
          <a:bodyPr vert="horz" lIns="91416" tIns="45708" rIns="91416" bIns="45708"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99" b="1" dirty="0">
                <a:solidFill>
                  <a:srgbClr val="C00000"/>
                </a:solidFill>
              </a:rPr>
              <a:t>NORMALITY</a:t>
            </a:r>
          </a:p>
        </p:txBody>
      </p:sp>
    </p:spTree>
    <p:extLst>
      <p:ext uri="{BB962C8B-B14F-4D97-AF65-F5344CB8AC3E}">
        <p14:creationId xmlns:p14="http://schemas.microsoft.com/office/powerpoint/2010/main" val="16978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632" y="598104"/>
            <a:ext cx="7922736" cy="791956"/>
          </a:xfrm>
        </p:spPr>
        <p:txBody>
          <a:bodyPr/>
          <a:lstStyle/>
          <a:p>
            <a:pPr algn="ctr"/>
            <a:r>
              <a:rPr lang="en-US" b="1" i="1" dirty="0" smtClean="0">
                <a:solidFill>
                  <a:srgbClr val="C00000"/>
                </a:solidFill>
              </a:rPr>
              <a:t>Homoscedasticity</a:t>
            </a:r>
            <a:endParaRPr lang="en-US" dirty="0">
              <a:solidFill>
                <a:srgbClr val="C00000"/>
              </a:solidFill>
            </a:endParaRPr>
          </a:p>
        </p:txBody>
      </p:sp>
      <p:sp>
        <p:nvSpPr>
          <p:cNvPr id="3" name="Content Placeholder 2"/>
          <p:cNvSpPr>
            <a:spLocks noGrp="1"/>
          </p:cNvSpPr>
          <p:nvPr>
            <p:ph idx="1"/>
          </p:nvPr>
        </p:nvSpPr>
        <p:spPr>
          <a:xfrm>
            <a:off x="1453491" y="1600677"/>
            <a:ext cx="9491152" cy="4996675"/>
          </a:xfrm>
          <a:prstGeom prst="rect">
            <a:avLst/>
          </a:prstGeom>
        </p:spPr>
        <p:txBody>
          <a:bodyPr>
            <a:noAutofit/>
          </a:bodyPr>
          <a:lstStyle/>
          <a:p>
            <a:pPr marL="0" indent="0">
              <a:buNone/>
            </a:pPr>
            <a:r>
              <a:rPr lang="en-US" sz="2800" b="1" dirty="0">
                <a:solidFill>
                  <a:srgbClr val="FF0000"/>
                </a:solidFill>
              </a:rPr>
              <a:t>T</a:t>
            </a:r>
            <a:r>
              <a:rPr lang="en-US" b="1" dirty="0">
                <a:solidFill>
                  <a:srgbClr val="FF0000"/>
                </a:solidFill>
              </a:rPr>
              <a:t>he use of regression analysis should be based on BLUE (best linear unbiased estimator)</a:t>
            </a:r>
          </a:p>
          <a:p>
            <a:r>
              <a:rPr lang="en-US" b="1" dirty="0"/>
              <a:t>BLUE means:</a:t>
            </a:r>
          </a:p>
          <a:p>
            <a:pPr lvl="1"/>
            <a:r>
              <a:rPr lang="en-US" sz="2400" b="1" dirty="0">
                <a:solidFill>
                  <a:srgbClr val="002060"/>
                </a:solidFill>
              </a:rPr>
              <a:t>the mean of residuals is equal to 0</a:t>
            </a:r>
          </a:p>
          <a:p>
            <a:pPr lvl="1"/>
            <a:r>
              <a:rPr lang="en-US" sz="2400" b="1" dirty="0">
                <a:solidFill>
                  <a:srgbClr val="002060"/>
                </a:solidFill>
              </a:rPr>
              <a:t>has the least variance among all estimators</a:t>
            </a:r>
          </a:p>
          <a:p>
            <a:pPr lvl="1"/>
            <a:r>
              <a:rPr lang="en-US" sz="2400" b="1" dirty="0">
                <a:solidFill>
                  <a:srgbClr val="002060"/>
                </a:solidFill>
              </a:rPr>
              <a:t>has constant variance at every level of each independent variable</a:t>
            </a:r>
          </a:p>
          <a:p>
            <a:pPr lvl="1"/>
            <a:r>
              <a:rPr lang="en-US" sz="2400" b="1" dirty="0">
                <a:solidFill>
                  <a:srgbClr val="002060"/>
                </a:solidFill>
              </a:rPr>
              <a:t>no correlation among residuals</a:t>
            </a:r>
          </a:p>
          <a:p>
            <a:pPr marL="236467" lvl="1" indent="-236467"/>
            <a:r>
              <a:rPr lang="en-US" sz="2400" b="1" i="1" dirty="0"/>
              <a:t>Homoscedasticity:</a:t>
            </a:r>
            <a:r>
              <a:rPr lang="en-US" sz="2400" b="1" dirty="0"/>
              <a:t> the variances  are equal at any level of every independent variable</a:t>
            </a:r>
          </a:p>
          <a:p>
            <a:pPr lvl="1"/>
            <a:endParaRPr lang="en-US" sz="2400" b="1" dirty="0"/>
          </a:p>
        </p:txBody>
      </p:sp>
    </p:spTree>
    <p:extLst>
      <p:ext uri="{BB962C8B-B14F-4D97-AF65-F5344CB8AC3E}">
        <p14:creationId xmlns:p14="http://schemas.microsoft.com/office/powerpoint/2010/main" val="335448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6652" y="713901"/>
            <a:ext cx="9598696" cy="510359"/>
          </a:xfrm>
        </p:spPr>
        <p:txBody>
          <a:bodyPr>
            <a:normAutofit fontScale="90000"/>
          </a:bodyPr>
          <a:lstStyle/>
          <a:p>
            <a:pPr algn="ctr"/>
            <a:r>
              <a:rPr lang="en-US" b="1" i="1" dirty="0" smtClean="0">
                <a:solidFill>
                  <a:srgbClr val="C00000"/>
                </a:solidFill>
              </a:rPr>
              <a:t>Homoscedasticity</a:t>
            </a:r>
            <a:endParaRPr lang="en-US" dirty="0">
              <a:solidFill>
                <a:srgbClr val="C00000"/>
              </a:solidFill>
            </a:endParaRPr>
          </a:p>
        </p:txBody>
      </p:sp>
      <p:sp>
        <p:nvSpPr>
          <p:cNvPr id="3" name="Content Placeholder 2"/>
          <p:cNvSpPr>
            <a:spLocks noGrp="1"/>
          </p:cNvSpPr>
          <p:nvPr>
            <p:ph sz="half" idx="1"/>
          </p:nvPr>
        </p:nvSpPr>
        <p:spPr>
          <a:xfrm>
            <a:off x="479376" y="1493129"/>
            <a:ext cx="4711424" cy="4960207"/>
          </a:xfrm>
          <a:prstGeom prst="rect">
            <a:avLst/>
          </a:prstGeom>
        </p:spPr>
        <p:txBody>
          <a:bodyPr>
            <a:noAutofit/>
          </a:bodyPr>
          <a:lstStyle/>
          <a:p>
            <a:r>
              <a:rPr lang="en-US" sz="2799" b="1" dirty="0">
                <a:solidFill>
                  <a:srgbClr val="FF0000"/>
                </a:solidFill>
              </a:rPr>
              <a:t>If </a:t>
            </a:r>
            <a:r>
              <a:rPr lang="en-US" sz="2799" b="1" dirty="0" err="1">
                <a:solidFill>
                  <a:srgbClr val="FF0000"/>
                </a:solidFill>
              </a:rPr>
              <a:t>heteroscedasticity</a:t>
            </a:r>
            <a:r>
              <a:rPr lang="en-US" sz="2799" b="1" dirty="0">
                <a:solidFill>
                  <a:srgbClr val="FF0000"/>
                </a:solidFill>
              </a:rPr>
              <a:t> occurs,  an estimation would be inefficient and unreliable, the variance of residual will affect the variance of regression and would affect the test results of the regression coefficients both t-test and F-test</a:t>
            </a:r>
          </a:p>
        </p:txBody>
      </p:sp>
      <p:sp>
        <p:nvSpPr>
          <p:cNvPr id="2" name="Content Placeholder 1"/>
          <p:cNvSpPr>
            <a:spLocks noGrp="1"/>
          </p:cNvSpPr>
          <p:nvPr>
            <p:ph sz="half" idx="2"/>
          </p:nvPr>
        </p:nvSpPr>
        <p:spPr>
          <a:xfrm>
            <a:off x="5325235" y="1493128"/>
            <a:ext cx="5847948" cy="4960208"/>
          </a:xfrm>
        </p:spPr>
        <p:txBody>
          <a:bodyPr>
            <a:noAutofit/>
          </a:bodyPr>
          <a:lstStyle/>
          <a:p>
            <a:r>
              <a:rPr lang="en-US" b="1" dirty="0">
                <a:solidFill>
                  <a:srgbClr val="000066"/>
                </a:solidFill>
              </a:rPr>
              <a:t>There are many methods to test the  </a:t>
            </a:r>
            <a:r>
              <a:rPr lang="en-US" b="1" dirty="0" err="1">
                <a:solidFill>
                  <a:srgbClr val="000066"/>
                </a:solidFill>
              </a:rPr>
              <a:t>heteroscedasticity</a:t>
            </a:r>
            <a:r>
              <a:rPr lang="en-US" b="1" dirty="0">
                <a:solidFill>
                  <a:srgbClr val="000066"/>
                </a:solidFill>
              </a:rPr>
              <a:t>:</a:t>
            </a:r>
          </a:p>
          <a:p>
            <a:pPr lvl="1">
              <a:buFont typeface="Arial" panose="020B0604020202020204" pitchFamily="34" charset="0"/>
              <a:buChar char="•"/>
            </a:pPr>
            <a:r>
              <a:rPr lang="en-US" b="1" dirty="0">
                <a:solidFill>
                  <a:srgbClr val="00B0F0"/>
                </a:solidFill>
              </a:rPr>
              <a:t>Plot diagram</a:t>
            </a:r>
          </a:p>
          <a:p>
            <a:pPr lvl="1">
              <a:buFont typeface="Arial" panose="020B0604020202020204" pitchFamily="34" charset="0"/>
              <a:buChar char="•"/>
            </a:pPr>
            <a:r>
              <a:rPr lang="id-ID" b="1" dirty="0">
                <a:solidFill>
                  <a:srgbClr val="00B0F0"/>
                </a:solidFill>
              </a:rPr>
              <a:t>Goldfeld-Quandt</a:t>
            </a:r>
            <a:r>
              <a:rPr lang="en-US" b="1" dirty="0">
                <a:solidFill>
                  <a:srgbClr val="00B0F0"/>
                </a:solidFill>
              </a:rPr>
              <a:t> Test</a:t>
            </a:r>
          </a:p>
          <a:p>
            <a:pPr lvl="1">
              <a:buFont typeface="Arial" panose="020B0604020202020204" pitchFamily="34" charset="0"/>
              <a:buChar char="•"/>
            </a:pPr>
            <a:r>
              <a:rPr lang="id-ID" b="1" dirty="0">
                <a:solidFill>
                  <a:srgbClr val="00B0F0"/>
                </a:solidFill>
              </a:rPr>
              <a:t>Breusch-Pagan</a:t>
            </a:r>
            <a:r>
              <a:rPr lang="en-US" b="1" dirty="0">
                <a:solidFill>
                  <a:srgbClr val="00B0F0"/>
                </a:solidFill>
              </a:rPr>
              <a:t> Test</a:t>
            </a:r>
          </a:p>
          <a:p>
            <a:pPr lvl="1">
              <a:buFont typeface="Arial" panose="020B0604020202020204" pitchFamily="34" charset="0"/>
              <a:buChar char="•"/>
            </a:pPr>
            <a:r>
              <a:rPr lang="id-ID" b="1" dirty="0">
                <a:solidFill>
                  <a:srgbClr val="00B0F0"/>
                </a:solidFill>
              </a:rPr>
              <a:t>Park</a:t>
            </a:r>
            <a:r>
              <a:rPr lang="en-US" b="1" dirty="0">
                <a:solidFill>
                  <a:srgbClr val="00B0F0"/>
                </a:solidFill>
              </a:rPr>
              <a:t> Test </a:t>
            </a:r>
          </a:p>
          <a:p>
            <a:pPr lvl="1">
              <a:buFont typeface="Arial" panose="020B0604020202020204" pitchFamily="34" charset="0"/>
              <a:buChar char="•"/>
            </a:pPr>
            <a:r>
              <a:rPr lang="en-US" b="1" dirty="0" err="1">
                <a:solidFill>
                  <a:srgbClr val="00B0F0"/>
                </a:solidFill>
              </a:rPr>
              <a:t>Glejser</a:t>
            </a:r>
            <a:r>
              <a:rPr lang="en-US" b="1" dirty="0">
                <a:solidFill>
                  <a:srgbClr val="00B0F0"/>
                </a:solidFill>
              </a:rPr>
              <a:t> </a:t>
            </a:r>
            <a:r>
              <a:rPr lang="en-US" b="1" dirty="0" err="1">
                <a:solidFill>
                  <a:srgbClr val="00B0F0"/>
                </a:solidFill>
              </a:rPr>
              <a:t>Testt</a:t>
            </a:r>
            <a:endParaRPr lang="en-US" b="1" dirty="0">
              <a:solidFill>
                <a:srgbClr val="00B0F0"/>
              </a:solidFill>
            </a:endParaRPr>
          </a:p>
          <a:p>
            <a:pPr lvl="1">
              <a:buFont typeface="Arial" panose="020B0604020202020204" pitchFamily="34" charset="0"/>
              <a:buChar char="•"/>
            </a:pPr>
            <a:r>
              <a:rPr lang="en-US" b="1" dirty="0">
                <a:solidFill>
                  <a:srgbClr val="00B0F0"/>
                </a:solidFill>
              </a:rPr>
              <a:t>Spearman’s Rank Correlation Test</a:t>
            </a:r>
          </a:p>
          <a:p>
            <a:pPr lvl="1">
              <a:buFont typeface="Arial" panose="020B0604020202020204" pitchFamily="34" charset="0"/>
              <a:buChar char="•"/>
            </a:pPr>
            <a:r>
              <a:rPr lang="en-US" b="1" dirty="0" err="1">
                <a:solidFill>
                  <a:srgbClr val="00B0F0"/>
                </a:solidFill>
              </a:rPr>
              <a:t>Breusch</a:t>
            </a:r>
            <a:r>
              <a:rPr lang="en-US" b="1" dirty="0">
                <a:solidFill>
                  <a:srgbClr val="00B0F0"/>
                </a:solidFill>
              </a:rPr>
              <a:t>-Pagan-Godfrey Test</a:t>
            </a:r>
          </a:p>
          <a:p>
            <a:pPr lvl="1">
              <a:buFont typeface="Arial" panose="020B0604020202020204" pitchFamily="34" charset="0"/>
              <a:buChar char="•"/>
            </a:pPr>
            <a:r>
              <a:rPr lang="en-US" b="1" dirty="0">
                <a:solidFill>
                  <a:srgbClr val="00B0F0"/>
                </a:solidFill>
              </a:rPr>
              <a:t>White’s General </a:t>
            </a:r>
            <a:r>
              <a:rPr lang="en-US" b="1" dirty="0" err="1">
                <a:solidFill>
                  <a:srgbClr val="00B0F0"/>
                </a:solidFill>
              </a:rPr>
              <a:t>Heteroscedasticity</a:t>
            </a:r>
            <a:r>
              <a:rPr lang="en-US" b="1" dirty="0">
                <a:solidFill>
                  <a:srgbClr val="00B0F0"/>
                </a:solidFill>
              </a:rPr>
              <a:t> Test, </a:t>
            </a:r>
          </a:p>
          <a:p>
            <a:pPr lvl="1">
              <a:buFont typeface="Arial" panose="020B0604020202020204" pitchFamily="34" charset="0"/>
              <a:buChar char="•"/>
            </a:pPr>
            <a:r>
              <a:rPr lang="en-US" b="1" dirty="0" err="1">
                <a:solidFill>
                  <a:srgbClr val="00B0F0"/>
                </a:solidFill>
              </a:rPr>
              <a:t>Koenker</a:t>
            </a:r>
            <a:r>
              <a:rPr lang="en-US" b="1" dirty="0">
                <a:solidFill>
                  <a:srgbClr val="00B0F0"/>
                </a:solidFill>
              </a:rPr>
              <a:t>-Basset Test</a:t>
            </a:r>
          </a:p>
          <a:p>
            <a:endParaRPr lang="en-MY" b="1" dirty="0">
              <a:solidFill>
                <a:srgbClr val="00B0F0"/>
              </a:solidFill>
            </a:endParaRPr>
          </a:p>
        </p:txBody>
      </p:sp>
    </p:spTree>
    <p:extLst>
      <p:ext uri="{BB962C8B-B14F-4D97-AF65-F5344CB8AC3E}">
        <p14:creationId xmlns:p14="http://schemas.microsoft.com/office/powerpoint/2010/main" val="89506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203" y="928498"/>
            <a:ext cx="7922736" cy="761802"/>
          </a:xfrm>
        </p:spPr>
        <p:txBody>
          <a:bodyPr/>
          <a:lstStyle/>
          <a:p>
            <a:pPr algn="ctr"/>
            <a:r>
              <a:rPr lang="en-US" b="1" i="1" dirty="0" smtClean="0">
                <a:solidFill>
                  <a:srgbClr val="C00000"/>
                </a:solidFill>
              </a:rPr>
              <a:t>Homoscedasticity</a:t>
            </a:r>
            <a:endParaRPr lang="en-US" dirty="0">
              <a:solidFill>
                <a:srgbClr val="C00000"/>
              </a:solidFill>
            </a:endParaRPr>
          </a:p>
        </p:txBody>
      </p:sp>
      <p:sp>
        <p:nvSpPr>
          <p:cNvPr id="3" name="Content Placeholder 2"/>
          <p:cNvSpPr>
            <a:spLocks noGrp="1"/>
          </p:cNvSpPr>
          <p:nvPr>
            <p:ph idx="1"/>
          </p:nvPr>
        </p:nvSpPr>
        <p:spPr>
          <a:xfrm>
            <a:off x="839417" y="1844825"/>
            <a:ext cx="10801199" cy="4824535"/>
          </a:xfrm>
          <a:prstGeom prst="rect">
            <a:avLst/>
          </a:prstGeom>
        </p:spPr>
        <p:txBody>
          <a:bodyPr>
            <a:noAutofit/>
          </a:bodyPr>
          <a:lstStyle/>
          <a:p>
            <a:pPr marL="342797" lvl="1" indent="-342797"/>
            <a:r>
              <a:rPr lang="en-US" b="1" dirty="0"/>
              <a:t>Plot diagram, Park Test, </a:t>
            </a:r>
            <a:r>
              <a:rPr lang="en-US" b="1" dirty="0" err="1"/>
              <a:t>Glejser</a:t>
            </a:r>
            <a:r>
              <a:rPr lang="en-US" b="1" dirty="0"/>
              <a:t> test, and Spearman Correlations are more frequently used to test the </a:t>
            </a:r>
            <a:r>
              <a:rPr lang="en-US" b="1" dirty="0" err="1"/>
              <a:t>heteroscedasticity</a:t>
            </a:r>
            <a:r>
              <a:rPr lang="en-US" b="1" dirty="0"/>
              <a:t>  and can be done by SPSS</a:t>
            </a:r>
          </a:p>
          <a:p>
            <a:pPr marL="342797" lvl="1" indent="-342797"/>
            <a:r>
              <a:rPr lang="en-US" b="1" dirty="0"/>
              <a:t>The simplest way to test </a:t>
            </a:r>
            <a:r>
              <a:rPr lang="en-US" b="1" dirty="0" err="1"/>
              <a:t>heteroscedasticity</a:t>
            </a:r>
            <a:r>
              <a:rPr lang="en-US" b="1" dirty="0"/>
              <a:t>  is by  using diagram plot between the standardized predicted  value of dependent variable and standardized residual</a:t>
            </a:r>
          </a:p>
          <a:p>
            <a:pPr marL="342797" lvl="1" indent="-342797"/>
            <a:r>
              <a:rPr lang="en-US" b="1" dirty="0"/>
              <a:t>By SPSS, the standardized predicted  value of dependent variable is written as ZPRED and the standardized residual  is written as ZRESID.  </a:t>
            </a:r>
          </a:p>
          <a:p>
            <a:pPr marL="342797" lvl="1" indent="-342797"/>
            <a:r>
              <a:rPr lang="en-US" b="1" dirty="0"/>
              <a:t>To get the diagram plot between ZPRED and ZRESID by SPSS:</a:t>
            </a:r>
          </a:p>
          <a:p>
            <a:pPr marL="742727" lvl="2" indent="-342797"/>
            <a:r>
              <a:rPr lang="en-US" sz="2399" b="1" dirty="0">
                <a:solidFill>
                  <a:srgbClr val="FF0000"/>
                </a:solidFill>
              </a:rPr>
              <a:t>‘ ‘regression’, ‘linear’, dependent variable , </a:t>
            </a:r>
            <a:r>
              <a:rPr lang="en-US" sz="2399" b="1" dirty="0" err="1">
                <a:solidFill>
                  <a:srgbClr val="FF0000"/>
                </a:solidFill>
              </a:rPr>
              <a:t>independet</a:t>
            </a:r>
            <a:r>
              <a:rPr lang="en-US" sz="2399" b="1" dirty="0">
                <a:solidFill>
                  <a:srgbClr val="FF0000"/>
                </a:solidFill>
              </a:rPr>
              <a:t> variable(s) ‘plot’, put  ZRESID on Y-axis and ZPRED on axis-X</a:t>
            </a:r>
          </a:p>
        </p:txBody>
      </p:sp>
    </p:spTree>
    <p:extLst>
      <p:ext uri="{BB962C8B-B14F-4D97-AF65-F5344CB8AC3E}">
        <p14:creationId xmlns:p14="http://schemas.microsoft.com/office/powerpoint/2010/main" val="305822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623392" y="3476860"/>
            <a:ext cx="3409062" cy="2552035"/>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581365" y="977222"/>
            <a:ext cx="3418585" cy="2685351"/>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8254863" y="3662573"/>
            <a:ext cx="3478894" cy="2722171"/>
          </a:xfrm>
          <a:prstGeom prst="rect">
            <a:avLst/>
          </a:prstGeom>
          <a:noFill/>
          <a:ln w="9525">
            <a:noFill/>
            <a:miter lim="800000"/>
            <a:headEnd/>
            <a:tailEnd/>
          </a:ln>
        </p:spPr>
      </p:pic>
      <p:sp>
        <p:nvSpPr>
          <p:cNvPr id="2" name="TextBox 1"/>
          <p:cNvSpPr txBox="1"/>
          <p:nvPr/>
        </p:nvSpPr>
        <p:spPr>
          <a:xfrm>
            <a:off x="717304" y="2966298"/>
            <a:ext cx="3229346" cy="461537"/>
          </a:xfrm>
          <a:prstGeom prst="rect">
            <a:avLst/>
          </a:prstGeom>
          <a:noFill/>
        </p:spPr>
        <p:txBody>
          <a:bodyPr wrap="none" rtlCol="0">
            <a:spAutoFit/>
          </a:bodyPr>
          <a:lstStyle/>
          <a:p>
            <a:r>
              <a:rPr lang="en-US" sz="2399" b="1" dirty="0"/>
              <a:t>No </a:t>
            </a:r>
            <a:r>
              <a:rPr lang="en-US" sz="2399" b="1" dirty="0" err="1"/>
              <a:t>heteroscedasticity</a:t>
            </a:r>
            <a:endParaRPr lang="en-US" sz="2399" b="1" dirty="0"/>
          </a:p>
        </p:txBody>
      </p:sp>
      <p:sp>
        <p:nvSpPr>
          <p:cNvPr id="7" name="TextBox 6"/>
          <p:cNvSpPr txBox="1"/>
          <p:nvPr/>
        </p:nvSpPr>
        <p:spPr>
          <a:xfrm>
            <a:off x="5092117" y="488621"/>
            <a:ext cx="2817374" cy="461537"/>
          </a:xfrm>
          <a:prstGeom prst="rect">
            <a:avLst/>
          </a:prstGeom>
          <a:noFill/>
        </p:spPr>
        <p:txBody>
          <a:bodyPr wrap="none" rtlCol="0">
            <a:spAutoFit/>
          </a:bodyPr>
          <a:lstStyle/>
          <a:p>
            <a:r>
              <a:rPr lang="en-US" sz="2399" b="1" dirty="0" err="1"/>
              <a:t>Heteroscedasticity</a:t>
            </a:r>
            <a:endParaRPr lang="en-US" sz="2399" b="1" dirty="0"/>
          </a:p>
        </p:txBody>
      </p:sp>
      <p:sp>
        <p:nvSpPr>
          <p:cNvPr id="8" name="TextBox 7"/>
          <p:cNvSpPr txBox="1"/>
          <p:nvPr/>
        </p:nvSpPr>
        <p:spPr>
          <a:xfrm>
            <a:off x="8449205" y="2966299"/>
            <a:ext cx="2817374" cy="461537"/>
          </a:xfrm>
          <a:prstGeom prst="rect">
            <a:avLst/>
          </a:prstGeom>
          <a:noFill/>
        </p:spPr>
        <p:txBody>
          <a:bodyPr wrap="none" rtlCol="0">
            <a:spAutoFit/>
          </a:bodyPr>
          <a:lstStyle/>
          <a:p>
            <a:r>
              <a:rPr lang="en-US" sz="2399" b="1" dirty="0" err="1"/>
              <a:t>Heteroscedasticity</a:t>
            </a:r>
            <a:endParaRPr lang="en-US" sz="2399" b="1" dirty="0"/>
          </a:p>
        </p:txBody>
      </p:sp>
    </p:spTree>
    <p:extLst>
      <p:ext uri="{BB962C8B-B14F-4D97-AF65-F5344CB8AC3E}">
        <p14:creationId xmlns:p14="http://schemas.microsoft.com/office/powerpoint/2010/main" val="416053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1504" y="476673"/>
            <a:ext cx="7226606" cy="584775"/>
          </a:xfrm>
          <a:prstGeom prst="rect">
            <a:avLst/>
          </a:prstGeom>
        </p:spPr>
        <p:txBody>
          <a:bodyPr wrap="square">
            <a:spAutoFit/>
          </a:bodyPr>
          <a:lstStyle/>
          <a:p>
            <a:pPr marL="0" lvl="1" algn="ctr"/>
            <a:r>
              <a:rPr lang="en-US" sz="3200" b="1" dirty="0">
                <a:solidFill>
                  <a:srgbClr val="C00000"/>
                </a:solidFill>
              </a:rPr>
              <a:t>Spearman’s Rank Correlation Test:</a:t>
            </a:r>
          </a:p>
        </p:txBody>
      </p:sp>
      <p:sp>
        <p:nvSpPr>
          <p:cNvPr id="4" name="TextBox 3"/>
          <p:cNvSpPr txBox="1"/>
          <p:nvPr/>
        </p:nvSpPr>
        <p:spPr>
          <a:xfrm>
            <a:off x="982967" y="1506572"/>
            <a:ext cx="9907902" cy="3630866"/>
          </a:xfrm>
          <a:prstGeom prst="rect">
            <a:avLst/>
          </a:prstGeom>
          <a:noFill/>
        </p:spPr>
        <p:txBody>
          <a:bodyPr wrap="square" rtlCol="0">
            <a:spAutoFit/>
          </a:bodyPr>
          <a:lstStyle/>
          <a:p>
            <a:pPr marL="342797" indent="-342797">
              <a:buFont typeface="Arial" panose="020B0604020202020204" pitchFamily="34" charset="0"/>
              <a:buChar char="•"/>
            </a:pPr>
            <a:r>
              <a:rPr lang="en-US" b="1" dirty="0"/>
              <a:t>The indicator used to ensure the presence of </a:t>
            </a:r>
            <a:r>
              <a:rPr lang="en-US" b="1" dirty="0" err="1"/>
              <a:t>heteroscedasticity</a:t>
            </a:r>
            <a:r>
              <a:rPr lang="en-US" b="1" dirty="0"/>
              <a:t> is the magnitude of the correlation coefficient between each independent variable to the absolute value of the residuals.</a:t>
            </a:r>
          </a:p>
          <a:p>
            <a:pPr marL="342797" indent="-342797">
              <a:buFont typeface="Arial" panose="020B0604020202020204" pitchFamily="34" charset="0"/>
              <a:buChar char="•"/>
            </a:pPr>
            <a:r>
              <a:rPr lang="en-US" b="1" dirty="0"/>
              <a:t>High correlation coefficients indicate </a:t>
            </a:r>
            <a:r>
              <a:rPr lang="en-US" b="1" dirty="0" err="1"/>
              <a:t>heteroscedasticity</a:t>
            </a:r>
            <a:endParaRPr lang="en-US" b="1" dirty="0"/>
          </a:p>
          <a:p>
            <a:pPr marL="342797" indent="-342797">
              <a:buFont typeface="Arial" panose="020B0604020202020204" pitchFamily="34" charset="0"/>
              <a:buChar char="•"/>
            </a:pPr>
            <a:r>
              <a:rPr lang="en-US" b="1" dirty="0"/>
              <a:t>SPSS can be used to test the </a:t>
            </a:r>
            <a:r>
              <a:rPr lang="en-US" b="1" dirty="0" err="1"/>
              <a:t>heteroscedasticity</a:t>
            </a:r>
            <a:r>
              <a:rPr lang="en-US" b="1" dirty="0"/>
              <a:t> with Spearman correlation as follow:</a:t>
            </a:r>
            <a:endParaRPr lang="en-US" sz="2399" b="1" dirty="0"/>
          </a:p>
          <a:p>
            <a:pPr marL="799860" lvl="1" indent="-342797">
              <a:buFont typeface="Arial" panose="020B0604020202020204" pitchFamily="34" charset="0"/>
              <a:buChar char="•"/>
            </a:pPr>
            <a:r>
              <a:rPr lang="en-US" sz="1999" b="1" dirty="0">
                <a:solidFill>
                  <a:srgbClr val="FF0000"/>
                </a:solidFill>
              </a:rPr>
              <a:t>‘regression’</a:t>
            </a:r>
          </a:p>
          <a:p>
            <a:pPr marL="799860" lvl="1" indent="-342797">
              <a:buFont typeface="Arial" panose="020B0604020202020204" pitchFamily="34" charset="0"/>
              <a:buChar char="•"/>
            </a:pPr>
            <a:r>
              <a:rPr lang="en-US" sz="1999" b="1" dirty="0">
                <a:solidFill>
                  <a:srgbClr val="FF0000"/>
                </a:solidFill>
              </a:rPr>
              <a:t>‘linear’ </a:t>
            </a:r>
          </a:p>
          <a:p>
            <a:pPr marL="799860" lvl="1" indent="-342797">
              <a:buFont typeface="Arial" panose="020B0604020202020204" pitchFamily="34" charset="0"/>
              <a:buChar char="•"/>
            </a:pPr>
            <a:r>
              <a:rPr lang="en-US" sz="1999" b="1" dirty="0">
                <a:solidFill>
                  <a:srgbClr val="FF0000"/>
                </a:solidFill>
              </a:rPr>
              <a:t>‘save’  (there will be a new variable saved  RES_1)</a:t>
            </a:r>
          </a:p>
          <a:p>
            <a:pPr marL="799860" lvl="1" indent="-342797">
              <a:buFont typeface="Arial" panose="020B0604020202020204" pitchFamily="34" charset="0"/>
              <a:buChar char="•"/>
            </a:pPr>
            <a:r>
              <a:rPr lang="en-US" sz="1999" b="1" dirty="0">
                <a:solidFill>
                  <a:srgbClr val="FF0000"/>
                </a:solidFill>
              </a:rPr>
              <a:t>‘Abs(RES_1)’    there  RES_1  transformed  to  an  absolute  value</a:t>
            </a:r>
          </a:p>
          <a:p>
            <a:pPr marL="799860" lvl="1" indent="-342797">
              <a:buFont typeface="Arial" panose="020B0604020202020204" pitchFamily="34" charset="0"/>
              <a:buChar char="•"/>
            </a:pPr>
            <a:r>
              <a:rPr lang="en-US" sz="1999" b="1" dirty="0">
                <a:solidFill>
                  <a:srgbClr val="FF0000"/>
                </a:solidFill>
              </a:rPr>
              <a:t>‘analyze’</a:t>
            </a:r>
          </a:p>
          <a:p>
            <a:pPr marL="799860" lvl="1" indent="-342797">
              <a:buFont typeface="Arial" panose="020B0604020202020204" pitchFamily="34" charset="0"/>
              <a:buChar char="•"/>
            </a:pPr>
            <a:r>
              <a:rPr lang="en-US" sz="1999" b="1" dirty="0">
                <a:solidFill>
                  <a:srgbClr val="FF0000"/>
                </a:solidFill>
              </a:rPr>
              <a:t>‘correlate’ </a:t>
            </a:r>
          </a:p>
          <a:p>
            <a:pPr marL="799860" lvl="1" indent="-342797">
              <a:buFont typeface="Arial" panose="020B0604020202020204" pitchFamily="34" charset="0"/>
              <a:buChar char="•"/>
            </a:pPr>
            <a:r>
              <a:rPr lang="en-US" sz="1999" b="1" dirty="0">
                <a:solidFill>
                  <a:srgbClr val="FF0000"/>
                </a:solidFill>
              </a:rPr>
              <a:t>‘bivariate’ </a:t>
            </a:r>
          </a:p>
        </p:txBody>
      </p:sp>
    </p:spTree>
    <p:extLst>
      <p:ext uri="{BB962C8B-B14F-4D97-AF65-F5344CB8AC3E}">
        <p14:creationId xmlns:p14="http://schemas.microsoft.com/office/powerpoint/2010/main" val="246451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95400" y="1617842"/>
                <a:ext cx="10311208" cy="4907502"/>
              </a:xfrm>
              <a:prstGeom prst="rect">
                <a:avLst/>
              </a:prstGeom>
            </p:spPr>
            <p:txBody>
              <a:bodyPr wrap="square">
                <a:spAutoFit/>
              </a:bodyPr>
              <a:lstStyle/>
              <a:p>
                <a:pPr marL="457063" indent="-457063">
                  <a:buFont typeface="Arial" panose="020B0604020202020204" pitchFamily="34" charset="0"/>
                  <a:buChar char="•"/>
                </a:pPr>
                <a:r>
                  <a:rPr lang="en-US" sz="2399" b="1" dirty="0">
                    <a:solidFill>
                      <a:srgbClr val="FF0000"/>
                    </a:solidFill>
                  </a:rPr>
                  <a:t>Park test is similar to Spearman test, Park use regression instead of correlation coefficient to identify the relationship between the independent variables and the residuals, which is usually used in log-log model</a:t>
                </a:r>
              </a:p>
              <a:p>
                <a:pPr marL="457063" indent="-457063">
                  <a:buFont typeface="Arial" panose="020B0604020202020204" pitchFamily="34" charset="0"/>
                  <a:buChar char="•"/>
                </a:pPr>
                <a:r>
                  <a:rPr lang="en-US" sz="2399" b="1" dirty="0">
                    <a:solidFill>
                      <a:srgbClr val="FF0000"/>
                    </a:solidFill>
                  </a:rPr>
                  <a:t>The model can is generally written as:</a:t>
                </a:r>
              </a:p>
              <a:p>
                <a:endParaRPr lang="en-US" sz="2399" b="1" dirty="0">
                  <a:solidFill>
                    <a:srgbClr val="002060"/>
                  </a:solidFill>
                </a:endParaRPr>
              </a:p>
              <a:p>
                <a:pPr marL="1066556" lvl="1" indent="-457063">
                  <a:buFont typeface="Arial" panose="020B0604020202020204" pitchFamily="34" charset="0"/>
                  <a:buChar char="•"/>
                </a:pPr>
                <a14:m>
                  <m:oMath xmlns:m="http://schemas.openxmlformats.org/officeDocument/2006/math">
                    <m:sSup>
                      <m:sSupPr>
                        <m:ctrlPr>
                          <a:rPr lang="en-US" sz="2399" b="1" i="1">
                            <a:solidFill>
                              <a:srgbClr val="002060"/>
                            </a:solidFill>
                            <a:latin typeface="Cambria Math" panose="02040503050406030204" pitchFamily="18" charset="0"/>
                          </a:rPr>
                        </m:ctrlPr>
                      </m:sSupPr>
                      <m:e>
                        <m:r>
                          <a:rPr lang="en-US" sz="2399" b="1" i="1">
                            <a:solidFill>
                              <a:srgbClr val="002060"/>
                            </a:solidFill>
                            <a:latin typeface="Cambria Math"/>
                          </a:rPr>
                          <m:t>𝒆</m:t>
                        </m:r>
                      </m:e>
                      <m:sup>
                        <m:r>
                          <a:rPr lang="en-US" sz="2399" b="1" i="1">
                            <a:solidFill>
                              <a:srgbClr val="002060"/>
                            </a:solidFill>
                            <a:latin typeface="Cambria Math"/>
                          </a:rPr>
                          <m:t>𝟐</m:t>
                        </m:r>
                      </m:sup>
                    </m:sSup>
                    <m:r>
                      <a:rPr lang="en-US" sz="2399" b="1" i="1">
                        <a:solidFill>
                          <a:srgbClr val="002060"/>
                        </a:solidFill>
                        <a:latin typeface="Cambria Math"/>
                      </a:rPr>
                      <m:t>=</m:t>
                    </m:r>
                    <m:r>
                      <a:rPr lang="en-US" sz="2399" b="1" i="1">
                        <a:solidFill>
                          <a:srgbClr val="002060"/>
                        </a:solidFill>
                        <a:latin typeface="Cambria Math"/>
                      </a:rPr>
                      <m:t>𝒇</m:t>
                    </m:r>
                    <m:r>
                      <a:rPr lang="en-US" sz="2399" b="1" i="1">
                        <a:solidFill>
                          <a:srgbClr val="002060"/>
                        </a:solidFill>
                        <a:latin typeface="Cambria Math"/>
                      </a:rPr>
                      <m:t>(</m:t>
                    </m:r>
                  </m:oMath>
                </a14:m>
                <a:r>
                  <a:rPr lang="en-US" sz="2399" b="1" dirty="0">
                    <a:solidFill>
                      <a:srgbClr val="002060"/>
                    </a:solidFill>
                  </a:rPr>
                  <a:t>X1, X2, ….., </a:t>
                </a:r>
                <a:r>
                  <a:rPr lang="en-US" sz="2399" b="1" dirty="0" err="1">
                    <a:solidFill>
                      <a:srgbClr val="002060"/>
                    </a:solidFill>
                  </a:rPr>
                  <a:t>Xk</a:t>
                </a:r>
                <a:r>
                  <a:rPr lang="en-US" sz="2399" b="1" dirty="0">
                    <a:solidFill>
                      <a:srgbClr val="002060"/>
                    </a:solidFill>
                  </a:rPr>
                  <a:t>)</a:t>
                </a:r>
              </a:p>
              <a:p>
                <a:pPr marL="1066556" lvl="1" indent="-457063">
                  <a:buFont typeface="Arial" panose="020B0604020202020204" pitchFamily="34" charset="0"/>
                  <a:buChar char="•"/>
                </a:pPr>
                <a:r>
                  <a:rPr lang="en-US" sz="2399" b="1" dirty="0">
                    <a:solidFill>
                      <a:srgbClr val="002060"/>
                    </a:solidFill>
                  </a:rPr>
                  <a:t>ln</a:t>
                </a:r>
                <a14:m>
                  <m:oMath xmlns:m="http://schemas.openxmlformats.org/officeDocument/2006/math">
                    <m:sSup>
                      <m:sSupPr>
                        <m:ctrlPr>
                          <a:rPr lang="en-US" sz="2399" b="1" i="1">
                            <a:solidFill>
                              <a:srgbClr val="002060"/>
                            </a:solidFill>
                            <a:latin typeface="Cambria Math" panose="02040503050406030204" pitchFamily="18" charset="0"/>
                          </a:rPr>
                        </m:ctrlPr>
                      </m:sSupPr>
                      <m:e>
                        <m:r>
                          <a:rPr lang="en-US" sz="2399" b="1" i="1">
                            <a:solidFill>
                              <a:srgbClr val="002060"/>
                            </a:solidFill>
                            <a:latin typeface="Cambria Math"/>
                          </a:rPr>
                          <m:t>𝒆</m:t>
                        </m:r>
                      </m:e>
                      <m:sup>
                        <m:r>
                          <a:rPr lang="en-US" sz="2399" b="1" i="1">
                            <a:solidFill>
                              <a:srgbClr val="002060"/>
                            </a:solidFill>
                            <a:latin typeface="Cambria Math"/>
                          </a:rPr>
                          <m:t>𝟐</m:t>
                        </m:r>
                      </m:sup>
                    </m:sSup>
                  </m:oMath>
                </a14:m>
                <a:r>
                  <a:rPr lang="en-US" sz="2399" b="1" dirty="0">
                    <a:solidFill>
                      <a:srgbClr val="002060"/>
                    </a:solidFill>
                  </a:rPr>
                  <a:t> = a + </a:t>
                </a:r>
                <a14:m>
                  <m:oMath xmlns:m="http://schemas.openxmlformats.org/officeDocument/2006/math">
                    <m:sSub>
                      <m:sSubPr>
                        <m:ctrlPr>
                          <a:rPr lang="en-US" sz="2399" b="1" i="1">
                            <a:solidFill>
                              <a:srgbClr val="002060"/>
                            </a:solidFill>
                            <a:latin typeface="Cambria Math" panose="02040503050406030204" pitchFamily="18" charset="0"/>
                          </a:rPr>
                        </m:ctrlPr>
                      </m:sSubPr>
                      <m:e>
                        <m:r>
                          <a:rPr lang="en-US" sz="2399" b="1" i="1">
                            <a:solidFill>
                              <a:srgbClr val="002060"/>
                            </a:solidFill>
                            <a:latin typeface="Cambria Math"/>
                          </a:rPr>
                          <m:t>𝒃</m:t>
                        </m:r>
                      </m:e>
                      <m:sub>
                        <m:r>
                          <a:rPr lang="en-US" sz="2399" b="1" i="1">
                            <a:solidFill>
                              <a:srgbClr val="002060"/>
                            </a:solidFill>
                            <a:latin typeface="Cambria Math"/>
                          </a:rPr>
                          <m:t>𝟏</m:t>
                        </m:r>
                      </m:sub>
                    </m:sSub>
                  </m:oMath>
                </a14:m>
                <a:r>
                  <a:rPr lang="en-US" sz="2399" b="1" dirty="0">
                    <a:solidFill>
                      <a:srgbClr val="002060"/>
                    </a:solidFill>
                  </a:rPr>
                  <a:t>ln</a:t>
                </a:r>
                <a14:m>
                  <m:oMath xmlns:m="http://schemas.openxmlformats.org/officeDocument/2006/math">
                    <m:sSub>
                      <m:sSubPr>
                        <m:ctrlPr>
                          <a:rPr lang="en-US" sz="2399" b="1" i="1">
                            <a:solidFill>
                              <a:srgbClr val="002060"/>
                            </a:solidFill>
                            <a:latin typeface="Cambria Math" panose="02040503050406030204" pitchFamily="18" charset="0"/>
                          </a:rPr>
                        </m:ctrlPr>
                      </m:sSubPr>
                      <m:e>
                        <m:r>
                          <a:rPr lang="en-US" sz="2399" b="1" i="1">
                            <a:solidFill>
                              <a:srgbClr val="002060"/>
                            </a:solidFill>
                            <a:latin typeface="Cambria Math"/>
                          </a:rPr>
                          <m:t>𝑿</m:t>
                        </m:r>
                      </m:e>
                      <m:sub>
                        <m:r>
                          <a:rPr lang="en-US" sz="2399" b="1" i="1">
                            <a:solidFill>
                              <a:srgbClr val="002060"/>
                            </a:solidFill>
                            <a:latin typeface="Cambria Math"/>
                          </a:rPr>
                          <m:t>𝟏</m:t>
                        </m:r>
                      </m:sub>
                    </m:sSub>
                  </m:oMath>
                </a14:m>
                <a:r>
                  <a:rPr lang="en-US" sz="2399" b="1" dirty="0">
                    <a:solidFill>
                      <a:srgbClr val="002060"/>
                    </a:solidFill>
                  </a:rPr>
                  <a:t>+ </a:t>
                </a:r>
                <a14:m>
                  <m:oMath xmlns:m="http://schemas.openxmlformats.org/officeDocument/2006/math">
                    <m:sSub>
                      <m:sSubPr>
                        <m:ctrlPr>
                          <a:rPr lang="en-US" sz="2399" b="1" i="1">
                            <a:solidFill>
                              <a:srgbClr val="002060"/>
                            </a:solidFill>
                            <a:latin typeface="Cambria Math" panose="02040503050406030204" pitchFamily="18" charset="0"/>
                          </a:rPr>
                        </m:ctrlPr>
                      </m:sSubPr>
                      <m:e>
                        <m:r>
                          <a:rPr lang="en-US" sz="2399" b="1" i="1">
                            <a:solidFill>
                              <a:srgbClr val="002060"/>
                            </a:solidFill>
                            <a:latin typeface="Cambria Math"/>
                          </a:rPr>
                          <m:t>𝒃</m:t>
                        </m:r>
                      </m:e>
                      <m:sub>
                        <m:r>
                          <a:rPr lang="en-US" sz="2399" b="1" i="1">
                            <a:solidFill>
                              <a:srgbClr val="002060"/>
                            </a:solidFill>
                            <a:latin typeface="Cambria Math"/>
                          </a:rPr>
                          <m:t>𝟐</m:t>
                        </m:r>
                      </m:sub>
                    </m:sSub>
                  </m:oMath>
                </a14:m>
                <a:r>
                  <a:rPr lang="en-US" sz="2399" b="1" dirty="0">
                    <a:solidFill>
                      <a:srgbClr val="002060"/>
                    </a:solidFill>
                  </a:rPr>
                  <a:t>ln</a:t>
                </a:r>
                <a14:m>
                  <m:oMath xmlns:m="http://schemas.openxmlformats.org/officeDocument/2006/math">
                    <m:sSub>
                      <m:sSubPr>
                        <m:ctrlPr>
                          <a:rPr lang="en-US" sz="2399" b="1" i="1">
                            <a:solidFill>
                              <a:srgbClr val="002060"/>
                            </a:solidFill>
                            <a:latin typeface="Cambria Math" panose="02040503050406030204" pitchFamily="18" charset="0"/>
                          </a:rPr>
                        </m:ctrlPr>
                      </m:sSubPr>
                      <m:e>
                        <m:r>
                          <a:rPr lang="en-US" sz="2399" b="1" i="1">
                            <a:solidFill>
                              <a:srgbClr val="002060"/>
                            </a:solidFill>
                            <a:latin typeface="Cambria Math"/>
                          </a:rPr>
                          <m:t>𝑿</m:t>
                        </m:r>
                      </m:e>
                      <m:sub>
                        <m:r>
                          <a:rPr lang="en-US" sz="2399" b="1" i="1">
                            <a:solidFill>
                              <a:srgbClr val="002060"/>
                            </a:solidFill>
                            <a:latin typeface="Cambria Math"/>
                          </a:rPr>
                          <m:t>𝟐</m:t>
                        </m:r>
                      </m:sub>
                    </m:sSub>
                  </m:oMath>
                </a14:m>
                <a:r>
                  <a:rPr lang="en-US" sz="2399" b="1" dirty="0">
                    <a:solidFill>
                      <a:srgbClr val="002060"/>
                    </a:solidFill>
                  </a:rPr>
                  <a:t>+ …. + </a:t>
                </a:r>
                <a14:m>
                  <m:oMath xmlns:m="http://schemas.openxmlformats.org/officeDocument/2006/math">
                    <m:sSub>
                      <m:sSubPr>
                        <m:ctrlPr>
                          <a:rPr lang="en-US" sz="2399" b="1" i="1">
                            <a:solidFill>
                              <a:srgbClr val="002060"/>
                            </a:solidFill>
                            <a:latin typeface="Cambria Math" panose="02040503050406030204" pitchFamily="18" charset="0"/>
                          </a:rPr>
                        </m:ctrlPr>
                      </m:sSubPr>
                      <m:e>
                        <m:r>
                          <a:rPr lang="en-US" sz="2399" b="1" i="1">
                            <a:solidFill>
                              <a:srgbClr val="002060"/>
                            </a:solidFill>
                            <a:latin typeface="Cambria Math"/>
                          </a:rPr>
                          <m:t>𝒃</m:t>
                        </m:r>
                      </m:e>
                      <m:sub>
                        <m:r>
                          <a:rPr lang="en-US" sz="2399" b="1" i="1">
                            <a:solidFill>
                              <a:srgbClr val="002060"/>
                            </a:solidFill>
                            <a:latin typeface="Cambria Math"/>
                          </a:rPr>
                          <m:t>𝒌</m:t>
                        </m:r>
                      </m:sub>
                    </m:sSub>
                  </m:oMath>
                </a14:m>
                <a:r>
                  <a:rPr lang="en-US" sz="2399" b="1" dirty="0">
                    <a:solidFill>
                      <a:srgbClr val="002060"/>
                    </a:solidFill>
                  </a:rPr>
                  <a:t>ln</a:t>
                </a:r>
                <a14:m>
                  <m:oMath xmlns:m="http://schemas.openxmlformats.org/officeDocument/2006/math">
                    <m:sSub>
                      <m:sSubPr>
                        <m:ctrlPr>
                          <a:rPr lang="en-US" sz="2399" b="1" i="1">
                            <a:solidFill>
                              <a:srgbClr val="002060"/>
                            </a:solidFill>
                            <a:latin typeface="Cambria Math" panose="02040503050406030204" pitchFamily="18" charset="0"/>
                          </a:rPr>
                        </m:ctrlPr>
                      </m:sSubPr>
                      <m:e>
                        <m:r>
                          <a:rPr lang="en-US" sz="2399" b="1" i="1">
                            <a:solidFill>
                              <a:srgbClr val="002060"/>
                            </a:solidFill>
                            <a:latin typeface="Cambria Math"/>
                          </a:rPr>
                          <m:t>𝑿</m:t>
                        </m:r>
                      </m:e>
                      <m:sub>
                        <m:r>
                          <a:rPr lang="en-US" sz="2399" b="1" i="1">
                            <a:solidFill>
                              <a:srgbClr val="002060"/>
                            </a:solidFill>
                            <a:latin typeface="Cambria Math"/>
                          </a:rPr>
                          <m:t>𝒌</m:t>
                        </m:r>
                      </m:sub>
                    </m:sSub>
                  </m:oMath>
                </a14:m>
                <a:r>
                  <a:rPr lang="en-US" sz="2399" b="1" dirty="0">
                    <a:solidFill>
                      <a:srgbClr val="002060"/>
                    </a:solidFill>
                  </a:rPr>
                  <a:t> + v</a:t>
                </a:r>
              </a:p>
              <a:p>
                <a:pPr marL="457063" indent="-457063">
                  <a:buFont typeface="Arial" panose="020B0604020202020204" pitchFamily="34" charset="0"/>
                  <a:buChar char="•"/>
                </a:pPr>
                <a:endParaRPr lang="en-US" sz="2399" b="1" dirty="0">
                  <a:solidFill>
                    <a:srgbClr val="00FF00"/>
                  </a:solidFill>
                </a:endParaRPr>
              </a:p>
              <a:p>
                <a:pPr marL="457063" indent="-457063">
                  <a:buFont typeface="Arial" panose="020B0604020202020204" pitchFamily="34" charset="0"/>
                  <a:buChar char="•"/>
                </a:pPr>
                <a:r>
                  <a:rPr lang="en-US" sz="2399" b="1" dirty="0">
                    <a:solidFill>
                      <a:srgbClr val="FF0000"/>
                    </a:solidFill>
                  </a:rPr>
                  <a:t>By SPSS, it is just needed to transform all independent variables to log form and ln</a:t>
                </a:r>
                <a14:m>
                  <m:oMath xmlns:m="http://schemas.openxmlformats.org/officeDocument/2006/math">
                    <m:sSup>
                      <m:sSupPr>
                        <m:ctrlPr>
                          <a:rPr lang="en-US" sz="2399" b="1" i="1">
                            <a:solidFill>
                              <a:srgbClr val="FF0000"/>
                            </a:solidFill>
                            <a:latin typeface="Cambria Math" panose="02040503050406030204" pitchFamily="18" charset="0"/>
                          </a:rPr>
                        </m:ctrlPr>
                      </m:sSupPr>
                      <m:e>
                        <m:r>
                          <a:rPr lang="en-US" sz="2399" b="1" i="1">
                            <a:solidFill>
                              <a:srgbClr val="FF0000"/>
                            </a:solidFill>
                            <a:latin typeface="Cambria Math"/>
                          </a:rPr>
                          <m:t>𝒆</m:t>
                        </m:r>
                      </m:e>
                      <m:sup>
                        <m:r>
                          <a:rPr lang="en-US" sz="2399" b="1" i="1">
                            <a:solidFill>
                              <a:srgbClr val="FF0000"/>
                            </a:solidFill>
                            <a:latin typeface="Cambria Math"/>
                          </a:rPr>
                          <m:t>𝟐</m:t>
                        </m:r>
                      </m:sup>
                    </m:sSup>
                  </m:oMath>
                </a14:m>
                <a:r>
                  <a:rPr lang="en-US" sz="2399" b="1" dirty="0">
                    <a:solidFill>
                      <a:srgbClr val="FF0000"/>
                    </a:solidFill>
                  </a:rPr>
                  <a:t> is just equal to the log form of (RES_1)</a:t>
                </a:r>
                <a:r>
                  <a:rPr lang="en-US" sz="2399" b="1" baseline="30000" dirty="0">
                    <a:solidFill>
                      <a:srgbClr val="FF0000"/>
                    </a:solidFill>
                  </a:rPr>
                  <a:t>2</a:t>
                </a:r>
                <a:r>
                  <a:rPr lang="en-US" sz="2399" b="1" dirty="0">
                    <a:solidFill>
                      <a:srgbClr val="FF0000"/>
                    </a:solidFill>
                  </a:rPr>
                  <a:t> </a:t>
                </a:r>
              </a:p>
              <a:p>
                <a:pPr marL="457063" indent="-457063">
                  <a:buFont typeface="Arial" panose="020B0604020202020204" pitchFamily="34" charset="0"/>
                  <a:buChar char="•"/>
                </a:pPr>
                <a:r>
                  <a:rPr lang="en-US" sz="2399" b="1" dirty="0">
                    <a:solidFill>
                      <a:srgbClr val="FF0000"/>
                    </a:solidFill>
                  </a:rPr>
                  <a:t>The presence of </a:t>
                </a:r>
                <a:r>
                  <a:rPr lang="en-US" sz="2399" b="1" dirty="0" err="1">
                    <a:solidFill>
                      <a:srgbClr val="FF0000"/>
                    </a:solidFill>
                  </a:rPr>
                  <a:t>heteroscedasticity</a:t>
                </a:r>
                <a:r>
                  <a:rPr lang="en-US" sz="2399" b="1" dirty="0">
                    <a:solidFill>
                      <a:srgbClr val="FF0000"/>
                    </a:solidFill>
                  </a:rPr>
                  <a:t> depends of the significance of regression </a:t>
                </a:r>
              </a:p>
            </p:txBody>
          </p:sp>
        </mc:Choice>
        <mc:Fallback xmlns="">
          <p:sp>
            <p:nvSpPr>
              <p:cNvPr id="2" name="Rectangle 1"/>
              <p:cNvSpPr>
                <a:spLocks noRot="1" noChangeAspect="1" noMove="1" noResize="1" noEditPoints="1" noAdjustHandles="1" noChangeArrowheads="1" noChangeShapeType="1" noTextEdit="1"/>
              </p:cNvSpPr>
              <p:nvPr/>
            </p:nvSpPr>
            <p:spPr>
              <a:xfrm>
                <a:off x="695400" y="1617842"/>
                <a:ext cx="10311208" cy="4907502"/>
              </a:xfrm>
              <a:prstGeom prst="rect">
                <a:avLst/>
              </a:prstGeom>
              <a:blipFill rotWithShape="0">
                <a:blip r:embed="rId2"/>
                <a:stretch>
                  <a:fillRect l="-768" t="-994" r="-827" b="-1988"/>
                </a:stretch>
              </a:blipFill>
            </p:spPr>
            <p:txBody>
              <a:bodyPr/>
              <a:lstStyle/>
              <a:p>
                <a:r>
                  <a:rPr lang="en-US">
                    <a:noFill/>
                  </a:rPr>
                  <a:t> </a:t>
                </a:r>
              </a:p>
            </p:txBody>
          </p:sp>
        </mc:Fallback>
      </mc:AlternateContent>
      <p:sp>
        <p:nvSpPr>
          <p:cNvPr id="3" name="TextBox 2"/>
          <p:cNvSpPr txBox="1"/>
          <p:nvPr/>
        </p:nvSpPr>
        <p:spPr>
          <a:xfrm>
            <a:off x="3719736" y="548681"/>
            <a:ext cx="3511042" cy="584647"/>
          </a:xfrm>
          <a:prstGeom prst="rect">
            <a:avLst/>
          </a:prstGeom>
          <a:noFill/>
        </p:spPr>
        <p:txBody>
          <a:bodyPr wrap="square" rtlCol="0">
            <a:spAutoFit/>
          </a:bodyPr>
          <a:lstStyle/>
          <a:p>
            <a:pPr algn="ctr"/>
            <a:r>
              <a:rPr lang="en-US" sz="3199" b="1" dirty="0">
                <a:solidFill>
                  <a:srgbClr val="C00000"/>
                </a:solidFill>
              </a:rPr>
              <a:t>Park test</a:t>
            </a:r>
          </a:p>
        </p:txBody>
      </p:sp>
    </p:spTree>
    <p:extLst>
      <p:ext uri="{BB962C8B-B14F-4D97-AF65-F5344CB8AC3E}">
        <p14:creationId xmlns:p14="http://schemas.microsoft.com/office/powerpoint/2010/main" val="8985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487488" y="1628800"/>
                <a:ext cx="8939964" cy="2246128"/>
              </a:xfrm>
              <a:prstGeom prst="rect">
                <a:avLst/>
              </a:prstGeom>
              <a:noFill/>
            </p:spPr>
            <p:txBody>
              <a:bodyPr wrap="square" rtlCol="0">
                <a:spAutoFit/>
              </a:bodyPr>
              <a:lstStyle/>
              <a:p>
                <a:r>
                  <a:rPr lang="en-US" sz="2799" b="1" dirty="0">
                    <a:solidFill>
                      <a:srgbClr val="FF0000"/>
                    </a:solidFill>
                  </a:rPr>
                  <a:t>Similar to Park Test, </a:t>
                </a:r>
                <a:r>
                  <a:rPr lang="en-US" sz="2799" b="1" dirty="0" err="1">
                    <a:solidFill>
                      <a:srgbClr val="FF0000"/>
                    </a:solidFill>
                  </a:rPr>
                  <a:t>Glejser</a:t>
                </a:r>
                <a:r>
                  <a:rPr lang="en-US" sz="2799" b="1" dirty="0">
                    <a:solidFill>
                      <a:srgbClr val="FF0000"/>
                    </a:solidFill>
                  </a:rPr>
                  <a:t> Test  uses absolute value of residuals.  Therefore, the regression model for </a:t>
                </a:r>
                <a:r>
                  <a:rPr lang="en-US" sz="2799" b="1" dirty="0" err="1">
                    <a:solidFill>
                      <a:srgbClr val="FF0000"/>
                    </a:solidFill>
                  </a:rPr>
                  <a:t>Glejser</a:t>
                </a:r>
                <a:r>
                  <a:rPr lang="en-US" sz="2799" b="1" dirty="0">
                    <a:solidFill>
                      <a:srgbClr val="FF0000"/>
                    </a:solidFill>
                  </a:rPr>
                  <a:t> test is:</a:t>
                </a:r>
              </a:p>
              <a:p>
                <a:endParaRPr lang="en-US" sz="2799" b="1" dirty="0">
                  <a:solidFill>
                    <a:srgbClr val="00FF00"/>
                  </a:solidFill>
                </a:endParaRPr>
              </a:p>
              <a:p>
                <a:pPr algn="ctr"/>
                <a:r>
                  <a:rPr lang="en-US" sz="2799" b="1" dirty="0"/>
                  <a:t>|e|= a + </a:t>
                </a:r>
                <a14:m>
                  <m:oMath xmlns:m="http://schemas.openxmlformats.org/officeDocument/2006/math">
                    <m:sSub>
                      <m:sSubPr>
                        <m:ctrlPr>
                          <a:rPr lang="en-US" sz="2799" b="1" i="1">
                            <a:latin typeface="Cambria Math" panose="02040503050406030204" pitchFamily="18" charset="0"/>
                          </a:rPr>
                        </m:ctrlPr>
                      </m:sSubPr>
                      <m:e>
                        <m:r>
                          <a:rPr lang="en-US" sz="2799" b="1" i="1">
                            <a:latin typeface="Cambria Math"/>
                          </a:rPr>
                          <m:t>𝒃</m:t>
                        </m:r>
                      </m:e>
                      <m:sub>
                        <m:r>
                          <a:rPr lang="en-US" sz="2799" b="1" i="1">
                            <a:latin typeface="Cambria Math"/>
                          </a:rPr>
                          <m:t>𝟏</m:t>
                        </m:r>
                      </m:sub>
                    </m:sSub>
                    <m:sSub>
                      <m:sSubPr>
                        <m:ctrlPr>
                          <a:rPr lang="en-US" sz="2799" b="1" i="1">
                            <a:latin typeface="Cambria Math" panose="02040503050406030204" pitchFamily="18" charset="0"/>
                          </a:rPr>
                        </m:ctrlPr>
                      </m:sSubPr>
                      <m:e>
                        <m:r>
                          <a:rPr lang="en-US" sz="2799" b="1" i="1">
                            <a:latin typeface="Cambria Math"/>
                          </a:rPr>
                          <m:t>𝑿</m:t>
                        </m:r>
                      </m:e>
                      <m:sub>
                        <m:r>
                          <a:rPr lang="en-US" sz="2799" b="1" i="1">
                            <a:latin typeface="Cambria Math"/>
                          </a:rPr>
                          <m:t>𝟏</m:t>
                        </m:r>
                      </m:sub>
                    </m:sSub>
                  </m:oMath>
                </a14:m>
                <a:r>
                  <a:rPr lang="en-US" sz="2799" b="1" dirty="0"/>
                  <a:t>+ </a:t>
                </a:r>
                <a14:m>
                  <m:oMath xmlns:m="http://schemas.openxmlformats.org/officeDocument/2006/math">
                    <m:sSub>
                      <m:sSubPr>
                        <m:ctrlPr>
                          <a:rPr lang="en-US" sz="2799" b="1" i="1">
                            <a:latin typeface="Cambria Math" panose="02040503050406030204" pitchFamily="18" charset="0"/>
                          </a:rPr>
                        </m:ctrlPr>
                      </m:sSubPr>
                      <m:e>
                        <m:r>
                          <a:rPr lang="en-US" sz="2799" b="1" i="1">
                            <a:latin typeface="Cambria Math"/>
                          </a:rPr>
                          <m:t>𝒃</m:t>
                        </m:r>
                      </m:e>
                      <m:sub>
                        <m:r>
                          <a:rPr lang="en-US" sz="2799" b="1" i="1">
                            <a:latin typeface="Cambria Math"/>
                          </a:rPr>
                          <m:t>𝟐</m:t>
                        </m:r>
                      </m:sub>
                    </m:sSub>
                    <m:sSub>
                      <m:sSubPr>
                        <m:ctrlPr>
                          <a:rPr lang="en-US" sz="2799" b="1" i="1">
                            <a:latin typeface="Cambria Math" panose="02040503050406030204" pitchFamily="18" charset="0"/>
                          </a:rPr>
                        </m:ctrlPr>
                      </m:sSubPr>
                      <m:e>
                        <m:r>
                          <a:rPr lang="en-US" sz="2799" b="1" i="1">
                            <a:latin typeface="Cambria Math"/>
                          </a:rPr>
                          <m:t>𝑿</m:t>
                        </m:r>
                      </m:e>
                      <m:sub>
                        <m:r>
                          <a:rPr lang="en-US" sz="2799" b="1" i="1">
                            <a:latin typeface="Cambria Math"/>
                          </a:rPr>
                          <m:t>𝟐</m:t>
                        </m:r>
                      </m:sub>
                    </m:sSub>
                  </m:oMath>
                </a14:m>
                <a:r>
                  <a:rPr lang="en-US" sz="2799" b="1" dirty="0"/>
                  <a:t>+ …. + </a:t>
                </a:r>
                <a14:m>
                  <m:oMath xmlns:m="http://schemas.openxmlformats.org/officeDocument/2006/math">
                    <m:sSub>
                      <m:sSubPr>
                        <m:ctrlPr>
                          <a:rPr lang="en-US" sz="2799" b="1" i="1">
                            <a:latin typeface="Cambria Math" panose="02040503050406030204" pitchFamily="18" charset="0"/>
                          </a:rPr>
                        </m:ctrlPr>
                      </m:sSubPr>
                      <m:e>
                        <m:r>
                          <a:rPr lang="en-US" sz="2799" b="1" i="1">
                            <a:latin typeface="Cambria Math"/>
                          </a:rPr>
                          <m:t>𝒃</m:t>
                        </m:r>
                      </m:e>
                      <m:sub>
                        <m:r>
                          <a:rPr lang="en-US" sz="2799" b="1" i="1">
                            <a:latin typeface="Cambria Math"/>
                          </a:rPr>
                          <m:t>𝒌</m:t>
                        </m:r>
                      </m:sub>
                    </m:sSub>
                    <m:sSub>
                      <m:sSubPr>
                        <m:ctrlPr>
                          <a:rPr lang="en-US" sz="2799" b="1" i="1">
                            <a:latin typeface="Cambria Math" panose="02040503050406030204" pitchFamily="18" charset="0"/>
                          </a:rPr>
                        </m:ctrlPr>
                      </m:sSubPr>
                      <m:e>
                        <m:r>
                          <a:rPr lang="en-US" sz="2799" b="1" i="1">
                            <a:latin typeface="Cambria Math"/>
                          </a:rPr>
                          <m:t>𝑿</m:t>
                        </m:r>
                      </m:e>
                      <m:sub>
                        <m:r>
                          <a:rPr lang="en-US" sz="2799" b="1" i="1">
                            <a:latin typeface="Cambria Math"/>
                          </a:rPr>
                          <m:t>𝒌</m:t>
                        </m:r>
                      </m:sub>
                    </m:sSub>
                  </m:oMath>
                </a14:m>
                <a:r>
                  <a:rPr lang="en-US" sz="2799" b="1" dirty="0"/>
                  <a:t> + v</a:t>
                </a:r>
              </a:p>
            </p:txBody>
          </p:sp>
        </mc:Choice>
        <mc:Fallback xmlns="">
          <p:sp>
            <p:nvSpPr>
              <p:cNvPr id="2" name="TextBox 1"/>
              <p:cNvSpPr txBox="1">
                <a:spLocks noRot="1" noChangeAspect="1" noMove="1" noResize="1" noEditPoints="1" noAdjustHandles="1" noChangeArrowheads="1" noChangeShapeType="1" noTextEdit="1"/>
              </p:cNvSpPr>
              <p:nvPr/>
            </p:nvSpPr>
            <p:spPr>
              <a:xfrm>
                <a:off x="1487488" y="1628800"/>
                <a:ext cx="8939964" cy="2246128"/>
              </a:xfrm>
              <a:prstGeom prst="rect">
                <a:avLst/>
              </a:prstGeom>
              <a:blipFill rotWithShape="0">
                <a:blip r:embed="rId2"/>
                <a:stretch>
                  <a:fillRect l="-1363" t="-2710" r="-477" b="-6504"/>
                </a:stretch>
              </a:blipFill>
            </p:spPr>
            <p:txBody>
              <a:bodyPr/>
              <a:lstStyle/>
              <a:p>
                <a:r>
                  <a:rPr lang="en-US">
                    <a:noFill/>
                  </a:rPr>
                  <a:t> </a:t>
                </a:r>
              </a:p>
            </p:txBody>
          </p:sp>
        </mc:Fallback>
      </mc:AlternateContent>
      <p:sp>
        <p:nvSpPr>
          <p:cNvPr id="3" name="TextBox 2"/>
          <p:cNvSpPr txBox="1"/>
          <p:nvPr/>
        </p:nvSpPr>
        <p:spPr>
          <a:xfrm>
            <a:off x="4223793" y="548681"/>
            <a:ext cx="3140857" cy="584623"/>
          </a:xfrm>
          <a:prstGeom prst="rect">
            <a:avLst/>
          </a:prstGeom>
          <a:noFill/>
        </p:spPr>
        <p:txBody>
          <a:bodyPr wrap="square" rtlCol="0">
            <a:spAutoFit/>
          </a:bodyPr>
          <a:lstStyle/>
          <a:p>
            <a:pPr algn="ctr"/>
            <a:r>
              <a:rPr lang="en-US" sz="3199" b="1" dirty="0" err="1">
                <a:solidFill>
                  <a:srgbClr val="C00000"/>
                </a:solidFill>
              </a:rPr>
              <a:t>Glejser</a:t>
            </a:r>
            <a:r>
              <a:rPr lang="en-US" sz="3199" b="1" dirty="0">
                <a:solidFill>
                  <a:srgbClr val="C00000"/>
                </a:solidFill>
              </a:rPr>
              <a:t> Test</a:t>
            </a:r>
          </a:p>
        </p:txBody>
      </p:sp>
    </p:spTree>
    <p:extLst>
      <p:ext uri="{BB962C8B-B14F-4D97-AF65-F5344CB8AC3E}">
        <p14:creationId xmlns:p14="http://schemas.microsoft.com/office/powerpoint/2010/main" val="35168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4294967295"/>
          </p:nvPr>
        </p:nvSpPr>
        <p:spPr>
          <a:xfrm>
            <a:off x="870858" y="1185898"/>
            <a:ext cx="7170055" cy="4329747"/>
          </a:xfrm>
          <a:prstGeom prst="rect">
            <a:avLst/>
          </a:prstGeom>
        </p:spPr>
        <p:txBody>
          <a:bodyPr>
            <a:normAutofit/>
          </a:bodyPr>
          <a:lstStyle/>
          <a:p>
            <a:pPr>
              <a:lnSpc>
                <a:spcPct val="90000"/>
              </a:lnSpc>
            </a:pPr>
            <a:r>
              <a:rPr lang="en-GB" altLang="en-US" sz="2400" b="1" dirty="0">
                <a:solidFill>
                  <a:srgbClr val="CC6600"/>
                </a:solidFill>
                <a:latin typeface="Arial" pitchFamily="34" charset="0"/>
              </a:rPr>
              <a:t>Key features</a:t>
            </a:r>
          </a:p>
          <a:p>
            <a:pPr lvl="1">
              <a:lnSpc>
                <a:spcPct val="90000"/>
              </a:lnSpc>
            </a:pPr>
            <a:r>
              <a:rPr lang="en-GB" altLang="en-US" sz="2400" b="1" dirty="0">
                <a:solidFill>
                  <a:srgbClr val="CC6600"/>
                </a:solidFill>
                <a:latin typeface="Arial" pitchFamily="34" charset="0"/>
              </a:rPr>
              <a:t>Provides a rich understanding of a real life context</a:t>
            </a:r>
          </a:p>
          <a:p>
            <a:pPr lvl="1">
              <a:lnSpc>
                <a:spcPct val="90000"/>
              </a:lnSpc>
            </a:pPr>
            <a:r>
              <a:rPr lang="en-GB" altLang="en-US" sz="2400" b="1" dirty="0">
                <a:solidFill>
                  <a:srgbClr val="CC6600"/>
                </a:solidFill>
                <a:latin typeface="Arial" pitchFamily="34" charset="0"/>
              </a:rPr>
              <a:t>Uses and triangulates multiple sources of data</a:t>
            </a:r>
          </a:p>
          <a:p>
            <a:pPr lvl="1">
              <a:lnSpc>
                <a:spcPct val="90000"/>
              </a:lnSpc>
            </a:pPr>
            <a:r>
              <a:rPr lang="en-GB" altLang="en-US" sz="2400" b="1" dirty="0">
                <a:solidFill>
                  <a:srgbClr val="CC6600"/>
                </a:solidFill>
                <a:latin typeface="Arial" pitchFamily="34" charset="0"/>
              </a:rPr>
              <a:t>A case study can be categorised in four ways and based on two dimensions: </a:t>
            </a:r>
          </a:p>
          <a:p>
            <a:pPr lvl="2">
              <a:lnSpc>
                <a:spcPct val="90000"/>
              </a:lnSpc>
            </a:pPr>
            <a:r>
              <a:rPr lang="en-GB" altLang="en-US" sz="2000" b="1" dirty="0">
                <a:solidFill>
                  <a:srgbClr val="CC6600"/>
                </a:solidFill>
                <a:latin typeface="Arial" pitchFamily="34" charset="0"/>
              </a:rPr>
              <a:t>single case v. multiple case (more ability to generalize)</a:t>
            </a:r>
            <a:endParaRPr lang="en-GB" altLang="en-US" sz="2000" b="1" dirty="0" smtClean="0">
              <a:solidFill>
                <a:srgbClr val="CC6600"/>
              </a:solidFill>
              <a:latin typeface="Arial" pitchFamily="34" charset="0"/>
            </a:endParaRPr>
          </a:p>
          <a:p>
            <a:pPr lvl="2">
              <a:lnSpc>
                <a:spcPct val="90000"/>
              </a:lnSpc>
            </a:pPr>
            <a:r>
              <a:rPr lang="en-GB" altLang="en-US" sz="2000" b="1" dirty="0">
                <a:solidFill>
                  <a:srgbClr val="CC6600"/>
                </a:solidFill>
                <a:latin typeface="Arial" pitchFamily="34" charset="0"/>
              </a:rPr>
              <a:t>holistic case (choose 1 organization as a whole) </a:t>
            </a:r>
            <a:endParaRPr lang="en-GB" altLang="en-US" sz="2000" b="1" dirty="0" smtClean="0">
              <a:solidFill>
                <a:srgbClr val="CC6600"/>
              </a:solidFill>
              <a:latin typeface="Arial" pitchFamily="34" charset="0"/>
            </a:endParaRPr>
          </a:p>
          <a:p>
            <a:pPr lvl="2">
              <a:lnSpc>
                <a:spcPct val="90000"/>
              </a:lnSpc>
            </a:pPr>
            <a:r>
              <a:rPr lang="en-GB" altLang="en-US" sz="2000" b="1" dirty="0">
                <a:solidFill>
                  <a:srgbClr val="CC6600"/>
                </a:solidFill>
                <a:latin typeface="Arial" pitchFamily="34" charset="0"/>
              </a:rPr>
              <a:t>v. embedded case (some departments or activities)</a:t>
            </a:r>
          </a:p>
        </p:txBody>
      </p:sp>
      <p:pic>
        <p:nvPicPr>
          <p:cNvPr id="6146" name="Picture 2" descr="http://curatti.com/wp-content/uploads/2015/06/analyze.gif"/>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52228" y="252293"/>
            <a:ext cx="4078088" cy="6293223"/>
          </a:xfrm>
          <a:prstGeom prst="rect">
            <a:avLst/>
          </a:prstGeom>
          <a:noFill/>
          <a:scene3d>
            <a:camera prst="isometricOffAxis2Lef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032220" y="5515645"/>
            <a:ext cx="10695321" cy="1261884"/>
          </a:xfrm>
          <a:prstGeom prst="rect">
            <a:avLst/>
          </a:prstGeom>
        </p:spPr>
        <p:txBody>
          <a:bodyPr wrap="square">
            <a:spAutoFit/>
          </a:bodyPr>
          <a:lstStyle/>
          <a:p>
            <a:pPr marL="571500" indent="-571500">
              <a:buFont typeface="Arial" panose="020B0604020202020204" pitchFamily="34" charset="0"/>
              <a:buChar char="•"/>
            </a:pPr>
            <a:r>
              <a:rPr lang="en-US" altLang="en-US" sz="2800" b="1" dirty="0">
                <a:solidFill>
                  <a:srgbClr val="C00000"/>
                </a:solidFill>
                <a:cs typeface="Times New Roman" pitchFamily="18" charset="0"/>
              </a:rPr>
              <a:t>Case </a:t>
            </a:r>
            <a:r>
              <a:rPr lang="en-US" altLang="en-US" sz="2800" b="1" dirty="0" smtClean="0">
                <a:solidFill>
                  <a:srgbClr val="C00000"/>
                </a:solidFill>
                <a:cs typeface="Times New Roman" pitchFamily="18" charset="0"/>
              </a:rPr>
              <a:t>Studies:</a:t>
            </a:r>
            <a:endParaRPr lang="en-US" altLang="en-US" sz="2800" b="1" dirty="0">
              <a:solidFill>
                <a:srgbClr val="C00000"/>
              </a:solidFill>
              <a:cs typeface="Times New Roman" pitchFamily="18" charset="0"/>
            </a:endParaRPr>
          </a:p>
          <a:p>
            <a:pPr marL="914400" lvl="1" indent="-457200">
              <a:buFont typeface="Arial" panose="020B0604020202020204" pitchFamily="34" charset="0"/>
              <a:buChar char="•"/>
            </a:pPr>
            <a:r>
              <a:rPr lang="en-US" altLang="en-US" sz="2400" b="1" dirty="0">
                <a:solidFill>
                  <a:srgbClr val="C00000"/>
                </a:solidFill>
                <a:cs typeface="Times New Roman" pitchFamily="18" charset="0"/>
              </a:rPr>
              <a:t>The documented history of a particular person, group, organization, or event.</a:t>
            </a:r>
          </a:p>
        </p:txBody>
      </p:sp>
      <p:sp>
        <p:nvSpPr>
          <p:cNvPr id="7" name="Rectangle 2"/>
          <p:cNvSpPr txBox="1">
            <a:spLocks noChangeArrowheads="1"/>
          </p:cNvSpPr>
          <p:nvPr/>
        </p:nvSpPr>
        <p:spPr>
          <a:xfrm>
            <a:off x="870859" y="135301"/>
            <a:ext cx="6527158" cy="9553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GB" altLang="en-US" sz="3200" b="1" dirty="0" smtClean="0">
                <a:latin typeface="Arial" pitchFamily="34" charset="0"/>
              </a:rPr>
              <a:t>Research Strategies: Case study </a:t>
            </a:r>
            <a:endParaRPr lang="en-GB" altLang="en-US" sz="3200" b="1" dirty="0">
              <a:latin typeface="Arial" pitchFamily="34" charset="0"/>
            </a:endParaRPr>
          </a:p>
        </p:txBody>
      </p:sp>
    </p:spTree>
    <p:extLst>
      <p:ext uri="{BB962C8B-B14F-4D97-AF65-F5344CB8AC3E}">
        <p14:creationId xmlns:p14="http://schemas.microsoft.com/office/powerpoint/2010/main" val="333063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632" y="741503"/>
            <a:ext cx="7922736" cy="639595"/>
          </a:xfrm>
        </p:spPr>
        <p:txBody>
          <a:bodyPr>
            <a:normAutofit/>
          </a:bodyPr>
          <a:lstStyle/>
          <a:p>
            <a:pPr algn="ctr"/>
            <a:r>
              <a:rPr lang="en-US" b="1" i="1" dirty="0" err="1" smtClean="0">
                <a:solidFill>
                  <a:srgbClr val="C00000"/>
                </a:solidFill>
              </a:rPr>
              <a:t>Multicollinearity</a:t>
            </a:r>
            <a:endParaRPr lang="en-US" dirty="0">
              <a:solidFill>
                <a:srgbClr val="C00000"/>
              </a:solidFill>
            </a:endParaRPr>
          </a:p>
        </p:txBody>
      </p:sp>
      <p:sp>
        <p:nvSpPr>
          <p:cNvPr id="3" name="Content Placeholder 2"/>
          <p:cNvSpPr>
            <a:spLocks noGrp="1"/>
          </p:cNvSpPr>
          <p:nvPr>
            <p:ph idx="1"/>
          </p:nvPr>
        </p:nvSpPr>
        <p:spPr>
          <a:xfrm>
            <a:off x="1155493" y="1761999"/>
            <a:ext cx="9881014" cy="4543922"/>
          </a:xfrm>
          <a:prstGeom prst="rect">
            <a:avLst/>
          </a:prstGeom>
        </p:spPr>
        <p:txBody>
          <a:bodyPr>
            <a:normAutofit fontScale="92500"/>
          </a:bodyPr>
          <a:lstStyle/>
          <a:p>
            <a:r>
              <a:rPr lang="en-US" sz="2399" b="1" dirty="0" err="1">
                <a:solidFill>
                  <a:srgbClr val="FF0000"/>
                </a:solidFill>
              </a:rPr>
              <a:t>Multicollinearity</a:t>
            </a:r>
            <a:r>
              <a:rPr lang="en-US" sz="2399" b="1" dirty="0">
                <a:solidFill>
                  <a:srgbClr val="FF0000"/>
                </a:solidFill>
              </a:rPr>
              <a:t> </a:t>
            </a:r>
            <a:r>
              <a:rPr lang="en-US" sz="2399" b="1" dirty="0"/>
              <a:t>is the presence of perfect linear correlation or very high correlation among the independent variables which cause the regression coefficients are no longer shows the real effect of the independent variables in the model, so that the test results will not be accurate </a:t>
            </a:r>
            <a:r>
              <a:rPr lang="en-US" sz="2399" b="1" dirty="0" err="1"/>
              <a:t>beause</a:t>
            </a:r>
            <a:r>
              <a:rPr lang="en-US" sz="2399" b="1" dirty="0"/>
              <a:t> the  variance the regression will be very high </a:t>
            </a:r>
          </a:p>
          <a:p>
            <a:r>
              <a:rPr lang="en-US" sz="2399" b="1" dirty="0"/>
              <a:t>As a result, the tests performed on each of the regression coefficients will tend to be no significant because the standard deviation of the regression coefficient will be very large, the statistical value of t will be small, so it tends to reject the basic hypothesis (H</a:t>
            </a:r>
            <a:r>
              <a:rPr lang="en-US" sz="2399" b="1" baseline="-25000" dirty="0"/>
              <a:t>0</a:t>
            </a:r>
            <a:r>
              <a:rPr lang="en-US" sz="2399" b="1" dirty="0"/>
              <a:t>)</a:t>
            </a:r>
          </a:p>
          <a:p>
            <a:r>
              <a:rPr lang="en-US" sz="2399" b="1" dirty="0"/>
              <a:t>That is why if the model is not free from </a:t>
            </a:r>
            <a:r>
              <a:rPr lang="en-US" sz="2399" b="1" dirty="0" err="1"/>
              <a:t>multicollinearity</a:t>
            </a:r>
            <a:r>
              <a:rPr lang="en-US" sz="2399" b="1" dirty="0"/>
              <a:t>, the coefficient of determination (R</a:t>
            </a:r>
            <a:r>
              <a:rPr lang="en-US" sz="2399" b="1" baseline="30000" dirty="0"/>
              <a:t>2</a:t>
            </a:r>
            <a:r>
              <a:rPr lang="en-US" sz="2399" b="1" dirty="0"/>
              <a:t>) will be very high, the value of the F statistic will also be very high, but the regression coefficient tends to be no significant because the value of t statistic tends to be very small.</a:t>
            </a:r>
          </a:p>
        </p:txBody>
      </p:sp>
    </p:spTree>
    <p:extLst>
      <p:ext uri="{BB962C8B-B14F-4D97-AF65-F5344CB8AC3E}">
        <p14:creationId xmlns:p14="http://schemas.microsoft.com/office/powerpoint/2010/main" val="240319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8452" y="651878"/>
            <a:ext cx="7922736" cy="791956"/>
          </a:xfrm>
        </p:spPr>
        <p:txBody>
          <a:bodyPr/>
          <a:lstStyle/>
          <a:p>
            <a:pPr algn="ctr"/>
            <a:r>
              <a:rPr lang="en-US" b="1" i="1" dirty="0" err="1" smtClean="0">
                <a:solidFill>
                  <a:srgbClr val="C00000"/>
                </a:solidFill>
              </a:rPr>
              <a:t>Multicollinearity</a:t>
            </a:r>
            <a:endParaRPr lang="en-US" dirty="0">
              <a:solidFill>
                <a:srgbClr val="C00000"/>
              </a:solidFill>
            </a:endParaRPr>
          </a:p>
        </p:txBody>
      </p:sp>
      <p:sp>
        <p:nvSpPr>
          <p:cNvPr id="3" name="Content Placeholder 2"/>
          <p:cNvSpPr>
            <a:spLocks noGrp="1"/>
          </p:cNvSpPr>
          <p:nvPr>
            <p:ph idx="1"/>
          </p:nvPr>
        </p:nvSpPr>
        <p:spPr>
          <a:xfrm>
            <a:off x="1199456" y="1700809"/>
            <a:ext cx="9865096" cy="4530479"/>
          </a:xfrm>
          <a:prstGeom prst="rect">
            <a:avLst/>
          </a:prstGeom>
        </p:spPr>
        <p:txBody>
          <a:bodyPr>
            <a:noAutofit/>
          </a:bodyPr>
          <a:lstStyle/>
          <a:p>
            <a:r>
              <a:rPr lang="en-US" sz="2399" b="1" dirty="0"/>
              <a:t>Various ways are used to detect </a:t>
            </a:r>
            <a:r>
              <a:rPr lang="en-US" sz="2399" b="1" dirty="0" err="1"/>
              <a:t>multicollinearity</a:t>
            </a:r>
            <a:r>
              <a:rPr lang="en-US" sz="2399" b="1" dirty="0"/>
              <a:t>. It can be identified by :</a:t>
            </a:r>
          </a:p>
          <a:p>
            <a:pPr lvl="1"/>
            <a:r>
              <a:rPr lang="en-US" b="1" dirty="0"/>
              <a:t>Calculating the correlation coefficient among independent variables, </a:t>
            </a:r>
          </a:p>
          <a:p>
            <a:pPr lvl="1"/>
            <a:r>
              <a:rPr lang="en-US" b="1" dirty="0"/>
              <a:t>C</a:t>
            </a:r>
            <a:r>
              <a:rPr lang="en-US" b="1" dirty="0" smtClean="0"/>
              <a:t>omparing </a:t>
            </a:r>
            <a:r>
              <a:rPr lang="en-US" b="1" dirty="0"/>
              <a:t>the coefficient of determination of each independent variable (r</a:t>
            </a:r>
            <a:r>
              <a:rPr lang="en-US" b="1" baseline="30000" dirty="0"/>
              <a:t>2</a:t>
            </a:r>
            <a:r>
              <a:rPr lang="en-US" b="1" dirty="0"/>
              <a:t>) to the coefficient of determination for all independent variables (R</a:t>
            </a:r>
            <a:r>
              <a:rPr lang="en-US" b="1" baseline="30000" dirty="0"/>
              <a:t>2</a:t>
            </a:r>
            <a:r>
              <a:rPr lang="en-US" b="1" dirty="0"/>
              <a:t>), </a:t>
            </a:r>
          </a:p>
          <a:p>
            <a:pPr lvl="2"/>
            <a:r>
              <a:rPr lang="en-US" sz="1999" b="1" dirty="0">
                <a:solidFill>
                  <a:srgbClr val="FF0000"/>
                </a:solidFill>
              </a:rPr>
              <a:t>Condition Index (CI)  </a:t>
            </a:r>
          </a:p>
          <a:p>
            <a:pPr lvl="2"/>
            <a:r>
              <a:rPr lang="en-US" sz="1999" b="1" dirty="0">
                <a:solidFill>
                  <a:srgbClr val="FF0000"/>
                </a:solidFill>
              </a:rPr>
              <a:t>Tolerance Value (TOL)</a:t>
            </a:r>
          </a:p>
          <a:p>
            <a:pPr lvl="2"/>
            <a:r>
              <a:rPr lang="en-US" sz="1999" b="1" dirty="0">
                <a:solidFill>
                  <a:srgbClr val="FF0000"/>
                </a:solidFill>
              </a:rPr>
              <a:t>Eigenvalue</a:t>
            </a:r>
          </a:p>
          <a:p>
            <a:pPr lvl="2"/>
            <a:r>
              <a:rPr lang="en-US" sz="1999" b="1" dirty="0">
                <a:solidFill>
                  <a:srgbClr val="FF0000"/>
                </a:solidFill>
              </a:rPr>
              <a:t>Variance Inflation Factor (VIF)</a:t>
            </a:r>
          </a:p>
        </p:txBody>
      </p:sp>
    </p:spTree>
    <p:extLst>
      <p:ext uri="{BB962C8B-B14F-4D97-AF65-F5344CB8AC3E}">
        <p14:creationId xmlns:p14="http://schemas.microsoft.com/office/powerpoint/2010/main" val="387570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34632" y="544330"/>
            <a:ext cx="7922736" cy="760588"/>
          </a:xfrm>
        </p:spPr>
        <p:txBody>
          <a:bodyPr>
            <a:normAutofit/>
          </a:bodyPr>
          <a:lstStyle/>
          <a:p>
            <a:pPr algn="ctr"/>
            <a:r>
              <a:rPr lang="en-US" b="1" i="1" dirty="0" err="1" smtClean="0">
                <a:solidFill>
                  <a:srgbClr val="C00000"/>
                </a:solidFill>
              </a:rPr>
              <a:t>Multicollinearity</a:t>
            </a:r>
            <a:endParaRPr lang="en-US" dirty="0">
              <a:solidFill>
                <a:srgbClr val="C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83433" y="1372136"/>
                <a:ext cx="10297144" cy="5297224"/>
              </a:xfrm>
              <a:prstGeom prst="rect">
                <a:avLst/>
              </a:prstGeom>
            </p:spPr>
            <p:txBody>
              <a:bodyPr>
                <a:normAutofit lnSpcReduction="10000"/>
              </a:bodyPr>
              <a:lstStyle/>
              <a:p>
                <a:r>
                  <a:rPr lang="en-US" sz="2399" b="1" dirty="0"/>
                  <a:t>VIF is a function of the R</a:t>
                </a:r>
                <a:r>
                  <a:rPr lang="en-US" sz="2399" b="1" baseline="30000" dirty="0"/>
                  <a:t>2</a:t>
                </a:r>
                <a:r>
                  <a:rPr lang="en-US" sz="2399" b="1" dirty="0"/>
                  <a:t> of the regression between one independent variable and the other independent variables,</a:t>
                </a:r>
                <a:br>
                  <a:rPr lang="en-US" sz="2399" b="1" dirty="0"/>
                </a:br>
                <a:r>
                  <a:rPr lang="en-US" sz="2399" b="1" dirty="0"/>
                  <a:t>VIF of the-</a:t>
                </a:r>
                <a:r>
                  <a:rPr lang="en-US" sz="2399" b="1" dirty="0" err="1"/>
                  <a:t>i</a:t>
                </a:r>
                <a:r>
                  <a:rPr lang="en-US" sz="2399" b="1" baseline="30000" dirty="0" err="1"/>
                  <a:t>th</a:t>
                </a:r>
                <a:r>
                  <a:rPr lang="en-US" sz="2399" b="1" dirty="0"/>
                  <a:t> of  independent variable is:</a:t>
                </a:r>
              </a:p>
              <a:p>
                <a:pPr marL="0" indent="0" algn="ctr">
                  <a:buNone/>
                </a:pPr>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𝑽𝑰𝑭</m:t>
                        </m:r>
                      </m:e>
                      <m:sub>
                        <m:r>
                          <a:rPr lang="en-US" sz="2399" b="1" i="1">
                            <a:latin typeface="Cambria Math"/>
                          </a:rPr>
                          <m:t>𝒊</m:t>
                        </m:r>
                      </m:sub>
                    </m:sSub>
                    <m:r>
                      <a:rPr lang="en-US" sz="2399" b="1" i="1">
                        <a:latin typeface="Cambria Math"/>
                      </a:rPr>
                      <m:t> </m:t>
                    </m:r>
                  </m:oMath>
                </a14:m>
                <a:r>
                  <a:rPr lang="en-US" sz="2399" b="1" dirty="0"/>
                  <a:t> = 1 / (1 – </a:t>
                </a:r>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𝑹</m:t>
                        </m:r>
                      </m:e>
                      <m:sub>
                        <m:r>
                          <a:rPr lang="en-US" sz="2399" b="1" i="1">
                            <a:latin typeface="Cambria Math"/>
                          </a:rPr>
                          <m:t>𝒊</m:t>
                        </m:r>
                      </m:sub>
                    </m:sSub>
                  </m:oMath>
                </a14:m>
                <a:r>
                  <a:rPr lang="en-US" sz="2399" b="1" baseline="30000" dirty="0"/>
                  <a:t>2</a:t>
                </a:r>
                <a:r>
                  <a:rPr lang="en-US" sz="2399" b="1" dirty="0"/>
                  <a:t>)</a:t>
                </a:r>
              </a:p>
              <a:p>
                <a:r>
                  <a:rPr lang="en-US" sz="2399" b="1" dirty="0"/>
                  <a:t>the greater the value R</a:t>
                </a:r>
                <a:r>
                  <a:rPr lang="en-US" sz="2399" b="1" baseline="-25000" dirty="0"/>
                  <a:t>i</a:t>
                </a:r>
                <a:r>
                  <a:rPr lang="en-US" sz="2399" b="1" baseline="30000" dirty="0"/>
                  <a:t>2</a:t>
                </a:r>
                <a:r>
                  <a:rPr lang="en-US" sz="2399" b="1" dirty="0"/>
                  <a:t>, it will be smaller value of VIF</a:t>
                </a:r>
              </a:p>
              <a:p>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𝑹</m:t>
                        </m:r>
                      </m:e>
                      <m:sub>
                        <m:r>
                          <a:rPr lang="en-US" sz="2399" b="1" i="1">
                            <a:latin typeface="Cambria Math"/>
                          </a:rPr>
                          <m:t>𝒊</m:t>
                        </m:r>
                      </m:sub>
                    </m:sSub>
                  </m:oMath>
                </a14:m>
                <a:r>
                  <a:rPr lang="en-US" sz="2399" b="1" baseline="30000" dirty="0"/>
                  <a:t>2</a:t>
                </a:r>
                <a:r>
                  <a:rPr lang="en-US" sz="2399" b="1" dirty="0"/>
                  <a:t> = 1, </a:t>
                </a:r>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𝑽𝑰𝑭</m:t>
                        </m:r>
                      </m:e>
                      <m:sub>
                        <m:r>
                          <a:rPr lang="en-US" sz="2399" b="1" i="1">
                            <a:latin typeface="Cambria Math"/>
                          </a:rPr>
                          <m:t>𝒊</m:t>
                        </m:r>
                      </m:sub>
                    </m:sSub>
                    <m:r>
                      <a:rPr lang="en-US" sz="2399" b="1" i="1">
                        <a:latin typeface="Cambria Math"/>
                      </a:rPr>
                      <m:t> </m:t>
                    </m:r>
                  </m:oMath>
                </a14:m>
                <a:r>
                  <a:rPr lang="en-US" sz="2399" b="1" dirty="0"/>
                  <a:t>~ ∞ and </a:t>
                </a:r>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𝑹</m:t>
                        </m:r>
                      </m:e>
                      <m:sub>
                        <m:r>
                          <a:rPr lang="en-US" sz="2399" b="1" i="1">
                            <a:latin typeface="Cambria Math"/>
                          </a:rPr>
                          <m:t>𝒊</m:t>
                        </m:r>
                      </m:sub>
                    </m:sSub>
                  </m:oMath>
                </a14:m>
                <a:r>
                  <a:rPr lang="en-US" sz="2399" b="1" baseline="30000" dirty="0"/>
                  <a:t>2</a:t>
                </a:r>
                <a:r>
                  <a:rPr lang="en-US" sz="2399" b="1" dirty="0"/>
                  <a:t> = 0, </a:t>
                </a:r>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𝑽𝑰𝑭</m:t>
                        </m:r>
                      </m:e>
                      <m:sub>
                        <m:r>
                          <a:rPr lang="en-US" sz="2399" b="1" i="1">
                            <a:latin typeface="Cambria Math"/>
                          </a:rPr>
                          <m:t>𝒊</m:t>
                        </m:r>
                      </m:sub>
                    </m:sSub>
                    <m:r>
                      <a:rPr lang="en-US" sz="2399" b="1" i="1">
                        <a:latin typeface="Cambria Math"/>
                      </a:rPr>
                      <m:t> </m:t>
                    </m:r>
                  </m:oMath>
                </a14:m>
                <a:r>
                  <a:rPr lang="en-US" sz="2399" b="1" dirty="0"/>
                  <a:t>= 1, so  </a:t>
                </a:r>
                <a14:m>
                  <m:oMath xmlns:m="http://schemas.openxmlformats.org/officeDocument/2006/math">
                    <m:sSub>
                      <m:sSubPr>
                        <m:ctrlPr>
                          <a:rPr lang="en-US" sz="2399" b="1" i="1">
                            <a:latin typeface="Cambria Math" panose="02040503050406030204" pitchFamily="18" charset="0"/>
                          </a:rPr>
                        </m:ctrlPr>
                      </m:sSubPr>
                      <m:e>
                        <m:r>
                          <a:rPr lang="en-US" sz="2399" b="1" i="1">
                            <a:latin typeface="Cambria Math"/>
                          </a:rPr>
                          <m:t>𝑽𝑰𝑭</m:t>
                        </m:r>
                      </m:e>
                      <m:sub>
                        <m:r>
                          <a:rPr lang="en-US" sz="2399" b="1" i="1">
                            <a:latin typeface="Cambria Math"/>
                          </a:rPr>
                          <m:t>𝒊</m:t>
                        </m:r>
                      </m:sub>
                    </m:sSub>
                  </m:oMath>
                </a14:m>
                <a:r>
                  <a:rPr lang="en-US" sz="2399" b="1" dirty="0"/>
                  <a:t> ≥ 1</a:t>
                </a:r>
              </a:p>
              <a:p>
                <a:r>
                  <a:rPr lang="en-US" sz="2399" b="1" dirty="0"/>
                  <a:t>The formula of TOL (Tolerance Value):</a:t>
                </a:r>
              </a:p>
              <a:p>
                <a:pPr marL="0" indent="0">
                  <a:buNone/>
                </a:pPr>
                <a:endParaRPr lang="en-US" sz="2399" b="1" dirty="0"/>
              </a:p>
              <a:p>
                <a:endParaRPr lang="en-US" sz="2399" b="1" dirty="0">
                  <a:ln>
                    <a:solidFill>
                      <a:sysClr val="windowText" lastClr="000000"/>
                    </a:solidFill>
                  </a:ln>
                  <a:solidFill>
                    <a:srgbClr val="FFFF99"/>
                  </a:solidFill>
                </a:endParaRPr>
              </a:p>
              <a:p>
                <a:r>
                  <a:rPr lang="en-US" sz="2399" b="1" dirty="0"/>
                  <a:t>the greater the VIF, it will be smaller the TOL</a:t>
                </a:r>
              </a:p>
              <a:p>
                <a:r>
                  <a:rPr lang="en-US" sz="2399" b="1" dirty="0" err="1"/>
                  <a:t>Possibille</a:t>
                </a:r>
                <a:r>
                  <a:rPr lang="en-US" sz="2399" b="1" dirty="0"/>
                  <a:t> </a:t>
                </a:r>
                <a:r>
                  <a:rPr lang="en-US" sz="2399" b="1" dirty="0" err="1"/>
                  <a:t>multicollinearity</a:t>
                </a:r>
                <a:r>
                  <a:rPr lang="en-US" sz="2399" b="1" dirty="0"/>
                  <a:t> for VIF &gt; 5 or  TOL &lt; 0.1</a:t>
                </a:r>
              </a:p>
              <a:p>
                <a:endParaRPr lang="en-US" sz="2399" b="1" dirty="0"/>
              </a:p>
              <a:p>
                <a:endParaRPr lang="en-US" sz="2399"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83433" y="1372136"/>
                <a:ext cx="10297144" cy="5297224"/>
              </a:xfrm>
              <a:prstGeom prst="rect">
                <a:avLst/>
              </a:prstGeom>
              <a:blipFill rotWithShape="0">
                <a:blip r:embed="rId2"/>
                <a:stretch>
                  <a:fillRect l="-651" t="-2301"/>
                </a:stretch>
              </a:blipFill>
            </p:spPr>
            <p:txBody>
              <a:bodyPr/>
              <a:lstStyle/>
              <a:p>
                <a:r>
                  <a:rPr lang="en-US">
                    <a:noFill/>
                  </a:rPr>
                  <a:t> </a:t>
                </a:r>
              </a:p>
            </p:txBody>
          </p:sp>
        </mc:Fallback>
      </mc:AlternateContent>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088" y="3886081"/>
            <a:ext cx="2894846" cy="990342"/>
          </a:xfrm>
          <a:prstGeom prst="rect">
            <a:avLst/>
          </a:prstGeom>
          <a:solidFill>
            <a:srgbClr val="C00000"/>
          </a:solidFill>
          <a:ln>
            <a:noFill/>
          </a:ln>
          <a:effectLst/>
        </p:spPr>
      </p:pic>
    </p:spTree>
    <p:extLst>
      <p:ext uri="{BB962C8B-B14F-4D97-AF65-F5344CB8AC3E}">
        <p14:creationId xmlns:p14="http://schemas.microsoft.com/office/powerpoint/2010/main" val="31832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4632" y="544331"/>
            <a:ext cx="7922736" cy="747144"/>
          </a:xfrm>
        </p:spPr>
        <p:txBody>
          <a:bodyPr>
            <a:normAutofit/>
          </a:bodyPr>
          <a:lstStyle/>
          <a:p>
            <a:pPr algn="ctr"/>
            <a:r>
              <a:rPr lang="en-US" b="1" i="1" dirty="0" err="1" smtClean="0">
                <a:solidFill>
                  <a:srgbClr val="C00000"/>
                </a:solidFill>
              </a:rPr>
              <a:t>Multicollinearity</a:t>
            </a:r>
            <a:endParaRPr lang="en-US" dirty="0">
              <a:solidFill>
                <a:srgbClr val="C00000"/>
              </a:solidFill>
            </a:endParaRPr>
          </a:p>
        </p:txBody>
      </p:sp>
      <p:sp>
        <p:nvSpPr>
          <p:cNvPr id="3" name="Content Placeholder 2"/>
          <p:cNvSpPr>
            <a:spLocks noGrp="1"/>
          </p:cNvSpPr>
          <p:nvPr>
            <p:ph idx="1"/>
          </p:nvPr>
        </p:nvSpPr>
        <p:spPr>
          <a:xfrm>
            <a:off x="911424" y="1590940"/>
            <a:ext cx="10657184" cy="4790388"/>
          </a:xfrm>
          <a:prstGeom prst="rect">
            <a:avLst/>
          </a:prstGeom>
        </p:spPr>
        <p:txBody>
          <a:bodyPr>
            <a:normAutofit/>
          </a:bodyPr>
          <a:lstStyle/>
          <a:p>
            <a:r>
              <a:rPr lang="en-US" sz="2399" b="1" dirty="0"/>
              <a:t>Another way to detect </a:t>
            </a:r>
            <a:r>
              <a:rPr lang="en-US" sz="2399" b="1" dirty="0" err="1"/>
              <a:t>multicollinearity</a:t>
            </a:r>
            <a:r>
              <a:rPr lang="en-US" sz="2399" b="1" dirty="0"/>
              <a:t> problem is by  calculating the characteristic value (eigenvalue) of the X'X matrix, where the matrix X is a data matrix of independent variables</a:t>
            </a:r>
          </a:p>
          <a:p>
            <a:r>
              <a:rPr lang="en-US" sz="2399" b="1" dirty="0"/>
              <a:t>eigenvalue symbolized as </a:t>
            </a:r>
            <a:r>
              <a:rPr lang="en-US" sz="2399" b="1" dirty="0" err="1"/>
              <a:t>λ</a:t>
            </a:r>
            <a:r>
              <a:rPr lang="en-US" sz="2399" b="1" baseline="-25000" dirty="0" err="1"/>
              <a:t>i</a:t>
            </a:r>
            <a:r>
              <a:rPr lang="en-US" sz="2399" b="1" baseline="-25000" dirty="0"/>
              <a:t> </a:t>
            </a:r>
            <a:r>
              <a:rPr lang="en-US" sz="2399" b="1" dirty="0"/>
              <a:t> where </a:t>
            </a:r>
            <a:r>
              <a:rPr lang="en-US" sz="2399" b="1" dirty="0" err="1"/>
              <a:t>λ</a:t>
            </a:r>
            <a:r>
              <a:rPr lang="en-US" sz="2399" b="1" baseline="-25000" dirty="0" err="1"/>
              <a:t>i</a:t>
            </a:r>
            <a:r>
              <a:rPr lang="en-US" sz="2399" b="1" baseline="-25000" dirty="0"/>
              <a:t> </a:t>
            </a:r>
            <a:r>
              <a:rPr lang="en-US" sz="2399" b="1" dirty="0"/>
              <a:t>&gt; 0 and </a:t>
            </a:r>
            <a:r>
              <a:rPr lang="en-US" sz="2399" b="1" dirty="0" err="1"/>
              <a:t>i</a:t>
            </a:r>
            <a:r>
              <a:rPr lang="en-US" sz="2399" b="1" dirty="0"/>
              <a:t> is equal to 1,2, ..., p + 1, p is the number of independent variables</a:t>
            </a:r>
          </a:p>
          <a:p>
            <a:r>
              <a:rPr lang="en-US" sz="2399" b="1" dirty="0" err="1"/>
              <a:t>multicollinearity</a:t>
            </a:r>
            <a:r>
              <a:rPr lang="en-US" sz="2399" b="1" dirty="0"/>
              <a:t> level is determined based on the comparison between the λ maximum and the λ minimum expressed as k.</a:t>
            </a:r>
          </a:p>
          <a:p>
            <a:r>
              <a:rPr lang="en-US" sz="2399" b="1" dirty="0"/>
              <a:t>In general, </a:t>
            </a:r>
          </a:p>
          <a:p>
            <a:pPr lvl="1"/>
            <a:r>
              <a:rPr lang="en-US" b="1" dirty="0"/>
              <a:t>k &lt;100, no </a:t>
            </a:r>
            <a:r>
              <a:rPr lang="en-US" b="1" dirty="0" err="1"/>
              <a:t>multicollinearity</a:t>
            </a:r>
            <a:r>
              <a:rPr lang="en-US" b="1" dirty="0"/>
              <a:t> problem, </a:t>
            </a:r>
          </a:p>
          <a:p>
            <a:pPr lvl="1"/>
            <a:r>
              <a:rPr lang="en-US" b="1" dirty="0"/>
              <a:t>100 ≤ k ≤ 1000, moderate </a:t>
            </a:r>
            <a:r>
              <a:rPr lang="en-US" b="1" dirty="0" err="1"/>
              <a:t>multicollinearity</a:t>
            </a:r>
            <a:r>
              <a:rPr lang="en-US" b="1" dirty="0"/>
              <a:t> problem </a:t>
            </a:r>
          </a:p>
          <a:p>
            <a:pPr lvl="1"/>
            <a:r>
              <a:rPr lang="en-US" b="1" dirty="0"/>
              <a:t>k&gt; 1000, serious </a:t>
            </a:r>
            <a:r>
              <a:rPr lang="en-US" b="1" dirty="0" err="1"/>
              <a:t>multicollinearity</a:t>
            </a:r>
            <a:r>
              <a:rPr lang="en-US" b="1" dirty="0"/>
              <a:t> problem</a:t>
            </a:r>
          </a:p>
        </p:txBody>
      </p:sp>
    </p:spTree>
    <p:extLst>
      <p:ext uri="{BB962C8B-B14F-4D97-AF65-F5344CB8AC3E}">
        <p14:creationId xmlns:p14="http://schemas.microsoft.com/office/powerpoint/2010/main" val="113678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646" y="1237700"/>
            <a:ext cx="10633853" cy="5467047"/>
          </a:xfrm>
          <a:prstGeom prst="rect">
            <a:avLst/>
          </a:prstGeom>
        </p:spPr>
        <p:txBody>
          <a:bodyPr>
            <a:noAutofit/>
          </a:bodyPr>
          <a:lstStyle/>
          <a:p>
            <a:r>
              <a:rPr lang="en-US" sz="1999" b="1" dirty="0"/>
              <a:t>Condition Index  (CI) is equal to the square root of k</a:t>
            </a:r>
          </a:p>
          <a:p>
            <a:pPr lvl="1"/>
            <a:r>
              <a:rPr lang="en-US" sz="1999" b="1" dirty="0">
                <a:solidFill>
                  <a:srgbClr val="FF0000"/>
                </a:solidFill>
              </a:rPr>
              <a:t>CI &lt; 10, no </a:t>
            </a:r>
            <a:r>
              <a:rPr lang="en-US" sz="1999" b="1" dirty="0" err="1">
                <a:solidFill>
                  <a:srgbClr val="FF0000"/>
                </a:solidFill>
              </a:rPr>
              <a:t>multicollinearity</a:t>
            </a:r>
            <a:r>
              <a:rPr lang="en-US" sz="1999" b="1" dirty="0">
                <a:solidFill>
                  <a:srgbClr val="FF0000"/>
                </a:solidFill>
              </a:rPr>
              <a:t> problem </a:t>
            </a:r>
          </a:p>
          <a:p>
            <a:pPr lvl="1"/>
            <a:r>
              <a:rPr lang="en-US" sz="1999" b="1" dirty="0">
                <a:solidFill>
                  <a:srgbClr val="FF0000"/>
                </a:solidFill>
              </a:rPr>
              <a:t>10&lt;CI&lt; 30, moderate </a:t>
            </a:r>
            <a:r>
              <a:rPr lang="en-US" sz="1999" b="1" dirty="0" err="1">
                <a:solidFill>
                  <a:srgbClr val="FF0000"/>
                </a:solidFill>
              </a:rPr>
              <a:t>multicollinearity</a:t>
            </a:r>
            <a:r>
              <a:rPr lang="en-US" sz="1999" b="1" dirty="0">
                <a:solidFill>
                  <a:srgbClr val="FF0000"/>
                </a:solidFill>
              </a:rPr>
              <a:t> problem </a:t>
            </a:r>
          </a:p>
          <a:p>
            <a:pPr lvl="1"/>
            <a:r>
              <a:rPr lang="en-US" sz="1999" b="1" dirty="0">
                <a:solidFill>
                  <a:srgbClr val="FF0000"/>
                </a:solidFill>
              </a:rPr>
              <a:t>CI&gt; 30.,serious </a:t>
            </a:r>
            <a:r>
              <a:rPr lang="en-US" sz="1999" b="1" dirty="0" err="1">
                <a:solidFill>
                  <a:srgbClr val="FF0000"/>
                </a:solidFill>
              </a:rPr>
              <a:t>multicollinearity</a:t>
            </a:r>
            <a:r>
              <a:rPr lang="en-US" sz="1999" b="1" dirty="0">
                <a:solidFill>
                  <a:srgbClr val="FF0000"/>
                </a:solidFill>
              </a:rPr>
              <a:t> problem</a:t>
            </a:r>
          </a:p>
          <a:p>
            <a:pPr marL="236467" lvl="1" indent="-236467"/>
            <a:r>
              <a:rPr lang="en-US" sz="1999" b="1" dirty="0"/>
              <a:t>VIF, TOL, eigenvalue, and CI can be calculated by using statistical software  like SPSS</a:t>
            </a:r>
          </a:p>
          <a:p>
            <a:pPr marL="236467" lvl="1" indent="-236467"/>
            <a:r>
              <a:rPr lang="en-US" sz="1999" b="1" dirty="0"/>
              <a:t>For SPSS, can be performed as follow:</a:t>
            </a:r>
          </a:p>
          <a:p>
            <a:pPr marL="636397" lvl="2" indent="-236467"/>
            <a:r>
              <a:rPr lang="en-US" b="1" dirty="0"/>
              <a:t>‘analyze’, </a:t>
            </a:r>
          </a:p>
          <a:p>
            <a:pPr marL="636397" lvl="2" indent="-236467"/>
            <a:r>
              <a:rPr lang="en-US" b="1" dirty="0"/>
              <a:t>‘regression’, </a:t>
            </a:r>
          </a:p>
          <a:p>
            <a:pPr marL="636397" lvl="2" indent="-236467"/>
            <a:r>
              <a:rPr lang="en-US" b="1" dirty="0"/>
              <a:t>‘linear’</a:t>
            </a:r>
          </a:p>
          <a:p>
            <a:pPr marL="636397" lvl="2" indent="-236467"/>
            <a:r>
              <a:rPr lang="en-US" b="1" dirty="0"/>
              <a:t>after defining variables then </a:t>
            </a:r>
          </a:p>
          <a:p>
            <a:pPr marL="636397" lvl="2" indent="-236467"/>
            <a:r>
              <a:rPr lang="en-US" b="1" dirty="0"/>
              <a:t>‘statistics’ </a:t>
            </a:r>
          </a:p>
          <a:p>
            <a:pPr marL="636397" lvl="2" indent="-236467"/>
            <a:r>
              <a:rPr lang="en-US" b="1" dirty="0"/>
              <a:t>‘</a:t>
            </a:r>
            <a:r>
              <a:rPr lang="en-US" b="1" dirty="0" err="1"/>
              <a:t>collinearity</a:t>
            </a:r>
            <a:r>
              <a:rPr lang="en-US" b="1" dirty="0"/>
              <a:t> diagnostics’ (if needed ‘covariance matrix’)</a:t>
            </a:r>
          </a:p>
          <a:p>
            <a:endParaRPr lang="en-US" sz="1999" b="1" dirty="0"/>
          </a:p>
        </p:txBody>
      </p:sp>
      <p:sp>
        <p:nvSpPr>
          <p:cNvPr id="4" name="Title 1"/>
          <p:cNvSpPr txBox="1">
            <a:spLocks/>
          </p:cNvSpPr>
          <p:nvPr/>
        </p:nvSpPr>
        <p:spPr>
          <a:xfrm>
            <a:off x="1775520" y="332657"/>
            <a:ext cx="7922736" cy="639595"/>
          </a:xfrm>
          <a:prstGeom prst="rect">
            <a:avLst/>
          </a:prstGeom>
        </p:spPr>
        <p:txBody>
          <a:bodyPr vert="horz" lIns="91416" tIns="45708" rIns="91416" bIns="45708"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i="1" cap="none" dirty="0" err="1">
                <a:solidFill>
                  <a:srgbClr val="C00000"/>
                </a:solidFill>
              </a:rPr>
              <a:t>Multicollinearity</a:t>
            </a:r>
            <a:endParaRPr lang="en-US" sz="3600" cap="none" dirty="0">
              <a:solidFill>
                <a:srgbClr val="C00000"/>
              </a:solidFill>
            </a:endParaRPr>
          </a:p>
        </p:txBody>
      </p:sp>
    </p:spTree>
    <p:extLst>
      <p:ext uri="{BB962C8B-B14F-4D97-AF65-F5344CB8AC3E}">
        <p14:creationId xmlns:p14="http://schemas.microsoft.com/office/powerpoint/2010/main" val="282858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332657"/>
            <a:ext cx="7922736" cy="639595"/>
          </a:xfrm>
        </p:spPr>
        <p:txBody>
          <a:bodyPr>
            <a:normAutofit/>
          </a:bodyPr>
          <a:lstStyle/>
          <a:p>
            <a:pPr algn="ctr"/>
            <a:r>
              <a:rPr lang="en-US" b="1" dirty="0">
                <a:solidFill>
                  <a:srgbClr val="C00000"/>
                </a:solidFill>
              </a:rPr>
              <a:t>A</a:t>
            </a:r>
            <a:r>
              <a:rPr lang="en-US" b="1" dirty="0" smtClean="0">
                <a:solidFill>
                  <a:srgbClr val="C00000"/>
                </a:solidFill>
              </a:rPr>
              <a:t>utocorrelation</a:t>
            </a:r>
            <a:endParaRPr lang="en-US" dirty="0">
              <a:solidFill>
                <a:srgbClr val="C00000"/>
              </a:solidFill>
            </a:endParaRPr>
          </a:p>
        </p:txBody>
      </p:sp>
      <p:sp>
        <p:nvSpPr>
          <p:cNvPr id="3" name="Content Placeholder 2"/>
          <p:cNvSpPr>
            <a:spLocks noGrp="1"/>
          </p:cNvSpPr>
          <p:nvPr>
            <p:ph idx="1"/>
          </p:nvPr>
        </p:nvSpPr>
        <p:spPr>
          <a:xfrm>
            <a:off x="781314" y="1295956"/>
            <a:ext cx="10553193" cy="5301396"/>
          </a:xfrm>
          <a:prstGeom prst="rect">
            <a:avLst/>
          </a:prstGeom>
        </p:spPr>
        <p:txBody>
          <a:bodyPr>
            <a:noAutofit/>
          </a:bodyPr>
          <a:lstStyle/>
          <a:p>
            <a:r>
              <a:rPr lang="en-US" sz="2200" b="1" dirty="0"/>
              <a:t>The presence of highly correlated between one observation value and  other observation value. Of course for time series data, it can be said that highly correlated between one observation value for a certain time period and the observation value for previous observation</a:t>
            </a:r>
          </a:p>
          <a:p>
            <a:r>
              <a:rPr lang="en-US" sz="2200" b="1" dirty="0"/>
              <a:t>Usually,  autocorrelation problem is rare found for cross section data, but it often occurs for the time series data</a:t>
            </a:r>
          </a:p>
          <a:p>
            <a:r>
              <a:rPr lang="en-US" sz="2200" b="1" dirty="0"/>
              <a:t>One way to test the autocorrelation is </a:t>
            </a:r>
            <a:r>
              <a:rPr lang="en-US" sz="2200" b="1" dirty="0">
                <a:solidFill>
                  <a:srgbClr val="FF0000"/>
                </a:solidFill>
              </a:rPr>
              <a:t>the Durbin-</a:t>
            </a:r>
            <a:r>
              <a:rPr lang="en-US" sz="2200" b="1" dirty="0" err="1">
                <a:solidFill>
                  <a:srgbClr val="FF0000"/>
                </a:solidFill>
              </a:rPr>
              <a:t>Waston</a:t>
            </a:r>
            <a:r>
              <a:rPr lang="en-US" sz="2200" b="1" dirty="0">
                <a:solidFill>
                  <a:srgbClr val="FF0000"/>
                </a:solidFill>
              </a:rPr>
              <a:t> Test</a:t>
            </a:r>
            <a:r>
              <a:rPr lang="en-US" sz="2200" b="1" dirty="0"/>
              <a:t>. This test is based on the consideration  that the residuals for a certain period in the regression model is influenced by the residual in the previous period, so it can be expressed as</a:t>
            </a:r>
          </a:p>
          <a:p>
            <a:pPr marL="0" indent="0" algn="ctr">
              <a:buNone/>
            </a:pPr>
            <a:r>
              <a:rPr lang="en-US" sz="2200" b="1" dirty="0" err="1">
                <a:solidFill>
                  <a:srgbClr val="FF0000"/>
                </a:solidFill>
              </a:rPr>
              <a:t>ε</a:t>
            </a:r>
            <a:r>
              <a:rPr lang="en-US" sz="2200" b="1" baseline="-25000" dirty="0" err="1">
                <a:solidFill>
                  <a:srgbClr val="FF0000"/>
                </a:solidFill>
              </a:rPr>
              <a:t>t</a:t>
            </a:r>
            <a:r>
              <a:rPr lang="en-US" sz="2200" b="1" dirty="0">
                <a:solidFill>
                  <a:srgbClr val="FF0000"/>
                </a:solidFill>
              </a:rPr>
              <a:t> = ρε</a:t>
            </a:r>
            <a:r>
              <a:rPr lang="en-US" sz="2200" b="1" baseline="-25000" dirty="0">
                <a:solidFill>
                  <a:srgbClr val="FF0000"/>
                </a:solidFill>
              </a:rPr>
              <a:t>t-1</a:t>
            </a:r>
            <a:r>
              <a:rPr lang="en-US" sz="2200" b="1" dirty="0">
                <a:solidFill>
                  <a:srgbClr val="FF0000"/>
                </a:solidFill>
              </a:rPr>
              <a:t> + a</a:t>
            </a:r>
            <a:r>
              <a:rPr lang="en-US" sz="2200" b="1" baseline="-25000" dirty="0">
                <a:solidFill>
                  <a:srgbClr val="FF0000"/>
                </a:solidFill>
              </a:rPr>
              <a:t>t </a:t>
            </a:r>
          </a:p>
          <a:p>
            <a:r>
              <a:rPr lang="en-US" sz="2200" b="1" dirty="0">
                <a:solidFill>
                  <a:srgbClr val="FF0000"/>
                </a:solidFill>
              </a:rPr>
              <a:t>ρ</a:t>
            </a:r>
            <a:r>
              <a:rPr lang="en-US" sz="2200" b="1" dirty="0">
                <a:solidFill>
                  <a:srgbClr val="00FFFF"/>
                </a:solidFill>
              </a:rPr>
              <a:t> </a:t>
            </a:r>
            <a:r>
              <a:rPr lang="en-US" sz="2200" b="1" dirty="0"/>
              <a:t>which magnitude is -1 &lt;ρ &lt;1, is an indicator of </a:t>
            </a:r>
            <a:r>
              <a:rPr lang="en-US" sz="2200" b="1" dirty="0">
                <a:solidFill>
                  <a:srgbClr val="FF0000"/>
                </a:solidFill>
              </a:rPr>
              <a:t>the level of autocorrelation</a:t>
            </a:r>
          </a:p>
        </p:txBody>
      </p:sp>
    </p:spTree>
    <p:extLst>
      <p:ext uri="{BB962C8B-B14F-4D97-AF65-F5344CB8AC3E}">
        <p14:creationId xmlns:p14="http://schemas.microsoft.com/office/powerpoint/2010/main" val="192913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4632" y="566738"/>
            <a:ext cx="7922736" cy="523085"/>
          </a:xfrm>
        </p:spPr>
        <p:txBody>
          <a:bodyPr>
            <a:normAutofit fontScale="90000"/>
          </a:bodyPr>
          <a:lstStyle/>
          <a:p>
            <a:pPr algn="ctr"/>
            <a:r>
              <a:rPr lang="en-US" b="1" i="1" dirty="0">
                <a:solidFill>
                  <a:srgbClr val="C00000"/>
                </a:solidFill>
              </a:rPr>
              <a:t>A</a:t>
            </a:r>
            <a:r>
              <a:rPr lang="en-US" b="1" i="1" dirty="0" smtClean="0">
                <a:solidFill>
                  <a:srgbClr val="C00000"/>
                </a:solidFill>
              </a:rPr>
              <a:t>utocorrelation</a:t>
            </a:r>
            <a:endParaRPr lang="en-US" dirty="0">
              <a:solidFill>
                <a:srgbClr val="C0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7870" y="1166002"/>
                <a:ext cx="10351540" cy="5359342"/>
              </a:xfrm>
              <a:prstGeom prst="rect">
                <a:avLst/>
              </a:prstGeom>
            </p:spPr>
            <p:txBody>
              <a:bodyPr>
                <a:noAutofit/>
              </a:bodyPr>
              <a:lstStyle/>
              <a:p>
                <a:r>
                  <a:rPr lang="en-US" b="1" dirty="0" smtClean="0"/>
                  <a:t>d which is an indicator of the level of autocorrelation can be written as</a:t>
                </a:r>
              </a:p>
              <a:p>
                <a:pPr marL="457063" lvl="1" indent="0" algn="ctr">
                  <a:buNone/>
                </a:pPr>
                <a:r>
                  <a:rPr lang="en-MY" sz="2399" b="1" dirty="0">
                    <a:solidFill>
                      <a:srgbClr val="00B0F0"/>
                    </a:solidFill>
                  </a:rPr>
                  <a:t>d = </a:t>
                </a:r>
                <a14:m>
                  <m:oMath xmlns:m="http://schemas.openxmlformats.org/officeDocument/2006/math">
                    <m:f>
                      <m:fPr>
                        <m:ctrlPr>
                          <a:rPr lang="en-MY" sz="2399" b="1" i="1">
                            <a:solidFill>
                              <a:srgbClr val="00B0F0"/>
                            </a:solidFill>
                            <a:latin typeface="Cambria Math" panose="02040503050406030204" pitchFamily="18" charset="0"/>
                          </a:rPr>
                        </m:ctrlPr>
                      </m:fPr>
                      <m:num>
                        <m:nary>
                          <m:naryPr>
                            <m:chr m:val="∑"/>
                            <m:limLoc m:val="undOvr"/>
                            <m:subHide m:val="on"/>
                            <m:supHide m:val="on"/>
                            <m:ctrlPr>
                              <a:rPr lang="en-MY" sz="2399" b="1" i="1">
                                <a:solidFill>
                                  <a:srgbClr val="00B0F0"/>
                                </a:solidFill>
                                <a:latin typeface="Cambria Math" panose="02040503050406030204" pitchFamily="18" charset="0"/>
                              </a:rPr>
                            </m:ctrlPr>
                          </m:naryPr>
                          <m:sub/>
                          <m:sup/>
                          <m:e>
                            <m:sSup>
                              <m:sSupPr>
                                <m:ctrlPr>
                                  <a:rPr lang="en-MY" sz="2399" b="1" i="1" baseline="-25000">
                                    <a:solidFill>
                                      <a:srgbClr val="00B0F0"/>
                                    </a:solidFill>
                                    <a:latin typeface="Cambria Math" panose="02040503050406030204" pitchFamily="18" charset="0"/>
                                  </a:rPr>
                                </m:ctrlPr>
                              </m:sSupPr>
                              <m:e>
                                <m:r>
                                  <a:rPr lang="en-US" sz="2399" b="1">
                                    <a:solidFill>
                                      <a:srgbClr val="00B0F0"/>
                                    </a:solidFill>
                                    <a:latin typeface="Cambria Math" panose="02040503050406030204" pitchFamily="18" charset="0"/>
                                  </a:rPr>
                                  <m:t>(</m:t>
                                </m:r>
                                <m:r>
                                  <a:rPr lang="en-US" sz="2399" b="1" i="1">
                                    <a:solidFill>
                                      <a:srgbClr val="00B0F0"/>
                                    </a:solidFill>
                                    <a:latin typeface="Cambria Math" panose="02040503050406030204" pitchFamily="18" charset="0"/>
                                  </a:rPr>
                                  <m:t>𝛆</m:t>
                                </m:r>
                                <m:r>
                                  <a:rPr lang="en-US" sz="2399" b="1" i="1" baseline="-25000">
                                    <a:solidFill>
                                      <a:srgbClr val="00B0F0"/>
                                    </a:solidFill>
                                    <a:latin typeface="Cambria Math" panose="02040503050406030204" pitchFamily="18" charset="0"/>
                                  </a:rPr>
                                  <m:t>𝐭</m:t>
                                </m:r>
                                <m:r>
                                  <a:rPr lang="en-US" sz="2399" b="1" i="1">
                                    <a:solidFill>
                                      <a:srgbClr val="00B0F0"/>
                                    </a:solidFill>
                                    <a:latin typeface="Cambria Math" panose="02040503050406030204" pitchFamily="18" charset="0"/>
                                  </a:rPr>
                                  <m:t>−</m:t>
                                </m:r>
                                <m:r>
                                  <a:rPr lang="en-US" sz="2399" b="1" i="1">
                                    <a:solidFill>
                                      <a:srgbClr val="00B0F0"/>
                                    </a:solidFill>
                                    <a:latin typeface="Cambria Math" panose="02040503050406030204" pitchFamily="18" charset="0"/>
                                  </a:rPr>
                                  <m:t>𝛆</m:t>
                                </m:r>
                                <m:r>
                                  <a:rPr lang="en-US" sz="2399" b="1" i="1" baseline="-25000">
                                    <a:solidFill>
                                      <a:srgbClr val="00B0F0"/>
                                    </a:solidFill>
                                    <a:latin typeface="Cambria Math" panose="02040503050406030204" pitchFamily="18" charset="0"/>
                                  </a:rPr>
                                  <m:t>𝐭</m:t>
                                </m:r>
                                <m:r>
                                  <a:rPr lang="en-MY" sz="2399" b="1" baseline="-25000">
                                    <a:solidFill>
                                      <a:srgbClr val="00B0F0"/>
                                    </a:solidFill>
                                    <a:latin typeface="Cambria Math" panose="02040503050406030204" pitchFamily="18" charset="0"/>
                                  </a:rPr>
                                  <m:t>−</m:t>
                                </m:r>
                                <m:r>
                                  <a:rPr lang="en-US" sz="2399" b="1" i="1" baseline="-25000">
                                    <a:solidFill>
                                      <a:srgbClr val="00B0F0"/>
                                    </a:solidFill>
                                    <a:latin typeface="Cambria Math" panose="02040503050406030204" pitchFamily="18" charset="0"/>
                                  </a:rPr>
                                  <m:t>𝟏</m:t>
                                </m:r>
                                <m:r>
                                  <a:rPr lang="en-US" sz="2399" b="1">
                                    <a:solidFill>
                                      <a:srgbClr val="00B0F0"/>
                                    </a:solidFill>
                                    <a:latin typeface="Cambria Math" panose="02040503050406030204" pitchFamily="18" charset="0"/>
                                  </a:rPr>
                                  <m:t>)</m:t>
                                </m:r>
                              </m:e>
                              <m:sup>
                                <m:r>
                                  <a:rPr lang="en-US" sz="2399" b="1" i="1" baseline="-25000">
                                    <a:solidFill>
                                      <a:srgbClr val="00B0F0"/>
                                    </a:solidFill>
                                    <a:latin typeface="Cambria Math" panose="02040503050406030204" pitchFamily="18" charset="0"/>
                                  </a:rPr>
                                  <m:t>𝟐</m:t>
                                </m:r>
                              </m:sup>
                            </m:sSup>
                          </m:e>
                        </m:nary>
                      </m:num>
                      <m:den>
                        <m:nary>
                          <m:naryPr>
                            <m:chr m:val="∑"/>
                            <m:limLoc m:val="undOvr"/>
                            <m:subHide m:val="on"/>
                            <m:supHide m:val="on"/>
                            <m:ctrlPr>
                              <a:rPr lang="en-MY" sz="2399" b="1" i="1">
                                <a:solidFill>
                                  <a:srgbClr val="00B0F0"/>
                                </a:solidFill>
                                <a:latin typeface="Cambria Math" panose="02040503050406030204" pitchFamily="18" charset="0"/>
                              </a:rPr>
                            </m:ctrlPr>
                          </m:naryPr>
                          <m:sub/>
                          <m:sup/>
                          <m:e>
                            <m:r>
                              <a:rPr lang="en-US" sz="2399" b="1" i="1">
                                <a:solidFill>
                                  <a:srgbClr val="00B0F0"/>
                                </a:solidFill>
                                <a:latin typeface="Cambria Math" panose="02040503050406030204" pitchFamily="18" charset="0"/>
                              </a:rPr>
                              <m:t>𝛆</m:t>
                            </m:r>
                            <m:r>
                              <a:rPr lang="en-US" sz="2399" b="1" i="1" baseline="-25000">
                                <a:solidFill>
                                  <a:srgbClr val="00B0F0"/>
                                </a:solidFill>
                                <a:latin typeface="Cambria Math" panose="02040503050406030204" pitchFamily="18" charset="0"/>
                              </a:rPr>
                              <m:t>𝒕</m:t>
                            </m:r>
                          </m:e>
                        </m:nary>
                        <m:r>
                          <a:rPr lang="en-US" sz="2399" b="1" i="1">
                            <a:solidFill>
                              <a:srgbClr val="00B0F0"/>
                            </a:solidFill>
                            <a:latin typeface="Cambria Math" panose="02040503050406030204" pitchFamily="18" charset="0"/>
                          </a:rPr>
                          <m:t>²</m:t>
                        </m:r>
                      </m:den>
                    </m:f>
                  </m:oMath>
                </a14:m>
                <a:r>
                  <a:rPr lang="en-MY" sz="2399" b="1" dirty="0">
                    <a:solidFill>
                      <a:srgbClr val="00B0F0"/>
                    </a:solidFill>
                  </a:rPr>
                  <a:t>  = </a:t>
                </a:r>
                <a:r>
                  <a:rPr lang="en-US" sz="2399" b="1" dirty="0">
                    <a:solidFill>
                      <a:srgbClr val="00B0F0"/>
                    </a:solidFill>
                  </a:rPr>
                  <a:t> 2(1 - </a:t>
                </a:r>
                <a14:m>
                  <m:oMath xmlns:m="http://schemas.openxmlformats.org/officeDocument/2006/math">
                    <m:f>
                      <m:fPr>
                        <m:ctrlPr>
                          <a:rPr lang="en-MY" sz="2399" b="1" i="1">
                            <a:solidFill>
                              <a:srgbClr val="00B0F0"/>
                            </a:solidFill>
                            <a:latin typeface="Cambria Math" panose="02040503050406030204" pitchFamily="18" charset="0"/>
                          </a:rPr>
                        </m:ctrlPr>
                      </m:fPr>
                      <m:num>
                        <m:nary>
                          <m:naryPr>
                            <m:chr m:val="∑"/>
                            <m:limLoc m:val="undOvr"/>
                            <m:subHide m:val="on"/>
                            <m:supHide m:val="on"/>
                            <m:ctrlPr>
                              <a:rPr lang="en-MY" sz="2399" b="1" i="1">
                                <a:solidFill>
                                  <a:srgbClr val="00B0F0"/>
                                </a:solidFill>
                                <a:latin typeface="Cambria Math" panose="02040503050406030204" pitchFamily="18" charset="0"/>
                              </a:rPr>
                            </m:ctrlPr>
                          </m:naryPr>
                          <m:sub/>
                          <m:sup/>
                          <m:e>
                            <m:sSup>
                              <m:sSupPr>
                                <m:ctrlPr>
                                  <a:rPr lang="en-MY" sz="2399" b="1" i="1" baseline="-25000">
                                    <a:solidFill>
                                      <a:srgbClr val="00B0F0"/>
                                    </a:solidFill>
                                    <a:latin typeface="Cambria Math" panose="02040503050406030204" pitchFamily="18" charset="0"/>
                                  </a:rPr>
                                </m:ctrlPr>
                              </m:sSupPr>
                              <m:e>
                                <m:r>
                                  <a:rPr lang="en-US" sz="2399" b="1">
                                    <a:solidFill>
                                      <a:srgbClr val="00B0F0"/>
                                    </a:solidFill>
                                    <a:latin typeface="Cambria Math" panose="02040503050406030204" pitchFamily="18" charset="0"/>
                                  </a:rPr>
                                  <m:t>(</m:t>
                                </m:r>
                                <m:r>
                                  <a:rPr lang="en-US" sz="2399" b="1" i="1">
                                    <a:solidFill>
                                      <a:srgbClr val="00B0F0"/>
                                    </a:solidFill>
                                    <a:latin typeface="Cambria Math" panose="02040503050406030204" pitchFamily="18" charset="0"/>
                                  </a:rPr>
                                  <m:t>𝛆</m:t>
                                </m:r>
                                <m:r>
                                  <a:rPr lang="en-US" sz="2399" b="1" i="1" baseline="-25000">
                                    <a:solidFill>
                                      <a:srgbClr val="00B0F0"/>
                                    </a:solidFill>
                                    <a:latin typeface="Cambria Math" panose="02040503050406030204" pitchFamily="18" charset="0"/>
                                  </a:rPr>
                                  <m:t>𝐭</m:t>
                                </m:r>
                                <m:r>
                                  <a:rPr lang="en-US" sz="2399" b="1" i="1">
                                    <a:solidFill>
                                      <a:srgbClr val="00B0F0"/>
                                    </a:solidFill>
                                    <a:latin typeface="Cambria Math" panose="02040503050406030204" pitchFamily="18" charset="0"/>
                                  </a:rPr>
                                  <m:t>𝛆</m:t>
                                </m:r>
                                <m:r>
                                  <a:rPr lang="en-US" sz="2399" b="1" i="1" baseline="-25000">
                                    <a:solidFill>
                                      <a:srgbClr val="00B0F0"/>
                                    </a:solidFill>
                                    <a:latin typeface="Cambria Math" panose="02040503050406030204" pitchFamily="18" charset="0"/>
                                  </a:rPr>
                                  <m:t>𝒕</m:t>
                                </m:r>
                                <m:r>
                                  <a:rPr lang="en-US" sz="2399" b="1" i="1" baseline="-25000">
                                    <a:solidFill>
                                      <a:srgbClr val="00B0F0"/>
                                    </a:solidFill>
                                    <a:latin typeface="Cambria Math" panose="02040503050406030204" pitchFamily="18" charset="0"/>
                                  </a:rPr>
                                  <m:t>−</m:t>
                                </m:r>
                                <m:r>
                                  <a:rPr lang="en-US" sz="2399" b="1" i="1" baseline="-25000">
                                    <a:solidFill>
                                      <a:srgbClr val="00B0F0"/>
                                    </a:solidFill>
                                    <a:latin typeface="Cambria Math" panose="02040503050406030204" pitchFamily="18" charset="0"/>
                                  </a:rPr>
                                  <m:t>𝟏</m:t>
                                </m:r>
                                <m:r>
                                  <a:rPr lang="en-US" sz="2399" b="1" baseline="-25000">
                                    <a:solidFill>
                                      <a:srgbClr val="00B0F0"/>
                                    </a:solidFill>
                                    <a:latin typeface="Cambria Math" panose="02040503050406030204" pitchFamily="18" charset="0"/>
                                  </a:rPr>
                                  <m:t>)</m:t>
                                </m:r>
                              </m:e>
                              <m:sup>
                                <m:r>
                                  <a:rPr lang="en-US" sz="2399" b="1" i="1" baseline="-25000">
                                    <a:solidFill>
                                      <a:srgbClr val="00B0F0"/>
                                    </a:solidFill>
                                    <a:latin typeface="Cambria Math" panose="02040503050406030204" pitchFamily="18" charset="0"/>
                                  </a:rPr>
                                  <m:t>𝟐</m:t>
                                </m:r>
                              </m:sup>
                            </m:sSup>
                          </m:e>
                        </m:nary>
                      </m:num>
                      <m:den>
                        <m:nary>
                          <m:naryPr>
                            <m:chr m:val="∑"/>
                            <m:limLoc m:val="undOvr"/>
                            <m:subHide m:val="on"/>
                            <m:supHide m:val="on"/>
                            <m:ctrlPr>
                              <a:rPr lang="en-MY" sz="2399" b="1" i="1">
                                <a:solidFill>
                                  <a:srgbClr val="00B0F0"/>
                                </a:solidFill>
                                <a:latin typeface="Cambria Math" panose="02040503050406030204" pitchFamily="18" charset="0"/>
                              </a:rPr>
                            </m:ctrlPr>
                          </m:naryPr>
                          <m:sub/>
                          <m:sup/>
                          <m:e>
                            <m:r>
                              <a:rPr lang="en-US" sz="2399" b="1" i="1">
                                <a:solidFill>
                                  <a:srgbClr val="00B0F0"/>
                                </a:solidFill>
                                <a:latin typeface="Cambria Math" panose="02040503050406030204" pitchFamily="18" charset="0"/>
                              </a:rPr>
                              <m:t>𝛆</m:t>
                            </m:r>
                            <m:r>
                              <a:rPr lang="en-US" sz="2399" b="1" i="1" baseline="-25000">
                                <a:solidFill>
                                  <a:srgbClr val="00B0F0"/>
                                </a:solidFill>
                                <a:latin typeface="Cambria Math" panose="02040503050406030204" pitchFamily="18" charset="0"/>
                              </a:rPr>
                              <m:t>𝒕</m:t>
                            </m:r>
                          </m:e>
                        </m:nary>
                        <m:r>
                          <a:rPr lang="en-US" sz="2399" b="1" i="1">
                            <a:solidFill>
                              <a:srgbClr val="00B0F0"/>
                            </a:solidFill>
                            <a:latin typeface="Cambria Math" panose="02040503050406030204" pitchFamily="18" charset="0"/>
                          </a:rPr>
                          <m:t>²</m:t>
                        </m:r>
                      </m:den>
                    </m:f>
                  </m:oMath>
                </a14:m>
                <a:r>
                  <a:rPr lang="en-US" sz="2399" b="1" dirty="0">
                    <a:solidFill>
                      <a:srgbClr val="00B0F0"/>
                    </a:solidFill>
                  </a:rPr>
                  <a:t>) = 2(1 - ρ)</a:t>
                </a:r>
                <a:endParaRPr lang="en-MY" sz="2399" b="1" dirty="0">
                  <a:solidFill>
                    <a:srgbClr val="00B0F0"/>
                  </a:solidFill>
                </a:endParaRPr>
              </a:p>
              <a:p>
                <a:pPr lvl="2"/>
                <a:r>
                  <a:rPr lang="en-US" b="1" dirty="0" smtClean="0">
                    <a:solidFill>
                      <a:srgbClr val="FF0000"/>
                    </a:solidFill>
                  </a:rPr>
                  <a:t>If </a:t>
                </a:r>
                <a:r>
                  <a:rPr lang="en-US" b="1" dirty="0">
                    <a:solidFill>
                      <a:srgbClr val="FF0000"/>
                    </a:solidFill>
                  </a:rPr>
                  <a:t>ρ  = 1, then d = 0, perfectly positive autocorrelation</a:t>
                </a:r>
              </a:p>
              <a:p>
                <a:pPr lvl="2"/>
                <a:r>
                  <a:rPr lang="en-US" b="1" dirty="0">
                    <a:solidFill>
                      <a:srgbClr val="FF0000"/>
                    </a:solidFill>
                  </a:rPr>
                  <a:t>If ρ = -1, then d = 4, perfectly negative autocorrelation</a:t>
                </a:r>
              </a:p>
              <a:p>
                <a:pPr lvl="2"/>
                <a:r>
                  <a:rPr lang="en-US" b="1" dirty="0">
                    <a:solidFill>
                      <a:srgbClr val="FF0000"/>
                    </a:solidFill>
                  </a:rPr>
                  <a:t>If ρ = 0, then d = 2, perfectly no autocorrelation</a:t>
                </a:r>
              </a:p>
              <a:p>
                <a:pPr lvl="1"/>
                <a:r>
                  <a:rPr lang="en-US" b="1" dirty="0">
                    <a:solidFill>
                      <a:srgbClr val="002060"/>
                    </a:solidFill>
                  </a:rPr>
                  <a:t>the closer d to 2, the less possibility to have autocorrelation problem</a:t>
                </a:r>
              </a:p>
              <a:p>
                <a:pPr lvl="1"/>
                <a:r>
                  <a:rPr lang="en-US" b="1" dirty="0">
                    <a:solidFill>
                      <a:srgbClr val="002060"/>
                    </a:solidFill>
                  </a:rPr>
                  <a:t>the closer d to 0, the more possibility to have positive autocorrelation problem</a:t>
                </a:r>
              </a:p>
              <a:p>
                <a:pPr lvl="1"/>
                <a:r>
                  <a:rPr lang="en-US" b="1" dirty="0">
                    <a:solidFill>
                      <a:srgbClr val="002060"/>
                    </a:solidFill>
                  </a:rPr>
                  <a:t>the closer d to 4, the more possibility to have negative autocorrelation problem</a:t>
                </a:r>
              </a:p>
              <a:p>
                <a:pPr lvl="1"/>
                <a:endParaRPr lang="en-US" b="1" dirty="0"/>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7870" y="1166002"/>
                <a:ext cx="10351540" cy="5359342"/>
              </a:xfrm>
              <a:prstGeom prst="rect">
                <a:avLst/>
              </a:prstGeom>
              <a:blipFill rotWithShape="0">
                <a:blip r:embed="rId2"/>
                <a:stretch>
                  <a:fillRect l="-648" t="-1593"/>
                </a:stretch>
              </a:blipFill>
            </p:spPr>
            <p:txBody>
              <a:bodyPr/>
              <a:lstStyle/>
              <a:p>
                <a:r>
                  <a:rPr lang="en-US">
                    <a:noFill/>
                  </a:rPr>
                  <a:t> </a:t>
                </a:r>
              </a:p>
            </p:txBody>
          </p:sp>
        </mc:Fallback>
      </mc:AlternateContent>
    </p:spTree>
    <p:extLst>
      <p:ext uri="{BB962C8B-B14F-4D97-AF65-F5344CB8AC3E}">
        <p14:creationId xmlns:p14="http://schemas.microsoft.com/office/powerpoint/2010/main" val="307556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4632" y="427821"/>
            <a:ext cx="7922736" cy="639595"/>
          </a:xfrm>
        </p:spPr>
        <p:txBody>
          <a:bodyPr>
            <a:normAutofit/>
          </a:bodyPr>
          <a:lstStyle/>
          <a:p>
            <a:pPr algn="ctr"/>
            <a:r>
              <a:rPr lang="en-US" b="1" i="1" dirty="0">
                <a:solidFill>
                  <a:srgbClr val="C00000"/>
                </a:solidFill>
              </a:rPr>
              <a:t>A</a:t>
            </a:r>
            <a:r>
              <a:rPr lang="en-US" b="1" i="1" dirty="0" smtClean="0">
                <a:solidFill>
                  <a:srgbClr val="C00000"/>
                </a:solidFill>
              </a:rPr>
              <a:t>utocorrelation</a:t>
            </a:r>
            <a:endParaRPr lang="en-US" dirty="0">
              <a:solidFill>
                <a:srgbClr val="C00000"/>
              </a:solidFill>
            </a:endParaRPr>
          </a:p>
        </p:txBody>
      </p:sp>
      <p:sp>
        <p:nvSpPr>
          <p:cNvPr id="3" name="Content Placeholder 2"/>
          <p:cNvSpPr>
            <a:spLocks noGrp="1"/>
          </p:cNvSpPr>
          <p:nvPr>
            <p:ph idx="1"/>
          </p:nvPr>
        </p:nvSpPr>
        <p:spPr>
          <a:xfrm>
            <a:off x="888862" y="1197370"/>
            <a:ext cx="10217104" cy="5399982"/>
          </a:xfrm>
          <a:prstGeom prst="rect">
            <a:avLst/>
          </a:prstGeom>
        </p:spPr>
        <p:txBody>
          <a:bodyPr>
            <a:noAutofit/>
          </a:bodyPr>
          <a:lstStyle/>
          <a:p>
            <a:r>
              <a:rPr lang="en-US" sz="2399" b="1" dirty="0"/>
              <a:t>The limit indicating d close to or far from  0, 2, or 4, is determined by using Durbin-Watson table, which shows the value of </a:t>
            </a:r>
            <a:r>
              <a:rPr lang="en-US" sz="2399" b="1" dirty="0" err="1"/>
              <a:t>dL</a:t>
            </a:r>
            <a:r>
              <a:rPr lang="en-US" sz="2399" b="1" dirty="0"/>
              <a:t> and </a:t>
            </a:r>
            <a:r>
              <a:rPr lang="en-US" sz="2399" b="1" dirty="0" err="1"/>
              <a:t>dU</a:t>
            </a:r>
            <a:r>
              <a:rPr lang="en-US" sz="2399" b="1" dirty="0"/>
              <a:t> depending of the numbers of variables and observations </a:t>
            </a:r>
          </a:p>
          <a:p>
            <a:pPr marL="0" indent="0">
              <a:buNone/>
            </a:pPr>
            <a:endParaRPr lang="en-US" sz="2399" b="1" dirty="0"/>
          </a:p>
          <a:p>
            <a:pPr lvl="1"/>
            <a:r>
              <a:rPr lang="en-US" sz="1999" b="1" dirty="0">
                <a:solidFill>
                  <a:srgbClr val="FF0000"/>
                </a:solidFill>
              </a:rPr>
              <a:t>Positive autocorrelation if d &lt;</a:t>
            </a:r>
            <a:r>
              <a:rPr lang="en-US" sz="1999" b="1" dirty="0" err="1">
                <a:solidFill>
                  <a:srgbClr val="FF0000"/>
                </a:solidFill>
              </a:rPr>
              <a:t>d</a:t>
            </a:r>
            <a:r>
              <a:rPr lang="en-US" sz="1999" b="1" baseline="-25000" dirty="0" err="1">
                <a:solidFill>
                  <a:srgbClr val="FF0000"/>
                </a:solidFill>
              </a:rPr>
              <a:t>L</a:t>
            </a:r>
            <a:endParaRPr lang="en-US" sz="1999" b="1" baseline="-25000" dirty="0">
              <a:solidFill>
                <a:srgbClr val="FF0000"/>
              </a:solidFill>
            </a:endParaRPr>
          </a:p>
          <a:p>
            <a:pPr lvl="1"/>
            <a:r>
              <a:rPr lang="en-US" sz="1999" b="1" dirty="0">
                <a:solidFill>
                  <a:srgbClr val="FF0000"/>
                </a:solidFill>
              </a:rPr>
              <a:t>Can not be concluded  if </a:t>
            </a:r>
            <a:r>
              <a:rPr lang="en-US" sz="1999" b="1" dirty="0" err="1">
                <a:solidFill>
                  <a:srgbClr val="FF0000"/>
                </a:solidFill>
              </a:rPr>
              <a:t>d</a:t>
            </a:r>
            <a:r>
              <a:rPr lang="en-US" sz="1999" b="1" baseline="-25000" dirty="0" err="1">
                <a:solidFill>
                  <a:srgbClr val="FF0000"/>
                </a:solidFill>
              </a:rPr>
              <a:t>L</a:t>
            </a:r>
            <a:r>
              <a:rPr lang="en-US" sz="1999" b="1" dirty="0">
                <a:solidFill>
                  <a:srgbClr val="FF0000"/>
                </a:solidFill>
              </a:rPr>
              <a:t> &lt;d &lt;</a:t>
            </a:r>
            <a:r>
              <a:rPr lang="en-US" sz="1999" b="1" dirty="0" err="1">
                <a:solidFill>
                  <a:srgbClr val="FF0000"/>
                </a:solidFill>
              </a:rPr>
              <a:t>d</a:t>
            </a:r>
            <a:r>
              <a:rPr lang="en-US" sz="1999" b="1" baseline="-25000" dirty="0" err="1">
                <a:solidFill>
                  <a:srgbClr val="FF0000"/>
                </a:solidFill>
              </a:rPr>
              <a:t>U</a:t>
            </a:r>
            <a:endParaRPr lang="en-US" sz="1999" b="1" baseline="-25000" dirty="0">
              <a:solidFill>
                <a:srgbClr val="FF0000"/>
              </a:solidFill>
            </a:endParaRPr>
          </a:p>
          <a:p>
            <a:pPr lvl="1"/>
            <a:r>
              <a:rPr lang="en-US" sz="1999" b="1" dirty="0">
                <a:solidFill>
                  <a:srgbClr val="FF0000"/>
                </a:solidFill>
              </a:rPr>
              <a:t>No autocorrelation if </a:t>
            </a:r>
            <a:r>
              <a:rPr lang="en-US" sz="1999" b="1" dirty="0" err="1">
                <a:solidFill>
                  <a:srgbClr val="FF0000"/>
                </a:solidFill>
              </a:rPr>
              <a:t>d</a:t>
            </a:r>
            <a:r>
              <a:rPr lang="en-US" sz="1999" b="1" baseline="-25000" dirty="0" err="1">
                <a:solidFill>
                  <a:srgbClr val="FF0000"/>
                </a:solidFill>
              </a:rPr>
              <a:t>U</a:t>
            </a:r>
            <a:r>
              <a:rPr lang="en-US" sz="1999" b="1" dirty="0">
                <a:solidFill>
                  <a:srgbClr val="FF0000"/>
                </a:solidFill>
              </a:rPr>
              <a:t> &lt;d &lt;4 - </a:t>
            </a:r>
            <a:r>
              <a:rPr lang="en-US" sz="1999" b="1" dirty="0" err="1">
                <a:solidFill>
                  <a:srgbClr val="FF0000"/>
                </a:solidFill>
              </a:rPr>
              <a:t>d</a:t>
            </a:r>
            <a:r>
              <a:rPr lang="en-US" sz="1999" b="1" baseline="-25000" dirty="0" err="1">
                <a:solidFill>
                  <a:srgbClr val="FF0000"/>
                </a:solidFill>
              </a:rPr>
              <a:t>U</a:t>
            </a:r>
            <a:endParaRPr lang="en-US" sz="1999" b="1" baseline="-25000" dirty="0">
              <a:solidFill>
                <a:srgbClr val="FF0000"/>
              </a:solidFill>
            </a:endParaRPr>
          </a:p>
          <a:p>
            <a:pPr lvl="1"/>
            <a:r>
              <a:rPr lang="en-US" sz="1999" b="1" dirty="0">
                <a:solidFill>
                  <a:srgbClr val="FF0000"/>
                </a:solidFill>
              </a:rPr>
              <a:t>Can not be concluded if 4 - </a:t>
            </a:r>
            <a:r>
              <a:rPr lang="en-US" sz="1999" b="1" dirty="0" err="1">
                <a:solidFill>
                  <a:srgbClr val="FF0000"/>
                </a:solidFill>
              </a:rPr>
              <a:t>d</a:t>
            </a:r>
            <a:r>
              <a:rPr lang="en-US" sz="1999" b="1" baseline="-25000" dirty="0" err="1">
                <a:solidFill>
                  <a:srgbClr val="FF0000"/>
                </a:solidFill>
              </a:rPr>
              <a:t>U</a:t>
            </a:r>
            <a:r>
              <a:rPr lang="en-US" sz="1999" b="1" dirty="0">
                <a:solidFill>
                  <a:srgbClr val="FF0000"/>
                </a:solidFill>
              </a:rPr>
              <a:t> &lt;d &lt;4 - </a:t>
            </a:r>
            <a:r>
              <a:rPr lang="en-US" sz="1999" b="1" dirty="0" err="1">
                <a:solidFill>
                  <a:srgbClr val="FF0000"/>
                </a:solidFill>
              </a:rPr>
              <a:t>d</a:t>
            </a:r>
            <a:r>
              <a:rPr lang="en-US" sz="1999" b="1" baseline="-25000" dirty="0" err="1">
                <a:solidFill>
                  <a:srgbClr val="FF0000"/>
                </a:solidFill>
              </a:rPr>
              <a:t>L</a:t>
            </a:r>
            <a:endParaRPr lang="en-US" sz="1999" b="1" baseline="-25000" dirty="0">
              <a:solidFill>
                <a:srgbClr val="FF0000"/>
              </a:solidFill>
            </a:endParaRPr>
          </a:p>
          <a:p>
            <a:pPr lvl="1"/>
            <a:r>
              <a:rPr lang="en-US" sz="1999" b="1" dirty="0">
                <a:solidFill>
                  <a:srgbClr val="FF0000"/>
                </a:solidFill>
              </a:rPr>
              <a:t>Negative autocorrelation if d&gt; 4 – </a:t>
            </a:r>
            <a:r>
              <a:rPr lang="en-US" sz="1999" b="1" dirty="0" err="1">
                <a:solidFill>
                  <a:srgbClr val="FF0000"/>
                </a:solidFill>
              </a:rPr>
              <a:t>d</a:t>
            </a:r>
            <a:r>
              <a:rPr lang="en-US" sz="1999" b="1" baseline="-25000" dirty="0" err="1">
                <a:solidFill>
                  <a:srgbClr val="FF0000"/>
                </a:solidFill>
              </a:rPr>
              <a:t>L</a:t>
            </a:r>
            <a:endParaRPr lang="en-US" sz="1999" b="1" baseline="-25000" dirty="0">
              <a:solidFill>
                <a:srgbClr val="FF0000"/>
              </a:solidFill>
            </a:endParaRPr>
          </a:p>
          <a:p>
            <a:pPr marL="426645" lvl="1" indent="0">
              <a:buNone/>
            </a:pPr>
            <a:endParaRPr lang="en-US" sz="1999" b="1" baseline="-25000" dirty="0">
              <a:solidFill>
                <a:srgbClr val="FF0000"/>
              </a:solidFill>
            </a:endParaRPr>
          </a:p>
          <a:p>
            <a:pPr marL="280904" lvl="1" indent="-280904"/>
            <a:r>
              <a:rPr lang="en-US" b="1" dirty="0"/>
              <a:t>By using SPSS, it is just needed to click </a:t>
            </a:r>
            <a:r>
              <a:rPr lang="en-US" b="1" dirty="0">
                <a:solidFill>
                  <a:srgbClr val="FF0000"/>
                </a:solidFill>
              </a:rPr>
              <a:t>'Durbin-Watson'  </a:t>
            </a:r>
            <a:r>
              <a:rPr lang="en-US" b="1" dirty="0"/>
              <a:t>on </a:t>
            </a:r>
            <a:r>
              <a:rPr lang="en-US" b="1" dirty="0">
                <a:solidFill>
                  <a:srgbClr val="FF0000"/>
                </a:solidFill>
              </a:rPr>
              <a:t>'statistics' </a:t>
            </a:r>
            <a:r>
              <a:rPr lang="en-US" b="1" dirty="0"/>
              <a:t>menu after entering the independent variables and the dependent variable</a:t>
            </a:r>
          </a:p>
        </p:txBody>
      </p:sp>
    </p:spTree>
    <p:extLst>
      <p:ext uri="{BB962C8B-B14F-4D97-AF65-F5344CB8AC3E}">
        <p14:creationId xmlns:p14="http://schemas.microsoft.com/office/powerpoint/2010/main" val="141652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56" y="404664"/>
            <a:ext cx="10157354" cy="1397000"/>
          </a:xfrm>
        </p:spPr>
        <p:txBody>
          <a:bodyPr/>
          <a:lstStyle/>
          <a:p>
            <a:r>
              <a:rPr lang="en-US" sz="3199" b="1" dirty="0">
                <a:solidFill>
                  <a:srgbClr val="FF0000"/>
                </a:solidFill>
              </a:rPr>
              <a:t>MORE ON ESTIMATING RELATIONSHIP </a:t>
            </a:r>
            <a:br>
              <a:rPr lang="en-US" sz="3199" b="1" dirty="0">
                <a:solidFill>
                  <a:srgbClr val="FF0000"/>
                </a:solidFill>
              </a:rPr>
            </a:br>
            <a:r>
              <a:rPr lang="en-US" sz="3199" b="1" dirty="0">
                <a:solidFill>
                  <a:srgbClr val="FF0000"/>
                </a:solidFill>
              </a:rPr>
              <a:t>AMONG VARIABLES</a:t>
            </a:r>
          </a:p>
        </p:txBody>
      </p:sp>
      <p:sp>
        <p:nvSpPr>
          <p:cNvPr id="3" name="Content Placeholder 2"/>
          <p:cNvSpPr>
            <a:spLocks noGrp="1"/>
          </p:cNvSpPr>
          <p:nvPr>
            <p:ph idx="1"/>
          </p:nvPr>
        </p:nvSpPr>
        <p:spPr>
          <a:xfrm>
            <a:off x="1415480" y="1988841"/>
            <a:ext cx="7922736" cy="3132349"/>
          </a:xfrm>
          <a:prstGeom prst="rect">
            <a:avLst/>
          </a:prstGeom>
        </p:spPr>
        <p:txBody>
          <a:bodyPr>
            <a:normAutofit/>
          </a:bodyPr>
          <a:lstStyle/>
          <a:p>
            <a:r>
              <a:rPr lang="en-US" sz="3199" b="1" dirty="0"/>
              <a:t>Logistic Regression</a:t>
            </a:r>
          </a:p>
          <a:p>
            <a:r>
              <a:rPr lang="en-US" sz="3199" b="1" dirty="0"/>
              <a:t>Path Analysis</a:t>
            </a:r>
          </a:p>
          <a:p>
            <a:r>
              <a:rPr lang="en-US" sz="3199" b="1" dirty="0"/>
              <a:t>Structural Equation Modeling</a:t>
            </a:r>
          </a:p>
          <a:p>
            <a:r>
              <a:rPr lang="en-US" sz="3199" b="1" dirty="0"/>
              <a:t>Partial Least Square </a:t>
            </a:r>
          </a:p>
          <a:p>
            <a:endParaRPr lang="en-US" sz="3199" b="1" dirty="0"/>
          </a:p>
        </p:txBody>
      </p:sp>
    </p:spTree>
    <p:extLst>
      <p:ext uri="{BB962C8B-B14F-4D97-AF65-F5344CB8AC3E}">
        <p14:creationId xmlns:p14="http://schemas.microsoft.com/office/powerpoint/2010/main" val="23340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632" y="544331"/>
            <a:ext cx="7922736" cy="626152"/>
          </a:xfrm>
        </p:spPr>
        <p:txBody>
          <a:bodyPr>
            <a:normAutofit/>
          </a:bodyPr>
          <a:lstStyle/>
          <a:p>
            <a:pPr algn="ctr"/>
            <a:r>
              <a:rPr lang="en-US" b="1" dirty="0">
                <a:solidFill>
                  <a:srgbClr val="C00000"/>
                </a:solidFill>
              </a:rPr>
              <a:t>L</a:t>
            </a:r>
            <a:r>
              <a:rPr lang="en-US" b="1" dirty="0" smtClean="0">
                <a:solidFill>
                  <a:srgbClr val="C00000"/>
                </a:solidFill>
              </a:rPr>
              <a:t>ogistic Regression</a:t>
            </a:r>
            <a:endParaRPr lang="en-US" b="1" dirty="0">
              <a:solidFill>
                <a:srgbClr val="C00000"/>
              </a:solidFill>
            </a:endParaRPr>
          </a:p>
        </p:txBody>
      </p:sp>
      <p:sp>
        <p:nvSpPr>
          <p:cNvPr id="3" name="Content Placeholder 2"/>
          <p:cNvSpPr>
            <a:spLocks noGrp="1"/>
          </p:cNvSpPr>
          <p:nvPr>
            <p:ph idx="1"/>
          </p:nvPr>
        </p:nvSpPr>
        <p:spPr>
          <a:xfrm>
            <a:off x="1343473" y="1556792"/>
            <a:ext cx="9679361" cy="4536504"/>
          </a:xfrm>
          <a:prstGeom prst="rect">
            <a:avLst/>
          </a:prstGeom>
        </p:spPr>
        <p:txBody>
          <a:bodyPr>
            <a:normAutofit/>
          </a:bodyPr>
          <a:lstStyle/>
          <a:p>
            <a:r>
              <a:rPr lang="en-US" sz="2399" b="1" dirty="0">
                <a:solidFill>
                  <a:srgbClr val="FF0000"/>
                </a:solidFill>
              </a:rPr>
              <a:t>For logistic regression, the data scale dependent variable (Y) is categorical (non-metric), either binary (binary logistic regression) or multinomial (ordinal logistic regression)</a:t>
            </a:r>
          </a:p>
          <a:p>
            <a:r>
              <a:rPr lang="en-US" sz="2399" b="1" dirty="0">
                <a:solidFill>
                  <a:srgbClr val="FF0000"/>
                </a:solidFill>
              </a:rPr>
              <a:t>In logistic regression, we know namely the concept of odds ratio related to the concept of probability</a:t>
            </a:r>
          </a:p>
          <a:p>
            <a:r>
              <a:rPr lang="en-US" sz="2399" b="1" dirty="0">
                <a:solidFill>
                  <a:srgbClr val="FF0000"/>
                </a:solidFill>
              </a:rPr>
              <a:t>Logistic regression is part of the regression analysis that is used when the dependent variable (response) is a dichotomous variable (for binary). </a:t>
            </a:r>
          </a:p>
          <a:p>
            <a:r>
              <a:rPr lang="en-US" sz="2399" b="1" dirty="0">
                <a:solidFill>
                  <a:srgbClr val="FF0000"/>
                </a:solidFill>
              </a:rPr>
              <a:t>Dichotomous variables usually only consists of two values, which represent the appearance or absence of an event that is usually given the number 0 or 1</a:t>
            </a:r>
          </a:p>
        </p:txBody>
      </p:sp>
    </p:spTree>
    <p:extLst>
      <p:ext uri="{BB962C8B-B14F-4D97-AF65-F5344CB8AC3E}">
        <p14:creationId xmlns:p14="http://schemas.microsoft.com/office/powerpoint/2010/main" val="28273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325257" y="145788"/>
            <a:ext cx="7546254" cy="1039927"/>
          </a:xfrm>
        </p:spPr>
        <p:txBody>
          <a:bodyPr>
            <a:normAutofit/>
          </a:bodyPr>
          <a:lstStyle/>
          <a:p>
            <a:pPr algn="ctr"/>
            <a:r>
              <a:rPr lang="en-GB" altLang="en-US" sz="3200" b="1" dirty="0">
                <a:solidFill>
                  <a:schemeClr val="accent1">
                    <a:lumMod val="75000"/>
                  </a:schemeClr>
                </a:solidFill>
                <a:latin typeface="Arial" pitchFamily="34" charset="0"/>
              </a:rPr>
              <a:t>Research Strategies: Action research</a:t>
            </a:r>
            <a:r>
              <a:rPr lang="en-GB" altLang="en-US" sz="3200" dirty="0">
                <a:solidFill>
                  <a:schemeClr val="accent1">
                    <a:lumMod val="75000"/>
                  </a:schemeClr>
                </a:solidFill>
                <a:latin typeface="Arial" pitchFamily="34" charset="0"/>
              </a:rPr>
              <a:t> </a:t>
            </a:r>
            <a:endParaRPr lang="en-GB" altLang="en-US" sz="2800" dirty="0">
              <a:solidFill>
                <a:schemeClr val="accent1">
                  <a:lumMod val="75000"/>
                </a:schemeClr>
              </a:solidFill>
              <a:latin typeface="Arial" pitchFamily="34" charset="0"/>
            </a:endParaRPr>
          </a:p>
        </p:txBody>
      </p:sp>
      <p:sp>
        <p:nvSpPr>
          <p:cNvPr id="17411" name="Rectangle 3"/>
          <p:cNvSpPr>
            <a:spLocks noGrp="1" noChangeArrowheads="1"/>
          </p:cNvSpPr>
          <p:nvPr>
            <p:ph type="body" idx="4294967295"/>
          </p:nvPr>
        </p:nvSpPr>
        <p:spPr>
          <a:xfrm>
            <a:off x="4615543" y="1306286"/>
            <a:ext cx="7217869" cy="5341256"/>
          </a:xfrm>
          <a:prstGeom prst="rect">
            <a:avLst/>
          </a:prstGeom>
        </p:spPr>
        <p:txBody>
          <a:bodyPr>
            <a:normAutofit lnSpcReduction="10000"/>
          </a:bodyPr>
          <a:lstStyle/>
          <a:p>
            <a:r>
              <a:rPr lang="en-GB" altLang="en-US" sz="3200" b="1" dirty="0">
                <a:solidFill>
                  <a:schemeClr val="accent2">
                    <a:lumMod val="75000"/>
                  </a:schemeClr>
                </a:solidFill>
                <a:latin typeface="Arial" pitchFamily="34" charset="0"/>
              </a:rPr>
              <a:t>Key features</a:t>
            </a:r>
          </a:p>
          <a:p>
            <a:pPr lvl="1"/>
            <a:r>
              <a:rPr lang="en-GB" altLang="en-US" sz="2800" b="1" dirty="0">
                <a:solidFill>
                  <a:schemeClr val="accent2">
                    <a:lumMod val="75000"/>
                  </a:schemeClr>
                </a:solidFill>
                <a:latin typeface="Arial" pitchFamily="34" charset="0"/>
              </a:rPr>
              <a:t>Research IN action - not ON action </a:t>
            </a:r>
            <a:r>
              <a:rPr lang="en-GB" altLang="en-US" sz="2400" b="1" i="1" dirty="0">
                <a:solidFill>
                  <a:schemeClr val="accent2">
                    <a:lumMod val="75000"/>
                  </a:schemeClr>
                </a:solidFill>
                <a:latin typeface="Arial" pitchFamily="34" charset="0"/>
              </a:rPr>
              <a:t>focusing on the purpose</a:t>
            </a:r>
            <a:endParaRPr lang="en-GB" altLang="en-US" sz="2800" b="1" dirty="0">
              <a:solidFill>
                <a:schemeClr val="accent2">
                  <a:lumMod val="75000"/>
                </a:schemeClr>
              </a:solidFill>
              <a:latin typeface="Arial" pitchFamily="34" charset="0"/>
            </a:endParaRPr>
          </a:p>
          <a:p>
            <a:pPr lvl="1"/>
            <a:r>
              <a:rPr lang="en-GB" altLang="en-US" sz="2800" b="1" dirty="0">
                <a:solidFill>
                  <a:schemeClr val="accent2">
                    <a:lumMod val="75000"/>
                  </a:schemeClr>
                </a:solidFill>
                <a:latin typeface="Arial" pitchFamily="34" charset="0"/>
              </a:rPr>
              <a:t>Involvement of  practitioners in the research</a:t>
            </a:r>
            <a:r>
              <a:rPr lang="en-GB" altLang="en-US" sz="1600" b="1" i="1" dirty="0">
                <a:solidFill>
                  <a:schemeClr val="accent2">
                    <a:lumMod val="75000"/>
                  </a:schemeClr>
                </a:solidFill>
                <a:latin typeface="Arial" pitchFamily="34" charset="0"/>
              </a:rPr>
              <a:t> </a:t>
            </a:r>
            <a:endParaRPr lang="en-GB" altLang="en-US" sz="2800" b="1" dirty="0">
              <a:solidFill>
                <a:schemeClr val="accent2">
                  <a:lumMod val="75000"/>
                </a:schemeClr>
              </a:solidFill>
              <a:latin typeface="Arial" pitchFamily="34" charset="0"/>
            </a:endParaRPr>
          </a:p>
          <a:p>
            <a:pPr lvl="1"/>
            <a:r>
              <a:rPr lang="en-GB" altLang="en-US" sz="2800" b="1" dirty="0">
                <a:solidFill>
                  <a:schemeClr val="accent2">
                    <a:lumMod val="75000"/>
                  </a:schemeClr>
                </a:solidFill>
                <a:latin typeface="Arial" pitchFamily="34" charset="0"/>
              </a:rPr>
              <a:t>The researcher becomes part of the organisation</a:t>
            </a:r>
          </a:p>
          <a:p>
            <a:pPr lvl="1"/>
            <a:r>
              <a:rPr lang="en-GB" altLang="en-US" sz="2800" b="1" dirty="0">
                <a:solidFill>
                  <a:schemeClr val="accent2">
                    <a:lumMod val="75000"/>
                  </a:schemeClr>
                </a:solidFill>
                <a:latin typeface="Arial" pitchFamily="34" charset="0"/>
              </a:rPr>
              <a:t>Promotes change within the organisation</a:t>
            </a:r>
          </a:p>
          <a:p>
            <a:pPr lvl="1"/>
            <a:r>
              <a:rPr lang="en-GB" altLang="en-US" sz="2800" b="1" dirty="0">
                <a:solidFill>
                  <a:schemeClr val="accent2">
                    <a:lumMod val="75000"/>
                  </a:schemeClr>
                </a:solidFill>
                <a:latin typeface="Arial" pitchFamily="34" charset="0"/>
              </a:rPr>
              <a:t>Can have two distinct focus (Schein, 1999) – </a:t>
            </a:r>
            <a:r>
              <a:rPr lang="en-GB" altLang="en-US" sz="2800" b="1" dirty="0" smtClean="0">
                <a:solidFill>
                  <a:schemeClr val="accent2">
                    <a:lumMod val="75000"/>
                  </a:schemeClr>
                </a:solidFill>
                <a:latin typeface="Arial" pitchFamily="34" charset="0"/>
              </a:rPr>
              <a:t> the </a:t>
            </a:r>
            <a:r>
              <a:rPr lang="en-GB" altLang="en-US" sz="2800" b="1" dirty="0">
                <a:solidFill>
                  <a:schemeClr val="accent2">
                    <a:lumMod val="75000"/>
                  </a:schemeClr>
                </a:solidFill>
                <a:latin typeface="Arial" pitchFamily="34" charset="0"/>
              </a:rPr>
              <a:t>aim of the research and the needs of the sponsor</a:t>
            </a:r>
          </a:p>
        </p:txBody>
      </p:sp>
      <p:pic>
        <p:nvPicPr>
          <p:cNvPr id="7170" name="Picture 2" descr="http://www.nctq.org/docs/Action!_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14" y="73216"/>
            <a:ext cx="4012132" cy="6327586"/>
          </a:xfrm>
          <a:prstGeom prst="rect">
            <a:avLst/>
          </a:prstGeom>
          <a:noFill/>
          <a:scene3d>
            <a:camera prst="perspectiveContrastingRightFacing"/>
            <a:lightRig rig="threePt" dir="t"/>
          </a:scene3d>
          <a:sp3d>
            <a:bevelT w="114300" prst="hardEdg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0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457974"/>
            <a:ext cx="10081120" cy="6018232"/>
          </a:xfrm>
          <a:prstGeom prst="rect">
            <a:avLst/>
          </a:prstGeom>
        </p:spPr>
        <p:txBody>
          <a:bodyPr>
            <a:normAutofit/>
          </a:bodyPr>
          <a:lstStyle/>
          <a:p>
            <a:r>
              <a:rPr lang="en-US" sz="2399" b="1" dirty="0">
                <a:solidFill>
                  <a:srgbClr val="FF0000"/>
                </a:solidFill>
              </a:rPr>
              <a:t>Unlike ordinary linear regression, logistic regression does not assume the relationship between independent and dependent variables is linear. Logistic regression is a non-linear regression models specified which would follow the pattern of the curve as shown below</a:t>
            </a:r>
          </a:p>
        </p:txBody>
      </p:sp>
      <p:pic>
        <p:nvPicPr>
          <p:cNvPr id="2050" name="Picture 2" descr="C:\Users\user\Pictures\logistic-curv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2564904"/>
            <a:ext cx="6018232" cy="3732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409" y="332657"/>
            <a:ext cx="9437377" cy="2908289"/>
          </a:xfrm>
          <a:prstGeom prst="rect">
            <a:avLst/>
          </a:prstGeom>
        </p:spPr>
        <p:txBody>
          <a:bodyPr>
            <a:normAutofit/>
          </a:bodyPr>
          <a:lstStyle/>
          <a:p>
            <a:r>
              <a:rPr lang="en-US" sz="2799" b="1" dirty="0">
                <a:solidFill>
                  <a:srgbClr val="FF0000"/>
                </a:solidFill>
              </a:rPr>
              <a:t>The model used in the logistic regression is:</a:t>
            </a:r>
            <a:br>
              <a:rPr lang="en-US" sz="2799" b="1" dirty="0">
                <a:solidFill>
                  <a:srgbClr val="FF0000"/>
                </a:solidFill>
              </a:rPr>
            </a:br>
            <a:r>
              <a:rPr lang="en-US" sz="2799" b="1" dirty="0">
                <a:solidFill>
                  <a:srgbClr val="FF0000"/>
                </a:solidFill>
              </a:rPr>
              <a:t/>
            </a:r>
            <a:br>
              <a:rPr lang="en-US" sz="2799" b="1" dirty="0">
                <a:solidFill>
                  <a:srgbClr val="FF0000"/>
                </a:solidFill>
              </a:rPr>
            </a:br>
            <a:r>
              <a:rPr lang="en-US" sz="2799" b="1" dirty="0">
                <a:solidFill>
                  <a:srgbClr val="FF0000"/>
                </a:solidFill>
              </a:rPr>
              <a:t>Log (p / 1 - p) = β0 + β1X1 + β2X2 + .... + β</a:t>
            </a:r>
            <a:r>
              <a:rPr lang="en-US" sz="2799" b="1" dirty="0" err="1">
                <a:solidFill>
                  <a:srgbClr val="FF0000"/>
                </a:solidFill>
              </a:rPr>
              <a:t>kXk</a:t>
            </a:r>
            <a:r>
              <a:rPr lang="en-US" sz="2799" b="1" dirty="0">
                <a:solidFill>
                  <a:srgbClr val="FF0000"/>
                </a:solidFill>
              </a:rPr>
              <a:t/>
            </a:r>
            <a:br>
              <a:rPr lang="en-US" sz="2799" b="1" dirty="0">
                <a:solidFill>
                  <a:srgbClr val="FF0000"/>
                </a:solidFill>
              </a:rPr>
            </a:br>
            <a:r>
              <a:rPr lang="en-US" sz="2799" b="1" dirty="0">
                <a:solidFill>
                  <a:srgbClr val="FF0000"/>
                </a:solidFill>
              </a:rPr>
              <a:t/>
            </a:r>
            <a:br>
              <a:rPr lang="en-US" sz="2799" b="1" dirty="0">
                <a:solidFill>
                  <a:srgbClr val="FF0000"/>
                </a:solidFill>
              </a:rPr>
            </a:br>
            <a:r>
              <a:rPr lang="en-US" sz="2799" b="1" dirty="0">
                <a:solidFill>
                  <a:srgbClr val="FF0000"/>
                </a:solidFill>
              </a:rPr>
              <a:t>Where p is the possibility for Y = 1, and X1, X2, X3 are the independent variables, and </a:t>
            </a:r>
            <a:r>
              <a:rPr lang="el-GR" sz="2799" b="1" dirty="0">
                <a:solidFill>
                  <a:srgbClr val="FF0000"/>
                </a:solidFill>
              </a:rPr>
              <a:t>β</a:t>
            </a:r>
            <a:r>
              <a:rPr lang="en-US" sz="2799" b="1" dirty="0">
                <a:solidFill>
                  <a:srgbClr val="FF0000"/>
                </a:solidFill>
              </a:rPr>
              <a:t>s are regression coefficients.</a:t>
            </a:r>
          </a:p>
        </p:txBody>
      </p:sp>
    </p:spTree>
    <p:extLst>
      <p:ext uri="{BB962C8B-B14F-4D97-AF65-F5344CB8AC3E}">
        <p14:creationId xmlns:p14="http://schemas.microsoft.com/office/powerpoint/2010/main" val="205703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897" y="476672"/>
            <a:ext cx="10157354" cy="720080"/>
          </a:xfrm>
        </p:spPr>
        <p:txBody>
          <a:bodyPr/>
          <a:lstStyle/>
          <a:p>
            <a:pPr algn="ctr"/>
            <a:r>
              <a:rPr lang="en-US" b="1" dirty="0" smtClean="0">
                <a:solidFill>
                  <a:srgbClr val="C00000"/>
                </a:solidFill>
              </a:rPr>
              <a:t>direct and indirect effect</a:t>
            </a:r>
            <a:endParaRPr lang="en-US" b="1" dirty="0">
              <a:solidFill>
                <a:srgbClr val="C00000"/>
              </a:solidFill>
            </a:endParaRPr>
          </a:p>
        </p:txBody>
      </p:sp>
      <p:sp>
        <p:nvSpPr>
          <p:cNvPr id="3" name="Content Placeholder 2"/>
          <p:cNvSpPr>
            <a:spLocks noGrp="1"/>
          </p:cNvSpPr>
          <p:nvPr>
            <p:ph idx="1"/>
          </p:nvPr>
        </p:nvSpPr>
        <p:spPr>
          <a:xfrm>
            <a:off x="1118897" y="1701800"/>
            <a:ext cx="10157354" cy="2807320"/>
          </a:xfrm>
        </p:spPr>
        <p:txBody>
          <a:bodyPr>
            <a:normAutofit/>
          </a:bodyPr>
          <a:lstStyle/>
          <a:p>
            <a:r>
              <a:rPr lang="en-US" sz="3200" b="1" dirty="0">
                <a:solidFill>
                  <a:srgbClr val="000066"/>
                </a:solidFill>
              </a:rPr>
              <a:t>Direct effect and Indirect effect can be identified by :</a:t>
            </a:r>
          </a:p>
          <a:p>
            <a:pPr lvl="1"/>
            <a:r>
              <a:rPr lang="en-US" sz="2800" b="1" i="1" dirty="0">
                <a:solidFill>
                  <a:srgbClr val="000066"/>
                </a:solidFill>
              </a:rPr>
              <a:t>path analysis</a:t>
            </a:r>
          </a:p>
          <a:p>
            <a:pPr lvl="1"/>
            <a:r>
              <a:rPr lang="en-US" sz="2800" b="1" i="1" dirty="0">
                <a:solidFill>
                  <a:srgbClr val="000066"/>
                </a:solidFill>
              </a:rPr>
              <a:t>structural equation modeling</a:t>
            </a:r>
          </a:p>
          <a:p>
            <a:pPr lvl="1"/>
            <a:r>
              <a:rPr lang="en-US" sz="2800" b="1" i="1" dirty="0">
                <a:solidFill>
                  <a:srgbClr val="000066"/>
                </a:solidFill>
              </a:rPr>
              <a:t>partial least squares</a:t>
            </a:r>
            <a:endParaRPr lang="en-US" sz="2800" b="1" dirty="0">
              <a:solidFill>
                <a:srgbClr val="000066"/>
              </a:solidFill>
            </a:endParaRPr>
          </a:p>
          <a:p>
            <a:endParaRPr lang="en-US" sz="3200" b="1" dirty="0">
              <a:solidFill>
                <a:srgbClr val="000066"/>
              </a:solidFill>
            </a:endParaRPr>
          </a:p>
        </p:txBody>
      </p:sp>
    </p:spTree>
    <p:extLst>
      <p:ext uri="{BB962C8B-B14F-4D97-AF65-F5344CB8AC3E}">
        <p14:creationId xmlns:p14="http://schemas.microsoft.com/office/powerpoint/2010/main" val="153475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707" y="641703"/>
            <a:ext cx="7922736" cy="609441"/>
          </a:xfrm>
        </p:spPr>
        <p:txBody>
          <a:bodyPr>
            <a:normAutofit/>
          </a:bodyPr>
          <a:lstStyle/>
          <a:p>
            <a:r>
              <a:rPr lang="en-US" b="1" dirty="0">
                <a:solidFill>
                  <a:srgbClr val="C00000"/>
                </a:solidFill>
              </a:rPr>
              <a:t>Path </a:t>
            </a:r>
            <a:r>
              <a:rPr lang="en-US" b="1" dirty="0" smtClean="0">
                <a:solidFill>
                  <a:srgbClr val="C00000"/>
                </a:solidFill>
              </a:rPr>
              <a:t>Analysis</a:t>
            </a:r>
            <a:endParaRPr lang="en-US" b="1" dirty="0">
              <a:solidFill>
                <a:srgbClr val="C00000"/>
              </a:solidFill>
            </a:endParaRPr>
          </a:p>
        </p:txBody>
      </p:sp>
      <p:sp>
        <p:nvSpPr>
          <p:cNvPr id="3" name="Content Placeholder 2"/>
          <p:cNvSpPr>
            <a:spLocks noGrp="1"/>
          </p:cNvSpPr>
          <p:nvPr>
            <p:ph idx="1"/>
          </p:nvPr>
        </p:nvSpPr>
        <p:spPr>
          <a:xfrm>
            <a:off x="902306" y="1425910"/>
            <a:ext cx="10971892" cy="5243450"/>
          </a:xfrm>
          <a:prstGeom prst="rect">
            <a:avLst/>
          </a:prstGeom>
        </p:spPr>
        <p:txBody>
          <a:bodyPr>
            <a:normAutofit/>
          </a:bodyPr>
          <a:lstStyle/>
          <a:p>
            <a:r>
              <a:rPr lang="en-US" b="1" dirty="0"/>
              <a:t>Path analysis is a technique for analyzing the causal relationship that occurs in multiple regression if the independent variables affect the dependent variable </a:t>
            </a:r>
            <a:r>
              <a:rPr lang="en-US" b="1" dirty="0">
                <a:solidFill>
                  <a:srgbClr val="FF0000"/>
                </a:solidFill>
              </a:rPr>
              <a:t>not only directly but also indirectly </a:t>
            </a:r>
            <a:r>
              <a:rPr lang="en-US" b="1" dirty="0"/>
              <a:t>". (Robert D. </a:t>
            </a:r>
            <a:r>
              <a:rPr lang="en-US" b="1" dirty="0" err="1"/>
              <a:t>Retherford</a:t>
            </a:r>
            <a:r>
              <a:rPr lang="en-US" b="1" dirty="0"/>
              <a:t> 1993</a:t>
            </a:r>
            <a:r>
              <a:rPr lang="en-US" b="1" dirty="0" smtClean="0"/>
              <a:t>)</a:t>
            </a:r>
            <a:endParaRPr lang="en-US" b="1" dirty="0"/>
          </a:p>
          <a:p>
            <a:r>
              <a:rPr lang="en-US" b="1" dirty="0"/>
              <a:t>Path analysis is an extension of multiple regression analysis</a:t>
            </a:r>
          </a:p>
        </p:txBody>
      </p:sp>
      <p:grpSp>
        <p:nvGrpSpPr>
          <p:cNvPr id="6" name="Group 5"/>
          <p:cNvGrpSpPr/>
          <p:nvPr/>
        </p:nvGrpSpPr>
        <p:grpSpPr>
          <a:xfrm>
            <a:off x="1055440" y="3789041"/>
            <a:ext cx="3393494" cy="2736303"/>
            <a:chOff x="0" y="0"/>
            <a:chExt cx="2628900" cy="1352550"/>
          </a:xfrm>
        </p:grpSpPr>
        <mc:AlternateContent xmlns:mc="http://schemas.openxmlformats.org/markup-compatibility/2006" xmlns:a14="http://schemas.microsoft.com/office/drawing/2010/main">
          <mc:Choice Requires="a14">
            <p:sp>
              <p:nvSpPr>
                <p:cNvPr id="7" name="Rectangle 6"/>
                <p:cNvSpPr/>
                <p:nvPr/>
              </p:nvSpPr>
              <p:spPr>
                <a:xfrm>
                  <a:off x="19050" y="0"/>
                  <a:ext cx="342900" cy="3143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𝑋</m:t>
                            </m:r>
                          </m:e>
                          <m:sub>
                            <m:r>
                              <a:rPr lang="en-US" sz="1200" i="1">
                                <a:latin typeface="Cambria Math" panose="02040503050406030204" pitchFamily="18" charset="0"/>
                                <a:ea typeface="Calibri" panose="020F0502020204030204" pitchFamily="34" charset="0"/>
                                <a:cs typeface="Times New Roman" panose="02020603050405020304" pitchFamily="18" charset="0"/>
                              </a:rPr>
                              <m:t>1</m:t>
                            </m:r>
                          </m:sub>
                        </m:sSub>
                      </m:oMath>
                    </m:oMathPara>
                  </a14:m>
                  <a:endParaRPr lang="en-US" sz="110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050" y="0"/>
                  <a:ext cx="342900" cy="314325"/>
                </a:xfrm>
                <a:prstGeom prst="rect">
                  <a:avLst/>
                </a:prstGeom>
                <a:blipFill rotWithShape="0">
                  <a:blip r:embed="rId2"/>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525" y="504825"/>
                  <a:ext cx="342900" cy="3143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𝑋</m:t>
                            </m:r>
                          </m:e>
                          <m:sub>
                            <m:r>
                              <a:rPr lang="en-US" sz="1200" i="1">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 y="504825"/>
                  <a:ext cx="342900" cy="314325"/>
                </a:xfrm>
                <a:prstGeom prst="rect">
                  <a:avLst/>
                </a:prstGeom>
                <a:blipFill rotWithShape="0">
                  <a:blip r:embed="rId3"/>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0" y="1038225"/>
                  <a:ext cx="342900" cy="3143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𝑋</m:t>
                            </m:r>
                          </m:e>
                          <m:sub>
                            <m:r>
                              <a:rPr lang="en-US" sz="1200" i="1">
                                <a:latin typeface="Cambria Math" panose="02040503050406030204" pitchFamily="18" charset="0"/>
                                <a:ea typeface="Calibri" panose="020F0502020204030204" pitchFamily="34" charset="0"/>
                                <a:cs typeface="Times New Roman" panose="02020603050405020304" pitchFamily="18" charset="0"/>
                              </a:rPr>
                              <m:t>3</m:t>
                            </m:r>
                          </m:sub>
                        </m:sSub>
                      </m:oMath>
                    </m:oMathPara>
                  </a14:m>
                  <a:endParaRPr lang="en-US" sz="110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0" y="1038225"/>
                  <a:ext cx="342900" cy="314325"/>
                </a:xfrm>
                <a:prstGeom prst="rect">
                  <a:avLst/>
                </a:prstGeom>
                <a:blipFill rotWithShape="0">
                  <a:blip r:embed="rId4"/>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181100" y="495300"/>
                  <a:ext cx="342900" cy="3143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Calibri" panose="020F0502020204030204" pitchFamily="34" charset="0"/>
                                <a:cs typeface="Times New Roman" panose="02020603050405020304" pitchFamily="18" charset="0"/>
                              </a:rPr>
                            </m:ctrlPr>
                          </m:sSubPr>
                          <m:e>
                            <m:r>
                              <a:rPr lang="en-US" sz="1200" i="1">
                                <a:latin typeface="Cambria Math" panose="02040503050406030204" pitchFamily="18" charset="0"/>
                                <a:ea typeface="Calibri" panose="020F0502020204030204" pitchFamily="34" charset="0"/>
                                <a:cs typeface="Times New Roman" panose="02020603050405020304" pitchFamily="18" charset="0"/>
                              </a:rPr>
                              <m:t>𝑋</m:t>
                            </m:r>
                          </m:e>
                          <m:sub>
                            <m:r>
                              <a:rPr lang="en-US" sz="1200" i="1">
                                <a:latin typeface="Cambria Math" panose="02040503050406030204" pitchFamily="18" charset="0"/>
                                <a:ea typeface="Calibri" panose="020F0502020204030204" pitchFamily="34" charset="0"/>
                                <a:cs typeface="Times New Roman" panose="02020603050405020304" pitchFamily="18" charset="0"/>
                              </a:rPr>
                              <m:t>4</m:t>
                            </m:r>
                          </m:sub>
                        </m:sSub>
                      </m:oMath>
                    </m:oMathPara>
                  </a14:m>
                  <a:endParaRPr lang="en-US" sz="110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81100" y="495300"/>
                  <a:ext cx="342900" cy="314325"/>
                </a:xfrm>
                <a:prstGeom prst="rect">
                  <a:avLst/>
                </a:prstGeom>
                <a:blipFill rotWithShape="0">
                  <a:blip r:embed="rId5"/>
                  <a:stretch>
                    <a:fillRect/>
                  </a:stretch>
                </a:blipFill>
                <a:ln w="19050">
                  <a:solidFill>
                    <a:schemeClr val="tx1"/>
                  </a:solidFill>
                </a:ln>
              </p:spPr>
              <p:txBody>
                <a:bodyPr/>
                <a:lstStyle/>
                <a:p>
                  <a:r>
                    <a:rPr lang="en-US">
                      <a:noFill/>
                    </a:rPr>
                    <a:t> </a:t>
                  </a:r>
                </a:p>
              </p:txBody>
            </p:sp>
          </mc:Fallback>
        </mc:AlternateContent>
        <p:sp>
          <p:nvSpPr>
            <p:cNvPr id="11" name="Rectangle 10"/>
            <p:cNvSpPr/>
            <p:nvPr/>
          </p:nvSpPr>
          <p:spPr>
            <a:xfrm>
              <a:off x="2286000" y="495300"/>
              <a:ext cx="342900" cy="31432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a:ea typeface="Calibri" panose="020F0502020204030204" pitchFamily="34" charset="0"/>
                  <a:cs typeface="Times New Roman" panose="02020603050405020304" pitchFamily="18" charset="0"/>
                </a:rPr>
                <a:t>Y</a:t>
              </a:r>
              <a:endParaRPr lang="en-US" sz="1100">
                <a:ea typeface="Calibri" panose="020F0502020204030204" pitchFamily="34" charset="0"/>
                <a:cs typeface="Times New Roman" panose="02020603050405020304" pitchFamily="18" charset="0"/>
              </a:endParaRPr>
            </a:p>
          </p:txBody>
        </p:sp>
        <p:cxnSp>
          <p:nvCxnSpPr>
            <p:cNvPr id="12" name="Straight Arrow Connector 11"/>
            <p:cNvCxnSpPr/>
            <p:nvPr/>
          </p:nvCxnSpPr>
          <p:spPr>
            <a:xfrm>
              <a:off x="361950" y="104775"/>
              <a:ext cx="819150" cy="514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61950" y="666750"/>
              <a:ext cx="819150" cy="457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52425" y="714375"/>
              <a:ext cx="828675" cy="4883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61950" y="666750"/>
              <a:ext cx="1971675" cy="5334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1950" y="104775"/>
              <a:ext cx="1924050" cy="5619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24000" y="638175"/>
              <a:ext cx="762000" cy="476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Rectangle 17"/>
              <p:cNvSpPr/>
              <p:nvPr/>
            </p:nvSpPr>
            <p:spPr>
              <a:xfrm>
                <a:off x="5519936" y="3770033"/>
                <a:ext cx="5458172" cy="646331"/>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sub>
                      </m:sSub>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𝜹</m:t>
                          </m:r>
                        </m:e>
                        <m:sub>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𝟎</m:t>
                          </m:r>
                        </m:sub>
                      </m:sSub>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𝜹</m:t>
                          </m:r>
                        </m:e>
                        <m:sub>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sub>
                      </m:sSub>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𝜹</m:t>
                          </m:r>
                        </m:e>
                        <m:sub>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sub>
                      </m:sSub>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𝜹</m:t>
                          </m:r>
                        </m:e>
                        <m:sub>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sub>
                      </m:sSub>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𝒀</m:t>
                      </m:r>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𝝆</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𝝆</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sub>
                      </m:sSub>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𝝆</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b>
                      </m:sSub>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𝝆</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𝑿</m:t>
                          </m:r>
                        </m:e>
                        <m: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𝟒</m:t>
                          </m:r>
                        </m:sub>
                      </m:sSub>
                      <m:r>
                        <a:rPr lang="en-US"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n-US"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𝜺</m:t>
                      </m:r>
                    </m:oMath>
                  </m:oMathPara>
                </a14:m>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519936" y="3770033"/>
                <a:ext cx="5458172" cy="646331"/>
              </a:xfrm>
              <a:prstGeom prst="rect">
                <a:avLst/>
              </a:prstGeom>
              <a:blipFill rotWithShape="0">
                <a:blip r:embed="rId6"/>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871865" y="4935800"/>
                <a:ext cx="6804577" cy="923330"/>
              </a:xfrm>
              <a:prstGeom prst="rect">
                <a:avLst/>
              </a:prstGeom>
              <a:noFill/>
            </p:spPr>
            <p:txBody>
              <a:bodyPr wrap="square" rtlCol="0">
                <a:spAutoFit/>
              </a:bodyPr>
              <a:lstStyle/>
              <a:p>
                <a:pPr marL="93663" indent="-93663">
                  <a:buFont typeface="Arial" panose="020B0604020202020204" pitchFamily="34" charset="0"/>
                  <a:buChar char="•"/>
                </a:pP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𝜹</m:t>
                        </m:r>
                      </m:e>
                      <m:sub>
                        <m:r>
                          <a:rPr lang="en-US" b="1" i="1">
                            <a:latin typeface="Cambria Math" panose="02040503050406030204" pitchFamily="18" charset="0"/>
                          </a:rPr>
                          <m:t>𝟏</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𝜹</m:t>
                        </m:r>
                      </m:e>
                      <m:sub>
                        <m:r>
                          <a:rPr lang="en-US" b="1" i="1">
                            <a:latin typeface="Cambria Math" panose="02040503050406030204" pitchFamily="18" charset="0"/>
                          </a:rPr>
                          <m:t>𝟐</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𝜹</m:t>
                        </m:r>
                      </m:e>
                      <m:sub>
                        <m:r>
                          <a:rPr lang="en-US" b="1" i="1">
                            <a:latin typeface="Cambria Math" panose="02040503050406030204" pitchFamily="18" charset="0"/>
                          </a:rPr>
                          <m:t>𝟑</m:t>
                        </m:r>
                      </m:sub>
                    </m:sSub>
                    <m:r>
                      <a:rPr lang="en-US" b="1">
                        <a:latin typeface="Cambria Math" panose="02040503050406030204" pitchFamily="18" charset="0"/>
                      </a:rPr>
                      <m:t>: </m:t>
                    </m:r>
                    <m:r>
                      <a:rPr lang="en-US" b="1">
                        <a:latin typeface="Cambria Math" panose="02040503050406030204" pitchFamily="18" charset="0"/>
                      </a:rPr>
                      <m:t>𝐢𝐧𝐝𝐢𝐜𝐚𝐭𝐢𝐧𝐠</m:t>
                    </m:r>
                    <m:r>
                      <a:rPr lang="en-US" b="1">
                        <a:latin typeface="Cambria Math" panose="02040503050406030204" pitchFamily="18" charset="0"/>
                      </a:rPr>
                      <m:t> </m:t>
                    </m:r>
                    <m:r>
                      <a:rPr lang="en-US" b="1">
                        <a:latin typeface="Cambria Math" panose="02040503050406030204" pitchFamily="18" charset="0"/>
                      </a:rPr>
                      <m:t>𝐢𝐧𝐝𝐢𝐫𝐞𝐜𝐭</m:t>
                    </m:r>
                    <m:r>
                      <a:rPr lang="en-US" b="1">
                        <a:latin typeface="Cambria Math" panose="02040503050406030204" pitchFamily="18" charset="0"/>
                      </a:rPr>
                      <m:t> </m:t>
                    </m:r>
                    <m:r>
                      <a:rPr lang="en-US" b="1">
                        <a:latin typeface="Cambria Math" panose="02040503050406030204" pitchFamily="18" charset="0"/>
                      </a:rPr>
                      <m:t>𝐞𝐟𝐟𝐞𝐜𝐭</m:t>
                    </m:r>
                    <m:r>
                      <a:rPr lang="en-US" b="1">
                        <a:latin typeface="Cambria Math" panose="02040503050406030204" pitchFamily="18" charset="0"/>
                      </a:rPr>
                      <m:t> </m:t>
                    </m:r>
                    <m:r>
                      <a:rPr lang="en-US" b="1">
                        <a:latin typeface="Cambria Math" panose="02040503050406030204" pitchFamily="18" charset="0"/>
                      </a:rPr>
                      <m:t>𝐨𝐟</m:t>
                    </m:r>
                    <m:r>
                      <a:rPr lang="en-US" b="1">
                        <a:latin typeface="Cambria Math" panose="02040503050406030204" pitchFamily="18" charset="0"/>
                      </a:rPr>
                      <m:t> </m:t>
                    </m:r>
                    <m:sSub>
                      <m:sSubPr>
                        <m:ctrlPr>
                          <a:rPr lang="en-US" b="1" i="1">
                            <a:latin typeface="Cambria Math" panose="02040503050406030204" pitchFamily="18" charset="0"/>
                          </a:rPr>
                        </m:ctrlPr>
                      </m:sSubPr>
                      <m:e>
                        <m:r>
                          <a:rPr lang="en-US" b="1">
                            <a:latin typeface="Cambria Math" panose="02040503050406030204" pitchFamily="18" charset="0"/>
                          </a:rPr>
                          <m:t>𝐗</m:t>
                        </m:r>
                      </m:e>
                      <m:sub>
                        <m:r>
                          <a:rPr lang="en-US" b="1">
                            <a:latin typeface="Cambria Math" panose="02040503050406030204" pitchFamily="18" charset="0"/>
                          </a:rPr>
                          <m:t>𝟏</m:t>
                        </m:r>
                      </m:sub>
                    </m:sSub>
                    <m:r>
                      <a:rPr lang="en-US" b="1">
                        <a:latin typeface="Cambria Math" panose="02040503050406030204" pitchFamily="18" charset="0"/>
                      </a:rPr>
                      <m:t>, </m:t>
                    </m:r>
                    <m:sSub>
                      <m:sSubPr>
                        <m:ctrlPr>
                          <a:rPr lang="en-US" b="1" i="1">
                            <a:latin typeface="Cambria Math" panose="02040503050406030204" pitchFamily="18" charset="0"/>
                          </a:rPr>
                        </m:ctrlPr>
                      </m:sSubPr>
                      <m:e>
                        <m:r>
                          <a:rPr lang="en-US" b="1">
                            <a:latin typeface="Cambria Math" panose="02040503050406030204" pitchFamily="18" charset="0"/>
                          </a:rPr>
                          <m:t>𝐗</m:t>
                        </m:r>
                      </m:e>
                      <m:sub>
                        <m:r>
                          <a:rPr lang="en-US" b="1">
                            <a:latin typeface="Cambria Math" panose="02040503050406030204" pitchFamily="18" charset="0"/>
                          </a:rPr>
                          <m:t>𝟐</m:t>
                        </m:r>
                      </m:sub>
                    </m:sSub>
                    <m:r>
                      <a:rPr lang="en-US" b="1">
                        <a:latin typeface="Cambria Math" panose="02040503050406030204" pitchFamily="18" charset="0"/>
                      </a:rPr>
                      <m:t>, </m:t>
                    </m:r>
                    <m:sSub>
                      <m:sSubPr>
                        <m:ctrlPr>
                          <a:rPr lang="en-US" b="1" i="1">
                            <a:latin typeface="Cambria Math" panose="02040503050406030204" pitchFamily="18" charset="0"/>
                          </a:rPr>
                        </m:ctrlPr>
                      </m:sSubPr>
                      <m:e>
                        <m:r>
                          <a:rPr lang="en-US" b="1">
                            <a:latin typeface="Cambria Math" panose="02040503050406030204" pitchFamily="18" charset="0"/>
                          </a:rPr>
                          <m:t>𝐗</m:t>
                        </m:r>
                      </m:e>
                      <m:sub>
                        <m:r>
                          <a:rPr lang="en-US" b="1">
                            <a:latin typeface="Cambria Math" panose="02040503050406030204" pitchFamily="18" charset="0"/>
                          </a:rPr>
                          <m:t>𝟑</m:t>
                        </m:r>
                      </m:sub>
                    </m:sSub>
                  </m:oMath>
                </a14:m>
                <a:r>
                  <a:rPr lang="en-US" b="1" dirty="0">
                    <a:ea typeface="Adobe Heiti Std R" panose="020B0400000000000000" pitchFamily="34" charset="-128"/>
                  </a:rPr>
                  <a:t> on Y through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𝟒</m:t>
                        </m:r>
                      </m:sub>
                    </m:sSub>
                  </m:oMath>
                </a14:m>
                <a:r>
                  <a:rPr lang="en-US" b="1" dirty="0">
                    <a:ea typeface="Adobe Heiti Std R" panose="020B0400000000000000" pitchFamily="34" charset="-128"/>
                  </a:rPr>
                  <a:t> </a:t>
                </a:r>
                <a:endParaRPr lang="en-US" b="1" i="1" dirty="0"/>
              </a:p>
              <a:p>
                <a:pPr marL="93663" indent="-93663">
                  <a:buFont typeface="Arial" panose="020B0604020202020204" pitchFamily="34" charset="0"/>
                  <a:buChar char="•"/>
                </a:pP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𝝆</m:t>
                        </m:r>
                      </m:e>
                      <m:sub>
                        <m:r>
                          <a:rPr lang="en-US" b="1" i="1">
                            <a:latin typeface="Cambria Math" panose="02040503050406030204" pitchFamily="18" charset="0"/>
                          </a:rPr>
                          <m:t>𝟏</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𝝆</m:t>
                        </m:r>
                      </m:e>
                      <m:sub>
                        <m:r>
                          <a:rPr lang="en-US" b="1" i="1">
                            <a:latin typeface="Cambria Math" panose="02040503050406030204" pitchFamily="18" charset="0"/>
                          </a:rPr>
                          <m:t>𝟑</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𝝆</m:t>
                        </m:r>
                      </m:e>
                      <m:sub>
                        <m:r>
                          <a:rPr lang="en-US" b="1" i="1">
                            <a:latin typeface="Cambria Math" panose="02040503050406030204" pitchFamily="18" charset="0"/>
                          </a:rPr>
                          <m:t>𝟒</m:t>
                        </m:r>
                      </m:sub>
                    </m:sSub>
                  </m:oMath>
                </a14:m>
                <a:r>
                  <a:rPr lang="en-US" b="1" dirty="0">
                    <a:ea typeface="Adobe Heiti Std R" panose="020B0400000000000000" pitchFamily="34" charset="-128"/>
                  </a:rPr>
                  <a:t>: </a:t>
                </a:r>
                <a14:m>
                  <m:oMath xmlns:m="http://schemas.openxmlformats.org/officeDocument/2006/math">
                    <m:r>
                      <a:rPr lang="en-US" b="1">
                        <a:latin typeface="Cambria Math" panose="02040503050406030204" pitchFamily="18" charset="0"/>
                      </a:rPr>
                      <m:t>𝐝𝐢𝐫𝐞𝐜𝐭</m:t>
                    </m:r>
                    <m:r>
                      <a:rPr lang="en-US" b="1">
                        <a:latin typeface="Cambria Math" panose="02040503050406030204" pitchFamily="18" charset="0"/>
                      </a:rPr>
                      <m:t> </m:t>
                    </m:r>
                    <m:r>
                      <a:rPr lang="en-US" b="1">
                        <a:latin typeface="Cambria Math" panose="02040503050406030204" pitchFamily="18" charset="0"/>
                      </a:rPr>
                      <m:t>𝐞𝐟𝐟𝐞𝐜𝐭</m:t>
                    </m:r>
                    <m:r>
                      <a:rPr lang="en-US" b="1">
                        <a:latin typeface="Cambria Math" panose="02040503050406030204" pitchFamily="18" charset="0"/>
                      </a:rPr>
                      <m:t> </m:t>
                    </m:r>
                    <m:r>
                      <a:rPr lang="en-US" b="1">
                        <a:latin typeface="Cambria Math" panose="02040503050406030204" pitchFamily="18" charset="0"/>
                      </a:rPr>
                      <m:t>𝐨𝐟</m:t>
                    </m:r>
                    <m:r>
                      <a:rPr lang="en-US" b="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 </m:t>
                        </m:r>
                        <m:r>
                          <a:rPr lang="en-US" b="1" i="1">
                            <a:latin typeface="Cambria Math" panose="02040503050406030204" pitchFamily="18" charset="0"/>
                          </a:rPr>
                          <m:t>𝑿</m:t>
                        </m:r>
                      </m:e>
                      <m:sub>
                        <m:r>
                          <a:rPr lang="en-US" b="1" i="1">
                            <a:latin typeface="Cambria Math" panose="02040503050406030204" pitchFamily="18" charset="0"/>
                          </a:rPr>
                          <m:t>𝟏</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𝟑</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𝟒</m:t>
                        </m:r>
                      </m:sub>
                    </m:sSub>
                    <m:r>
                      <a:rPr lang="en-US" b="1">
                        <a:latin typeface="Cambria Math" panose="02040503050406030204" pitchFamily="18" charset="0"/>
                      </a:rPr>
                      <m:t> </m:t>
                    </m:r>
                  </m:oMath>
                </a14:m>
                <a:r>
                  <a:rPr lang="en-US" b="1" dirty="0">
                    <a:ea typeface="Adobe Heiti Std R" panose="020B0400000000000000" pitchFamily="34" charset="-128"/>
                  </a:rPr>
                  <a:t>on Y.</a:t>
                </a:r>
              </a:p>
            </p:txBody>
          </p:sp>
        </mc:Choice>
        <mc:Fallback xmlns="">
          <p:sp>
            <p:nvSpPr>
              <p:cNvPr id="19" name="TextBox 18"/>
              <p:cNvSpPr txBox="1">
                <a:spLocks noRot="1" noChangeAspect="1" noMove="1" noResize="1" noEditPoints="1" noAdjustHandles="1" noChangeArrowheads="1" noChangeShapeType="1" noTextEdit="1"/>
              </p:cNvSpPr>
              <p:nvPr/>
            </p:nvSpPr>
            <p:spPr>
              <a:xfrm>
                <a:off x="4871865" y="4935800"/>
                <a:ext cx="6804577" cy="923330"/>
              </a:xfrm>
              <a:prstGeom prst="rect">
                <a:avLst/>
              </a:prstGeom>
              <a:blipFill rotWithShape="0">
                <a:blip r:embed="rId7"/>
                <a:stretch>
                  <a:fillRect l="-538" t="-4636" r="-90" b="-9272"/>
                </a:stretch>
              </a:blipFill>
            </p:spPr>
            <p:txBody>
              <a:bodyPr/>
              <a:lstStyle/>
              <a:p>
                <a:r>
                  <a:rPr lang="en-US">
                    <a:noFill/>
                  </a:rPr>
                  <a:t> </a:t>
                </a:r>
              </a:p>
            </p:txBody>
          </p:sp>
        </mc:Fallback>
      </mc:AlternateContent>
    </p:spTree>
    <p:extLst>
      <p:ext uri="{BB962C8B-B14F-4D97-AF65-F5344CB8AC3E}">
        <p14:creationId xmlns:p14="http://schemas.microsoft.com/office/powerpoint/2010/main" val="350900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652" y="633239"/>
            <a:ext cx="9598696" cy="617907"/>
          </a:xfrm>
        </p:spPr>
        <p:txBody>
          <a:bodyPr>
            <a:normAutofit/>
          </a:bodyPr>
          <a:lstStyle/>
          <a:p>
            <a:r>
              <a:rPr lang="en-US" b="1" dirty="0">
                <a:solidFill>
                  <a:srgbClr val="C00000"/>
                </a:solidFill>
              </a:rPr>
              <a:t>Structural </a:t>
            </a:r>
            <a:r>
              <a:rPr lang="en-US" b="1" dirty="0" smtClean="0">
                <a:solidFill>
                  <a:srgbClr val="C00000"/>
                </a:solidFill>
              </a:rPr>
              <a:t>Equation Modeling</a:t>
            </a:r>
            <a:endParaRPr lang="en-US" b="1" dirty="0">
              <a:solidFill>
                <a:srgbClr val="C00000"/>
              </a:solidFill>
            </a:endParaRPr>
          </a:p>
        </p:txBody>
      </p:sp>
      <p:sp>
        <p:nvSpPr>
          <p:cNvPr id="3" name="Content Placeholder 2"/>
          <p:cNvSpPr>
            <a:spLocks noGrp="1"/>
          </p:cNvSpPr>
          <p:nvPr>
            <p:ph idx="1"/>
          </p:nvPr>
        </p:nvSpPr>
        <p:spPr>
          <a:xfrm>
            <a:off x="1198064" y="1372138"/>
            <a:ext cx="9697284" cy="4217103"/>
          </a:xfrm>
          <a:prstGeom prst="rect">
            <a:avLst/>
          </a:prstGeom>
        </p:spPr>
        <p:txBody>
          <a:bodyPr>
            <a:noAutofit/>
          </a:bodyPr>
          <a:lstStyle/>
          <a:p>
            <a:r>
              <a:rPr lang="en-US" sz="1999" b="1" dirty="0"/>
              <a:t>Structural equation modeling (SEM)</a:t>
            </a:r>
          </a:p>
          <a:p>
            <a:pPr lvl="1"/>
            <a:r>
              <a:rPr lang="en-US" sz="1999" b="1" dirty="0"/>
              <a:t>A very general, chiefly linear, chiefly cross-sectional statistical modeling technique</a:t>
            </a:r>
          </a:p>
          <a:p>
            <a:pPr lvl="2"/>
            <a:r>
              <a:rPr lang="en-US" b="1" dirty="0"/>
              <a:t>factor analysis</a:t>
            </a:r>
          </a:p>
          <a:p>
            <a:pPr lvl="2"/>
            <a:r>
              <a:rPr lang="en-US" b="1" dirty="0"/>
              <a:t>path analysis and </a:t>
            </a:r>
          </a:p>
          <a:p>
            <a:pPr lvl="2"/>
            <a:r>
              <a:rPr lang="en-US" b="1" dirty="0"/>
              <a:t>regression</a:t>
            </a:r>
          </a:p>
          <a:p>
            <a:r>
              <a:rPr lang="en-US" sz="1999" b="1" dirty="0"/>
              <a:t>SEM is a largely confirmatory rather than exploratory technique</a:t>
            </a:r>
          </a:p>
          <a:p>
            <a:pPr lvl="1"/>
            <a:r>
              <a:rPr lang="en-US" sz="1999" b="1" dirty="0"/>
              <a:t>A researcher are more likely to use SEM to determine whether a certain model is valid rather than using SEM to "find" a suitable model</a:t>
            </a:r>
          </a:p>
          <a:p>
            <a:pPr lvl="1"/>
            <a:r>
              <a:rPr lang="en-US" sz="1999" b="1" dirty="0"/>
              <a:t>Although SEM analyses often involve a certain exploratory element</a:t>
            </a:r>
          </a:p>
        </p:txBody>
      </p:sp>
    </p:spTree>
    <p:extLst>
      <p:ext uri="{BB962C8B-B14F-4D97-AF65-F5344CB8AC3E}">
        <p14:creationId xmlns:p14="http://schemas.microsoft.com/office/powerpoint/2010/main" val="194870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404664"/>
            <a:ext cx="9477708" cy="1944216"/>
          </a:xfrm>
          <a:prstGeom prst="rect">
            <a:avLst/>
          </a:prstGeom>
        </p:spPr>
        <p:txBody>
          <a:bodyPr>
            <a:normAutofit/>
          </a:bodyPr>
          <a:lstStyle/>
          <a:p>
            <a:r>
              <a:rPr lang="en-US" sz="2399" b="1" dirty="0"/>
              <a:t>A structural equation model implies a structure of the covariance matrix of the measures </a:t>
            </a:r>
          </a:p>
          <a:p>
            <a:r>
              <a:rPr lang="en-US" sz="2399" b="1" dirty="0"/>
              <a:t>hence an alternative name for this field, "analysis of covariance structures"</a:t>
            </a:r>
          </a:p>
        </p:txBody>
      </p:sp>
    </p:spTree>
    <p:extLst>
      <p:ext uri="{BB962C8B-B14F-4D97-AF65-F5344CB8AC3E}">
        <p14:creationId xmlns:p14="http://schemas.microsoft.com/office/powerpoint/2010/main" val="642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410" y="656360"/>
            <a:ext cx="10190217" cy="662002"/>
          </a:xfrm>
        </p:spPr>
        <p:txBody>
          <a:bodyPr>
            <a:normAutofit/>
          </a:bodyPr>
          <a:lstStyle/>
          <a:p>
            <a:pPr algn="ctr"/>
            <a:r>
              <a:rPr lang="en-US" sz="3200" b="1" dirty="0">
                <a:solidFill>
                  <a:srgbClr val="C00000"/>
                </a:solidFill>
              </a:rPr>
              <a:t>Partial Least Square (PLS) </a:t>
            </a:r>
            <a:endParaRPr lang="en-US" sz="5400" dirty="0">
              <a:solidFill>
                <a:srgbClr val="C00000"/>
              </a:solidFill>
            </a:endParaRPr>
          </a:p>
        </p:txBody>
      </p:sp>
      <p:sp>
        <p:nvSpPr>
          <p:cNvPr id="3" name="Content Placeholder 2"/>
          <p:cNvSpPr>
            <a:spLocks noGrp="1"/>
          </p:cNvSpPr>
          <p:nvPr>
            <p:ph idx="1"/>
          </p:nvPr>
        </p:nvSpPr>
        <p:spPr>
          <a:xfrm>
            <a:off x="996411" y="1600676"/>
            <a:ext cx="10190217" cy="4996676"/>
          </a:xfrm>
          <a:prstGeom prst="rect">
            <a:avLst/>
          </a:prstGeom>
        </p:spPr>
        <p:txBody>
          <a:bodyPr>
            <a:normAutofit/>
          </a:bodyPr>
          <a:lstStyle/>
          <a:p>
            <a:r>
              <a:rPr lang="en-US" sz="2399" b="1" dirty="0"/>
              <a:t>PLS is an alternative method of settlement of a complex multilevel models that do not require a big size samples </a:t>
            </a:r>
          </a:p>
          <a:p>
            <a:r>
              <a:rPr lang="en-US" sz="2399" b="1" dirty="0"/>
              <a:t>PLS regression is particularly useful when we need to predict a set of dependent variables from a (very) large set of independent variables (predictors)</a:t>
            </a:r>
          </a:p>
          <a:p>
            <a:r>
              <a:rPr lang="en-US" sz="2399" b="1" dirty="0"/>
              <a:t>In addition there are also some advantages, namely PLS which will have implications for the optimal prediction accuracy </a:t>
            </a:r>
          </a:p>
          <a:p>
            <a:r>
              <a:rPr lang="en-US" sz="2399" b="1" dirty="0"/>
              <a:t>PLS method is a powerful method of analysis because it does not assume a scale of measurement data and can also be used to confirm the theory</a:t>
            </a:r>
          </a:p>
          <a:p>
            <a:endParaRPr lang="en-US" sz="2399" b="1" dirty="0"/>
          </a:p>
        </p:txBody>
      </p:sp>
    </p:spTree>
    <p:extLst>
      <p:ext uri="{BB962C8B-B14F-4D97-AF65-F5344CB8AC3E}">
        <p14:creationId xmlns:p14="http://schemas.microsoft.com/office/powerpoint/2010/main" val="1336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4291" y="836713"/>
            <a:ext cx="9854127" cy="4464496"/>
          </a:xfrm>
          <a:prstGeom prst="rect">
            <a:avLst/>
          </a:prstGeom>
        </p:spPr>
        <p:txBody>
          <a:bodyPr>
            <a:normAutofit/>
          </a:bodyPr>
          <a:lstStyle/>
          <a:p>
            <a:r>
              <a:rPr lang="en-US" sz="2399" b="1" dirty="0"/>
              <a:t>PLS regression is a recent technique that generalizes and combines features from principal component analysis and multiple regression. </a:t>
            </a:r>
          </a:p>
          <a:p>
            <a:r>
              <a:rPr lang="en-US" sz="2399" b="1" dirty="0"/>
              <a:t>Its goal is to predict or analyze a set of dependent variables from a set of independent variables or predictors. </a:t>
            </a:r>
          </a:p>
          <a:p>
            <a:r>
              <a:rPr lang="en-US" sz="2399" b="1" dirty="0"/>
              <a:t>This prediction is achieved by extracting from the predictors a set of orthogonal factors called latent variables which have the best predictive power. </a:t>
            </a:r>
          </a:p>
          <a:p>
            <a:r>
              <a:rPr lang="en-US" sz="2399" b="1" dirty="0"/>
              <a:t>Some programs are designed to complete the PLS is </a:t>
            </a:r>
            <a:r>
              <a:rPr lang="en-US" sz="2399" b="1" dirty="0" err="1"/>
              <a:t>SmartPLS</a:t>
            </a:r>
            <a:r>
              <a:rPr lang="en-US" sz="2399" b="1" dirty="0"/>
              <a:t>, </a:t>
            </a:r>
            <a:r>
              <a:rPr lang="en-US" sz="2399" b="1" dirty="0" err="1"/>
              <a:t>PLSGraph</a:t>
            </a:r>
            <a:r>
              <a:rPr lang="en-US" sz="2399" b="1" dirty="0"/>
              <a:t>, VPLS or PLS-GUI.</a:t>
            </a:r>
          </a:p>
        </p:txBody>
      </p:sp>
    </p:spTree>
    <p:extLst>
      <p:ext uri="{BB962C8B-B14F-4D97-AF65-F5344CB8AC3E}">
        <p14:creationId xmlns:p14="http://schemas.microsoft.com/office/powerpoint/2010/main" val="358461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uib.no/sites/w3.uib.no/files/w2/gr/grounded_theory_web.jpg"/>
          <p:cNvPicPr>
            <a:picLocks noChangeAspect="1" noChangeArrowheads="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9866" t="36235" r="18172" b="11765"/>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2209800" y="315912"/>
            <a:ext cx="8709212" cy="110947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ctr"/>
            <a:r>
              <a:rPr lang="en-GB" altLang="en-US" sz="4000" b="1" dirty="0" smtClean="0">
                <a:solidFill>
                  <a:srgbClr val="FF0000"/>
                </a:solidFill>
                <a:latin typeface="Arial" pitchFamily="34" charset="0"/>
              </a:rPr>
              <a:t>Research Strategies; </a:t>
            </a:r>
            <a:r>
              <a:rPr lang="en-GB" altLang="en-US" sz="3200" b="1" dirty="0" smtClean="0">
                <a:solidFill>
                  <a:srgbClr val="FF0000"/>
                </a:solidFill>
                <a:latin typeface="Arial" pitchFamily="34" charset="0"/>
              </a:rPr>
              <a:t>Grounded theory </a:t>
            </a:r>
            <a:r>
              <a:rPr lang="en-GB" altLang="en-US" sz="3100" b="1" i="1" dirty="0" smtClean="0">
                <a:solidFill>
                  <a:srgbClr val="FF0000"/>
                </a:solidFill>
                <a:latin typeface="Arial" pitchFamily="34" charset="0"/>
              </a:rPr>
              <a:t>(Inductive deductive approach)</a:t>
            </a:r>
            <a:endParaRPr lang="en-GB" altLang="en-US" sz="3200" b="1" i="1" dirty="0">
              <a:solidFill>
                <a:srgbClr val="FF0000"/>
              </a:solidFill>
              <a:latin typeface="Arial" pitchFamily="34" charset="0"/>
            </a:endParaRPr>
          </a:p>
        </p:txBody>
      </p:sp>
      <p:sp>
        <p:nvSpPr>
          <p:cNvPr id="7" name="Rectangle 3"/>
          <p:cNvSpPr txBox="1">
            <a:spLocks noChangeArrowheads="1"/>
          </p:cNvSpPr>
          <p:nvPr/>
        </p:nvSpPr>
        <p:spPr>
          <a:xfrm>
            <a:off x="376518" y="1600200"/>
            <a:ext cx="11389658" cy="2272553"/>
          </a:xfrm>
          <a:prstGeom prst="rect">
            <a:avLst/>
          </a:prstGeom>
        </p:spPr>
        <p:txBody>
          <a:bodyPr vert="horz" lIns="91440" tIns="45720" rIns="91440" bIns="45720" rtlCol="0">
            <a:normAutofit fontScale="775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nSpc>
                <a:spcPct val="90000"/>
              </a:lnSpc>
            </a:pPr>
            <a:r>
              <a:rPr lang="en-GB" altLang="en-US" sz="3600" b="1" dirty="0" smtClean="0">
                <a:solidFill>
                  <a:srgbClr val="A50021"/>
                </a:solidFill>
                <a:latin typeface="Arial" pitchFamily="34" charset="0"/>
              </a:rPr>
              <a:t>Key features:</a:t>
            </a:r>
          </a:p>
          <a:p>
            <a:pPr>
              <a:lnSpc>
                <a:spcPct val="90000"/>
              </a:lnSpc>
            </a:pPr>
            <a:r>
              <a:rPr lang="en-GB" altLang="en-US" sz="3100" b="1" dirty="0" smtClean="0">
                <a:solidFill>
                  <a:srgbClr val="A50021"/>
                </a:solidFill>
                <a:latin typeface="Arial" pitchFamily="34" charset="0"/>
              </a:rPr>
              <a:t>Theory is built through induction and deduction</a:t>
            </a:r>
          </a:p>
          <a:p>
            <a:pPr>
              <a:lnSpc>
                <a:spcPct val="90000"/>
              </a:lnSpc>
            </a:pPr>
            <a:r>
              <a:rPr lang="en-GB" altLang="en-US" sz="3100" b="1" dirty="0" smtClean="0">
                <a:solidFill>
                  <a:srgbClr val="A50021"/>
                </a:solidFill>
                <a:latin typeface="Arial" pitchFamily="34" charset="0"/>
              </a:rPr>
              <a:t>Helps to predict and explain behaviour</a:t>
            </a:r>
          </a:p>
          <a:p>
            <a:pPr>
              <a:lnSpc>
                <a:spcPct val="90000"/>
              </a:lnSpc>
            </a:pPr>
            <a:r>
              <a:rPr lang="en-GB" altLang="en-US" sz="3100" b="1" dirty="0" smtClean="0">
                <a:solidFill>
                  <a:srgbClr val="A50021"/>
                </a:solidFill>
                <a:latin typeface="Arial" pitchFamily="34" charset="0"/>
              </a:rPr>
              <a:t>Develops theory from data generated by </a:t>
            </a:r>
          </a:p>
          <a:p>
            <a:pPr>
              <a:lnSpc>
                <a:spcPct val="90000"/>
              </a:lnSpc>
              <a:buFontTx/>
              <a:buNone/>
            </a:pPr>
            <a:r>
              <a:rPr lang="en-GB" altLang="en-US" sz="3100" b="1" dirty="0" smtClean="0">
                <a:solidFill>
                  <a:srgbClr val="A50021"/>
                </a:solidFill>
                <a:latin typeface="Arial" pitchFamily="34" charset="0"/>
              </a:rPr>
              <a:t>	observations </a:t>
            </a:r>
          </a:p>
          <a:p>
            <a:pPr>
              <a:lnSpc>
                <a:spcPct val="90000"/>
              </a:lnSpc>
            </a:pPr>
            <a:r>
              <a:rPr lang="en-GB" altLang="en-US" sz="3100" b="1" dirty="0" smtClean="0">
                <a:solidFill>
                  <a:srgbClr val="A50021"/>
                </a:solidFill>
                <a:latin typeface="Arial" pitchFamily="34" charset="0"/>
              </a:rPr>
              <a:t>Is an interpretative process, not a logical-deductive one</a:t>
            </a:r>
            <a:endParaRPr lang="en-GB" altLang="en-US" sz="2300" b="1" dirty="0">
              <a:solidFill>
                <a:srgbClr val="A50021"/>
              </a:solidFill>
              <a:latin typeface="Arial" pitchFamily="34" charset="0"/>
            </a:endParaRPr>
          </a:p>
        </p:txBody>
      </p:sp>
      <p:sp>
        <p:nvSpPr>
          <p:cNvPr id="2" name="Rectangle 1"/>
          <p:cNvSpPr/>
          <p:nvPr/>
        </p:nvSpPr>
        <p:spPr>
          <a:xfrm>
            <a:off x="147918" y="4052571"/>
            <a:ext cx="11631706" cy="2677656"/>
          </a:xfrm>
          <a:prstGeom prst="rect">
            <a:avLst/>
          </a:prstGeom>
        </p:spPr>
        <p:txBody>
          <a:bodyPr wrap="square">
            <a:spAutoFit/>
          </a:bodyPr>
          <a:lstStyle/>
          <a:p>
            <a:pPr marL="914400" lvl="1" indent="-457200">
              <a:buFont typeface="Arial" panose="020B0604020202020204" pitchFamily="34" charset="0"/>
              <a:buChar char="•"/>
            </a:pPr>
            <a:r>
              <a:rPr lang="en-US" altLang="en-US" sz="2800" b="1" dirty="0">
                <a:cs typeface="Times New Roman" pitchFamily="18" charset="0"/>
              </a:rPr>
              <a:t>Represents an inductive investigation in which the researcher poses questions about information provided by respondents or taken from historical records.</a:t>
            </a:r>
          </a:p>
          <a:p>
            <a:pPr marL="1371600" lvl="2" indent="-457200">
              <a:buFont typeface="Arial" panose="020B0604020202020204" pitchFamily="34" charset="0"/>
              <a:buChar char="•"/>
            </a:pPr>
            <a:r>
              <a:rPr lang="en-US" altLang="en-US" sz="2800" b="1" dirty="0">
                <a:cs typeface="Times New Roman" pitchFamily="18" charset="0"/>
              </a:rPr>
              <a:t>The researcher asks the questions to him or herself and repeatedly questions the responses to derive deeper explanations.</a:t>
            </a:r>
          </a:p>
        </p:txBody>
      </p:sp>
    </p:spTree>
    <p:extLst>
      <p:ext uri="{BB962C8B-B14F-4D97-AF65-F5344CB8AC3E}">
        <p14:creationId xmlns:p14="http://schemas.microsoft.com/office/powerpoint/2010/main" val="190440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Cherry blossom nature presentation (widescreen)</Template>
  <TotalTime>118</TotalTime>
  <Words>4355</Words>
  <Application>Microsoft Office PowerPoint</Application>
  <PresentationFormat>Widescreen</PresentationFormat>
  <Paragraphs>639</Paragraphs>
  <Slides>87</Slides>
  <Notes>15</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7" baseType="lpstr">
      <vt:lpstr>微軟正黑體</vt:lpstr>
      <vt:lpstr>Adobe Heiti Std R</vt:lpstr>
      <vt:lpstr>Arial</vt:lpstr>
      <vt:lpstr>Calibri</vt:lpstr>
      <vt:lpstr>Cambria</vt:lpstr>
      <vt:lpstr>Cambria Math</vt:lpstr>
      <vt:lpstr>Corbel</vt:lpstr>
      <vt:lpstr>Courier New</vt:lpstr>
      <vt:lpstr>Gill Sans MT</vt:lpstr>
      <vt:lpstr>Lucida Calligraphy</vt:lpstr>
      <vt:lpstr>Monotype Corsiva</vt:lpstr>
      <vt:lpstr>Symbol</vt:lpstr>
      <vt:lpstr>Tahoma</vt:lpstr>
      <vt:lpstr>Times New Roman</vt:lpstr>
      <vt:lpstr>Tw Cen MT</vt:lpstr>
      <vt:lpstr>Verdana</vt:lpstr>
      <vt:lpstr>Wingdings</vt:lpstr>
      <vt:lpstr>Wingdings 3</vt:lpstr>
      <vt:lpstr>Cherry Blossom 16x9</vt:lpstr>
      <vt:lpstr>Equation</vt:lpstr>
      <vt:lpstr>RESEARCH DESIGN</vt:lpstr>
      <vt:lpstr>OVERVIEW OF RESEARCH PROCESS</vt:lpstr>
      <vt:lpstr>design of research</vt:lpstr>
      <vt:lpstr>Qualitative vs Quantitative Research:</vt:lpstr>
      <vt:lpstr>Research Strategies: Experiment  </vt:lpstr>
      <vt:lpstr>Research Strategies: Survey </vt:lpstr>
      <vt:lpstr>PowerPoint Presentation</vt:lpstr>
      <vt:lpstr>Research Strategies: Action research </vt:lpstr>
      <vt:lpstr>PowerPoint Presentation</vt:lpstr>
      <vt:lpstr>PowerPoint Presentation</vt:lpstr>
      <vt:lpstr>Research Strategies: Archival research</vt:lpstr>
      <vt:lpstr>PowerPoint Presentation</vt:lpstr>
      <vt:lpstr>Time Horizons</vt:lpstr>
      <vt:lpstr>Comparing Qualitative and Quantitative  Research</vt:lpstr>
      <vt:lpstr>PowerPoint Presentation</vt:lpstr>
      <vt:lpstr>PowerPoint Presentation</vt:lpstr>
      <vt:lpstr>PowerPoint Presentation</vt:lpstr>
      <vt:lpstr>Quantative data analysis: Main Concerns</vt:lpstr>
      <vt:lpstr>Data Sources</vt:lpstr>
      <vt:lpstr>PowerPoint Presentation</vt:lpstr>
      <vt:lpstr>Primary Data</vt:lpstr>
      <vt:lpstr>PowerPoint Presentation</vt:lpstr>
      <vt:lpstr>Selecting Samples</vt:lpstr>
      <vt:lpstr>The Need to Sample</vt:lpstr>
      <vt:lpstr>Sampling Units</vt:lpstr>
      <vt:lpstr>When the sample is representative ?</vt:lpstr>
      <vt:lpstr>Sample Size</vt:lpstr>
      <vt:lpstr>Relationship between Sample Size and Error</vt:lpstr>
      <vt:lpstr>The Sample Size</vt:lpstr>
      <vt:lpstr>Factors of Concern in Choosing Sample Size</vt:lpstr>
      <vt:lpstr>Sampling Methods</vt:lpstr>
      <vt:lpstr>Probability Sampling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Sampling Methods</vt:lpstr>
      <vt:lpstr>Summary of Sampling Methods</vt:lpstr>
      <vt:lpstr>PowerPoint Presentation</vt:lpstr>
      <vt:lpstr>PowerPoint Presentation</vt:lpstr>
      <vt:lpstr>Validity Test</vt:lpstr>
      <vt:lpstr>What are some ways to improve validity?</vt:lpstr>
      <vt:lpstr>Types of Reliability</vt:lpstr>
      <vt:lpstr>Cronbach's alpha</vt:lpstr>
      <vt:lpstr>Some Methods To Calculate Internal Reliability Besides Alfa Cronbach</vt:lpstr>
      <vt:lpstr>Data Analysis</vt:lpstr>
      <vt:lpstr>Qualitative Data Analysis</vt:lpstr>
      <vt:lpstr>Statistical Analysis</vt:lpstr>
      <vt:lpstr>STATISTICAL ANALYSIS </vt:lpstr>
      <vt:lpstr>Descriptive Statistics</vt:lpstr>
      <vt:lpstr>Inductive Statistics</vt:lpstr>
      <vt:lpstr>Hypothesis Test</vt:lpstr>
      <vt:lpstr>PowerPoint Presentation</vt:lpstr>
      <vt:lpstr>ESTIMATING RELATIONSHIP  AMONG VARIABLES</vt:lpstr>
      <vt:lpstr>PowerPoint Presentation</vt:lpstr>
      <vt:lpstr>Classical Assumption For Regression Analysis</vt:lpstr>
      <vt:lpstr>NORMALITY</vt:lpstr>
      <vt:lpstr>PowerPoint Presentation</vt:lpstr>
      <vt:lpstr>Homoscedasticity</vt:lpstr>
      <vt:lpstr>Homoscedasticity</vt:lpstr>
      <vt:lpstr>Homoscedasticity</vt:lpstr>
      <vt:lpstr>PowerPoint Presentation</vt:lpstr>
      <vt:lpstr>PowerPoint Presentation</vt:lpstr>
      <vt:lpstr>PowerPoint Presentation</vt:lpstr>
      <vt:lpstr>PowerPoint Presentation</vt:lpstr>
      <vt:lpstr>Multicollinearity</vt:lpstr>
      <vt:lpstr>Multicollinearity</vt:lpstr>
      <vt:lpstr>Multicollinearity</vt:lpstr>
      <vt:lpstr>Multicollinearity</vt:lpstr>
      <vt:lpstr>PowerPoint Presentation</vt:lpstr>
      <vt:lpstr>Autocorrelation</vt:lpstr>
      <vt:lpstr>Autocorrelation</vt:lpstr>
      <vt:lpstr>Autocorrelation</vt:lpstr>
      <vt:lpstr>MORE ON ESTIMATING RELATIONSHIP  AMONG VARIABLES</vt:lpstr>
      <vt:lpstr>Logistic Regression</vt:lpstr>
      <vt:lpstr>PowerPoint Presentation</vt:lpstr>
      <vt:lpstr>PowerPoint Presentation</vt:lpstr>
      <vt:lpstr>direct and indirect effect</vt:lpstr>
      <vt:lpstr>Path Analysis</vt:lpstr>
      <vt:lpstr>Structural Equation Modeling</vt:lpstr>
      <vt:lpstr>PowerPoint Presentation</vt:lpstr>
      <vt:lpstr>Partial Least Square (PLS)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Sampling Methods &amp; Statistical Data Analysis</dc:title>
  <dc:creator>USER</dc:creator>
  <cp:lastModifiedBy>ASUS</cp:lastModifiedBy>
  <cp:revision>10</cp:revision>
  <dcterms:created xsi:type="dcterms:W3CDTF">2016-11-15T01:19:37Z</dcterms:created>
  <dcterms:modified xsi:type="dcterms:W3CDTF">2018-11-13T12:10:01Z</dcterms:modified>
</cp:coreProperties>
</file>