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911" r:id="rId4"/>
  </p:sldMasterIdLst>
  <p:notesMasterIdLst>
    <p:notesMasterId r:id="rId60"/>
  </p:notesMasterIdLst>
  <p:sldIdLst>
    <p:sldId id="256" r:id="rId5"/>
    <p:sldId id="258" r:id="rId6"/>
    <p:sldId id="355" r:id="rId7"/>
    <p:sldId id="259" r:id="rId8"/>
    <p:sldId id="360" r:id="rId9"/>
    <p:sldId id="260" r:id="rId10"/>
    <p:sldId id="261" r:id="rId11"/>
    <p:sldId id="407" r:id="rId12"/>
    <p:sldId id="356" r:id="rId13"/>
    <p:sldId id="357" r:id="rId14"/>
    <p:sldId id="358" r:id="rId15"/>
    <p:sldId id="359" r:id="rId16"/>
    <p:sldId id="257" r:id="rId17"/>
    <p:sldId id="262" r:id="rId18"/>
    <p:sldId id="263" r:id="rId19"/>
    <p:sldId id="365" r:id="rId20"/>
    <p:sldId id="266" r:id="rId21"/>
    <p:sldId id="366" r:id="rId22"/>
    <p:sldId id="265" r:id="rId23"/>
    <p:sldId id="268" r:id="rId24"/>
    <p:sldId id="367" r:id="rId25"/>
    <p:sldId id="368" r:id="rId26"/>
    <p:sldId id="269" r:id="rId27"/>
    <p:sldId id="270" r:id="rId28"/>
    <p:sldId id="369" r:id="rId29"/>
    <p:sldId id="271" r:id="rId30"/>
    <p:sldId id="272" r:id="rId31"/>
    <p:sldId id="379" r:id="rId32"/>
    <p:sldId id="380" r:id="rId33"/>
    <p:sldId id="381" r:id="rId34"/>
    <p:sldId id="370" r:id="rId35"/>
    <p:sldId id="371" r:id="rId36"/>
    <p:sldId id="372" r:id="rId37"/>
    <p:sldId id="373" r:id="rId38"/>
    <p:sldId id="374" r:id="rId39"/>
    <p:sldId id="375" r:id="rId40"/>
    <p:sldId id="376" r:id="rId41"/>
    <p:sldId id="377" r:id="rId42"/>
    <p:sldId id="273" r:id="rId43"/>
    <p:sldId id="274" r:id="rId44"/>
    <p:sldId id="275" r:id="rId45"/>
    <p:sldId id="276" r:id="rId46"/>
    <p:sldId id="378" r:id="rId47"/>
    <p:sldId id="277" r:id="rId48"/>
    <p:sldId id="288" r:id="rId49"/>
    <p:sldId id="289" r:id="rId50"/>
    <p:sldId id="290" r:id="rId51"/>
    <p:sldId id="291" r:id="rId52"/>
    <p:sldId id="400" r:id="rId53"/>
    <p:sldId id="405" r:id="rId54"/>
    <p:sldId id="406" r:id="rId55"/>
    <p:sldId id="401" r:id="rId56"/>
    <p:sldId id="402" r:id="rId57"/>
    <p:sldId id="403" r:id="rId58"/>
    <p:sldId id="404"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6600"/>
    <a:srgbClr val="CC0000"/>
    <a:srgbClr val="990000"/>
    <a:srgbClr val="CC6600"/>
    <a:srgbClr val="A50021"/>
    <a:srgbClr val="006600"/>
    <a:srgbClr val="990033"/>
    <a:srgbClr val="0033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0610" autoAdjust="0"/>
  </p:normalViewPr>
  <p:slideViewPr>
    <p:cSldViewPr snapToGrid="0">
      <p:cViewPr varScale="1">
        <p:scale>
          <a:sx n="71" d="100"/>
          <a:sy n="71" d="100"/>
        </p:scale>
        <p:origin x="618" y="60"/>
      </p:cViewPr>
      <p:guideLst/>
    </p:cSldViewPr>
  </p:slideViewPr>
  <p:outlineViewPr>
    <p:cViewPr>
      <p:scale>
        <a:sx n="33" d="100"/>
        <a:sy n="33" d="100"/>
      </p:scale>
      <p:origin x="0" y="-33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B7F207-17C7-4EFD-AD60-EF9ADB9D5DC4}" type="doc">
      <dgm:prSet loTypeId="urn:microsoft.com/office/officeart/2005/8/layout/process1" loCatId="process" qsTypeId="urn:microsoft.com/office/officeart/2005/8/quickstyle/simple1" qsCatId="simple" csTypeId="urn:microsoft.com/office/officeart/2005/8/colors/accent1_2" csCatId="accent1" phldr="1"/>
      <dgm:spPr/>
    </dgm:pt>
    <dgm:pt modelId="{3013D472-9442-4D4A-A79C-FDB8F884AF4E}">
      <dgm:prSet phldrT="[Text]"/>
      <dgm:spPr>
        <a:solidFill>
          <a:schemeClr val="accent6">
            <a:lumMod val="50000"/>
          </a:schemeClr>
        </a:solidFill>
      </dgm:spPr>
      <dgm:t>
        <a:bodyPr/>
        <a:lstStyle/>
        <a:p>
          <a:r>
            <a:rPr lang="en-US" b="1" dirty="0" smtClean="0">
              <a:solidFill>
                <a:srgbClr val="FFC000"/>
              </a:solidFill>
            </a:rPr>
            <a:t>Literature Review</a:t>
          </a:r>
          <a:endParaRPr lang="en-US" dirty="0">
            <a:solidFill>
              <a:srgbClr val="FFC000"/>
            </a:solidFill>
          </a:endParaRPr>
        </a:p>
      </dgm:t>
    </dgm:pt>
    <dgm:pt modelId="{E6A36E1B-148D-4F09-99EE-402B4249927A}" type="parTrans" cxnId="{811E88F1-D822-483B-98EA-DCE95BAE739C}">
      <dgm:prSet/>
      <dgm:spPr/>
      <dgm:t>
        <a:bodyPr/>
        <a:lstStyle/>
        <a:p>
          <a:endParaRPr lang="en-US"/>
        </a:p>
      </dgm:t>
    </dgm:pt>
    <dgm:pt modelId="{C43070CF-71DF-43CC-ACF1-55E847DD208C}" type="sibTrans" cxnId="{811E88F1-D822-483B-98EA-DCE95BAE739C}">
      <dgm:prSet/>
      <dgm:spPr>
        <a:solidFill>
          <a:schemeClr val="tx1"/>
        </a:solidFill>
      </dgm:spPr>
      <dgm:t>
        <a:bodyPr/>
        <a:lstStyle/>
        <a:p>
          <a:endParaRPr lang="en-US">
            <a:solidFill>
              <a:schemeClr val="tx1">
                <a:lumMod val="95000"/>
                <a:lumOff val="5000"/>
              </a:schemeClr>
            </a:solidFill>
          </a:endParaRPr>
        </a:p>
      </dgm:t>
    </dgm:pt>
    <dgm:pt modelId="{6F18967F-AA50-488C-A024-47E90DAD627E}">
      <dgm:prSet phldrT="[Text]"/>
      <dgm:spPr>
        <a:solidFill>
          <a:schemeClr val="accent6">
            <a:lumMod val="50000"/>
          </a:schemeClr>
        </a:solidFill>
      </dgm:spPr>
      <dgm:t>
        <a:bodyPr/>
        <a:lstStyle/>
        <a:p>
          <a:r>
            <a:rPr lang="en-US" b="1" dirty="0" smtClean="0">
              <a:solidFill>
                <a:srgbClr val="FFC000"/>
              </a:solidFill>
            </a:rPr>
            <a:t>Theory</a:t>
          </a:r>
          <a:endParaRPr lang="en-US" dirty="0">
            <a:solidFill>
              <a:srgbClr val="FFC000"/>
            </a:solidFill>
          </a:endParaRPr>
        </a:p>
      </dgm:t>
    </dgm:pt>
    <dgm:pt modelId="{9BA6A563-902E-424A-AD03-61C395A87FDD}" type="parTrans" cxnId="{EE385C68-D9D1-4971-B409-1860B56E64BE}">
      <dgm:prSet/>
      <dgm:spPr/>
      <dgm:t>
        <a:bodyPr/>
        <a:lstStyle/>
        <a:p>
          <a:endParaRPr lang="en-US"/>
        </a:p>
      </dgm:t>
    </dgm:pt>
    <dgm:pt modelId="{5253680C-E6EE-42A7-93DE-08380CB8874F}" type="sibTrans" cxnId="{EE385C68-D9D1-4971-B409-1860B56E64BE}">
      <dgm:prSet/>
      <dgm:spPr>
        <a:solidFill>
          <a:schemeClr val="tx1"/>
        </a:solidFill>
      </dgm:spPr>
      <dgm:t>
        <a:bodyPr/>
        <a:lstStyle/>
        <a:p>
          <a:endParaRPr lang="en-US">
            <a:solidFill>
              <a:schemeClr val="tx1">
                <a:lumMod val="95000"/>
                <a:lumOff val="5000"/>
              </a:schemeClr>
            </a:solidFill>
          </a:endParaRPr>
        </a:p>
      </dgm:t>
    </dgm:pt>
    <dgm:pt modelId="{0511AF53-5351-4224-BBF2-ACD80DDC3672}">
      <dgm:prSet phldrT="[Text]"/>
      <dgm:spPr>
        <a:solidFill>
          <a:schemeClr val="accent6">
            <a:lumMod val="50000"/>
          </a:schemeClr>
        </a:solidFill>
      </dgm:spPr>
      <dgm:t>
        <a:bodyPr/>
        <a:lstStyle/>
        <a:p>
          <a:r>
            <a:rPr lang="en-US" b="1" dirty="0" smtClean="0">
              <a:solidFill>
                <a:srgbClr val="FFC000"/>
              </a:solidFill>
            </a:rPr>
            <a:t>Theoretical Framework</a:t>
          </a:r>
          <a:endParaRPr lang="en-US" dirty="0">
            <a:solidFill>
              <a:srgbClr val="FFC000"/>
            </a:solidFill>
          </a:endParaRPr>
        </a:p>
      </dgm:t>
    </dgm:pt>
    <dgm:pt modelId="{E8757E2A-15B8-4FD0-9AB8-25AC7BF218AD}" type="parTrans" cxnId="{DAB79EE7-B1D8-4553-948C-109710DECEF6}">
      <dgm:prSet/>
      <dgm:spPr/>
      <dgm:t>
        <a:bodyPr/>
        <a:lstStyle/>
        <a:p>
          <a:endParaRPr lang="en-US"/>
        </a:p>
      </dgm:t>
    </dgm:pt>
    <dgm:pt modelId="{399FC845-545D-47EE-96D1-AFBB987D63E0}" type="sibTrans" cxnId="{DAB79EE7-B1D8-4553-948C-109710DECEF6}">
      <dgm:prSet/>
      <dgm:spPr>
        <a:solidFill>
          <a:schemeClr val="tx1"/>
        </a:solidFill>
      </dgm:spPr>
      <dgm:t>
        <a:bodyPr/>
        <a:lstStyle/>
        <a:p>
          <a:endParaRPr lang="en-US">
            <a:solidFill>
              <a:schemeClr val="tx1">
                <a:lumMod val="95000"/>
                <a:lumOff val="5000"/>
              </a:schemeClr>
            </a:solidFill>
          </a:endParaRPr>
        </a:p>
      </dgm:t>
    </dgm:pt>
    <dgm:pt modelId="{789A11C0-F0C5-4161-8A89-E384B4D40C01}">
      <dgm:prSet phldrT="[Text]"/>
      <dgm:spPr>
        <a:solidFill>
          <a:schemeClr val="accent6">
            <a:lumMod val="50000"/>
          </a:schemeClr>
        </a:solidFill>
      </dgm:spPr>
      <dgm:t>
        <a:bodyPr/>
        <a:lstStyle/>
        <a:p>
          <a:r>
            <a:rPr lang="en-US" b="1" dirty="0" smtClean="0">
              <a:solidFill>
                <a:srgbClr val="FFC000"/>
              </a:solidFill>
            </a:rPr>
            <a:t>Hypothesis</a:t>
          </a:r>
          <a:endParaRPr lang="en-US" b="1" dirty="0">
            <a:solidFill>
              <a:srgbClr val="FFC000"/>
            </a:solidFill>
          </a:endParaRPr>
        </a:p>
      </dgm:t>
    </dgm:pt>
    <dgm:pt modelId="{4A4096E5-969B-4CEA-8C2A-1B95B15E269C}" type="parTrans" cxnId="{A58B64F0-34C2-4461-AD84-391306EE4FF4}">
      <dgm:prSet/>
      <dgm:spPr/>
      <dgm:t>
        <a:bodyPr/>
        <a:lstStyle/>
        <a:p>
          <a:endParaRPr lang="en-US"/>
        </a:p>
      </dgm:t>
    </dgm:pt>
    <dgm:pt modelId="{3033EADA-4353-41BB-9B49-515B449A9524}" type="sibTrans" cxnId="{A58B64F0-34C2-4461-AD84-391306EE4FF4}">
      <dgm:prSet/>
      <dgm:spPr/>
      <dgm:t>
        <a:bodyPr/>
        <a:lstStyle/>
        <a:p>
          <a:endParaRPr lang="en-US"/>
        </a:p>
      </dgm:t>
    </dgm:pt>
    <dgm:pt modelId="{156FD78C-125A-44EE-B819-E59ED64C233B}" type="pres">
      <dgm:prSet presAssocID="{A5B7F207-17C7-4EFD-AD60-EF9ADB9D5DC4}" presName="Name0" presStyleCnt="0">
        <dgm:presLayoutVars>
          <dgm:dir/>
          <dgm:resizeHandles val="exact"/>
        </dgm:presLayoutVars>
      </dgm:prSet>
      <dgm:spPr/>
    </dgm:pt>
    <dgm:pt modelId="{894B2F20-D62E-483F-B8DC-92D527D44D64}" type="pres">
      <dgm:prSet presAssocID="{3013D472-9442-4D4A-A79C-FDB8F884AF4E}" presName="node" presStyleLbl="node1" presStyleIdx="0" presStyleCnt="4">
        <dgm:presLayoutVars>
          <dgm:bulletEnabled val="1"/>
        </dgm:presLayoutVars>
      </dgm:prSet>
      <dgm:spPr/>
      <dgm:t>
        <a:bodyPr/>
        <a:lstStyle/>
        <a:p>
          <a:endParaRPr lang="en-US"/>
        </a:p>
      </dgm:t>
    </dgm:pt>
    <dgm:pt modelId="{F2DDB9B1-47E6-4AC3-8C0B-A2EF2664CF34}" type="pres">
      <dgm:prSet presAssocID="{C43070CF-71DF-43CC-ACF1-55E847DD208C}" presName="sibTrans" presStyleLbl="sibTrans2D1" presStyleIdx="0" presStyleCnt="3"/>
      <dgm:spPr/>
      <dgm:t>
        <a:bodyPr/>
        <a:lstStyle/>
        <a:p>
          <a:endParaRPr lang="en-US"/>
        </a:p>
      </dgm:t>
    </dgm:pt>
    <dgm:pt modelId="{7867760C-0C5B-489B-87E0-481798658F92}" type="pres">
      <dgm:prSet presAssocID="{C43070CF-71DF-43CC-ACF1-55E847DD208C}" presName="connectorText" presStyleLbl="sibTrans2D1" presStyleIdx="0" presStyleCnt="3"/>
      <dgm:spPr/>
      <dgm:t>
        <a:bodyPr/>
        <a:lstStyle/>
        <a:p>
          <a:endParaRPr lang="en-US"/>
        </a:p>
      </dgm:t>
    </dgm:pt>
    <dgm:pt modelId="{E4326A51-336B-4E1F-B6EA-7C280ED898E7}" type="pres">
      <dgm:prSet presAssocID="{6F18967F-AA50-488C-A024-47E90DAD627E}" presName="node" presStyleLbl="node1" presStyleIdx="1" presStyleCnt="4">
        <dgm:presLayoutVars>
          <dgm:bulletEnabled val="1"/>
        </dgm:presLayoutVars>
      </dgm:prSet>
      <dgm:spPr/>
      <dgm:t>
        <a:bodyPr/>
        <a:lstStyle/>
        <a:p>
          <a:endParaRPr lang="en-US"/>
        </a:p>
      </dgm:t>
    </dgm:pt>
    <dgm:pt modelId="{630E5A97-55A1-4B24-9CCE-9CDE1140D23E}" type="pres">
      <dgm:prSet presAssocID="{5253680C-E6EE-42A7-93DE-08380CB8874F}" presName="sibTrans" presStyleLbl="sibTrans2D1" presStyleIdx="1" presStyleCnt="3"/>
      <dgm:spPr/>
      <dgm:t>
        <a:bodyPr/>
        <a:lstStyle/>
        <a:p>
          <a:endParaRPr lang="en-US"/>
        </a:p>
      </dgm:t>
    </dgm:pt>
    <dgm:pt modelId="{31EC84D5-BA54-4FFB-B0B2-F0E81D181E48}" type="pres">
      <dgm:prSet presAssocID="{5253680C-E6EE-42A7-93DE-08380CB8874F}" presName="connectorText" presStyleLbl="sibTrans2D1" presStyleIdx="1" presStyleCnt="3"/>
      <dgm:spPr/>
      <dgm:t>
        <a:bodyPr/>
        <a:lstStyle/>
        <a:p>
          <a:endParaRPr lang="en-US"/>
        </a:p>
      </dgm:t>
    </dgm:pt>
    <dgm:pt modelId="{1D6A875E-FE64-45EF-94D1-7245C4164EB0}" type="pres">
      <dgm:prSet presAssocID="{0511AF53-5351-4224-BBF2-ACD80DDC3672}" presName="node" presStyleLbl="node1" presStyleIdx="2" presStyleCnt="4">
        <dgm:presLayoutVars>
          <dgm:bulletEnabled val="1"/>
        </dgm:presLayoutVars>
      </dgm:prSet>
      <dgm:spPr/>
      <dgm:t>
        <a:bodyPr/>
        <a:lstStyle/>
        <a:p>
          <a:endParaRPr lang="en-US"/>
        </a:p>
      </dgm:t>
    </dgm:pt>
    <dgm:pt modelId="{2C145BF4-88AF-4561-B652-355C9EA67C78}" type="pres">
      <dgm:prSet presAssocID="{399FC845-545D-47EE-96D1-AFBB987D63E0}" presName="sibTrans" presStyleLbl="sibTrans2D1" presStyleIdx="2" presStyleCnt="3"/>
      <dgm:spPr/>
      <dgm:t>
        <a:bodyPr/>
        <a:lstStyle/>
        <a:p>
          <a:endParaRPr lang="en-US"/>
        </a:p>
      </dgm:t>
    </dgm:pt>
    <dgm:pt modelId="{A591BFE1-1A5F-43AA-B608-C636E30A2CF6}" type="pres">
      <dgm:prSet presAssocID="{399FC845-545D-47EE-96D1-AFBB987D63E0}" presName="connectorText" presStyleLbl="sibTrans2D1" presStyleIdx="2" presStyleCnt="3"/>
      <dgm:spPr/>
      <dgm:t>
        <a:bodyPr/>
        <a:lstStyle/>
        <a:p>
          <a:endParaRPr lang="en-US"/>
        </a:p>
      </dgm:t>
    </dgm:pt>
    <dgm:pt modelId="{F097673D-F902-463E-91C2-026E176B03FD}" type="pres">
      <dgm:prSet presAssocID="{789A11C0-F0C5-4161-8A89-E384B4D40C01}" presName="node" presStyleLbl="node1" presStyleIdx="3" presStyleCnt="4">
        <dgm:presLayoutVars>
          <dgm:bulletEnabled val="1"/>
        </dgm:presLayoutVars>
      </dgm:prSet>
      <dgm:spPr/>
      <dgm:t>
        <a:bodyPr/>
        <a:lstStyle/>
        <a:p>
          <a:endParaRPr lang="en-US"/>
        </a:p>
      </dgm:t>
    </dgm:pt>
  </dgm:ptLst>
  <dgm:cxnLst>
    <dgm:cxn modelId="{D1B34615-4622-449A-8BFA-595AAF8A6776}" type="presOf" srcId="{C43070CF-71DF-43CC-ACF1-55E847DD208C}" destId="{F2DDB9B1-47E6-4AC3-8C0B-A2EF2664CF34}" srcOrd="0" destOrd="0" presId="urn:microsoft.com/office/officeart/2005/8/layout/process1"/>
    <dgm:cxn modelId="{EE385C68-D9D1-4971-B409-1860B56E64BE}" srcId="{A5B7F207-17C7-4EFD-AD60-EF9ADB9D5DC4}" destId="{6F18967F-AA50-488C-A024-47E90DAD627E}" srcOrd="1" destOrd="0" parTransId="{9BA6A563-902E-424A-AD03-61C395A87FDD}" sibTransId="{5253680C-E6EE-42A7-93DE-08380CB8874F}"/>
    <dgm:cxn modelId="{811E88F1-D822-483B-98EA-DCE95BAE739C}" srcId="{A5B7F207-17C7-4EFD-AD60-EF9ADB9D5DC4}" destId="{3013D472-9442-4D4A-A79C-FDB8F884AF4E}" srcOrd="0" destOrd="0" parTransId="{E6A36E1B-148D-4F09-99EE-402B4249927A}" sibTransId="{C43070CF-71DF-43CC-ACF1-55E847DD208C}"/>
    <dgm:cxn modelId="{BFCC2D4A-EE4B-4EB9-B6D7-1EC90B9990F6}" type="presOf" srcId="{6F18967F-AA50-488C-A024-47E90DAD627E}" destId="{E4326A51-336B-4E1F-B6EA-7C280ED898E7}" srcOrd="0" destOrd="0" presId="urn:microsoft.com/office/officeart/2005/8/layout/process1"/>
    <dgm:cxn modelId="{A58B64F0-34C2-4461-AD84-391306EE4FF4}" srcId="{A5B7F207-17C7-4EFD-AD60-EF9ADB9D5DC4}" destId="{789A11C0-F0C5-4161-8A89-E384B4D40C01}" srcOrd="3" destOrd="0" parTransId="{4A4096E5-969B-4CEA-8C2A-1B95B15E269C}" sibTransId="{3033EADA-4353-41BB-9B49-515B449A9524}"/>
    <dgm:cxn modelId="{A265F5B9-C6A5-490C-826E-5EF2E8FC3D36}" type="presOf" srcId="{399FC845-545D-47EE-96D1-AFBB987D63E0}" destId="{A591BFE1-1A5F-43AA-B608-C636E30A2CF6}" srcOrd="1" destOrd="0" presId="urn:microsoft.com/office/officeart/2005/8/layout/process1"/>
    <dgm:cxn modelId="{49A19724-71D1-4641-A522-BBD1DBF8EC05}" type="presOf" srcId="{5253680C-E6EE-42A7-93DE-08380CB8874F}" destId="{31EC84D5-BA54-4FFB-B0B2-F0E81D181E48}" srcOrd="1" destOrd="0" presId="urn:microsoft.com/office/officeart/2005/8/layout/process1"/>
    <dgm:cxn modelId="{2E8F41C2-F500-4B92-9263-E6418809B439}" type="presOf" srcId="{789A11C0-F0C5-4161-8A89-E384B4D40C01}" destId="{F097673D-F902-463E-91C2-026E176B03FD}" srcOrd="0" destOrd="0" presId="urn:microsoft.com/office/officeart/2005/8/layout/process1"/>
    <dgm:cxn modelId="{4079346A-D668-47BA-A0CE-BD277C6BEA4A}" type="presOf" srcId="{C43070CF-71DF-43CC-ACF1-55E847DD208C}" destId="{7867760C-0C5B-489B-87E0-481798658F92}" srcOrd="1" destOrd="0" presId="urn:microsoft.com/office/officeart/2005/8/layout/process1"/>
    <dgm:cxn modelId="{DAB79EE7-B1D8-4553-948C-109710DECEF6}" srcId="{A5B7F207-17C7-4EFD-AD60-EF9ADB9D5DC4}" destId="{0511AF53-5351-4224-BBF2-ACD80DDC3672}" srcOrd="2" destOrd="0" parTransId="{E8757E2A-15B8-4FD0-9AB8-25AC7BF218AD}" sibTransId="{399FC845-545D-47EE-96D1-AFBB987D63E0}"/>
    <dgm:cxn modelId="{F2937ED1-70D4-4871-BD9A-413BFBB0685B}" type="presOf" srcId="{A5B7F207-17C7-4EFD-AD60-EF9ADB9D5DC4}" destId="{156FD78C-125A-44EE-B819-E59ED64C233B}" srcOrd="0" destOrd="0" presId="urn:microsoft.com/office/officeart/2005/8/layout/process1"/>
    <dgm:cxn modelId="{FE220457-56CE-45B7-AD2E-67D6B051C99E}" type="presOf" srcId="{3013D472-9442-4D4A-A79C-FDB8F884AF4E}" destId="{894B2F20-D62E-483F-B8DC-92D527D44D64}" srcOrd="0" destOrd="0" presId="urn:microsoft.com/office/officeart/2005/8/layout/process1"/>
    <dgm:cxn modelId="{08AA4143-78D5-42DE-9FE8-A800DEF31FC9}" type="presOf" srcId="{0511AF53-5351-4224-BBF2-ACD80DDC3672}" destId="{1D6A875E-FE64-45EF-94D1-7245C4164EB0}" srcOrd="0" destOrd="0" presId="urn:microsoft.com/office/officeart/2005/8/layout/process1"/>
    <dgm:cxn modelId="{2AE685EB-8F82-4BC8-A4F9-ECB68A777A46}" type="presOf" srcId="{399FC845-545D-47EE-96D1-AFBB987D63E0}" destId="{2C145BF4-88AF-4561-B652-355C9EA67C78}" srcOrd="0" destOrd="0" presId="urn:microsoft.com/office/officeart/2005/8/layout/process1"/>
    <dgm:cxn modelId="{1AE8168B-60E2-4BD7-87F8-97DEEB5FA14C}" type="presOf" srcId="{5253680C-E6EE-42A7-93DE-08380CB8874F}" destId="{630E5A97-55A1-4B24-9CCE-9CDE1140D23E}" srcOrd="0" destOrd="0" presId="urn:microsoft.com/office/officeart/2005/8/layout/process1"/>
    <dgm:cxn modelId="{B1C0AF3D-E84D-492B-B2B4-AB3810E1606A}" type="presParOf" srcId="{156FD78C-125A-44EE-B819-E59ED64C233B}" destId="{894B2F20-D62E-483F-B8DC-92D527D44D64}" srcOrd="0" destOrd="0" presId="urn:microsoft.com/office/officeart/2005/8/layout/process1"/>
    <dgm:cxn modelId="{4B4A5E0E-AAFC-429B-AE40-4D054630DCF1}" type="presParOf" srcId="{156FD78C-125A-44EE-B819-E59ED64C233B}" destId="{F2DDB9B1-47E6-4AC3-8C0B-A2EF2664CF34}" srcOrd="1" destOrd="0" presId="urn:microsoft.com/office/officeart/2005/8/layout/process1"/>
    <dgm:cxn modelId="{CD1BF9EF-019C-471D-9ED4-F1E5BC78E9E4}" type="presParOf" srcId="{F2DDB9B1-47E6-4AC3-8C0B-A2EF2664CF34}" destId="{7867760C-0C5B-489B-87E0-481798658F92}" srcOrd="0" destOrd="0" presId="urn:microsoft.com/office/officeart/2005/8/layout/process1"/>
    <dgm:cxn modelId="{4C56262F-687A-4524-83DC-B18738220E19}" type="presParOf" srcId="{156FD78C-125A-44EE-B819-E59ED64C233B}" destId="{E4326A51-336B-4E1F-B6EA-7C280ED898E7}" srcOrd="2" destOrd="0" presId="urn:microsoft.com/office/officeart/2005/8/layout/process1"/>
    <dgm:cxn modelId="{DE1F9AE3-9554-4AEB-B9EA-AE9BF4A63E23}" type="presParOf" srcId="{156FD78C-125A-44EE-B819-E59ED64C233B}" destId="{630E5A97-55A1-4B24-9CCE-9CDE1140D23E}" srcOrd="3" destOrd="0" presId="urn:microsoft.com/office/officeart/2005/8/layout/process1"/>
    <dgm:cxn modelId="{F12A12AE-21CE-47B3-9898-E3EBF6A6598E}" type="presParOf" srcId="{630E5A97-55A1-4B24-9CCE-9CDE1140D23E}" destId="{31EC84D5-BA54-4FFB-B0B2-F0E81D181E48}" srcOrd="0" destOrd="0" presId="urn:microsoft.com/office/officeart/2005/8/layout/process1"/>
    <dgm:cxn modelId="{EC483665-3DAA-4556-ADF9-F53863DC8E12}" type="presParOf" srcId="{156FD78C-125A-44EE-B819-E59ED64C233B}" destId="{1D6A875E-FE64-45EF-94D1-7245C4164EB0}" srcOrd="4" destOrd="0" presId="urn:microsoft.com/office/officeart/2005/8/layout/process1"/>
    <dgm:cxn modelId="{859AAC4A-E753-4423-9180-3F74AC3D3C46}" type="presParOf" srcId="{156FD78C-125A-44EE-B819-E59ED64C233B}" destId="{2C145BF4-88AF-4561-B652-355C9EA67C78}" srcOrd="5" destOrd="0" presId="urn:microsoft.com/office/officeart/2005/8/layout/process1"/>
    <dgm:cxn modelId="{1F738436-0397-4799-8604-DFD480E70E57}" type="presParOf" srcId="{2C145BF4-88AF-4561-B652-355C9EA67C78}" destId="{A591BFE1-1A5F-43AA-B608-C636E30A2CF6}" srcOrd="0" destOrd="0" presId="urn:microsoft.com/office/officeart/2005/8/layout/process1"/>
    <dgm:cxn modelId="{8E5CC136-7402-41ED-B0A3-EC51A24A563E}" type="presParOf" srcId="{156FD78C-125A-44EE-B819-E59ED64C233B}" destId="{F097673D-F902-463E-91C2-026E176B03FD}"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92423F-6709-4984-AC7B-4D532F23428F}"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BD9A8-7CE5-4C29-88F3-6343E63779A7}" type="slidenum">
              <a:rPr lang="en-US" smtClean="0"/>
              <a:t>‹#›</a:t>
            </a:fld>
            <a:endParaRPr lang="en-US"/>
          </a:p>
        </p:txBody>
      </p:sp>
    </p:spTree>
    <p:extLst>
      <p:ext uri="{BB962C8B-B14F-4D97-AF65-F5344CB8AC3E}">
        <p14:creationId xmlns:p14="http://schemas.microsoft.com/office/powerpoint/2010/main" val="1131828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C370DD-F559-4EBB-B49A-72244D107EF7}" type="slidenum">
              <a:rPr lang="en-US" smtClean="0"/>
              <a:pPr fontAlgn="base">
                <a:spcBef>
                  <a:spcPct val="0"/>
                </a:spcBef>
                <a:spcAft>
                  <a:spcPct val="0"/>
                </a:spcAft>
                <a:defRPr/>
              </a:pPr>
              <a:t>10</a:t>
            </a:fld>
            <a:endParaRPr lang="en-US" smtClean="0"/>
          </a:p>
        </p:txBody>
      </p:sp>
      <p:sp>
        <p:nvSpPr>
          <p:cNvPr id="53251"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59" tIns="46030" rIns="92059" bIns="46030"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789659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C44FF3-7384-4654-BE41-C8F06836ECC2}" type="slidenum">
              <a:rPr lang="en-US" smtClean="0"/>
              <a:pPr fontAlgn="base">
                <a:spcBef>
                  <a:spcPct val="0"/>
                </a:spcBef>
                <a:spcAft>
                  <a:spcPct val="0"/>
                </a:spcAft>
                <a:defRPr/>
              </a:pPr>
              <a:t>11</a:t>
            </a:fld>
            <a:endParaRPr lang="en-US" smtClean="0"/>
          </a:p>
        </p:txBody>
      </p:sp>
    </p:spTree>
    <p:extLst>
      <p:ext uri="{BB962C8B-B14F-4D97-AF65-F5344CB8AC3E}">
        <p14:creationId xmlns:p14="http://schemas.microsoft.com/office/powerpoint/2010/main" val="398742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5BD9A8-7CE5-4C29-88F3-6343E63779A7}" type="slidenum">
              <a:rPr lang="en-US" smtClean="0"/>
              <a:t>19</a:t>
            </a:fld>
            <a:endParaRPr lang="en-US"/>
          </a:p>
        </p:txBody>
      </p:sp>
    </p:spTree>
    <p:extLst>
      <p:ext uri="{BB962C8B-B14F-4D97-AF65-F5344CB8AC3E}">
        <p14:creationId xmlns:p14="http://schemas.microsoft.com/office/powerpoint/2010/main" val="2976233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7108B6D-D176-4BA4-BB4A-37E4203B7F59}" type="slidenum">
              <a:rPr lang="en-US" altLang="en-US" smtClean="0">
                <a:latin typeface="Times New Roman" pitchFamily="18" charset="0"/>
              </a:rPr>
              <a:pPr eaLnBrk="1" hangingPunct="1">
                <a:spcBef>
                  <a:spcPct val="0"/>
                </a:spcBef>
              </a:pPr>
              <a:t>29</a:t>
            </a:fld>
            <a:endParaRPr lang="en-US" altLang="en-US" smtClean="0">
              <a:latin typeface="Times New Roman" pitchFamily="18" charset="0"/>
            </a:endParaRPr>
          </a:p>
        </p:txBody>
      </p:sp>
    </p:spTree>
    <p:extLst>
      <p:ext uri="{BB962C8B-B14F-4D97-AF65-F5344CB8AC3E}">
        <p14:creationId xmlns:p14="http://schemas.microsoft.com/office/powerpoint/2010/main" val="434761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BF63143-2978-4446-B80E-B62B8C7E9458}" type="slidenum">
              <a:rPr lang="en-US" altLang="en-US" smtClean="0">
                <a:latin typeface="Times New Roman" pitchFamily="18" charset="0"/>
              </a:rPr>
              <a:pPr eaLnBrk="1" hangingPunct="1">
                <a:spcBef>
                  <a:spcPct val="0"/>
                </a:spcBef>
              </a:pPr>
              <a:t>30</a:t>
            </a:fld>
            <a:endParaRPr lang="en-US" altLang="en-US" smtClean="0">
              <a:latin typeface="Times New Roman" pitchFamily="18" charset="0"/>
            </a:endParaRPr>
          </a:p>
        </p:txBody>
      </p:sp>
    </p:spTree>
    <p:extLst>
      <p:ext uri="{BB962C8B-B14F-4D97-AF65-F5344CB8AC3E}">
        <p14:creationId xmlns:p14="http://schemas.microsoft.com/office/powerpoint/2010/main" val="3401401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230A7C79-D7C5-4C8A-94C1-BAD8D3AFA07F}" type="slidenum">
              <a:rPr lang="en-US" altLang="en-US" b="0" smtClean="0"/>
              <a:pPr/>
              <a:t>51</a:t>
            </a:fld>
            <a:endParaRPr lang="en-US" altLang="en-US" b="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47270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F4789-59DD-40BA-84F1-8D4025DF3ADF}"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007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263153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1540740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F4789-59DD-40BA-84F1-8D4025DF3ADF}"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569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522241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F4789-59DD-40BA-84F1-8D4025DF3ADF}"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075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760605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2309020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314772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1692043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49C9947-5C6A-409A-93C0-9367EEB43101}" type="datetimeFigureOut">
              <a:rPr lang="en-US" smtClean="0"/>
              <a:t>11/22/2018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80F4789-59DD-40BA-84F1-8D4025DF3ADF}" type="slidenum">
              <a:rPr lang="en-US" smtClean="0"/>
              <a:t>‹#›</a:t>
            </a:fld>
            <a:endParaRPr lang="en-US" dirty="0"/>
          </a:p>
        </p:txBody>
      </p:sp>
    </p:spTree>
    <p:extLst>
      <p:ext uri="{BB962C8B-B14F-4D97-AF65-F5344CB8AC3E}">
        <p14:creationId xmlns:p14="http://schemas.microsoft.com/office/powerpoint/2010/main" val="102213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2336373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1450314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2663596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3136430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29285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4291766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4157231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3920913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2085019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2974923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2648230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F4789-59DD-40BA-84F1-8D4025DF3ADF}"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0538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23651281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42715009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1066475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80F4789-59DD-40BA-84F1-8D4025DF3ADF}"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972561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3300159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80F4789-59DD-40BA-84F1-8D4025DF3ADF}"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706658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24153058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19836031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33650195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349C9947-5C6A-409A-93C0-9367EEB43101}" type="datetimeFigureOut">
              <a:rPr lang="en-US" smtClean="0"/>
              <a:t>11/22/2018</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580F4789-59DD-40BA-84F1-8D4025DF3ADF}"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78167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21016364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13468403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349C9947-5C6A-409A-93C0-9367EEB43101}" type="datetimeFigureOut">
              <a:rPr lang="en-US" smtClean="0"/>
              <a:t>11/22/2018</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580F4789-59DD-40BA-84F1-8D4025DF3ADF}"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6613060"/>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3136043206"/>
      </p:ext>
    </p:extLst>
  </p:cSld>
  <p:clrMapOvr>
    <a:masterClrMapping/>
  </p:clrMapOvr>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1734423602"/>
      </p:ext>
    </p:extLst>
  </p:cSld>
  <p:clrMapOvr>
    <a:masterClrMapping/>
  </p:clrMapOvr>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1300923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30305910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349C9947-5C6A-409A-93C0-9367EEB43101}" type="datetimeFigureOut">
              <a:rPr lang="en-US" smtClean="0"/>
              <a:t>11/22/2018</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580F4789-59DD-40BA-84F1-8D4025DF3ADF}"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77904838"/>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349C9947-5C6A-409A-93C0-9367EEB43101}" type="datetimeFigureOut">
              <a:rPr lang="en-US" smtClean="0"/>
              <a:t>11/22/2018</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3392128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2309362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176637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3263718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189135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1986860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49C9947-5C6A-409A-93C0-9367EEB43101}" type="datetimeFigureOut">
              <a:rPr lang="en-US" smtClean="0"/>
              <a:t>11/22/2018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80F4789-59DD-40BA-84F1-8D4025DF3ADF}" type="slidenum">
              <a:rPr lang="en-US" smtClean="0"/>
              <a:t>‹#›</a:t>
            </a:fld>
            <a:endParaRPr lang="en-US" dirty="0"/>
          </a:p>
        </p:txBody>
      </p:sp>
    </p:spTree>
    <p:extLst>
      <p:ext uri="{BB962C8B-B14F-4D97-AF65-F5344CB8AC3E}">
        <p14:creationId xmlns:p14="http://schemas.microsoft.com/office/powerpoint/2010/main" val="4086426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9C9947-5C6A-409A-93C0-9367EEB43101}" type="datetimeFigureOut">
              <a:rPr lang="en-US" smtClean="0"/>
              <a:t>11/22/2018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0F4789-59DD-40BA-84F1-8D4025DF3ADF}" type="slidenum">
              <a:rPr lang="en-US" smtClean="0"/>
              <a:t>‹#›</a:t>
            </a:fld>
            <a:endParaRPr lang="en-US" dirty="0"/>
          </a:p>
        </p:txBody>
      </p:sp>
    </p:spTree>
    <p:extLst>
      <p:ext uri="{BB962C8B-B14F-4D97-AF65-F5344CB8AC3E}">
        <p14:creationId xmlns:p14="http://schemas.microsoft.com/office/powerpoint/2010/main" val="189750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49C9947-5C6A-409A-93C0-9367EEB43101}" type="datetimeFigureOut">
              <a:rPr lang="en-US" smtClean="0"/>
              <a:t>11/22/2018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80F4789-59DD-40BA-84F1-8D4025DF3ADF}"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171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49C9947-5C6A-409A-93C0-9367EEB43101}" type="datetimeFigureOut">
              <a:rPr lang="en-US" smtClean="0"/>
              <a:t>11/22/2018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80F4789-59DD-40BA-84F1-8D4025DF3ADF}"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8312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49C9947-5C6A-409A-93C0-9367EEB43101}" type="datetimeFigureOut">
              <a:rPr lang="en-US" smtClean="0"/>
              <a:t>11/22/2018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80F4789-59DD-40BA-84F1-8D4025DF3ADF}" type="slidenum">
              <a:rPr lang="en-US" smtClean="0"/>
              <a:t>‹#›</a:t>
            </a:fld>
            <a:endParaRPr lang="en-US" dirty="0"/>
          </a:p>
        </p:txBody>
      </p:sp>
    </p:spTree>
    <p:extLst>
      <p:ext uri="{BB962C8B-B14F-4D97-AF65-F5344CB8AC3E}">
        <p14:creationId xmlns:p14="http://schemas.microsoft.com/office/powerpoint/2010/main" val="17744493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349C9947-5C6A-409A-93C0-9367EEB43101}" type="datetimeFigureOut">
              <a:rPr lang="en-US" smtClean="0"/>
              <a:t>11/22/2018</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580F4789-59DD-40BA-84F1-8D4025DF3ADF}" type="slidenum">
              <a:rPr lang="en-US" smtClean="0"/>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47846148"/>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9.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0.gif"/><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21024" y="4400644"/>
            <a:ext cx="4961964" cy="763027"/>
          </a:xfrm>
        </p:spPr>
        <p:txBody>
          <a:bodyPr>
            <a:noAutofit/>
          </a:bodyPr>
          <a:lstStyle/>
          <a:p>
            <a:r>
              <a:rPr lang="en-MY" sz="3600" b="1" cap="none" dirty="0" smtClean="0">
                <a:solidFill>
                  <a:srgbClr val="92D050"/>
                </a:solidFill>
                <a:latin typeface="Lucida Handwriting" panose="03010101010101010101" pitchFamily="66" charset="0"/>
              </a:rPr>
              <a:t>Zulkarnain Lubis</a:t>
            </a:r>
          </a:p>
          <a:p>
            <a:pPr marL="0" indent="0">
              <a:buNone/>
            </a:pPr>
            <a:endParaRPr lang="en-US" sz="2800" dirty="0">
              <a:latin typeface="Lucida Handwriting" panose="03010101010101010101" pitchFamily="66" charset="0"/>
            </a:endParaRPr>
          </a:p>
        </p:txBody>
      </p:sp>
      <p:sp>
        <p:nvSpPr>
          <p:cNvPr id="5" name="Title 1"/>
          <p:cNvSpPr txBox="1">
            <a:spLocks/>
          </p:cNvSpPr>
          <p:nvPr/>
        </p:nvSpPr>
        <p:spPr>
          <a:xfrm>
            <a:off x="121024" y="309563"/>
            <a:ext cx="11766176" cy="373800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endParaRPr lang="en-US" sz="4000" b="1" dirty="0">
              <a:solidFill>
                <a:srgbClr val="FFC000"/>
              </a:solidFill>
              <a:latin typeface="Arial" panose="020B0604020202020204" pitchFamily="34" charset="0"/>
              <a:cs typeface="Arial" panose="020B0604020202020204" pitchFamily="34" charset="0"/>
            </a:endParaRPr>
          </a:p>
        </p:txBody>
      </p:sp>
      <p:sp>
        <p:nvSpPr>
          <p:cNvPr id="4" name="Rectangle 3"/>
          <p:cNvSpPr/>
          <p:nvPr/>
        </p:nvSpPr>
        <p:spPr>
          <a:xfrm>
            <a:off x="121024" y="309563"/>
            <a:ext cx="11551024" cy="3416320"/>
          </a:xfrm>
          <a:prstGeom prst="rect">
            <a:avLst/>
          </a:prstGeom>
        </p:spPr>
        <p:txBody>
          <a:bodyPr wrap="square">
            <a:spAutoFit/>
          </a:bodyPr>
          <a:lstStyle/>
          <a:p>
            <a:pPr marL="571500" indent="-571500" algn="r">
              <a:buFont typeface="Arial" panose="020B0604020202020204" pitchFamily="34" charset="0"/>
              <a:buChar char="•"/>
            </a:pPr>
            <a:r>
              <a:rPr lang="en-US" sz="3600" b="1" dirty="0">
                <a:solidFill>
                  <a:srgbClr val="FFC000"/>
                </a:solidFill>
                <a:latin typeface="Arial" panose="020B0604020202020204" pitchFamily="34" charset="0"/>
                <a:cs typeface="Arial" panose="020B0604020202020204" pitchFamily="34" charset="0"/>
              </a:rPr>
              <a:t>Research </a:t>
            </a:r>
            <a:r>
              <a:rPr lang="en-US" sz="3600" b="1" dirty="0" smtClean="0">
                <a:solidFill>
                  <a:srgbClr val="FFC000"/>
                </a:solidFill>
                <a:latin typeface="Arial" panose="020B0604020202020204" pitchFamily="34" charset="0"/>
                <a:cs typeface="Arial" panose="020B0604020202020204" pitchFamily="34" charset="0"/>
              </a:rPr>
              <a:t>Process</a:t>
            </a:r>
          </a:p>
          <a:p>
            <a:pPr marL="571500" indent="-571500" algn="r">
              <a:buFont typeface="Arial" panose="020B0604020202020204" pitchFamily="34" charset="0"/>
              <a:buChar char="•"/>
            </a:pPr>
            <a:r>
              <a:rPr lang="en-US" sz="3600" b="1" dirty="0" smtClean="0">
                <a:solidFill>
                  <a:srgbClr val="FF6600"/>
                </a:solidFill>
                <a:latin typeface="Arial" panose="020B0604020202020204" pitchFamily="34" charset="0"/>
                <a:cs typeface="Arial" panose="020B0604020202020204" pitchFamily="34" charset="0"/>
              </a:rPr>
              <a:t>Research </a:t>
            </a:r>
            <a:r>
              <a:rPr lang="en-US" sz="3600" b="1" dirty="0">
                <a:solidFill>
                  <a:srgbClr val="FF6600"/>
                </a:solidFill>
                <a:latin typeface="Arial" panose="020B0604020202020204" pitchFamily="34" charset="0"/>
                <a:cs typeface="Arial" panose="020B0604020202020204" pitchFamily="34" charset="0"/>
              </a:rPr>
              <a:t>Problem, Research </a:t>
            </a:r>
            <a:r>
              <a:rPr lang="en-US" sz="3600" b="1" dirty="0" smtClean="0">
                <a:solidFill>
                  <a:srgbClr val="FF6600"/>
                </a:solidFill>
                <a:latin typeface="Arial" panose="020B0604020202020204" pitchFamily="34" charset="0"/>
                <a:cs typeface="Arial" panose="020B0604020202020204" pitchFamily="34" charset="0"/>
              </a:rPr>
              <a:t>Questions, Research Objectives</a:t>
            </a:r>
          </a:p>
          <a:p>
            <a:pPr marL="571500" indent="-571500" algn="r">
              <a:buFont typeface="Arial" panose="020B0604020202020204" pitchFamily="34" charset="0"/>
              <a:buChar char="•"/>
            </a:pPr>
            <a:r>
              <a:rPr lang="en-US" sz="3600" b="1" dirty="0" smtClean="0">
                <a:solidFill>
                  <a:schemeClr val="accent1">
                    <a:lumMod val="40000"/>
                    <a:lumOff val="60000"/>
                  </a:schemeClr>
                </a:solidFill>
                <a:latin typeface="Arial" panose="020B0604020202020204" pitchFamily="34" charset="0"/>
                <a:cs typeface="Arial" panose="020B0604020202020204" pitchFamily="34" charset="0"/>
              </a:rPr>
              <a:t>Literature </a:t>
            </a:r>
            <a:r>
              <a:rPr lang="en-US" sz="3600" b="1" dirty="0">
                <a:solidFill>
                  <a:schemeClr val="accent1">
                    <a:lumMod val="40000"/>
                    <a:lumOff val="60000"/>
                  </a:schemeClr>
                </a:solidFill>
                <a:latin typeface="Arial" panose="020B0604020202020204" pitchFamily="34" charset="0"/>
                <a:cs typeface="Arial" panose="020B0604020202020204" pitchFamily="34" charset="0"/>
              </a:rPr>
              <a:t>Review, Theory, Variable, </a:t>
            </a:r>
            <a:r>
              <a:rPr lang="en-US" sz="3600" b="1" dirty="0" smtClean="0">
                <a:solidFill>
                  <a:schemeClr val="accent1">
                    <a:lumMod val="40000"/>
                    <a:lumOff val="60000"/>
                  </a:schemeClr>
                </a:solidFill>
                <a:latin typeface="Arial" panose="020B0604020202020204" pitchFamily="34" charset="0"/>
                <a:cs typeface="Arial" panose="020B0604020202020204" pitchFamily="34" charset="0"/>
              </a:rPr>
              <a:t>Theoretical Framework</a:t>
            </a:r>
            <a:r>
              <a:rPr lang="en-US" sz="3600" b="1" dirty="0">
                <a:solidFill>
                  <a:schemeClr val="accent1">
                    <a:lumMod val="40000"/>
                    <a:lumOff val="60000"/>
                  </a:schemeClr>
                </a:solidFill>
                <a:latin typeface="Arial" panose="020B0604020202020204" pitchFamily="34" charset="0"/>
                <a:cs typeface="Arial" panose="020B0604020202020204" pitchFamily="34" charset="0"/>
              </a:rPr>
              <a:t>, </a:t>
            </a:r>
            <a:r>
              <a:rPr lang="en-US" sz="3600" b="1" dirty="0" smtClean="0">
                <a:solidFill>
                  <a:schemeClr val="accent1">
                    <a:lumMod val="40000"/>
                    <a:lumOff val="60000"/>
                  </a:schemeClr>
                </a:solidFill>
                <a:latin typeface="Arial" panose="020B0604020202020204" pitchFamily="34" charset="0"/>
                <a:cs typeface="Arial" panose="020B0604020202020204" pitchFamily="34" charset="0"/>
              </a:rPr>
              <a:t>Hypothesis</a:t>
            </a:r>
          </a:p>
          <a:p>
            <a:pPr marL="571500" indent="-571500" algn="r">
              <a:buFont typeface="Arial" panose="020B0604020202020204" pitchFamily="34" charset="0"/>
              <a:buChar char="•"/>
            </a:pPr>
            <a:r>
              <a:rPr lang="en-US" sz="3600" b="1" dirty="0" smtClean="0">
                <a:solidFill>
                  <a:schemeClr val="bg1"/>
                </a:solidFill>
                <a:latin typeface="Arial" panose="020B0604020202020204" pitchFamily="34" charset="0"/>
                <a:cs typeface="Arial" panose="020B0604020202020204" pitchFamily="34" charset="0"/>
              </a:rPr>
              <a:t>Research </a:t>
            </a:r>
            <a:r>
              <a:rPr lang="en-US" sz="3600" b="1" dirty="0">
                <a:solidFill>
                  <a:schemeClr val="bg1"/>
                </a:solidFill>
                <a:latin typeface="Arial" panose="020B0604020202020204" pitchFamily="34" charset="0"/>
                <a:cs typeface="Arial" panose="020B0604020202020204" pitchFamily="34" charset="0"/>
              </a:rPr>
              <a:t>Design</a:t>
            </a:r>
          </a:p>
        </p:txBody>
      </p:sp>
    </p:spTree>
    <p:extLst>
      <p:ext uri="{BB962C8B-B14F-4D97-AF65-F5344CB8AC3E}">
        <p14:creationId xmlns:p14="http://schemas.microsoft.com/office/powerpoint/2010/main" val="467336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08"/>
          <p:cNvSpPr txBox="1">
            <a:spLocks noChangeArrowheads="1"/>
          </p:cNvSpPr>
          <p:nvPr/>
        </p:nvSpPr>
        <p:spPr>
          <a:xfrm>
            <a:off x="1872872" y="820615"/>
            <a:ext cx="7498080" cy="94456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b="1" dirty="0" smtClean="0">
                <a:solidFill>
                  <a:srgbClr val="002060"/>
                </a:solidFill>
                <a:cs typeface="Tahoma" pitchFamily="34" charset="0"/>
              </a:rPr>
              <a:t>Exploratory Research</a:t>
            </a:r>
          </a:p>
        </p:txBody>
      </p:sp>
      <p:pic>
        <p:nvPicPr>
          <p:cNvPr id="5" name="Picture 2" descr="http://www.ck12.org/flx/show/image/201412291419891798024699_f844434880b161ea5c362835cf273b73-201412291419895260964494.png"/>
          <p:cNvPicPr>
            <a:picLocks noChangeAspect="1" noChangeArrowheads="1"/>
          </p:cNvPicPr>
          <p:nvPr/>
        </p:nvPicPr>
        <p:blipFill rotWithShape="1">
          <a:blip r:embed="rId3">
            <a:extLst>
              <a:ext uri="{28A0092B-C50C-407E-A947-70E740481C1C}">
                <a14:useLocalDpi xmlns:a14="http://schemas.microsoft.com/office/drawing/2010/main" val="0"/>
              </a:ext>
            </a:extLst>
          </a:blip>
          <a:srcRect b="10757"/>
          <a:stretch/>
        </p:blipFill>
        <p:spPr bwMode="auto">
          <a:xfrm>
            <a:off x="57332" y="2715903"/>
            <a:ext cx="5551897" cy="361665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9"/>
          <p:cNvSpPr txBox="1">
            <a:spLocks noChangeArrowheads="1"/>
          </p:cNvSpPr>
          <p:nvPr/>
        </p:nvSpPr>
        <p:spPr>
          <a:xfrm>
            <a:off x="2104888" y="1942596"/>
            <a:ext cx="9072632" cy="4212543"/>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1"/>
            <a:r>
              <a:rPr lang="en-US" altLang="en-US" sz="3200" b="1" dirty="0" smtClean="0">
                <a:solidFill>
                  <a:srgbClr val="FF0000"/>
                </a:solidFill>
                <a:cs typeface="Times New Roman" pitchFamily="18" charset="0"/>
              </a:rPr>
              <a:t>Conducted to clarify ambiguous situations or discover ideas that may be potential business opportunities.</a:t>
            </a:r>
          </a:p>
          <a:p>
            <a:pPr lvl="1"/>
            <a:r>
              <a:rPr lang="en-US" altLang="en-US" sz="3200" b="1" dirty="0" smtClean="0">
                <a:solidFill>
                  <a:srgbClr val="FF0000"/>
                </a:solidFill>
                <a:cs typeface="Times New Roman" pitchFamily="18" charset="0"/>
              </a:rPr>
              <a:t>Initial research conducted to clarify and define the nature of a problem.</a:t>
            </a:r>
          </a:p>
          <a:p>
            <a:pPr lvl="2"/>
            <a:r>
              <a:rPr lang="en-US" altLang="en-US" sz="2800" b="1" dirty="0" smtClean="0">
                <a:solidFill>
                  <a:srgbClr val="FF0000"/>
                </a:solidFill>
                <a:cs typeface="Times New Roman" pitchFamily="18" charset="0"/>
              </a:rPr>
              <a:t>Does not provide conclusive evidence</a:t>
            </a:r>
          </a:p>
          <a:p>
            <a:pPr lvl="2"/>
            <a:r>
              <a:rPr lang="en-US" altLang="en-US" sz="2800" b="1" dirty="0" smtClean="0">
                <a:solidFill>
                  <a:srgbClr val="FF0000"/>
                </a:solidFill>
                <a:cs typeface="Times New Roman" pitchFamily="18" charset="0"/>
              </a:rPr>
              <a:t>Subsequent research expected</a:t>
            </a:r>
          </a:p>
        </p:txBody>
      </p:sp>
    </p:spTree>
    <p:extLst>
      <p:ext uri="{BB962C8B-B14F-4D97-AF65-F5344CB8AC3E}">
        <p14:creationId xmlns:p14="http://schemas.microsoft.com/office/powerpoint/2010/main" val="2902932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8"/>
          <p:cNvSpPr>
            <a:spLocks noGrp="1" noChangeArrowheads="1"/>
          </p:cNvSpPr>
          <p:nvPr>
            <p:ph type="title"/>
          </p:nvPr>
        </p:nvSpPr>
        <p:spPr>
          <a:xfrm>
            <a:off x="848420" y="721659"/>
            <a:ext cx="7498080" cy="868362"/>
          </a:xfrm>
        </p:spPr>
        <p:txBody>
          <a:bodyPr/>
          <a:lstStyle/>
          <a:p>
            <a:pPr algn="ctr" eaLnBrk="1" hangingPunct="1"/>
            <a:r>
              <a:rPr lang="en-US" altLang="en-US" dirty="0" smtClean="0">
                <a:solidFill>
                  <a:srgbClr val="002060"/>
                </a:solidFill>
                <a:cs typeface="Tahoma" pitchFamily="34" charset="0"/>
              </a:rPr>
              <a:t>Descriptive Research</a:t>
            </a:r>
          </a:p>
        </p:txBody>
      </p:sp>
      <p:pic>
        <p:nvPicPr>
          <p:cNvPr id="7" name="Picture 2" descr="https://s-media-cache-ak0.pinimg.com/564x/b0/bd/67/b0bd67cbd591f9e6e46801b407e8ade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2245" y="1689190"/>
            <a:ext cx="4885898" cy="44695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9"/>
          <p:cNvSpPr txBox="1">
            <a:spLocks noChangeArrowheads="1"/>
          </p:cNvSpPr>
          <p:nvPr/>
        </p:nvSpPr>
        <p:spPr>
          <a:xfrm>
            <a:off x="1045134" y="1689190"/>
            <a:ext cx="8367805" cy="4469563"/>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nSpc>
                <a:spcPct val="90000"/>
              </a:lnSpc>
              <a:spcAft>
                <a:spcPts val="0"/>
              </a:spcAft>
              <a:defRPr/>
            </a:pPr>
            <a:r>
              <a:rPr lang="en-US" sz="2800" b="1" dirty="0" smtClean="0">
                <a:solidFill>
                  <a:schemeClr val="tx1"/>
                </a:solidFill>
              </a:rPr>
              <a:t>Describes characteristics of objects, people, groups, organizations, or environments.</a:t>
            </a:r>
          </a:p>
          <a:p>
            <a:pPr lvl="1">
              <a:lnSpc>
                <a:spcPct val="90000"/>
              </a:lnSpc>
              <a:spcAft>
                <a:spcPts val="0"/>
              </a:spcAft>
              <a:buClr>
                <a:schemeClr val="accent1">
                  <a:lumMod val="75000"/>
                </a:schemeClr>
              </a:buClr>
              <a:defRPr/>
            </a:pPr>
            <a:r>
              <a:rPr lang="en-US" sz="2400" b="1" dirty="0" smtClean="0">
                <a:solidFill>
                  <a:schemeClr val="tx1"/>
                </a:solidFill>
              </a:rPr>
              <a:t>Addresses who, what, when, where, why, and how questions.</a:t>
            </a:r>
          </a:p>
          <a:p>
            <a:pPr lvl="1">
              <a:lnSpc>
                <a:spcPct val="90000"/>
              </a:lnSpc>
              <a:spcAft>
                <a:spcPts val="0"/>
              </a:spcAft>
              <a:buClr>
                <a:schemeClr val="accent1">
                  <a:lumMod val="75000"/>
                </a:schemeClr>
              </a:buClr>
              <a:defRPr/>
            </a:pPr>
            <a:r>
              <a:rPr lang="en-US" sz="2400" b="1" dirty="0" smtClean="0">
                <a:solidFill>
                  <a:schemeClr val="tx1"/>
                </a:solidFill>
              </a:rPr>
              <a:t>Considerable understanding of the nature of the problem exists.</a:t>
            </a:r>
          </a:p>
          <a:p>
            <a:pPr lvl="1">
              <a:lnSpc>
                <a:spcPct val="90000"/>
              </a:lnSpc>
              <a:spcAft>
                <a:spcPts val="0"/>
              </a:spcAft>
              <a:buClr>
                <a:schemeClr val="accent1">
                  <a:lumMod val="75000"/>
                </a:schemeClr>
              </a:buClr>
              <a:defRPr/>
            </a:pPr>
            <a:r>
              <a:rPr lang="en-US" sz="2400" b="1" dirty="0" smtClean="0">
                <a:solidFill>
                  <a:schemeClr val="tx1"/>
                </a:solidFill>
              </a:rPr>
              <a:t>Does not provide direct evidence of causality.</a:t>
            </a:r>
          </a:p>
          <a:p>
            <a:pPr>
              <a:lnSpc>
                <a:spcPct val="90000"/>
              </a:lnSpc>
              <a:spcAft>
                <a:spcPts val="0"/>
              </a:spcAft>
              <a:defRPr/>
            </a:pPr>
            <a:r>
              <a:rPr lang="en-US" sz="2800" b="1" dirty="0" smtClean="0">
                <a:solidFill>
                  <a:schemeClr val="tx1"/>
                </a:solidFill>
              </a:rPr>
              <a:t>Diagnostic analysis</a:t>
            </a:r>
          </a:p>
          <a:p>
            <a:pPr lvl="1">
              <a:lnSpc>
                <a:spcPct val="90000"/>
              </a:lnSpc>
              <a:spcAft>
                <a:spcPts val="0"/>
              </a:spcAft>
              <a:buClr>
                <a:schemeClr val="accent1">
                  <a:lumMod val="75000"/>
                </a:schemeClr>
              </a:buClr>
              <a:defRPr/>
            </a:pPr>
            <a:r>
              <a:rPr lang="en-US" sz="2400" b="1" dirty="0" smtClean="0">
                <a:solidFill>
                  <a:schemeClr val="tx1"/>
                </a:solidFill>
              </a:rPr>
              <a:t>Seeks to diagnose reasons for market outcomes and focuses specifically on the beliefs and feelings consumers have about and toward competing products.</a:t>
            </a:r>
            <a:endParaRPr lang="en-US" sz="2400" b="1" dirty="0">
              <a:solidFill>
                <a:schemeClr val="tx1"/>
              </a:solidFill>
            </a:endParaRPr>
          </a:p>
        </p:txBody>
      </p:sp>
    </p:spTree>
    <p:extLst>
      <p:ext uri="{BB962C8B-B14F-4D97-AF65-F5344CB8AC3E}">
        <p14:creationId xmlns:p14="http://schemas.microsoft.com/office/powerpoint/2010/main" val="3271886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ktisat.biz/wp-content/uploads/2015/09/regressionnwq.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63" y="0"/>
            <a:ext cx="4208244" cy="634620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4640239" y="107577"/>
            <a:ext cx="4916496" cy="563562"/>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b="1" dirty="0" smtClean="0">
                <a:solidFill>
                  <a:srgbClr val="FF0000"/>
                </a:solidFill>
              </a:rPr>
              <a:t>Causality</a:t>
            </a:r>
            <a:endParaRPr lang="en-US" sz="5400" b="1" dirty="0">
              <a:solidFill>
                <a:srgbClr val="FF0000"/>
              </a:solidFill>
            </a:endParaRPr>
          </a:p>
        </p:txBody>
      </p:sp>
      <p:sp>
        <p:nvSpPr>
          <p:cNvPr id="9" name="Content Placeholder 2"/>
          <p:cNvSpPr txBox="1">
            <a:spLocks/>
          </p:cNvSpPr>
          <p:nvPr/>
        </p:nvSpPr>
        <p:spPr>
          <a:xfrm>
            <a:off x="2702256" y="901952"/>
            <a:ext cx="9294125" cy="5744507"/>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2000" b="1" dirty="0" smtClean="0">
                <a:solidFill>
                  <a:srgbClr val="003300"/>
                </a:solidFill>
              </a:rPr>
              <a:t>Causal inference: a conclusion that when one thing happens, another specific thing will follow</a:t>
            </a:r>
          </a:p>
          <a:p>
            <a:r>
              <a:rPr lang="en-US" sz="2000" b="1" dirty="0" smtClean="0">
                <a:solidFill>
                  <a:srgbClr val="003300"/>
                </a:solidFill>
              </a:rPr>
              <a:t>Three critical pieces of causal inference:</a:t>
            </a:r>
          </a:p>
          <a:p>
            <a:pPr lvl="1"/>
            <a:r>
              <a:rPr lang="en-US" b="1" dirty="0" smtClean="0">
                <a:solidFill>
                  <a:srgbClr val="003300"/>
                </a:solidFill>
              </a:rPr>
              <a:t>Temporary sequence:  deals with the time order of events; the cause must occur before the effect</a:t>
            </a:r>
          </a:p>
          <a:p>
            <a:pPr lvl="1"/>
            <a:r>
              <a:rPr lang="en-US" b="1" dirty="0" smtClean="0">
                <a:solidFill>
                  <a:srgbClr val="003300"/>
                </a:solidFill>
              </a:rPr>
              <a:t>Concomitant variance:  occurs when two events “</a:t>
            </a:r>
            <a:r>
              <a:rPr lang="en-US" b="1" dirty="0" err="1" smtClean="0">
                <a:solidFill>
                  <a:srgbClr val="003300"/>
                </a:solidFill>
              </a:rPr>
              <a:t>covary</a:t>
            </a:r>
            <a:r>
              <a:rPr lang="en-US" b="1" dirty="0" smtClean="0">
                <a:solidFill>
                  <a:srgbClr val="003300"/>
                </a:solidFill>
              </a:rPr>
              <a:t>” or “</a:t>
            </a:r>
            <a:r>
              <a:rPr lang="en-US" b="1" dirty="0" err="1" smtClean="0">
                <a:solidFill>
                  <a:srgbClr val="003300"/>
                </a:solidFill>
              </a:rPr>
              <a:t>corelate</a:t>
            </a:r>
            <a:r>
              <a:rPr lang="en-US" b="1" dirty="0" smtClean="0">
                <a:solidFill>
                  <a:srgbClr val="003300"/>
                </a:solidFill>
              </a:rPr>
              <a:t>”, meaning they vary systematically</a:t>
            </a:r>
          </a:p>
          <a:p>
            <a:pPr lvl="1"/>
            <a:r>
              <a:rPr lang="en-US" b="1" dirty="0" err="1" smtClean="0">
                <a:solidFill>
                  <a:srgbClr val="003300"/>
                </a:solidFill>
              </a:rPr>
              <a:t>Nonspurious</a:t>
            </a:r>
            <a:r>
              <a:rPr lang="en-US" b="1" dirty="0" smtClean="0">
                <a:solidFill>
                  <a:srgbClr val="003300"/>
                </a:solidFill>
              </a:rPr>
              <a:t> association: any </a:t>
            </a:r>
            <a:r>
              <a:rPr lang="en-US" b="1" dirty="0" err="1" smtClean="0">
                <a:solidFill>
                  <a:srgbClr val="003300"/>
                </a:solidFill>
              </a:rPr>
              <a:t>covariation</a:t>
            </a:r>
            <a:r>
              <a:rPr lang="en-US" b="1" dirty="0" smtClean="0">
                <a:solidFill>
                  <a:srgbClr val="003300"/>
                </a:solidFill>
              </a:rPr>
              <a:t> between a cause and an effect is true and not simply due to some other variables</a:t>
            </a:r>
          </a:p>
          <a:p>
            <a:r>
              <a:rPr lang="en-US" sz="2000" b="1" dirty="0" smtClean="0">
                <a:solidFill>
                  <a:srgbClr val="003300"/>
                </a:solidFill>
              </a:rPr>
              <a:t>Causal research should do all the following:</a:t>
            </a:r>
          </a:p>
          <a:p>
            <a:pPr lvl="1"/>
            <a:r>
              <a:rPr lang="en-US" b="1" dirty="0" smtClean="0">
                <a:solidFill>
                  <a:srgbClr val="003300"/>
                </a:solidFill>
              </a:rPr>
              <a:t>Establish the appropriate causal order or sequence of events</a:t>
            </a:r>
          </a:p>
          <a:p>
            <a:pPr lvl="1"/>
            <a:r>
              <a:rPr lang="en-US" b="1" dirty="0" smtClean="0">
                <a:solidFill>
                  <a:srgbClr val="003300"/>
                </a:solidFill>
              </a:rPr>
              <a:t>Measure the concomitant variation between the presumed cause and the presumed effect</a:t>
            </a:r>
          </a:p>
          <a:p>
            <a:pPr lvl="1"/>
            <a:r>
              <a:rPr lang="en-US" b="1" dirty="0" smtClean="0">
                <a:solidFill>
                  <a:srgbClr val="003300"/>
                </a:solidFill>
              </a:rPr>
              <a:t>Examine the possibility of spuriousness by considering the presence of alternative plausible causal factors </a:t>
            </a:r>
          </a:p>
          <a:p>
            <a:endParaRPr lang="en-US" sz="2000" b="1" dirty="0" smtClean="0">
              <a:solidFill>
                <a:srgbClr val="003300"/>
              </a:solidFill>
            </a:endParaRPr>
          </a:p>
          <a:p>
            <a:endParaRPr lang="en-US" sz="2000" b="1" dirty="0">
              <a:solidFill>
                <a:srgbClr val="003300"/>
              </a:solidFill>
            </a:endParaRPr>
          </a:p>
        </p:txBody>
      </p:sp>
    </p:spTree>
    <p:extLst>
      <p:ext uri="{BB962C8B-B14F-4D97-AF65-F5344CB8AC3E}">
        <p14:creationId xmlns:p14="http://schemas.microsoft.com/office/powerpoint/2010/main" val="2732452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grpSp>
        <p:nvGrpSpPr>
          <p:cNvPr id="6" name="Group 5"/>
          <p:cNvGrpSpPr/>
          <p:nvPr/>
        </p:nvGrpSpPr>
        <p:grpSpPr>
          <a:xfrm>
            <a:off x="751115" y="290284"/>
            <a:ext cx="10515600" cy="5950857"/>
            <a:chOff x="751115" y="203200"/>
            <a:chExt cx="10515600" cy="5950857"/>
          </a:xfrm>
        </p:grpSpPr>
        <p:sp>
          <p:nvSpPr>
            <p:cNvPr id="4" name="Title 1"/>
            <p:cNvSpPr txBox="1">
              <a:spLocks/>
            </p:cNvSpPr>
            <p:nvPr/>
          </p:nvSpPr>
          <p:spPr>
            <a:xfrm>
              <a:off x="751115" y="203200"/>
              <a:ext cx="10515600" cy="1538515"/>
            </a:xfrm>
            <a:prstGeom prst="rect">
              <a:avLst/>
            </a:prstGeom>
            <a:solidFill>
              <a:srgbClr val="0066FF"/>
            </a:solidFill>
            <a:ln w="38100">
              <a:solidFill>
                <a:schemeClr val="bg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MY"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Research Problem, Research Question,  and Research Objective</a:t>
              </a:r>
              <a:endParaRPr lang="en-MY"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2" descr="http://www.stxaviersjaipur.org/images/research_bann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256" y="1727200"/>
              <a:ext cx="10493829" cy="4426857"/>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59825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19518" y="579875"/>
            <a:ext cx="4935071" cy="646331"/>
          </a:xfrm>
          <a:prstGeom prst="rect">
            <a:avLst/>
          </a:prstGeom>
        </p:spPr>
        <p:txBody>
          <a:bodyPr wrap="square">
            <a:spAutoFit/>
          </a:bodyPr>
          <a:lstStyle/>
          <a:p>
            <a:r>
              <a:rPr lang="en-US" sz="3600" b="1" dirty="0" smtClean="0">
                <a:solidFill>
                  <a:srgbClr val="0070C0"/>
                </a:solidFill>
              </a:rPr>
              <a:t>(</a:t>
            </a:r>
            <a:r>
              <a:rPr lang="en-US" sz="3200" b="1" dirty="0" smtClean="0">
                <a:solidFill>
                  <a:srgbClr val="0070C0"/>
                </a:solidFill>
              </a:rPr>
              <a:t>Research) Problem :</a:t>
            </a:r>
          </a:p>
        </p:txBody>
      </p:sp>
      <p:sp>
        <p:nvSpPr>
          <p:cNvPr id="7" name="Content Placeholder 2"/>
          <p:cNvSpPr txBox="1">
            <a:spLocks/>
          </p:cNvSpPr>
          <p:nvPr/>
        </p:nvSpPr>
        <p:spPr>
          <a:xfrm>
            <a:off x="288177" y="1331259"/>
            <a:ext cx="6099175" cy="547295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a:r>
              <a:rPr lang="en-US" sz="2400" b="1" dirty="0" smtClean="0"/>
              <a:t>The problem is </a:t>
            </a:r>
            <a:r>
              <a:rPr lang="en-US" sz="2400" b="1" dirty="0" smtClean="0">
                <a:solidFill>
                  <a:srgbClr val="FF0000"/>
                </a:solidFill>
              </a:rPr>
              <a:t>the gap </a:t>
            </a:r>
            <a:r>
              <a:rPr lang="en-US" sz="2400" b="1" dirty="0" smtClean="0"/>
              <a:t>between what should be and what is in reality, or between what is necessary and what is available, or between the expectation and the reality, or between what theoretically should be and what happens in practice,, or between the rule and the reality</a:t>
            </a:r>
          </a:p>
          <a:p>
            <a:pPr lvl="1" indent="-342900"/>
            <a:r>
              <a:rPr lang="en-US" sz="2400" b="1" dirty="0" smtClean="0"/>
              <a:t>A problem requires research to find a solution, although not all problems require research, however, a research conducted due to the problem.</a:t>
            </a:r>
          </a:p>
        </p:txBody>
      </p:sp>
      <p:grpSp>
        <p:nvGrpSpPr>
          <p:cNvPr id="8" name="Group 7"/>
          <p:cNvGrpSpPr/>
          <p:nvPr/>
        </p:nvGrpSpPr>
        <p:grpSpPr>
          <a:xfrm>
            <a:off x="6024282" y="121024"/>
            <a:ext cx="6051177" cy="6575611"/>
            <a:chOff x="5688106" y="0"/>
            <a:chExt cx="6503893" cy="6696635"/>
          </a:xfrm>
        </p:grpSpPr>
        <p:pic>
          <p:nvPicPr>
            <p:cNvPr id="3076" name="Picture 4" descr="http://blog.datacracker.com/wp-content/uploads/2013/04/Figure-Sitting-With-Question-M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8106" y="0"/>
              <a:ext cx="6503893" cy="6696635"/>
            </a:xfrm>
            <a:prstGeom prst="rect">
              <a:avLst/>
            </a:prstGeom>
            <a:solidFill>
              <a:srgbClr val="FFFFFF"/>
            </a:solidFill>
          </p:spPr>
        </p:pic>
        <p:sp>
          <p:nvSpPr>
            <p:cNvPr id="6" name="Rectangle 5"/>
            <p:cNvSpPr/>
            <p:nvPr/>
          </p:nvSpPr>
          <p:spPr>
            <a:xfrm>
              <a:off x="6004522" y="5284256"/>
              <a:ext cx="5697072" cy="1200329"/>
            </a:xfrm>
            <a:prstGeom prst="rect">
              <a:avLst/>
            </a:prstGeom>
          </p:spPr>
          <p:txBody>
            <a:bodyPr wrap="square">
              <a:spAutoFit/>
            </a:bodyPr>
            <a:lstStyle/>
            <a:p>
              <a:pPr marL="342900" indent="-342900">
                <a:buFont typeface="Arial" panose="020B0604020202020204" pitchFamily="34" charset="0"/>
                <a:buChar char="•"/>
              </a:pPr>
              <a:r>
                <a:rPr lang="en-US" sz="2400" b="1" dirty="0" smtClean="0">
                  <a:solidFill>
                    <a:srgbClr val="FF0000"/>
                  </a:solidFill>
                </a:rPr>
                <a:t>So, someone who will do the research must first determine what  the problem is</a:t>
              </a:r>
              <a:endParaRPr lang="en-US" sz="2400" b="1" dirty="0">
                <a:solidFill>
                  <a:srgbClr val="FF0000"/>
                </a:solidFill>
              </a:endParaRPr>
            </a:p>
          </p:txBody>
        </p:sp>
      </p:grpSp>
    </p:spTree>
    <p:extLst>
      <p:ext uri="{BB962C8B-B14F-4D97-AF65-F5344CB8AC3E}">
        <p14:creationId xmlns:p14="http://schemas.microsoft.com/office/powerpoint/2010/main" val="2672544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http://www.livemint.com/rf/Image-621x414/LiveMint/Period1/2013/05/22/Photos/oped-education--621x4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6259" y="134471"/>
            <a:ext cx="5145741" cy="672352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726143" y="1379818"/>
            <a:ext cx="6548718" cy="523613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a:r>
              <a:rPr lang="en-US" sz="2400" b="1" cap="all" dirty="0" smtClean="0">
                <a:solidFill>
                  <a:srgbClr val="FF0000"/>
                </a:solidFill>
                <a:latin typeface="Arial" panose="020B0604020202020204" pitchFamily="34" charset="0"/>
                <a:cs typeface="Arial" panose="020B0604020202020204" pitchFamily="34" charset="0"/>
              </a:rPr>
              <a:t>useful</a:t>
            </a:r>
            <a:r>
              <a:rPr lang="en-US" sz="2400" b="1" cap="all" dirty="0" smtClean="0">
                <a:solidFill>
                  <a:srgbClr val="003300"/>
                </a:solidFill>
                <a:latin typeface="Arial" panose="020B0604020202020204" pitchFamily="34" charset="0"/>
                <a:cs typeface="Arial" panose="020B0604020202020204" pitchFamily="34" charset="0"/>
              </a:rPr>
              <a:t> </a:t>
            </a:r>
            <a:r>
              <a:rPr lang="en-US" sz="2400" b="1" dirty="0" smtClean="0">
                <a:solidFill>
                  <a:srgbClr val="003300"/>
                </a:solidFill>
                <a:latin typeface="Arial" panose="020B0604020202020204" pitchFamily="34" charset="0"/>
                <a:cs typeface="Arial" panose="020B0604020202020204" pitchFamily="34" charset="0"/>
              </a:rPr>
              <a:t>to be disclosed</a:t>
            </a:r>
          </a:p>
          <a:p>
            <a:pPr lvl="1"/>
            <a:r>
              <a:rPr lang="en-US" sz="2400" b="1" dirty="0" smtClean="0">
                <a:solidFill>
                  <a:srgbClr val="FF0000"/>
                </a:solidFill>
                <a:latin typeface="Arial" panose="020B0604020202020204" pitchFamily="34" charset="0"/>
                <a:cs typeface="Arial" panose="020B0604020202020204" pitchFamily="34" charset="0"/>
              </a:rPr>
              <a:t>RELEVANT</a:t>
            </a:r>
            <a:r>
              <a:rPr lang="en-US" sz="2400" b="1" dirty="0" smtClean="0">
                <a:solidFill>
                  <a:srgbClr val="003300"/>
                </a:solidFill>
                <a:latin typeface="Arial" panose="020B0604020202020204" pitchFamily="34" charset="0"/>
                <a:cs typeface="Arial" panose="020B0604020202020204" pitchFamily="34" charset="0"/>
              </a:rPr>
              <a:t> to the ability or expertise of researchers.</a:t>
            </a:r>
          </a:p>
          <a:p>
            <a:pPr lvl="1"/>
            <a:r>
              <a:rPr lang="en-US" sz="2400" b="1" dirty="0" smtClean="0">
                <a:solidFill>
                  <a:srgbClr val="FF0000"/>
                </a:solidFill>
                <a:latin typeface="Arial" panose="020B0604020202020204" pitchFamily="34" charset="0"/>
                <a:cs typeface="Arial" panose="020B0604020202020204" pitchFamily="34" charset="0"/>
              </a:rPr>
              <a:t>ATTRACTING </a:t>
            </a:r>
            <a:r>
              <a:rPr lang="en-US" sz="2400" b="1" dirty="0" smtClean="0">
                <a:solidFill>
                  <a:srgbClr val="003300"/>
                </a:solidFill>
                <a:latin typeface="Arial" panose="020B0604020202020204" pitchFamily="34" charset="0"/>
                <a:cs typeface="Arial" panose="020B0604020202020204" pitchFamily="34" charset="0"/>
              </a:rPr>
              <a:t>attention to be disclosed</a:t>
            </a:r>
          </a:p>
          <a:p>
            <a:pPr lvl="1"/>
            <a:r>
              <a:rPr lang="en-US" sz="2400" b="1" dirty="0" smtClean="0">
                <a:solidFill>
                  <a:srgbClr val="003300"/>
                </a:solidFill>
                <a:latin typeface="Arial" panose="020B0604020202020204" pitchFamily="34" charset="0"/>
                <a:cs typeface="Arial" panose="020B0604020202020204" pitchFamily="34" charset="0"/>
              </a:rPr>
              <a:t>possibly </a:t>
            </a:r>
            <a:r>
              <a:rPr lang="en-US" sz="2400" b="1" dirty="0" smtClean="0">
                <a:solidFill>
                  <a:srgbClr val="FF0000"/>
                </a:solidFill>
                <a:latin typeface="Arial" panose="020B0604020202020204" pitchFamily="34" charset="0"/>
                <a:cs typeface="Arial" panose="020B0604020202020204" pitchFamily="34" charset="0"/>
              </a:rPr>
              <a:t>PRODUCING </a:t>
            </a:r>
            <a:r>
              <a:rPr lang="en-US" sz="2400" b="1" dirty="0" smtClean="0">
                <a:solidFill>
                  <a:srgbClr val="003300"/>
                </a:solidFill>
                <a:latin typeface="Arial" panose="020B0604020202020204" pitchFamily="34" charset="0"/>
                <a:cs typeface="Arial" panose="020B0604020202020204" pitchFamily="34" charset="0"/>
              </a:rPr>
              <a:t>something new</a:t>
            </a:r>
          </a:p>
          <a:p>
            <a:pPr lvl="1"/>
            <a:r>
              <a:rPr lang="en-US" sz="2400" b="1" dirty="0" smtClean="0">
                <a:solidFill>
                  <a:srgbClr val="003300"/>
                </a:solidFill>
                <a:latin typeface="Arial" panose="020B0604020202020204" pitchFamily="34" charset="0"/>
                <a:cs typeface="Arial" panose="020B0604020202020204" pitchFamily="34" charset="0"/>
              </a:rPr>
              <a:t>ensured that data could be collected  </a:t>
            </a:r>
            <a:r>
              <a:rPr lang="en-US" sz="2400" b="1" cap="all" dirty="0" smtClean="0">
                <a:solidFill>
                  <a:srgbClr val="FF0000"/>
                </a:solidFill>
                <a:latin typeface="Arial" panose="020B0604020202020204" pitchFamily="34" charset="0"/>
                <a:cs typeface="Arial" panose="020B0604020202020204" pitchFamily="34" charset="0"/>
              </a:rPr>
              <a:t>completely </a:t>
            </a:r>
            <a:r>
              <a:rPr lang="en-US" sz="2400" b="1" dirty="0" smtClean="0">
                <a:solidFill>
                  <a:srgbClr val="003300"/>
                </a:solidFill>
                <a:latin typeface="Arial" panose="020B0604020202020204" pitchFamily="34" charset="0"/>
                <a:cs typeface="Arial" panose="020B0604020202020204" pitchFamily="34" charset="0"/>
              </a:rPr>
              <a:t>and </a:t>
            </a:r>
            <a:r>
              <a:rPr lang="en-US" sz="2400" b="1" cap="all" dirty="0" smtClean="0">
                <a:solidFill>
                  <a:srgbClr val="FF0000"/>
                </a:solidFill>
                <a:latin typeface="Arial" panose="020B0604020202020204" pitchFamily="34" charset="0"/>
                <a:cs typeface="Arial" panose="020B0604020202020204" pitchFamily="34" charset="0"/>
              </a:rPr>
              <a:t>objectively</a:t>
            </a:r>
            <a:endParaRPr lang="en-US" sz="2400" b="1" dirty="0" smtClean="0">
              <a:solidFill>
                <a:srgbClr val="FF0000"/>
              </a:solidFill>
              <a:latin typeface="Arial" panose="020B0604020202020204" pitchFamily="34" charset="0"/>
              <a:cs typeface="Arial" panose="020B0604020202020204" pitchFamily="34" charset="0"/>
            </a:endParaRPr>
          </a:p>
          <a:p>
            <a:pPr lvl="1"/>
            <a:r>
              <a:rPr lang="en-US" sz="2400" b="1" dirty="0" smtClean="0">
                <a:solidFill>
                  <a:srgbClr val="FF0000"/>
                </a:solidFill>
                <a:latin typeface="Arial" panose="020B0604020202020204" pitchFamily="34" charset="0"/>
                <a:cs typeface="Arial" panose="020B0604020202020204" pitchFamily="34" charset="0"/>
              </a:rPr>
              <a:t>NOT TOO WIDE</a:t>
            </a:r>
            <a:r>
              <a:rPr lang="en-US" sz="2400" b="1" dirty="0" smtClean="0">
                <a:solidFill>
                  <a:srgbClr val="003300"/>
                </a:solidFill>
                <a:latin typeface="Arial" panose="020B0604020202020204" pitchFamily="34" charset="0"/>
                <a:cs typeface="Arial" panose="020B0604020202020204" pitchFamily="34" charset="0"/>
              </a:rPr>
              <a:t>, but also not too </a:t>
            </a:r>
            <a:r>
              <a:rPr lang="en-US" sz="2400" b="1" cap="all" dirty="0" smtClean="0">
                <a:solidFill>
                  <a:srgbClr val="FF0000"/>
                </a:solidFill>
                <a:latin typeface="Arial" panose="020B0604020202020204" pitchFamily="34" charset="0"/>
                <a:cs typeface="Arial" panose="020B0604020202020204" pitchFamily="34" charset="0"/>
              </a:rPr>
              <a:t>narrow</a:t>
            </a:r>
            <a:endParaRPr lang="en-US" sz="2400" b="1" cap="all" dirty="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913683" y="622158"/>
            <a:ext cx="6833922" cy="584775"/>
          </a:xfrm>
          <a:prstGeom prst="rect">
            <a:avLst/>
          </a:prstGeom>
        </p:spPr>
        <p:txBody>
          <a:bodyPr wrap="none">
            <a:spAutoFit/>
          </a:bodyPr>
          <a:lstStyle/>
          <a:p>
            <a:r>
              <a:rPr lang="en-US" sz="3200" b="1" dirty="0" smtClean="0"/>
              <a:t>The research problem should be: </a:t>
            </a:r>
            <a:endParaRPr lang="en-US" sz="3200" b="1" dirty="0"/>
          </a:p>
        </p:txBody>
      </p:sp>
    </p:spTree>
    <p:extLst>
      <p:ext uri="{BB962C8B-B14F-4D97-AF65-F5344CB8AC3E}">
        <p14:creationId xmlns:p14="http://schemas.microsoft.com/office/powerpoint/2010/main" val="3177374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phys10.com/_Media/image-2_med_hr.png"/>
          <p:cNvPicPr>
            <a:picLocks noChangeAspect="1" noChangeArrowheads="1"/>
          </p:cNvPicPr>
          <p:nvPr/>
        </p:nvPicPr>
        <p:blipFill rotWithShape="1">
          <a:blip r:embed="rId2">
            <a:extLst>
              <a:ext uri="{28A0092B-C50C-407E-A947-70E740481C1C}">
                <a14:useLocalDpi xmlns:a14="http://schemas.microsoft.com/office/drawing/2010/main" val="0"/>
              </a:ext>
            </a:extLst>
          </a:blip>
          <a:srcRect t="34963" r="48095"/>
          <a:stretch/>
        </p:blipFill>
        <p:spPr bwMode="auto">
          <a:xfrm>
            <a:off x="725715" y="0"/>
            <a:ext cx="5050436" cy="6171882"/>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2946400" y="1055078"/>
            <a:ext cx="8960756" cy="5632311"/>
          </a:xfrm>
          <a:prstGeom prst="rect">
            <a:avLst/>
          </a:prstGeom>
        </p:spPr>
        <p:txBody>
          <a:bodyPr wrap="square">
            <a:spAutoFit/>
          </a:bodyPr>
          <a:lstStyle/>
          <a:p>
            <a:pPr marL="285750" indent="-285750">
              <a:buFont typeface="Arial" panose="020B0604020202020204" pitchFamily="34" charset="0"/>
              <a:buChar char="•"/>
            </a:pPr>
            <a:r>
              <a:rPr lang="en-US" sz="2400" b="1" dirty="0">
                <a:solidFill>
                  <a:srgbClr val="C00000"/>
                </a:solidFill>
              </a:rPr>
              <a:t>Defining a research problem allows for the formulation of </a:t>
            </a:r>
            <a:r>
              <a:rPr lang="en-US" sz="2400" b="1" dirty="0">
                <a:solidFill>
                  <a:srgbClr val="0066FF"/>
                </a:solidFill>
              </a:rPr>
              <a:t>a research question</a:t>
            </a:r>
            <a:r>
              <a:rPr lang="en-US" sz="2400" b="1" dirty="0">
                <a:solidFill>
                  <a:srgbClr val="C00000"/>
                </a:solidFill>
              </a:rPr>
              <a:t> </a:t>
            </a:r>
            <a:r>
              <a:rPr lang="en-US" sz="2400" b="1" dirty="0">
                <a:solidFill>
                  <a:srgbClr val="0066FF"/>
                </a:solidFill>
              </a:rPr>
              <a:t>to be answered </a:t>
            </a:r>
            <a:r>
              <a:rPr lang="en-US" sz="2400" b="1" dirty="0">
                <a:solidFill>
                  <a:srgbClr val="C00000"/>
                </a:solidFill>
              </a:rPr>
              <a:t>or </a:t>
            </a:r>
            <a:r>
              <a:rPr lang="en-US" sz="2400" b="1" dirty="0">
                <a:solidFill>
                  <a:srgbClr val="0066FF"/>
                </a:solidFill>
              </a:rPr>
              <a:t>hypothesis to be </a:t>
            </a:r>
            <a:r>
              <a:rPr lang="en-US" sz="2400" b="1" dirty="0" smtClean="0">
                <a:solidFill>
                  <a:srgbClr val="0066FF"/>
                </a:solidFill>
              </a:rPr>
              <a:t>tested</a:t>
            </a:r>
          </a:p>
          <a:p>
            <a:pPr marL="285750" indent="-285750">
              <a:buFont typeface="Arial" panose="020B0604020202020204" pitchFamily="34" charset="0"/>
              <a:buChar char="•"/>
            </a:pPr>
            <a:r>
              <a:rPr lang="en-US" sz="2400" b="1" dirty="0" smtClean="0">
                <a:solidFill>
                  <a:schemeClr val="accent1">
                    <a:lumMod val="50000"/>
                  </a:schemeClr>
                </a:solidFill>
              </a:rPr>
              <a:t>Statement </a:t>
            </a:r>
            <a:r>
              <a:rPr lang="en-US" sz="2400" b="1" dirty="0">
                <a:solidFill>
                  <a:schemeClr val="accent1">
                    <a:lumMod val="50000"/>
                  </a:schemeClr>
                </a:solidFill>
              </a:rPr>
              <a:t>of the p</a:t>
            </a:r>
            <a:r>
              <a:rPr lang="en-US" sz="2400" b="1" dirty="0" smtClean="0">
                <a:solidFill>
                  <a:schemeClr val="accent1">
                    <a:lumMod val="50000"/>
                  </a:schemeClr>
                </a:solidFill>
              </a:rPr>
              <a:t>roblem provides </a:t>
            </a:r>
            <a:r>
              <a:rPr lang="en-US" sz="2400" b="1" dirty="0">
                <a:solidFill>
                  <a:schemeClr val="accent1">
                    <a:lumMod val="50000"/>
                  </a:schemeClr>
                </a:solidFill>
              </a:rPr>
              <a:t>the focus and direction of the </a:t>
            </a:r>
            <a:r>
              <a:rPr lang="en-US" sz="2400" b="1" dirty="0" smtClean="0">
                <a:solidFill>
                  <a:schemeClr val="accent1">
                    <a:lumMod val="50000"/>
                  </a:schemeClr>
                </a:solidFill>
              </a:rPr>
              <a:t>study</a:t>
            </a:r>
          </a:p>
          <a:p>
            <a:endParaRPr lang="en-US" sz="2400" b="1" dirty="0">
              <a:solidFill>
                <a:schemeClr val="accent1">
                  <a:lumMod val="50000"/>
                </a:schemeClr>
              </a:solidFill>
            </a:endParaRPr>
          </a:p>
          <a:p>
            <a:pPr marL="742950" lvl="1" indent="-285750">
              <a:buFont typeface="Arial" panose="020B0604020202020204" pitchFamily="34" charset="0"/>
              <a:buChar char="•"/>
            </a:pPr>
            <a:r>
              <a:rPr lang="en-US" sz="2400" b="1" dirty="0" smtClean="0">
                <a:solidFill>
                  <a:schemeClr val="bg2">
                    <a:lumMod val="10000"/>
                  </a:schemeClr>
                </a:solidFill>
              </a:rPr>
              <a:t>Recall </a:t>
            </a:r>
            <a:r>
              <a:rPr lang="en-US" sz="2400" b="1" dirty="0">
                <a:solidFill>
                  <a:schemeClr val="bg2">
                    <a:lumMod val="10000"/>
                  </a:schemeClr>
                </a:solidFill>
              </a:rPr>
              <a:t>that a problem can be something to be explained, to be further understood or to be addressed. </a:t>
            </a:r>
            <a:endParaRPr lang="en-US" sz="2400" b="1" dirty="0" smtClean="0">
              <a:solidFill>
                <a:schemeClr val="bg2">
                  <a:lumMod val="10000"/>
                </a:schemeClr>
              </a:solidFill>
            </a:endParaRPr>
          </a:p>
          <a:p>
            <a:pPr marL="742950" lvl="1" indent="-285750">
              <a:buFont typeface="Arial" panose="020B0604020202020204" pitchFamily="34" charset="0"/>
              <a:buChar char="•"/>
            </a:pPr>
            <a:r>
              <a:rPr lang="en-US" sz="2400" b="1" dirty="0" smtClean="0">
                <a:solidFill>
                  <a:schemeClr val="bg2">
                    <a:lumMod val="10000"/>
                  </a:schemeClr>
                </a:solidFill>
              </a:rPr>
              <a:t>A </a:t>
            </a:r>
            <a:r>
              <a:rPr lang="en-US" sz="2400" b="1" dirty="0">
                <a:solidFill>
                  <a:schemeClr val="bg2">
                    <a:lumMod val="10000"/>
                  </a:schemeClr>
                </a:solidFill>
              </a:rPr>
              <a:t>good statement of the problem clearly defines the problem, states the concepts to be related in the study and identifies a feasible solution to the problem. </a:t>
            </a:r>
            <a:endParaRPr lang="en-US" sz="2400" b="1" dirty="0" smtClean="0">
              <a:solidFill>
                <a:schemeClr val="bg2">
                  <a:lumMod val="10000"/>
                </a:schemeClr>
              </a:solidFill>
            </a:endParaRPr>
          </a:p>
          <a:p>
            <a:pPr marL="742950" lvl="1" indent="-285750">
              <a:buFont typeface="Arial" panose="020B0604020202020204" pitchFamily="34" charset="0"/>
              <a:buChar char="•"/>
            </a:pPr>
            <a:r>
              <a:rPr lang="en-US" sz="2400" b="1" dirty="0" smtClean="0">
                <a:solidFill>
                  <a:schemeClr val="bg2">
                    <a:lumMod val="10000"/>
                  </a:schemeClr>
                </a:solidFill>
              </a:rPr>
              <a:t>By </a:t>
            </a:r>
            <a:r>
              <a:rPr lang="en-US" sz="2400" b="1" dirty="0">
                <a:solidFill>
                  <a:schemeClr val="bg2">
                    <a:lumMod val="10000"/>
                  </a:schemeClr>
                </a:solidFill>
              </a:rPr>
              <a:t>clearly stating the concepts to be related, a well-written problem statement helps to identify the variables to be investigated in the study. </a:t>
            </a:r>
          </a:p>
        </p:txBody>
      </p:sp>
    </p:spTree>
    <p:extLst>
      <p:ext uri="{BB962C8B-B14F-4D97-AF65-F5344CB8AC3E}">
        <p14:creationId xmlns:p14="http://schemas.microsoft.com/office/powerpoint/2010/main" val="311297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ersonalbrandingblog.com/wp-content/uploads/2012/10/shutterstock_102144616-30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965" y="1277471"/>
            <a:ext cx="5325035"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65144" y="433899"/>
            <a:ext cx="5805550" cy="769441"/>
          </a:xfrm>
          <a:prstGeom prst="rect">
            <a:avLst/>
          </a:prstGeom>
        </p:spPr>
        <p:txBody>
          <a:bodyPr wrap="square">
            <a:spAutoFit/>
          </a:bodyPr>
          <a:lstStyle/>
          <a:p>
            <a:r>
              <a:rPr lang="en-MY" sz="4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Research Question</a:t>
            </a:r>
            <a:endParaRPr lang="en-US" sz="4400" dirty="0">
              <a:solidFill>
                <a:srgbClr val="C00000"/>
              </a:solidFill>
            </a:endParaRPr>
          </a:p>
        </p:txBody>
      </p:sp>
      <p:sp>
        <p:nvSpPr>
          <p:cNvPr id="3" name="Rectangle 2"/>
          <p:cNvSpPr/>
          <p:nvPr/>
        </p:nvSpPr>
        <p:spPr>
          <a:xfrm>
            <a:off x="5804647" y="1238040"/>
            <a:ext cx="6096000" cy="5484578"/>
          </a:xfrm>
          <a:prstGeom prst="rect">
            <a:avLst/>
          </a:prstGeom>
        </p:spPr>
        <p:txBody>
          <a:bodyPr>
            <a:spAutoFit/>
          </a:bodyPr>
          <a:lstStyle/>
          <a:p>
            <a:pPr marL="800100" lvl="1" indent="-342900">
              <a:spcBef>
                <a:spcPct val="40000"/>
              </a:spcBef>
              <a:buFont typeface="Arial" panose="020B0604020202020204" pitchFamily="34" charset="0"/>
              <a:buChar char="•"/>
            </a:pPr>
            <a:r>
              <a:rPr lang="en-US" altLang="en-US" sz="2400" b="1" dirty="0" smtClean="0">
                <a:latin typeface="Arial" panose="020B0604020202020204" pitchFamily="34" charset="0"/>
                <a:cs typeface="Arial" panose="020B0604020202020204" pitchFamily="34" charset="0"/>
              </a:rPr>
              <a:t>Express the research objectives in terms of questions that can be addressed by research</a:t>
            </a:r>
          </a:p>
          <a:p>
            <a:pPr marL="800100" lvl="1" indent="-342900">
              <a:spcBef>
                <a:spcPct val="40000"/>
              </a:spcBef>
              <a:buFont typeface="Arial" panose="020B0604020202020204" pitchFamily="34" charset="0"/>
              <a:buChar char="•"/>
            </a:pPr>
            <a:r>
              <a:rPr lang="en-US" altLang="en-US" sz="2400" b="1" dirty="0" smtClean="0">
                <a:latin typeface="Arial" panose="020B0604020202020204" pitchFamily="34" charset="0"/>
                <a:cs typeface="Arial" panose="020B0604020202020204" pitchFamily="34" charset="0"/>
              </a:rPr>
              <a:t>Help to develop well-formulated, specific hypotheses that can be empirically tested</a:t>
            </a:r>
          </a:p>
          <a:p>
            <a:pPr marL="800100" lvl="1" indent="-342900">
              <a:spcBef>
                <a:spcPct val="40000"/>
              </a:spcBef>
              <a:buFont typeface="Arial" panose="020B0604020202020204" pitchFamily="34" charset="0"/>
              <a:buChar char="•"/>
            </a:pPr>
            <a:r>
              <a:rPr lang="en-US" altLang="en-US" sz="2400" b="1" dirty="0" smtClean="0">
                <a:latin typeface="Arial" panose="020B0604020202020204" pitchFamily="34" charset="0"/>
                <a:cs typeface="Arial" panose="020B0604020202020204" pitchFamily="34" charset="0"/>
              </a:rPr>
              <a:t>Help the researcher design a study that will produce useful results</a:t>
            </a:r>
          </a:p>
          <a:p>
            <a:pPr marL="800100" lvl="1" indent="-342900">
              <a:spcBef>
                <a:spcPct val="40000"/>
              </a:spcBef>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The researcher’s translation of the problem into a specific inquiry</a:t>
            </a:r>
          </a:p>
          <a:p>
            <a:pPr marL="1257300" lvl="2" indent="-342900">
              <a:spcBef>
                <a:spcPct val="40000"/>
              </a:spcBef>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Provide input that can be used as a standard for selecting from among alternative solutions</a:t>
            </a:r>
            <a:endParaRPr lang="en-US" alt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5546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www.hubresearch.ca/wp-content/uploads/2015/07/study-question-and-design-workshop-570x400.jpg"/>
          <p:cNvPicPr>
            <a:picLocks noChangeAspect="1" noChangeArrowheads="1"/>
          </p:cNvPicPr>
          <p:nvPr/>
        </p:nvPicPr>
        <p:blipFill>
          <a:blip r:embed="rId2">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7651376" y="1320801"/>
            <a:ext cx="4451724" cy="5263030"/>
          </a:xfrm>
          <a:prstGeom prst="rect">
            <a:avLst/>
          </a:prstGeom>
          <a:solidFill>
            <a:schemeClr val="bg1">
              <a:lumMod val="95000"/>
            </a:schemeClr>
          </a:solidFill>
        </p:spPr>
      </p:pic>
      <p:sp>
        <p:nvSpPr>
          <p:cNvPr id="4" name="Rectangle 3"/>
          <p:cNvSpPr/>
          <p:nvPr/>
        </p:nvSpPr>
        <p:spPr>
          <a:xfrm>
            <a:off x="825500" y="1350753"/>
            <a:ext cx="6825876" cy="5262979"/>
          </a:xfrm>
          <a:prstGeom prst="rect">
            <a:avLst/>
          </a:prstGeom>
        </p:spPr>
        <p:txBody>
          <a:bodyPr wrap="square">
            <a:spAutoFit/>
          </a:bodyPr>
          <a:lstStyle/>
          <a:p>
            <a:pPr marL="342900" indent="-342900">
              <a:buFont typeface="Wingdings" panose="05000000000000000000" pitchFamily="2" charset="2"/>
              <a:buChar char="q"/>
            </a:pPr>
            <a:r>
              <a:rPr lang="en-US" sz="2400" b="1" dirty="0" smtClean="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rPr>
              <a:t>A research Question is clear</a:t>
            </a:r>
            <a:r>
              <a:rPr lang="en-US" sz="2400" b="1" dirty="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rPr>
              <a:t>, focused and arguable question around which you plan to center your </a:t>
            </a:r>
            <a:r>
              <a:rPr lang="en-US" sz="2400" b="1" dirty="0" smtClean="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rPr>
              <a:t>research</a:t>
            </a:r>
          </a:p>
          <a:p>
            <a:pPr marL="342900" indent="-342900">
              <a:buFont typeface="Wingdings" panose="05000000000000000000" pitchFamily="2" charset="2"/>
              <a:buChar char="q"/>
            </a:pPr>
            <a:r>
              <a:rPr lang="en-US" sz="2400" b="1" dirty="0" smtClean="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rPr>
              <a:t>A research </a:t>
            </a:r>
            <a:r>
              <a:rPr lang="en-US" sz="2400" b="1" dirty="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rPr>
              <a:t>question is associated with the problem statement and can be answered directly through the analysis of </a:t>
            </a:r>
            <a:r>
              <a:rPr lang="en-US" sz="2400" b="1" dirty="0" smtClean="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rPr>
              <a:t>data</a:t>
            </a:r>
          </a:p>
          <a:p>
            <a:pPr marL="342900" indent="-342900">
              <a:buFont typeface="Wingdings" panose="05000000000000000000" pitchFamily="2" charset="2"/>
              <a:buChar char="q"/>
            </a:pPr>
            <a:r>
              <a:rPr lang="en-US" sz="2400" b="1" dirty="0" smtClean="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rPr>
              <a:t>A research </a:t>
            </a:r>
            <a:r>
              <a:rPr lang="en-US" sz="2400" b="1" dirty="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rPr>
              <a:t>question has not yet been answered satisfactorily (literature review !!) </a:t>
            </a:r>
            <a:endParaRPr lang="en-US" sz="2400" b="1" dirty="0" smtClean="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q"/>
            </a:pPr>
            <a:r>
              <a:rPr lang="en-US" sz="2400" b="1" dirty="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rPr>
              <a:t>T</a:t>
            </a:r>
            <a:r>
              <a:rPr lang="en-US" sz="2400" b="1" dirty="0" smtClean="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rPr>
              <a:t>he </a:t>
            </a:r>
            <a:r>
              <a:rPr lang="en-US" sz="2400" b="1" dirty="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rPr>
              <a:t>answer would contribute to science and/or society</a:t>
            </a:r>
          </a:p>
          <a:p>
            <a:endParaRPr lang="en-US" sz="2400" b="1" dirty="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1713600" y="606699"/>
            <a:ext cx="4411427" cy="646331"/>
          </a:xfrm>
          <a:prstGeom prst="rect">
            <a:avLst/>
          </a:prstGeom>
        </p:spPr>
        <p:txBody>
          <a:bodyPr wrap="square">
            <a:spAutoFit/>
          </a:bodyPr>
          <a:lstStyle/>
          <a:p>
            <a:pPr algn="ctr"/>
            <a:r>
              <a:rPr lang="en-US" sz="3600" b="1" dirty="0">
                <a:solidFill>
                  <a:srgbClr val="FF0000"/>
                </a:solidFill>
              </a:rPr>
              <a:t>Research </a:t>
            </a:r>
            <a:r>
              <a:rPr lang="en-US" sz="3600" b="1" dirty="0" smtClean="0">
                <a:solidFill>
                  <a:srgbClr val="FF0000"/>
                </a:solidFill>
              </a:rPr>
              <a:t>Question </a:t>
            </a:r>
            <a:endParaRPr lang="en-US" sz="3600" b="1" dirty="0">
              <a:solidFill>
                <a:srgbClr val="FF0000"/>
              </a:solidFill>
            </a:endParaRPr>
          </a:p>
        </p:txBody>
      </p:sp>
    </p:spTree>
    <p:extLst>
      <p:ext uri="{BB962C8B-B14F-4D97-AF65-F5344CB8AC3E}">
        <p14:creationId xmlns:p14="http://schemas.microsoft.com/office/powerpoint/2010/main" val="870027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2" name="Picture 4" descr="http://johnlatham.me/wp-content/uploads/2013/12/r3_ques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17587"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719918" y="524435"/>
            <a:ext cx="7472081" cy="583602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defRPr/>
            </a:pPr>
            <a:r>
              <a:rPr lang="en-US" sz="2800" b="1" dirty="0" smtClean="0">
                <a:latin typeface="Arial" panose="020B0604020202020204" pitchFamily="34" charset="0"/>
                <a:cs typeface="Arial" panose="020B0604020202020204" pitchFamily="34" charset="0"/>
              </a:rPr>
              <a:t>Research Questions : A </a:t>
            </a:r>
            <a:r>
              <a:rPr lang="en-MY" sz="2800" b="1" dirty="0" smtClean="0">
                <a:latin typeface="Arial" panose="020B0604020202020204" pitchFamily="34" charset="0"/>
                <a:cs typeface="Arial" panose="020B0604020202020204" pitchFamily="34" charset="0"/>
              </a:rPr>
              <a:t>statement that identifies the phenomenon to be studied</a:t>
            </a:r>
          </a:p>
          <a:p>
            <a:pPr lvl="1">
              <a:defRPr/>
            </a:pPr>
            <a:r>
              <a:rPr lang="en-MY" sz="2800" b="1" dirty="0" smtClean="0">
                <a:latin typeface="Arial" panose="020B0604020202020204" pitchFamily="34" charset="0"/>
                <a:cs typeface="Arial" panose="020B0604020202020204" pitchFamily="34" charset="0"/>
              </a:rPr>
              <a:t>Provide focus for your research </a:t>
            </a:r>
          </a:p>
          <a:p>
            <a:pPr lvl="1">
              <a:defRPr/>
            </a:pPr>
            <a:r>
              <a:rPr lang="en-MY" sz="2800" b="1" dirty="0" smtClean="0">
                <a:latin typeface="Arial" panose="020B0604020202020204" pitchFamily="34" charset="0"/>
                <a:cs typeface="Arial" panose="020B0604020202020204" pitchFamily="34" charset="0"/>
              </a:rPr>
              <a:t>Provides reason for your review to explore a range of answers </a:t>
            </a:r>
          </a:p>
          <a:p>
            <a:pPr>
              <a:defRPr/>
            </a:pPr>
            <a:r>
              <a:rPr lang="en-MY" sz="2800" b="1" dirty="0" smtClean="0">
                <a:latin typeface="Arial" panose="020B0604020202020204" pitchFamily="34" charset="0"/>
                <a:cs typeface="Arial" panose="020B0604020202020204" pitchFamily="34" charset="0"/>
              </a:rPr>
              <a:t>In order to ensure that a research question is practical and useful, we need to make sure that it clearly identifies </a:t>
            </a:r>
          </a:p>
          <a:p>
            <a:pPr lvl="1">
              <a:defRPr/>
            </a:pPr>
            <a:r>
              <a:rPr lang="en-MY" sz="2400" b="1" dirty="0" smtClean="0">
                <a:latin typeface="Arial" panose="020B0604020202020204" pitchFamily="34" charset="0"/>
                <a:cs typeface="Arial" panose="020B0604020202020204" pitchFamily="34" charset="0"/>
              </a:rPr>
              <a:t>the people, the group of people to be studied</a:t>
            </a:r>
          </a:p>
          <a:p>
            <a:pPr lvl="1">
              <a:defRPr/>
            </a:pPr>
            <a:r>
              <a:rPr lang="en-MY" sz="2400" b="1" dirty="0" smtClean="0">
                <a:latin typeface="Arial" panose="020B0604020202020204" pitchFamily="34" charset="0"/>
                <a:cs typeface="Arial" panose="020B0604020202020204" pitchFamily="34" charset="0"/>
              </a:rPr>
              <a:t>the options, the choices or options that should be compared</a:t>
            </a:r>
          </a:p>
          <a:p>
            <a:pPr lvl="1">
              <a:defRPr/>
            </a:pPr>
            <a:r>
              <a:rPr lang="en-MY" sz="2400" b="1" dirty="0" smtClean="0">
                <a:latin typeface="Arial" panose="020B0604020202020204" pitchFamily="34" charset="0"/>
                <a:cs typeface="Arial" panose="020B0604020202020204" pitchFamily="34" charset="0"/>
              </a:rPr>
              <a:t>the outcomes from those options.</a:t>
            </a:r>
            <a:endParaRPr lang="en-US" sz="2400" b="1" dirty="0" smtClean="0">
              <a:latin typeface="Arial" panose="020B0604020202020204" pitchFamily="34" charset="0"/>
              <a:cs typeface="Arial" panose="020B0604020202020204" pitchFamily="34" charset="0"/>
            </a:endParaRPr>
          </a:p>
          <a:p>
            <a:endParaRPr lang="en-MY"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742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9828" y="365126"/>
            <a:ext cx="7463971" cy="1028246"/>
          </a:xfrm>
        </p:spPr>
        <p:txBody>
          <a:bodyPr/>
          <a:lstStyle/>
          <a:p>
            <a:r>
              <a:rPr lang="en-MY" b="1" dirty="0" smtClean="0"/>
              <a:t>Research is….</a:t>
            </a:r>
            <a:endParaRPr lang="en-MY" b="1" dirty="0"/>
          </a:p>
        </p:txBody>
      </p:sp>
      <p:grpSp>
        <p:nvGrpSpPr>
          <p:cNvPr id="8" name="Group 7"/>
          <p:cNvGrpSpPr/>
          <p:nvPr/>
        </p:nvGrpSpPr>
        <p:grpSpPr>
          <a:xfrm>
            <a:off x="130628" y="1785257"/>
            <a:ext cx="11800115" cy="4484915"/>
            <a:chOff x="130628" y="1785257"/>
            <a:chExt cx="11800115" cy="4484915"/>
          </a:xfrm>
        </p:grpSpPr>
        <p:sp>
          <p:nvSpPr>
            <p:cNvPr id="7" name="Content Placeholder 2"/>
            <p:cNvSpPr txBox="1">
              <a:spLocks/>
            </p:cNvSpPr>
            <p:nvPr/>
          </p:nvSpPr>
          <p:spPr>
            <a:xfrm>
              <a:off x="6052457" y="1785257"/>
              <a:ext cx="5878286" cy="4484914"/>
            </a:xfrm>
            <a:prstGeom prst="rect">
              <a:avLst/>
            </a:prstGeom>
            <a:solidFill>
              <a:schemeClr val="bg1"/>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dirty="0" smtClean="0"/>
                <a:t>the application of the scientific method in searching for the truth</a:t>
              </a:r>
            </a:p>
            <a:p>
              <a:r>
                <a:rPr lang="en-MY" sz="4800" dirty="0" smtClean="0"/>
                <a:t>a </a:t>
              </a:r>
              <a:r>
                <a:rPr lang="en-MY" sz="4800" dirty="0"/>
                <a:t>systematized effort to gain new knowledge</a:t>
              </a:r>
              <a:endParaRPr lang="en-US" sz="4800" dirty="0" smtClean="0"/>
            </a:p>
          </p:txBody>
        </p:sp>
        <p:pic>
          <p:nvPicPr>
            <p:cNvPr id="1038" name="Picture 14" descr="http://naf3.net/wp-content/uploads/case-study-method-research-mbakn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30628" y="1785258"/>
              <a:ext cx="5947439" cy="44849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43849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4224" y="140017"/>
            <a:ext cx="6811589" cy="895408"/>
          </a:xfrm>
        </p:spPr>
        <p:txBody>
          <a:bodyPr>
            <a:noAutofit/>
          </a:bodyPr>
          <a:lstStyle/>
          <a:p>
            <a:pPr algn="r"/>
            <a:r>
              <a:rPr lang="en-US" altLang="en-US" sz="4800" b="1" dirty="0">
                <a:cs typeface="Times New Roman" pitchFamily="18" charset="0"/>
              </a:rPr>
              <a:t>Research </a:t>
            </a:r>
            <a:r>
              <a:rPr lang="en-US" altLang="en-US" sz="4800" b="1" dirty="0" smtClean="0">
                <a:cs typeface="Times New Roman" pitchFamily="18" charset="0"/>
              </a:rPr>
              <a:t>Objectives</a:t>
            </a:r>
            <a:endParaRPr lang="en-US" sz="4800" dirty="0"/>
          </a:p>
        </p:txBody>
      </p:sp>
      <p:pic>
        <p:nvPicPr>
          <p:cNvPr id="10242" name="Picture 2" descr="https://literated.com/blog/wp-content/uploads/2015/01/meet-marketing-objectives1-1024x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57" y="1210235"/>
            <a:ext cx="4775201" cy="56074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879792" y="1210235"/>
            <a:ext cx="7109012" cy="563407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altLang="en-US" sz="2800" b="1" dirty="0" smtClean="0">
                <a:solidFill>
                  <a:srgbClr val="FF0000"/>
                </a:solidFill>
                <a:cs typeface="Times New Roman" pitchFamily="18" charset="0"/>
              </a:rPr>
              <a:t>Research objectives are the deliverables of the research project</a:t>
            </a:r>
          </a:p>
          <a:p>
            <a:r>
              <a:rPr lang="en-US" sz="2800" b="1" dirty="0" smtClean="0">
                <a:solidFill>
                  <a:srgbClr val="FF0000"/>
                </a:solidFill>
              </a:rPr>
              <a:t>Research Questions and Research Objectives</a:t>
            </a:r>
          </a:p>
          <a:p>
            <a:pPr lvl="1"/>
            <a:r>
              <a:rPr lang="en-US" sz="2600" dirty="0" smtClean="0">
                <a:solidFill>
                  <a:srgbClr val="C00000"/>
                </a:solidFill>
              </a:rPr>
              <a:t>RQ:  Identify the questions whose answers will guide solving the problem. </a:t>
            </a:r>
          </a:p>
          <a:p>
            <a:pPr lvl="1"/>
            <a:r>
              <a:rPr lang="en-US" sz="2600" dirty="0" smtClean="0">
                <a:solidFill>
                  <a:srgbClr val="C00000"/>
                </a:solidFill>
              </a:rPr>
              <a:t>RO: </a:t>
            </a:r>
            <a:r>
              <a:rPr lang="en-US" sz="2800" dirty="0" smtClean="0">
                <a:solidFill>
                  <a:srgbClr val="C00000"/>
                </a:solidFill>
              </a:rPr>
              <a:t>Identify the goals associated with each of the research questions.</a:t>
            </a:r>
            <a:endParaRPr lang="en-MY" sz="2800" b="1" dirty="0" smtClean="0">
              <a:solidFill>
                <a:srgbClr val="C00000"/>
              </a:solidFill>
            </a:endParaRPr>
          </a:p>
          <a:p>
            <a:r>
              <a:rPr lang="en-MY" sz="2800" b="1" dirty="0" smtClean="0">
                <a:solidFill>
                  <a:srgbClr val="FF0000"/>
                </a:solidFill>
              </a:rPr>
              <a:t>Research Objectives should be clear and achievable</a:t>
            </a:r>
            <a:endParaRPr lang="en-US" altLang="en-US" sz="2800" b="1" dirty="0" smtClean="0">
              <a:solidFill>
                <a:srgbClr val="FF0000"/>
              </a:solidFill>
              <a:cs typeface="Times New Roman" pitchFamily="18" charset="0"/>
            </a:endParaRPr>
          </a:p>
        </p:txBody>
      </p:sp>
    </p:spTree>
    <p:extLst>
      <p:ext uri="{BB962C8B-B14F-4D97-AF65-F5344CB8AC3E}">
        <p14:creationId xmlns:p14="http://schemas.microsoft.com/office/powerpoint/2010/main" val="889286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76168" y="270324"/>
            <a:ext cx="6817775" cy="772890"/>
          </a:xfrm>
        </p:spPr>
        <p:txBody>
          <a:bodyPr>
            <a:noAutofit/>
          </a:bodyPr>
          <a:lstStyle/>
          <a:p>
            <a:pPr algn="ctr"/>
            <a:r>
              <a:rPr lang="en-US" altLang="en-US" sz="4800" b="1" dirty="0">
                <a:cs typeface="Times New Roman" pitchFamily="18" charset="0"/>
              </a:rPr>
              <a:t>Research </a:t>
            </a:r>
            <a:r>
              <a:rPr lang="en-US" altLang="en-US" sz="4800" b="1" dirty="0" smtClean="0">
                <a:cs typeface="Times New Roman" pitchFamily="18" charset="0"/>
              </a:rPr>
              <a:t>Objectives</a:t>
            </a:r>
            <a:endParaRPr lang="en-US" sz="4800" dirty="0"/>
          </a:p>
        </p:txBody>
      </p:sp>
      <p:pic>
        <p:nvPicPr>
          <p:cNvPr id="8194" name="Picture 2" descr="Hasil gambar untuk research object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86" y="1291772"/>
            <a:ext cx="5123543" cy="550626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4034969" y="1227284"/>
            <a:ext cx="8040915" cy="5570756"/>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400" b="1" dirty="0" smtClean="0">
                <a:solidFill>
                  <a:schemeClr val="tx1"/>
                </a:solidFill>
              </a:rPr>
              <a:t>Research objectives outline the specific goals the study plans to achieve when completed. </a:t>
            </a:r>
          </a:p>
          <a:p>
            <a:r>
              <a:rPr lang="en-US" sz="2400" b="1" dirty="0" smtClean="0">
                <a:solidFill>
                  <a:schemeClr val="tx1"/>
                </a:solidFill>
              </a:rPr>
              <a:t>The research objectives are usually divided into:</a:t>
            </a:r>
          </a:p>
          <a:p>
            <a:pPr lvl="1">
              <a:buFont typeface="Wingdings" panose="05000000000000000000" pitchFamily="2" charset="2"/>
              <a:buChar char="Ø"/>
            </a:pPr>
            <a:r>
              <a:rPr lang="en-US" sz="2200" b="1" dirty="0" smtClean="0">
                <a:solidFill>
                  <a:srgbClr val="990000"/>
                </a:solidFill>
              </a:rPr>
              <a:t>General objective/broad objective or overall objective </a:t>
            </a:r>
          </a:p>
          <a:p>
            <a:pPr lvl="1">
              <a:buFont typeface="Wingdings" panose="05000000000000000000" pitchFamily="2" charset="2"/>
              <a:buChar char="Ø"/>
            </a:pPr>
            <a:r>
              <a:rPr lang="en-US" sz="2200" b="1" dirty="0" smtClean="0">
                <a:solidFill>
                  <a:srgbClr val="990000"/>
                </a:solidFill>
              </a:rPr>
              <a:t>Specific objectives </a:t>
            </a:r>
          </a:p>
          <a:p>
            <a:pPr marL="355600" lvl="1" indent="-355600">
              <a:buFont typeface="Wingdings" panose="05000000000000000000" pitchFamily="2" charset="2"/>
              <a:buChar char="v"/>
            </a:pPr>
            <a:r>
              <a:rPr lang="en-US" sz="2400" b="1" dirty="0" smtClean="0">
                <a:solidFill>
                  <a:schemeClr val="tx1"/>
                </a:solidFill>
              </a:rPr>
              <a:t>The general (broad) objective or goal and specific objectives are not the same and should be dealt with separately</a:t>
            </a:r>
          </a:p>
          <a:p>
            <a:pPr marL="363538" lvl="1" indent="-363538">
              <a:buFont typeface="Wingdings" panose="05000000000000000000" pitchFamily="2" charset="2"/>
              <a:buChar char="v"/>
            </a:pPr>
            <a:r>
              <a:rPr lang="en-US" sz="2400" b="1" dirty="0" smtClean="0">
                <a:solidFill>
                  <a:schemeClr val="tx1"/>
                </a:solidFill>
              </a:rPr>
              <a:t>The general objective is a goal that the project hopes to achieve</a:t>
            </a:r>
          </a:p>
          <a:p>
            <a:pPr marL="363538" lvl="1" indent="-363538">
              <a:buFont typeface="Wingdings" panose="05000000000000000000" pitchFamily="2" charset="2"/>
              <a:buChar char="v"/>
            </a:pPr>
            <a:r>
              <a:rPr lang="en-US" sz="2400" b="1" dirty="0" smtClean="0">
                <a:solidFill>
                  <a:schemeClr val="tx1"/>
                </a:solidFill>
              </a:rPr>
              <a:t>The specific objective is a specific result that the project aims to achieve within a given time frame</a:t>
            </a:r>
            <a:endParaRPr lang="en-US" sz="2400" b="1" dirty="0">
              <a:solidFill>
                <a:schemeClr val="tx1"/>
              </a:solidFill>
            </a:endParaRPr>
          </a:p>
        </p:txBody>
      </p:sp>
    </p:spTree>
    <p:extLst>
      <p:ext uri="{BB962C8B-B14F-4D97-AF65-F5344CB8AC3E}">
        <p14:creationId xmlns:p14="http://schemas.microsoft.com/office/powerpoint/2010/main" val="816411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19289" y="282575"/>
            <a:ext cx="8353425" cy="1165225"/>
          </a:xfrm>
        </p:spPr>
        <p:txBody>
          <a:bodyPr>
            <a:normAutofit/>
          </a:bodyPr>
          <a:lstStyle/>
          <a:p>
            <a:pPr algn="ctr"/>
            <a:r>
              <a:rPr lang="en-GB" altLang="en-US" sz="3200" b="1" dirty="0">
                <a:solidFill>
                  <a:schemeClr val="tx1"/>
                </a:solidFill>
                <a:latin typeface="Arial" charset="0"/>
              </a:rPr>
              <a:t>Turning ideas into research projects: Include </a:t>
            </a:r>
            <a:r>
              <a:rPr lang="en-GB" altLang="en-US" sz="3200" b="1" dirty="0">
                <a:solidFill>
                  <a:srgbClr val="FF0000"/>
                </a:solidFill>
                <a:latin typeface="Arial" charset="0"/>
              </a:rPr>
              <a:t>SMART </a:t>
            </a:r>
            <a:r>
              <a:rPr lang="en-GB" altLang="en-US" sz="3200" b="1" dirty="0">
                <a:solidFill>
                  <a:schemeClr val="tx1"/>
                </a:solidFill>
                <a:latin typeface="Arial" charset="0"/>
              </a:rPr>
              <a:t>Personal objectives</a:t>
            </a:r>
          </a:p>
        </p:txBody>
      </p:sp>
      <p:sp>
        <p:nvSpPr>
          <p:cNvPr id="30723" name="Rectangle 3"/>
          <p:cNvSpPr>
            <a:spLocks noGrp="1" noChangeArrowheads="1"/>
          </p:cNvSpPr>
          <p:nvPr>
            <p:ph type="body" idx="4294967295"/>
          </p:nvPr>
        </p:nvSpPr>
        <p:spPr>
          <a:xfrm>
            <a:off x="1905000" y="1600200"/>
            <a:ext cx="9256486" cy="5029200"/>
          </a:xfrm>
          <a:prstGeom prst="rect">
            <a:avLst/>
          </a:prstGeom>
        </p:spPr>
        <p:txBody>
          <a:bodyPr>
            <a:noAutofit/>
          </a:bodyPr>
          <a:lstStyle/>
          <a:p>
            <a:pPr marL="339725" indent="-168275">
              <a:tabLst>
                <a:tab pos="574675" algn="l"/>
              </a:tabLst>
            </a:pPr>
            <a:r>
              <a:rPr lang="en-GB" altLang="en-US" sz="2800" b="1" dirty="0">
                <a:solidFill>
                  <a:srgbClr val="0066FF"/>
                </a:solidFill>
                <a:latin typeface="Arial" charset="0"/>
              </a:rPr>
              <a:t>S</a:t>
            </a:r>
            <a:r>
              <a:rPr lang="en-GB" altLang="en-US" sz="2800" b="1" dirty="0">
                <a:solidFill>
                  <a:srgbClr val="C00000"/>
                </a:solidFill>
                <a:latin typeface="Arial" charset="0"/>
              </a:rPr>
              <a:t>pecific</a:t>
            </a:r>
            <a:r>
              <a:rPr lang="en-US" altLang="en-US" sz="2400" dirty="0">
                <a:solidFill>
                  <a:srgbClr val="C00000"/>
                </a:solidFill>
                <a:latin typeface="Arial" charset="0"/>
              </a:rPr>
              <a:t>: What precisely do you hope to achieve from 	undertaking the research?</a:t>
            </a:r>
            <a:endParaRPr lang="en-GB" altLang="en-US" sz="2400" dirty="0">
              <a:solidFill>
                <a:srgbClr val="C00000"/>
              </a:solidFill>
              <a:latin typeface="Arial" charset="0"/>
            </a:endParaRPr>
          </a:p>
          <a:p>
            <a:pPr marL="339725" indent="-168275">
              <a:tabLst>
                <a:tab pos="574675" algn="l"/>
              </a:tabLst>
            </a:pPr>
            <a:r>
              <a:rPr lang="en-GB" altLang="en-US" sz="2800" b="1" dirty="0">
                <a:solidFill>
                  <a:srgbClr val="0066FF"/>
                </a:solidFill>
                <a:latin typeface="Arial" charset="0"/>
              </a:rPr>
              <a:t>M</a:t>
            </a:r>
            <a:r>
              <a:rPr lang="en-GB" altLang="en-US" sz="2800" b="1" dirty="0">
                <a:solidFill>
                  <a:srgbClr val="C00000"/>
                </a:solidFill>
                <a:latin typeface="Arial" charset="0"/>
              </a:rPr>
              <a:t>easurable</a:t>
            </a:r>
            <a:r>
              <a:rPr lang="en-GB" altLang="en-US" sz="2400" dirty="0">
                <a:solidFill>
                  <a:srgbClr val="C00000"/>
                </a:solidFill>
                <a:latin typeface="Arial" charset="0"/>
              </a:rPr>
              <a:t>: What measures will you use to determine 	whether you have achieved your objectives?(Secured a 	career-level first job in software design)</a:t>
            </a:r>
          </a:p>
          <a:p>
            <a:pPr marL="339725" indent="-168275">
              <a:tabLst>
                <a:tab pos="574675" algn="l"/>
              </a:tabLst>
            </a:pPr>
            <a:r>
              <a:rPr lang="en-GB" altLang="en-US" sz="2800" b="1" dirty="0">
                <a:solidFill>
                  <a:srgbClr val="0066FF"/>
                </a:solidFill>
                <a:latin typeface="Arial" charset="0"/>
              </a:rPr>
              <a:t>A</a:t>
            </a:r>
            <a:r>
              <a:rPr lang="en-GB" altLang="en-US" sz="2800" b="1" dirty="0">
                <a:solidFill>
                  <a:srgbClr val="C00000"/>
                </a:solidFill>
                <a:latin typeface="Arial" charset="0"/>
              </a:rPr>
              <a:t>chievable</a:t>
            </a:r>
            <a:r>
              <a:rPr lang="en-GB" altLang="en-US" sz="2400" dirty="0">
                <a:solidFill>
                  <a:srgbClr val="C00000"/>
                </a:solidFill>
                <a:latin typeface="Arial" charset="0"/>
              </a:rPr>
              <a:t>: Are the targets you have set for yourself 	achievable given all the possible constraints?</a:t>
            </a:r>
          </a:p>
          <a:p>
            <a:pPr marL="339725" indent="-168275">
              <a:tabLst>
                <a:tab pos="574675" algn="l"/>
              </a:tabLst>
            </a:pPr>
            <a:r>
              <a:rPr lang="en-GB" altLang="en-US" sz="2800" b="1" dirty="0">
                <a:solidFill>
                  <a:srgbClr val="0066FF"/>
                </a:solidFill>
                <a:latin typeface="Arial" charset="0"/>
              </a:rPr>
              <a:t>R</a:t>
            </a:r>
            <a:r>
              <a:rPr lang="en-GB" altLang="en-US" sz="2800" b="1" dirty="0">
                <a:solidFill>
                  <a:srgbClr val="C00000"/>
                </a:solidFill>
                <a:latin typeface="Arial" charset="0"/>
              </a:rPr>
              <a:t>ealistic</a:t>
            </a:r>
            <a:r>
              <a:rPr lang="en-GB" altLang="en-US" sz="2400" dirty="0">
                <a:solidFill>
                  <a:srgbClr val="C00000"/>
                </a:solidFill>
                <a:latin typeface="Arial" charset="0"/>
              </a:rPr>
              <a:t>: Given all other demands upon your time, will 	you have the time and energy to complete the research 	on time?</a:t>
            </a:r>
          </a:p>
          <a:p>
            <a:pPr marL="339725" indent="-168275">
              <a:tabLst>
                <a:tab pos="574675" algn="l"/>
              </a:tabLst>
            </a:pPr>
            <a:r>
              <a:rPr lang="en-GB" altLang="en-US" sz="2800" b="1" dirty="0">
                <a:solidFill>
                  <a:srgbClr val="0066FF"/>
                </a:solidFill>
                <a:latin typeface="Arial" charset="0"/>
              </a:rPr>
              <a:t>T</a:t>
            </a:r>
            <a:r>
              <a:rPr lang="en-GB" altLang="en-US" sz="2800" b="1" dirty="0">
                <a:solidFill>
                  <a:srgbClr val="C00000"/>
                </a:solidFill>
                <a:latin typeface="Arial" charset="0"/>
              </a:rPr>
              <a:t>imely</a:t>
            </a:r>
            <a:r>
              <a:rPr lang="en-GB" altLang="en-US" sz="2400" dirty="0">
                <a:solidFill>
                  <a:srgbClr val="C00000"/>
                </a:solidFill>
                <a:latin typeface="Arial" charset="0"/>
              </a:rPr>
              <a:t>: Will you have time to accomplish all your 	objectives?   	</a:t>
            </a:r>
          </a:p>
        </p:txBody>
      </p:sp>
    </p:spTree>
    <p:extLst>
      <p:ext uri="{BB962C8B-B14F-4D97-AF65-F5344CB8AC3E}">
        <p14:creationId xmlns:p14="http://schemas.microsoft.com/office/powerpoint/2010/main" val="10767975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2.bp.blogspot.com/-Udc40aDB3Sw/UBd_lwoJ0VI/AAAAAAAAAb8/dxFUj0Qo3pE/s16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2541" y="336176"/>
            <a:ext cx="5661212" cy="62932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09083" y="1358152"/>
            <a:ext cx="7818811" cy="539227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MY" sz="2800" b="1" dirty="0" smtClean="0">
                <a:latin typeface="Arial" panose="020B0604020202020204" pitchFamily="34" charset="0"/>
                <a:cs typeface="Arial" panose="020B0604020202020204" pitchFamily="34" charset="0"/>
              </a:rPr>
              <a:t>Research objectives are usually classified into general objectives and specific objectives. </a:t>
            </a:r>
          </a:p>
          <a:p>
            <a:pPr lvl="1"/>
            <a:r>
              <a:rPr lang="en-MY" sz="2400" b="1" dirty="0" smtClean="0">
                <a:latin typeface="Arial" panose="020B0604020202020204" pitchFamily="34" charset="0"/>
                <a:cs typeface="Arial" panose="020B0604020202020204" pitchFamily="34" charset="0"/>
              </a:rPr>
              <a:t>General objective: </a:t>
            </a:r>
          </a:p>
          <a:p>
            <a:pPr lvl="2"/>
            <a:r>
              <a:rPr lang="en-MY" sz="2000" b="1" dirty="0" smtClean="0">
                <a:latin typeface="Arial" panose="020B0604020202020204" pitchFamily="34" charset="0"/>
                <a:cs typeface="Arial" panose="020B0604020202020204" pitchFamily="34" charset="0"/>
              </a:rPr>
              <a:t>summarizes what is to be achieved by the study </a:t>
            </a:r>
          </a:p>
          <a:p>
            <a:pPr lvl="2"/>
            <a:r>
              <a:rPr lang="en-MY" sz="2000" b="1" dirty="0" smtClean="0">
                <a:latin typeface="Arial" panose="020B0604020202020204" pitchFamily="34" charset="0"/>
                <a:cs typeface="Arial" panose="020B0604020202020204" pitchFamily="34" charset="0"/>
              </a:rPr>
              <a:t>should be clearly related to the statement of the problem</a:t>
            </a:r>
          </a:p>
          <a:p>
            <a:pPr lvl="1"/>
            <a:r>
              <a:rPr lang="en-MY" sz="2400" b="1" dirty="0" smtClean="0">
                <a:latin typeface="Arial" panose="020B0604020202020204" pitchFamily="34" charset="0"/>
                <a:cs typeface="Arial" panose="020B0604020202020204" pitchFamily="34" charset="0"/>
              </a:rPr>
              <a:t>Specific objectives: </a:t>
            </a:r>
          </a:p>
          <a:p>
            <a:pPr lvl="2"/>
            <a:r>
              <a:rPr lang="en-MY" sz="2000" b="1" dirty="0" smtClean="0">
                <a:latin typeface="Arial" panose="020B0604020202020204" pitchFamily="34" charset="0"/>
                <a:cs typeface="Arial" panose="020B0604020202020204" pitchFamily="34" charset="0"/>
              </a:rPr>
              <a:t>logically connected parts of the general objective </a:t>
            </a:r>
          </a:p>
          <a:p>
            <a:pPr lvl="2"/>
            <a:r>
              <a:rPr lang="en-MY" sz="2000" b="1" dirty="0" smtClean="0">
                <a:latin typeface="Arial" panose="020B0604020202020204" pitchFamily="34" charset="0"/>
                <a:cs typeface="Arial" panose="020B0604020202020204" pitchFamily="34" charset="0"/>
              </a:rPr>
              <a:t>use action verbs such as: determine, verify, identify, describe, assess, compare, calculate, establish, explore</a:t>
            </a:r>
            <a:endParaRPr lang="en-US" altLang="en-US" sz="2000" b="1"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grpSp>
        <p:nvGrpSpPr>
          <p:cNvPr id="5" name="Group 4"/>
          <p:cNvGrpSpPr/>
          <p:nvPr/>
        </p:nvGrpSpPr>
        <p:grpSpPr>
          <a:xfrm>
            <a:off x="0" y="0"/>
            <a:ext cx="12187983" cy="6858000"/>
            <a:chOff x="0" y="0"/>
            <a:chExt cx="12187983" cy="6858000"/>
          </a:xfrm>
        </p:grpSpPr>
        <p:pic>
          <p:nvPicPr>
            <p:cNvPr id="8" name="Picture 2" descr="http://www.cliparthut.com/clip-arts/484/no-homework-clip-art-484218.jpg"/>
            <p:cNvPicPr>
              <a:picLocks noChangeAspect="1" noChangeArrowheads="1"/>
            </p:cNvPicPr>
            <p:nvPr/>
          </p:nvPicPr>
          <p:blipFill rotWithShape="1">
            <a:blip r:embed="rId3">
              <a:extLst>
                <a:ext uri="{28A0092B-C50C-407E-A947-70E740481C1C}">
                  <a14:useLocalDpi xmlns:a14="http://schemas.microsoft.com/office/drawing/2010/main" val="0"/>
                </a:ext>
              </a:extLst>
            </a:blip>
            <a:srcRect b="9622"/>
            <a:stretch/>
          </p:blipFill>
          <p:spPr bwMode="auto">
            <a:xfrm>
              <a:off x="0" y="0"/>
              <a:ext cx="599422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asil gambar untuk literature 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9577" y="1"/>
              <a:ext cx="6198406" cy="684761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3"/>
            <p:cNvSpPr txBox="1">
              <a:spLocks/>
            </p:cNvSpPr>
            <p:nvPr/>
          </p:nvSpPr>
          <p:spPr>
            <a:xfrm>
              <a:off x="1786597" y="3537467"/>
              <a:ext cx="8102991" cy="18938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MY" sz="6000" b="1" dirty="0" smtClean="0">
                  <a:solidFill>
                    <a:srgbClr val="FF0000"/>
                  </a:solidFill>
                </a:rPr>
                <a:t>Literature Review </a:t>
              </a:r>
              <a:endParaRPr lang="en-MY" sz="6000" b="1" dirty="0">
                <a:solidFill>
                  <a:srgbClr val="FF0000"/>
                </a:solidFill>
              </a:endParaRPr>
            </a:p>
          </p:txBody>
        </p:sp>
      </p:grpSp>
    </p:spTree>
    <p:extLst>
      <p:ext uri="{BB962C8B-B14F-4D97-AF65-F5344CB8AC3E}">
        <p14:creationId xmlns:p14="http://schemas.microsoft.com/office/powerpoint/2010/main" val="35343991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48118" y="632013"/>
            <a:ext cx="9605682" cy="820270"/>
          </a:xfrm>
        </p:spPr>
        <p:txBody>
          <a:bodyPr/>
          <a:lstStyle/>
          <a:p>
            <a:pPr eaLnBrk="1" hangingPunct="1"/>
            <a:r>
              <a:rPr lang="en-US" altLang="en-US" b="1" dirty="0" smtClean="0">
                <a:solidFill>
                  <a:srgbClr val="C00000"/>
                </a:solidFill>
              </a:rPr>
              <a:t>What is the Literature?</a:t>
            </a:r>
          </a:p>
        </p:txBody>
      </p:sp>
      <p:sp>
        <p:nvSpPr>
          <p:cNvPr id="14339" name="Rectangle 3"/>
          <p:cNvSpPr>
            <a:spLocks noGrp="1" noChangeArrowheads="1"/>
          </p:cNvSpPr>
          <p:nvPr>
            <p:ph idx="1"/>
          </p:nvPr>
        </p:nvSpPr>
        <p:spPr>
          <a:xfrm>
            <a:off x="1452282" y="1828801"/>
            <a:ext cx="10434918" cy="4881281"/>
          </a:xfrm>
        </p:spPr>
        <p:txBody>
          <a:bodyPr>
            <a:noAutofit/>
          </a:bodyPr>
          <a:lstStyle/>
          <a:p>
            <a:pPr eaLnBrk="1" hangingPunct="1">
              <a:lnSpc>
                <a:spcPct val="80000"/>
              </a:lnSpc>
              <a:spcBef>
                <a:spcPct val="40000"/>
              </a:spcBef>
            </a:pPr>
            <a:r>
              <a:rPr lang="en-US" altLang="en-US" sz="3200" b="1" dirty="0"/>
              <a:t>The "literature" should be written by scientists and researchers for scientists and researchers</a:t>
            </a:r>
          </a:p>
          <a:p>
            <a:pPr eaLnBrk="1" hangingPunct="1">
              <a:lnSpc>
                <a:spcPct val="80000"/>
              </a:lnSpc>
              <a:spcBef>
                <a:spcPct val="40000"/>
              </a:spcBef>
              <a:spcAft>
                <a:spcPct val="75000"/>
              </a:spcAft>
            </a:pPr>
            <a:r>
              <a:rPr lang="en-US" altLang="en-US" sz="3200" b="1" dirty="0"/>
              <a:t>They may include:</a:t>
            </a:r>
          </a:p>
          <a:p>
            <a:pPr lvl="1" eaLnBrk="1" hangingPunct="1">
              <a:lnSpc>
                <a:spcPct val="80000"/>
              </a:lnSpc>
            </a:pPr>
            <a:r>
              <a:rPr lang="en-US" altLang="en-US" sz="2000" b="1" dirty="0"/>
              <a:t>Academic, scholarly journal articles</a:t>
            </a:r>
          </a:p>
          <a:p>
            <a:pPr lvl="1" eaLnBrk="1" hangingPunct="1">
              <a:lnSpc>
                <a:spcPct val="80000"/>
              </a:lnSpc>
            </a:pPr>
            <a:r>
              <a:rPr lang="en-US" altLang="en-US" sz="2000" b="1" dirty="0"/>
              <a:t>Books</a:t>
            </a:r>
          </a:p>
          <a:p>
            <a:pPr lvl="1" eaLnBrk="1" hangingPunct="1">
              <a:lnSpc>
                <a:spcPct val="80000"/>
              </a:lnSpc>
            </a:pPr>
            <a:r>
              <a:rPr lang="en-US" altLang="en-US" sz="2000" b="1" dirty="0"/>
              <a:t>Conference Proceedings</a:t>
            </a:r>
          </a:p>
          <a:p>
            <a:pPr lvl="1" eaLnBrk="1" hangingPunct="1">
              <a:lnSpc>
                <a:spcPct val="80000"/>
              </a:lnSpc>
            </a:pPr>
            <a:r>
              <a:rPr lang="en-US" altLang="en-US" sz="2000" b="1" dirty="0"/>
              <a:t>Dissertations</a:t>
            </a:r>
          </a:p>
          <a:p>
            <a:pPr lvl="1" eaLnBrk="1" hangingPunct="1">
              <a:lnSpc>
                <a:spcPct val="80000"/>
              </a:lnSpc>
            </a:pPr>
            <a:r>
              <a:rPr lang="en-US" altLang="en-US" sz="2000" b="1" dirty="0"/>
              <a:t>Patents</a:t>
            </a:r>
          </a:p>
          <a:p>
            <a:pPr lvl="1" eaLnBrk="1" hangingPunct="1">
              <a:lnSpc>
                <a:spcPct val="80000"/>
              </a:lnSpc>
            </a:pPr>
            <a:r>
              <a:rPr lang="en-US" altLang="en-US" sz="2000" b="1" dirty="0"/>
              <a:t>Standards</a:t>
            </a:r>
          </a:p>
          <a:p>
            <a:pPr lvl="1" eaLnBrk="1" hangingPunct="1">
              <a:lnSpc>
                <a:spcPct val="80000"/>
              </a:lnSpc>
            </a:pPr>
            <a:r>
              <a:rPr lang="en-US" altLang="en-US" sz="2000" b="1" dirty="0"/>
              <a:t>Technical Reports</a:t>
            </a:r>
          </a:p>
          <a:p>
            <a:pPr lvl="1" eaLnBrk="1" hangingPunct="1">
              <a:lnSpc>
                <a:spcPct val="80000"/>
              </a:lnSpc>
            </a:pPr>
            <a:r>
              <a:rPr lang="en-US" altLang="en-US" sz="2000" b="1" dirty="0"/>
              <a:t>Websites and other Internet Resources</a:t>
            </a:r>
          </a:p>
        </p:txBody>
      </p:sp>
      <p:pic>
        <p:nvPicPr>
          <p:cNvPr id="11266" name="Picture 2" descr="http://www.aplithelp.com/wp-content/uploads/2015/02/classical_literature_Wallpaper_mtm4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770093"/>
            <a:ext cx="4853081" cy="3980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51160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62200" y="319314"/>
            <a:ext cx="7467600" cy="747486"/>
          </a:xfrm>
        </p:spPr>
        <p:txBody>
          <a:bodyPr>
            <a:noAutofit/>
          </a:bodyPr>
          <a:lstStyle/>
          <a:p>
            <a:pPr algn="ctr" eaLnBrk="1" hangingPunct="1"/>
            <a:r>
              <a:rPr lang="en-GB" altLang="en-US" sz="3200" b="1" dirty="0">
                <a:solidFill>
                  <a:srgbClr val="FF0000"/>
                </a:solidFill>
                <a:latin typeface="Arial" charset="0"/>
              </a:rPr>
              <a:t>Literature Sources Available</a:t>
            </a:r>
          </a:p>
        </p:txBody>
      </p:sp>
      <p:pic>
        <p:nvPicPr>
          <p:cNvPr id="17412" name="Picture 4" descr="M03NF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371" y="1295399"/>
            <a:ext cx="8897257" cy="5381171"/>
          </a:xfrm>
          <a:prstGeom prst="rect">
            <a:avLst/>
          </a:prstGeom>
          <a:pattFill prst="pct5">
            <a:fgClr>
              <a:srgbClr val="990000"/>
            </a:fgClr>
            <a:bgClr>
              <a:schemeClr val="bg1"/>
            </a:bgClr>
          </a:pattFill>
          <a:ln>
            <a:noFill/>
          </a:ln>
          <a:effectLst>
            <a:glow rad="127000">
              <a:srgbClr val="990000"/>
            </a:glow>
          </a:effectLst>
          <a:extLst/>
        </p:spPr>
      </p:pic>
    </p:spTree>
    <p:extLst>
      <p:ext uri="{BB962C8B-B14F-4D97-AF65-F5344CB8AC3E}">
        <p14:creationId xmlns:p14="http://schemas.microsoft.com/office/powerpoint/2010/main" val="29677768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70530" y="526489"/>
            <a:ext cx="10278035" cy="737533"/>
          </a:xfrm>
        </p:spPr>
        <p:txBody>
          <a:bodyPr/>
          <a:lstStyle/>
          <a:p>
            <a:pPr algn="r" eaLnBrk="1" hangingPunct="1"/>
            <a:r>
              <a:rPr lang="en-US" altLang="en-US" b="1" dirty="0" smtClean="0">
                <a:solidFill>
                  <a:srgbClr val="C00000"/>
                </a:solidFill>
              </a:rPr>
              <a:t>What is a Literature Review?</a:t>
            </a:r>
          </a:p>
        </p:txBody>
      </p:sp>
      <p:pic>
        <p:nvPicPr>
          <p:cNvPr id="12290" name="Picture 2" descr="http://clipartbest.com/cliparts/Rcd/KpR/RcdKpRzMi.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85438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4545107" y="1272989"/>
            <a:ext cx="7301752" cy="536985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altLang="en-US" sz="2800" b="1" dirty="0" smtClean="0">
                <a:solidFill>
                  <a:srgbClr val="990000"/>
                </a:solidFill>
              </a:rPr>
              <a:t>A critical, analytical summary and synthesis of the current knowledge of a topic </a:t>
            </a:r>
          </a:p>
          <a:p>
            <a:pPr algn="just"/>
            <a:r>
              <a:rPr lang="en-US" altLang="en-US" sz="2800" b="1" dirty="0" smtClean="0">
                <a:solidFill>
                  <a:srgbClr val="990000"/>
                </a:solidFill>
              </a:rPr>
              <a:t>Compare and relate different theories and findings</a:t>
            </a:r>
          </a:p>
          <a:p>
            <a:r>
              <a:rPr lang="en-US" altLang="en-US" sz="2800" b="1" dirty="0" smtClean="0">
                <a:solidFill>
                  <a:srgbClr val="990000"/>
                </a:solidFill>
              </a:rPr>
              <a:t>Should have a focus/theme to organize the review</a:t>
            </a:r>
          </a:p>
          <a:p>
            <a:r>
              <a:rPr lang="en-US" altLang="en-US" sz="2800" b="1" dirty="0" smtClean="0">
                <a:solidFill>
                  <a:srgbClr val="990000"/>
                </a:solidFill>
              </a:rPr>
              <a:t>Does not need to be </a:t>
            </a:r>
            <a:r>
              <a:rPr lang="en-US" altLang="en-US" sz="2800" b="1" i="1" dirty="0" smtClean="0">
                <a:solidFill>
                  <a:srgbClr val="990000"/>
                </a:solidFill>
              </a:rPr>
              <a:t>exhaustive</a:t>
            </a:r>
            <a:r>
              <a:rPr lang="en-US" altLang="en-US" sz="2800" b="1" dirty="0" smtClean="0">
                <a:solidFill>
                  <a:srgbClr val="990000"/>
                </a:solidFill>
              </a:rPr>
              <a:t> but should cover significant, academic literature</a:t>
            </a:r>
          </a:p>
          <a:p>
            <a:endParaRPr lang="en-US" altLang="en-US" sz="2800" b="1" dirty="0">
              <a:solidFill>
                <a:srgbClr val="990000"/>
              </a:solidFill>
            </a:endParaRPr>
          </a:p>
        </p:txBody>
      </p:sp>
    </p:spTree>
    <p:extLst>
      <p:ext uri="{BB962C8B-B14F-4D97-AF65-F5344CB8AC3E}">
        <p14:creationId xmlns:p14="http://schemas.microsoft.com/office/powerpoint/2010/main" val="869130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cartl.pbworks.com/f/1184753498/Book%20funnel.png"/>
          <p:cNvPicPr>
            <a:picLocks noChangeAspect="1" noChangeArrowheads="1"/>
          </p:cNvPicPr>
          <p:nvPr/>
        </p:nvPicPr>
        <p:blipFill rotWithShape="1">
          <a:blip r:embed="rId2">
            <a:extLst>
              <a:ext uri="{28A0092B-C50C-407E-A947-70E740481C1C}">
                <a14:useLocalDpi xmlns:a14="http://schemas.microsoft.com/office/drawing/2010/main" val="0"/>
              </a:ext>
            </a:extLst>
          </a:blip>
          <a:srcRect b="7630"/>
          <a:stretch/>
        </p:blipFill>
        <p:spPr bwMode="auto">
          <a:xfrm>
            <a:off x="6454589" y="806824"/>
            <a:ext cx="5553636" cy="59301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1627094" y="652089"/>
            <a:ext cx="8162365" cy="89432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en-US" b="1" dirty="0" smtClean="0">
                <a:solidFill>
                  <a:srgbClr val="FF0000"/>
                </a:solidFill>
                <a:latin typeface="Arial" charset="0"/>
              </a:rPr>
              <a:t>Reasons for reviewing the literature </a:t>
            </a:r>
            <a:endParaRPr lang="en-GB" altLang="en-US" b="1" dirty="0">
              <a:solidFill>
                <a:srgbClr val="FF0000"/>
              </a:solidFill>
              <a:latin typeface="Arial" charset="0"/>
            </a:endParaRPr>
          </a:p>
        </p:txBody>
      </p:sp>
      <p:sp>
        <p:nvSpPr>
          <p:cNvPr id="8" name="Rectangle 3"/>
          <p:cNvSpPr txBox="1">
            <a:spLocks noChangeArrowheads="1"/>
          </p:cNvSpPr>
          <p:nvPr/>
        </p:nvSpPr>
        <p:spPr>
          <a:xfrm>
            <a:off x="1492624" y="1887070"/>
            <a:ext cx="6629399" cy="34379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87350" indent="-387350"/>
            <a:r>
              <a:rPr lang="en-GB" altLang="en-US" sz="2400" dirty="0" smtClean="0">
                <a:solidFill>
                  <a:schemeClr val="tx1"/>
                </a:solidFill>
                <a:latin typeface="Arial" charset="0"/>
              </a:rPr>
              <a:t>To conduct a ‘preliminary’ search of existing material</a:t>
            </a:r>
          </a:p>
          <a:p>
            <a:pPr marL="387350" indent="-387350"/>
            <a:r>
              <a:rPr lang="en-GB" altLang="en-US" sz="2400" dirty="0" smtClean="0">
                <a:solidFill>
                  <a:schemeClr val="tx1"/>
                </a:solidFill>
                <a:latin typeface="Arial" charset="0"/>
              </a:rPr>
              <a:t>To organise valuable ideas and findings </a:t>
            </a:r>
          </a:p>
          <a:p>
            <a:pPr marL="387350" indent="-387350"/>
            <a:r>
              <a:rPr lang="en-GB" altLang="en-US" sz="2400" dirty="0" smtClean="0">
                <a:solidFill>
                  <a:schemeClr val="tx1"/>
                </a:solidFill>
                <a:latin typeface="Arial" charset="0"/>
              </a:rPr>
              <a:t>To identify other research that may be in progress</a:t>
            </a:r>
          </a:p>
          <a:p>
            <a:pPr marL="387350" indent="-387350"/>
            <a:r>
              <a:rPr lang="en-GB" altLang="en-US" sz="2400" dirty="0" smtClean="0">
                <a:solidFill>
                  <a:schemeClr val="tx1"/>
                </a:solidFill>
                <a:latin typeface="Arial" charset="0"/>
              </a:rPr>
              <a:t>To generate research ideas</a:t>
            </a:r>
          </a:p>
          <a:p>
            <a:pPr marL="387350" indent="-387350"/>
            <a:r>
              <a:rPr lang="en-GB" altLang="en-US" sz="2400" dirty="0" smtClean="0">
                <a:solidFill>
                  <a:schemeClr val="tx1"/>
                </a:solidFill>
                <a:latin typeface="Arial" charset="0"/>
              </a:rPr>
              <a:t>To develop a critical perspective</a:t>
            </a:r>
            <a:endParaRPr lang="en-GB" altLang="en-US" sz="2400" dirty="0">
              <a:solidFill>
                <a:schemeClr val="tx1"/>
              </a:solidFill>
              <a:latin typeface="Arial" charset="0"/>
            </a:endParaRPr>
          </a:p>
        </p:txBody>
      </p:sp>
    </p:spTree>
    <p:extLst>
      <p:ext uri="{BB962C8B-B14F-4D97-AF65-F5344CB8AC3E}">
        <p14:creationId xmlns:p14="http://schemas.microsoft.com/office/powerpoint/2010/main" val="4060197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600201" y="304795"/>
            <a:ext cx="5689600" cy="1059547"/>
          </a:xfrm>
        </p:spPr>
        <p:txBody>
          <a:bodyPr>
            <a:normAutofit fontScale="90000"/>
          </a:bodyPr>
          <a:lstStyle/>
          <a:p>
            <a:pPr algn="ctr"/>
            <a:r>
              <a:rPr lang="en-US" altLang="en-US" b="1" dirty="0">
                <a:solidFill>
                  <a:srgbClr val="FF0000"/>
                </a:solidFill>
                <a:latin typeface="Comic Sans MS" pitchFamily="66" charset="0"/>
              </a:rPr>
              <a:t>Approaches to critical review</a:t>
            </a:r>
            <a:endParaRPr lang="bg-BG" altLang="en-US" b="1" dirty="0">
              <a:solidFill>
                <a:srgbClr val="FF0000"/>
              </a:solidFill>
              <a:latin typeface="Comic Sans MS" pitchFamily="66" charset="0"/>
            </a:endParaRPr>
          </a:p>
        </p:txBody>
      </p:sp>
      <p:sp>
        <p:nvSpPr>
          <p:cNvPr id="5" name="Rectangle 3"/>
          <p:cNvSpPr>
            <a:spLocks noGrp="1" noChangeArrowheads="1"/>
          </p:cNvSpPr>
          <p:nvPr>
            <p:ph idx="4294967295"/>
          </p:nvPr>
        </p:nvSpPr>
        <p:spPr>
          <a:xfrm>
            <a:off x="1600200" y="1981201"/>
            <a:ext cx="5334000" cy="4190999"/>
          </a:xfrm>
          <a:prstGeom prst="rect">
            <a:avLst/>
          </a:prstGeom>
        </p:spPr>
        <p:txBody>
          <a:bodyPr>
            <a:noAutofit/>
          </a:bodyPr>
          <a:lstStyle/>
          <a:p>
            <a:r>
              <a:rPr lang="en-US" altLang="en-US" sz="2800" b="1" i="1" dirty="0">
                <a:solidFill>
                  <a:srgbClr val="CC6600"/>
                </a:solidFill>
              </a:rPr>
              <a:t>Deductive approach</a:t>
            </a:r>
            <a:r>
              <a:rPr lang="en-US" altLang="en-US" sz="2800" b="1" dirty="0">
                <a:solidFill>
                  <a:srgbClr val="CC6600"/>
                </a:solidFill>
              </a:rPr>
              <a:t> – using literature to identify theories and ideas that you will test using data</a:t>
            </a:r>
          </a:p>
          <a:p>
            <a:r>
              <a:rPr lang="en-US" altLang="en-US" sz="2800" b="1" i="1" dirty="0">
                <a:solidFill>
                  <a:srgbClr val="CC6600"/>
                </a:solidFill>
              </a:rPr>
              <a:t>Inductive approach</a:t>
            </a:r>
            <a:r>
              <a:rPr lang="en-US" altLang="en-US" sz="2800" b="1" dirty="0">
                <a:solidFill>
                  <a:srgbClr val="CC6600"/>
                </a:solidFill>
              </a:rPr>
              <a:t> – to explore your data and to develop theories from them that you will relate to the literature</a:t>
            </a:r>
            <a:endParaRPr lang="bg-BG" altLang="en-US" sz="2800" b="1" dirty="0">
              <a:solidFill>
                <a:srgbClr val="CC6600"/>
              </a:solidFill>
            </a:endParaRPr>
          </a:p>
        </p:txBody>
      </p:sp>
      <p:pic>
        <p:nvPicPr>
          <p:cNvPr id="2054" name="Picture 6" descr="laboratories cartoon humor: 'Boy, I don't know what they've injected me with, but I feel great!'"/>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l="16516" t="6511" r="4516" b="30146"/>
          <a:stretch/>
        </p:blipFill>
        <p:spPr bwMode="auto">
          <a:xfrm>
            <a:off x="7289800" y="1364342"/>
            <a:ext cx="4684486" cy="522514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8600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4294967295"/>
          </p:nvPr>
        </p:nvSpPr>
        <p:spPr>
          <a:xfrm>
            <a:off x="1981200" y="304800"/>
            <a:ext cx="7848600" cy="685800"/>
          </a:xfrm>
          <a:prstGeom prst="rect">
            <a:avLst/>
          </a:prstGeom>
        </p:spPr>
        <p:txBody>
          <a:bodyPr>
            <a:noAutofit/>
          </a:bodyPr>
          <a:lstStyle/>
          <a:p>
            <a:pPr marL="0" indent="0" algn="ctr">
              <a:buNone/>
            </a:pPr>
            <a:r>
              <a:rPr lang="en-GB" altLang="en-US" sz="3200" b="1" dirty="0">
                <a:solidFill>
                  <a:srgbClr val="FF0000"/>
                </a:solidFill>
                <a:latin typeface="Arial" charset="0"/>
              </a:rPr>
              <a:t>Deductive </a:t>
            </a:r>
            <a:r>
              <a:rPr lang="en-GB" altLang="en-US" sz="3200" b="1" dirty="0">
                <a:solidFill>
                  <a:srgbClr val="003366"/>
                </a:solidFill>
                <a:latin typeface="Arial" charset="0"/>
              </a:rPr>
              <a:t>Approaches</a:t>
            </a:r>
          </a:p>
          <a:p>
            <a:pPr marL="0" indent="0" algn="ctr">
              <a:buNone/>
            </a:pPr>
            <a:endParaRPr lang="en-GB" altLang="en-US" sz="3200" b="1" dirty="0">
              <a:solidFill>
                <a:srgbClr val="FF0000"/>
              </a:solidFill>
              <a:latin typeface="Arial" charset="0"/>
            </a:endParaRPr>
          </a:p>
          <a:p>
            <a:pPr marL="0" indent="0" algn="ctr">
              <a:buNone/>
            </a:pPr>
            <a:r>
              <a:rPr lang="en-GB" altLang="en-US" sz="3200" b="1" dirty="0">
                <a:solidFill>
                  <a:srgbClr val="FF0000"/>
                </a:solidFill>
                <a:latin typeface="Arial" charset="0"/>
              </a:rPr>
              <a:t> </a:t>
            </a:r>
          </a:p>
        </p:txBody>
      </p:sp>
      <p:pic>
        <p:nvPicPr>
          <p:cNvPr id="5122" name="Picture 2" descr="https://encrypted-tbn1.gstatic.com/images?q=tbn:ANd9GcT5R8V7An9icStkWxAdGLTAF4CgF-jbDzIsZsDYzHKUyiUZR35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790702"/>
            <a:ext cx="4019550" cy="57912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350216" y="1408267"/>
            <a:ext cx="7502013" cy="4651066"/>
            <a:chOff x="727587" y="1521134"/>
            <a:chExt cx="7197213" cy="3279466"/>
          </a:xfrm>
        </p:grpSpPr>
        <p:sp>
          <p:nvSpPr>
            <p:cNvPr id="13" name="Rounded Rectangle 12"/>
            <p:cNvSpPr/>
            <p:nvPr/>
          </p:nvSpPr>
          <p:spPr>
            <a:xfrm>
              <a:off x="727587" y="1521134"/>
              <a:ext cx="1657350" cy="762000"/>
            </a:xfrm>
            <a:prstGeom prst="roundRect">
              <a:avLst/>
            </a:prstGeom>
            <a:solidFill>
              <a:srgbClr val="003300"/>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000" b="1" dirty="0">
                  <a:solidFill>
                    <a:srgbClr val="FFFF00"/>
                  </a:solidFill>
                </a:rPr>
                <a:t>Develop Theory</a:t>
              </a:r>
            </a:p>
          </p:txBody>
        </p:sp>
        <p:sp>
          <p:nvSpPr>
            <p:cNvPr id="14" name="Rounded Rectangle 13"/>
            <p:cNvSpPr/>
            <p:nvPr/>
          </p:nvSpPr>
          <p:spPr>
            <a:xfrm>
              <a:off x="2209800" y="2411414"/>
              <a:ext cx="1655763" cy="792162"/>
            </a:xfrm>
            <a:prstGeom prst="roundRect">
              <a:avLst/>
            </a:prstGeom>
            <a:solidFill>
              <a:srgbClr val="003300"/>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000" b="1" dirty="0">
                  <a:solidFill>
                    <a:srgbClr val="FFFF00"/>
                  </a:solidFill>
                </a:rPr>
                <a:t>Formulate Hypothesis </a:t>
              </a:r>
            </a:p>
          </p:txBody>
        </p:sp>
        <p:sp>
          <p:nvSpPr>
            <p:cNvPr id="15" name="Rounded Rectangle 14"/>
            <p:cNvSpPr/>
            <p:nvPr/>
          </p:nvSpPr>
          <p:spPr>
            <a:xfrm>
              <a:off x="3886200" y="3274220"/>
              <a:ext cx="1657350" cy="750888"/>
            </a:xfrm>
            <a:prstGeom prst="roundRect">
              <a:avLst/>
            </a:prstGeom>
            <a:solidFill>
              <a:srgbClr val="003300"/>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000" b="1" dirty="0">
                  <a:solidFill>
                    <a:srgbClr val="FFFF00"/>
                  </a:solidFill>
                </a:rPr>
                <a:t>Collect &amp; analyze data</a:t>
              </a:r>
            </a:p>
          </p:txBody>
        </p:sp>
        <p:sp>
          <p:nvSpPr>
            <p:cNvPr id="16" name="Rounded Rectangle 15"/>
            <p:cNvSpPr/>
            <p:nvPr/>
          </p:nvSpPr>
          <p:spPr>
            <a:xfrm>
              <a:off x="5703888" y="4081463"/>
              <a:ext cx="2220912" cy="719137"/>
            </a:xfrm>
            <a:prstGeom prst="roundRect">
              <a:avLst/>
            </a:prstGeom>
            <a:solidFill>
              <a:srgbClr val="003300"/>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000" b="1" dirty="0">
                  <a:solidFill>
                    <a:srgbClr val="FFFF00"/>
                  </a:solidFill>
                </a:rPr>
                <a:t>Accept/Reject </a:t>
              </a:r>
            </a:p>
            <a:p>
              <a:pPr algn="ctr">
                <a:defRPr/>
              </a:pPr>
              <a:r>
                <a:rPr lang="en-US" sz="2000" b="1" dirty="0">
                  <a:solidFill>
                    <a:srgbClr val="FFFF00"/>
                  </a:solidFill>
                </a:rPr>
                <a:t>Hypothesis</a:t>
              </a:r>
            </a:p>
          </p:txBody>
        </p:sp>
        <p:sp>
          <p:nvSpPr>
            <p:cNvPr id="17" name="Bent-Up Arrow 16"/>
            <p:cNvSpPr/>
            <p:nvPr/>
          </p:nvSpPr>
          <p:spPr>
            <a:xfrm rot="5400000">
              <a:off x="1492250" y="2443164"/>
              <a:ext cx="792162" cy="576262"/>
            </a:xfrm>
            <a:prstGeom prst="bentUpArrow">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Bent-Up Arrow 17"/>
            <p:cNvSpPr/>
            <p:nvPr/>
          </p:nvSpPr>
          <p:spPr>
            <a:xfrm rot="5400000">
              <a:off x="3313113" y="3243264"/>
              <a:ext cx="503238" cy="576263"/>
            </a:xfrm>
            <a:prstGeom prst="bentUpArrow">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Bent-Up Arrow 18"/>
            <p:cNvSpPr/>
            <p:nvPr/>
          </p:nvSpPr>
          <p:spPr>
            <a:xfrm rot="5400000">
              <a:off x="5063331" y="4080669"/>
              <a:ext cx="574675" cy="576263"/>
            </a:xfrm>
            <a:prstGeom prst="bentUpArrow">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1515401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437" y="486998"/>
            <a:ext cx="5764304" cy="1075268"/>
          </a:xfrm>
        </p:spPr>
        <p:txBody>
          <a:bodyPr/>
          <a:lstStyle/>
          <a:p>
            <a:pPr algn="l"/>
            <a:r>
              <a:rPr lang="en-US" b="1" dirty="0">
                <a:solidFill>
                  <a:srgbClr val="C00000"/>
                </a:solidFill>
              </a:rPr>
              <a:t>The scientific method:</a:t>
            </a:r>
            <a:endParaRPr lang="en-US" dirty="0"/>
          </a:p>
        </p:txBody>
      </p:sp>
      <p:sp>
        <p:nvSpPr>
          <p:cNvPr id="3" name="Content Placeholder 2"/>
          <p:cNvSpPr>
            <a:spLocks noGrp="1"/>
          </p:cNvSpPr>
          <p:nvPr>
            <p:ph idx="1"/>
          </p:nvPr>
        </p:nvSpPr>
        <p:spPr>
          <a:xfrm>
            <a:off x="197359" y="1860696"/>
            <a:ext cx="7650104" cy="4212558"/>
          </a:xfrm>
        </p:spPr>
        <p:txBody>
          <a:bodyPr>
            <a:normAutofit/>
          </a:bodyPr>
          <a:lstStyle/>
          <a:p>
            <a:pPr algn="r">
              <a:buFont typeface="Arial" panose="020B0604020202020204" pitchFamily="34" charset="0"/>
              <a:buChar char="•"/>
            </a:pPr>
            <a:r>
              <a:rPr lang="en-US" sz="3200" b="1" dirty="0">
                <a:solidFill>
                  <a:srgbClr val="C00000"/>
                </a:solidFill>
              </a:rPr>
              <a:t>A</a:t>
            </a:r>
            <a:r>
              <a:rPr lang="en-US" sz="3200" b="1" dirty="0" smtClean="0">
                <a:solidFill>
                  <a:srgbClr val="C00000"/>
                </a:solidFill>
              </a:rPr>
              <a:t> </a:t>
            </a:r>
            <a:r>
              <a:rPr lang="en-US" sz="3200" b="1" dirty="0">
                <a:solidFill>
                  <a:srgbClr val="C00000"/>
                </a:solidFill>
              </a:rPr>
              <a:t>set of prescribed procedures for establishing and connecting theoretical statements about event, for analyzing empirical evidence, and for predicting events yet unknown; techniques or procedures used to analyze empirical evidence in an attempt to confirm or disprove prior </a:t>
            </a:r>
            <a:r>
              <a:rPr lang="en-US" sz="3200" b="1" dirty="0" smtClean="0">
                <a:solidFill>
                  <a:srgbClr val="C00000"/>
                </a:solidFill>
              </a:rPr>
              <a:t>conceptions</a:t>
            </a:r>
            <a:endParaRPr lang="en-US" sz="3200" b="1" dirty="0">
              <a:solidFill>
                <a:srgbClr val="C00000"/>
              </a:solidFill>
            </a:endParaRPr>
          </a:p>
        </p:txBody>
      </p:sp>
      <p:pic>
        <p:nvPicPr>
          <p:cNvPr id="7" name="Picture 2" descr="Hasil gambar untuk research statis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965537" y="685800"/>
            <a:ext cx="3603626" cy="5496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702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1752600" y="457200"/>
            <a:ext cx="8077200" cy="685800"/>
          </a:xfrm>
          <a:prstGeom prst="rect">
            <a:avLst/>
          </a:prstGeom>
        </p:spPr>
        <p:txBody>
          <a:bodyPr>
            <a:noAutofit/>
          </a:bodyPr>
          <a:lstStyle/>
          <a:p>
            <a:pPr marL="0" indent="0" algn="ctr">
              <a:buNone/>
            </a:pPr>
            <a:r>
              <a:rPr lang="en-GB" altLang="en-US" sz="3200" b="1" dirty="0">
                <a:solidFill>
                  <a:srgbClr val="FF0000"/>
                </a:solidFill>
                <a:latin typeface="Arial" charset="0"/>
              </a:rPr>
              <a:t>Inductive</a:t>
            </a:r>
            <a:r>
              <a:rPr lang="en-GB" altLang="en-US" sz="3200" b="1" dirty="0">
                <a:solidFill>
                  <a:srgbClr val="003366"/>
                </a:solidFill>
                <a:latin typeface="Arial" charset="0"/>
              </a:rPr>
              <a:t> Approaches</a:t>
            </a:r>
          </a:p>
          <a:p>
            <a:pPr marL="0" indent="0"/>
            <a:endParaRPr lang="en-GB" altLang="en-US" sz="3200" b="1" dirty="0">
              <a:solidFill>
                <a:srgbClr val="003366"/>
              </a:solidFill>
              <a:latin typeface="Arial" charset="0"/>
            </a:endParaRPr>
          </a:p>
        </p:txBody>
      </p:sp>
      <p:sp>
        <p:nvSpPr>
          <p:cNvPr id="3" name="AutoShape 4" descr="https://encrypted-tbn2.gstatic.com/images?q=tbn:ANd9GcTyDcRqfLSYq4KG3r2FMraPwoMeb9P4h2nz8V8kiSxiRXIufveB"/>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2" name="Picture 8" descr="https://encrypted-tbn3.gstatic.com/images?q=tbn:ANd9GcTzIXzP-mnsgLUbFeIo3CduwSdlioGefnohEh9CK_RXZd7YVLz6"/>
          <p:cNvPicPr>
            <a:picLocks noChangeAspect="1" noChangeArrowheads="1"/>
          </p:cNvPicPr>
          <p:nvPr/>
        </p:nvPicPr>
        <p:blipFill rotWithShape="1">
          <a:blip r:embed="rId3">
            <a:extLst>
              <a:ext uri="{28A0092B-C50C-407E-A947-70E740481C1C}">
                <a14:useLocalDpi xmlns:a14="http://schemas.microsoft.com/office/drawing/2010/main" val="0"/>
              </a:ext>
            </a:extLst>
          </a:blip>
          <a:srcRect r="5696"/>
          <a:stretch/>
        </p:blipFill>
        <p:spPr bwMode="auto">
          <a:xfrm>
            <a:off x="238920" y="1230880"/>
            <a:ext cx="4648200" cy="5562600"/>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4959691" y="1589315"/>
            <a:ext cx="7014594" cy="4521199"/>
            <a:chOff x="2164663" y="1844675"/>
            <a:chExt cx="7559675" cy="4011613"/>
          </a:xfrm>
        </p:grpSpPr>
        <p:sp>
          <p:nvSpPr>
            <p:cNvPr id="16" name="Rounded Rectangle 15"/>
            <p:cNvSpPr/>
            <p:nvPr/>
          </p:nvSpPr>
          <p:spPr>
            <a:xfrm>
              <a:off x="2164663" y="4941888"/>
              <a:ext cx="1727200" cy="914400"/>
            </a:xfrm>
            <a:prstGeom prst="round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600" b="1" dirty="0">
                  <a:solidFill>
                    <a:srgbClr val="FFFFCC"/>
                  </a:solidFill>
                  <a:latin typeface="Verdana" panose="020B0604030504040204" pitchFamily="34" charset="0"/>
                  <a:ea typeface="Verdana" panose="020B0604030504040204" pitchFamily="34" charset="0"/>
                  <a:cs typeface="Verdana" panose="020B0604030504040204" pitchFamily="34" charset="0"/>
                </a:rPr>
                <a:t>Observation</a:t>
              </a:r>
            </a:p>
          </p:txBody>
        </p:sp>
        <p:sp>
          <p:nvSpPr>
            <p:cNvPr id="17" name="Rounded Rectangle 16"/>
            <p:cNvSpPr/>
            <p:nvPr/>
          </p:nvSpPr>
          <p:spPr>
            <a:xfrm>
              <a:off x="3891863" y="3933825"/>
              <a:ext cx="1728787" cy="914400"/>
            </a:xfrm>
            <a:prstGeom prst="round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600" b="1" dirty="0">
                  <a:solidFill>
                    <a:srgbClr val="FFFFCC"/>
                  </a:solidFill>
                  <a:latin typeface="Verdana" panose="020B0604030504040204" pitchFamily="34" charset="0"/>
                  <a:ea typeface="Verdana" panose="020B0604030504040204" pitchFamily="34" charset="0"/>
                  <a:cs typeface="Verdana" panose="020B0604030504040204" pitchFamily="34" charset="0"/>
                </a:rPr>
                <a:t>Pattern</a:t>
              </a:r>
            </a:p>
          </p:txBody>
        </p:sp>
        <p:sp>
          <p:nvSpPr>
            <p:cNvPr id="18" name="Rounded Rectangle 17"/>
            <p:cNvSpPr/>
            <p:nvPr/>
          </p:nvSpPr>
          <p:spPr>
            <a:xfrm>
              <a:off x="5620650" y="2852738"/>
              <a:ext cx="2232025" cy="914400"/>
            </a:xfrm>
            <a:prstGeom prst="round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600" b="1" dirty="0">
                  <a:solidFill>
                    <a:srgbClr val="FFFFCC"/>
                  </a:solidFill>
                  <a:latin typeface="Verdana" panose="020B0604030504040204" pitchFamily="34" charset="0"/>
                  <a:ea typeface="Verdana" panose="020B0604030504040204" pitchFamily="34" charset="0"/>
                  <a:cs typeface="Verdana" panose="020B0604030504040204" pitchFamily="34" charset="0"/>
                </a:rPr>
                <a:t>Tentative Hypothesis</a:t>
              </a:r>
            </a:p>
          </p:txBody>
        </p:sp>
        <p:sp>
          <p:nvSpPr>
            <p:cNvPr id="19" name="Rounded Rectangle 18"/>
            <p:cNvSpPr/>
            <p:nvPr/>
          </p:nvSpPr>
          <p:spPr>
            <a:xfrm>
              <a:off x="7997138" y="1844675"/>
              <a:ext cx="1727200" cy="914400"/>
            </a:xfrm>
            <a:prstGeom prst="round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600" b="1" dirty="0">
                  <a:solidFill>
                    <a:srgbClr val="FFFFCC"/>
                  </a:solidFill>
                  <a:latin typeface="Verdana" panose="020B0604030504040204" pitchFamily="34" charset="0"/>
                  <a:ea typeface="Verdana" panose="020B0604030504040204" pitchFamily="34" charset="0"/>
                  <a:cs typeface="Verdana" panose="020B0604030504040204" pitchFamily="34" charset="0"/>
                </a:rPr>
                <a:t>Theory</a:t>
              </a:r>
            </a:p>
          </p:txBody>
        </p:sp>
        <p:sp>
          <p:nvSpPr>
            <p:cNvPr id="20" name="Bent-Up Arrow 19"/>
            <p:cNvSpPr/>
            <p:nvPr/>
          </p:nvSpPr>
          <p:spPr>
            <a:xfrm>
              <a:off x="3995050" y="4914900"/>
              <a:ext cx="1152525" cy="647700"/>
            </a:xfrm>
            <a:prstGeom prst="ben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Bent-Up Arrow 20"/>
            <p:cNvSpPr/>
            <p:nvPr/>
          </p:nvSpPr>
          <p:spPr>
            <a:xfrm>
              <a:off x="5723837" y="3762375"/>
              <a:ext cx="1223963" cy="865187"/>
            </a:xfrm>
            <a:prstGeom prst="bentUpArrow">
              <a:avLst>
                <a:gd name="adj1" fmla="val 25000"/>
                <a:gd name="adj2" fmla="val 25000"/>
                <a:gd name="adj3" fmla="val 3536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Bent-Up Arrow 21"/>
            <p:cNvSpPr/>
            <p:nvPr/>
          </p:nvSpPr>
          <p:spPr>
            <a:xfrm>
              <a:off x="7955862" y="2827337"/>
              <a:ext cx="1152525" cy="935038"/>
            </a:xfrm>
            <a:prstGeom prst="bentUpArrow">
              <a:avLst>
                <a:gd name="adj1" fmla="val 25000"/>
                <a:gd name="adj2" fmla="val 26296"/>
                <a:gd name="adj3" fmla="val 2500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1841178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asil gambar untuk the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892958" y="316704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MY" sz="5400" b="1" dirty="0" smtClean="0">
                <a:solidFill>
                  <a:srgbClr val="FF0000"/>
                </a:solidFill>
                <a:latin typeface="Arial Black" panose="020B0A04020102020204" pitchFamily="34" charset="0"/>
              </a:rPr>
              <a:t>Theory</a:t>
            </a:r>
            <a:endParaRPr lang="en-MY" sz="54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41457046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240" y="1451429"/>
            <a:ext cx="10709503" cy="5283199"/>
          </a:xfrm>
        </p:spPr>
        <p:txBody>
          <a:bodyPr>
            <a:normAutofit/>
          </a:bodyPr>
          <a:lstStyle/>
          <a:p>
            <a:pPr algn="just">
              <a:defRPr/>
            </a:pPr>
            <a:r>
              <a:rPr lang="en-US" sz="2400" b="1" dirty="0" smtClean="0">
                <a:solidFill>
                  <a:schemeClr val="tx1"/>
                </a:solidFill>
                <a:latin typeface="Arial" panose="020B0604020202020204" pitchFamily="34" charset="0"/>
                <a:cs typeface="Arial" panose="020B0604020202020204" pitchFamily="34" charset="0"/>
              </a:rPr>
              <a:t>A </a:t>
            </a:r>
            <a:r>
              <a:rPr lang="en-US" sz="2400" b="1" dirty="0">
                <a:solidFill>
                  <a:schemeClr val="tx1"/>
                </a:solidFill>
                <a:latin typeface="Arial" panose="020B0604020202020204" pitchFamily="34" charset="0"/>
                <a:cs typeface="Arial" panose="020B0604020202020204" pitchFamily="34" charset="0"/>
              </a:rPr>
              <a:t>set of interrelated constructs (concepts), definitions, and propositions that presents a systematic view of phenomena by specifying relations among variables, with the purpose of explaining and predicting the </a:t>
            </a:r>
            <a:r>
              <a:rPr lang="en-US" sz="2400" b="1" dirty="0" smtClean="0">
                <a:solidFill>
                  <a:schemeClr val="tx1"/>
                </a:solidFill>
                <a:latin typeface="Arial" panose="020B0604020202020204" pitchFamily="34" charset="0"/>
                <a:cs typeface="Arial" panose="020B0604020202020204" pitchFamily="34" charset="0"/>
              </a:rPr>
              <a:t>phenomena</a:t>
            </a:r>
          </a:p>
          <a:p>
            <a:pPr algn="just">
              <a:defRPr/>
            </a:pPr>
            <a:r>
              <a:rPr lang="en-US" sz="2400" b="1" dirty="0" smtClean="0">
                <a:solidFill>
                  <a:schemeClr val="tx1"/>
                </a:solidFill>
                <a:latin typeface="Arial" panose="020B0604020202020204" pitchFamily="34" charset="0"/>
                <a:cs typeface="Arial" panose="020B0604020202020204" pitchFamily="34" charset="0"/>
              </a:rPr>
              <a:t>It </a:t>
            </a:r>
            <a:r>
              <a:rPr lang="en-US" sz="2400" b="1" dirty="0">
                <a:solidFill>
                  <a:schemeClr val="tx1"/>
                </a:solidFill>
                <a:latin typeface="Arial" panose="020B0604020202020204" pitchFamily="34" charset="0"/>
                <a:cs typeface="Arial" panose="020B0604020202020204" pitchFamily="34" charset="0"/>
              </a:rPr>
              <a:t>is a statement of relationship between two variables, one acting as the independent variable, another as the dependent </a:t>
            </a:r>
            <a:r>
              <a:rPr lang="en-US" sz="2400" b="1" dirty="0" smtClean="0">
                <a:solidFill>
                  <a:schemeClr val="tx1"/>
                </a:solidFill>
                <a:latin typeface="Arial" panose="020B0604020202020204" pitchFamily="34" charset="0"/>
                <a:cs typeface="Arial" panose="020B0604020202020204" pitchFamily="34" charset="0"/>
              </a:rPr>
              <a:t>variable</a:t>
            </a:r>
          </a:p>
          <a:p>
            <a:pPr algn="just">
              <a:defRPr/>
            </a:pPr>
            <a:r>
              <a:rPr lang="en-US" altLang="zh-CN" sz="2400" b="1" dirty="0" smtClean="0">
                <a:solidFill>
                  <a:schemeClr val="tx1"/>
                </a:solidFill>
                <a:latin typeface="Arial" panose="020B0604020202020204" pitchFamily="34" charset="0"/>
                <a:ea typeface="宋体" pitchFamily="2" charset="-122"/>
                <a:cs typeface="Arial" panose="020B0604020202020204" pitchFamily="34" charset="0"/>
              </a:rPr>
              <a:t>Theory </a:t>
            </a:r>
            <a:r>
              <a:rPr lang="en-US" altLang="zh-CN" sz="2400" b="1" dirty="0">
                <a:solidFill>
                  <a:schemeClr val="tx1"/>
                </a:solidFill>
                <a:latin typeface="Arial" panose="020B0604020202020204" pitchFamily="34" charset="0"/>
                <a:ea typeface="宋体" pitchFamily="2" charset="-122"/>
                <a:cs typeface="Arial" panose="020B0604020202020204" pitchFamily="34" charset="0"/>
              </a:rPr>
              <a:t>is developed by which to explain </a:t>
            </a:r>
            <a:r>
              <a:rPr lang="en-US" altLang="zh-CN" sz="2400" b="1" dirty="0" smtClean="0">
                <a:solidFill>
                  <a:schemeClr val="tx1"/>
                </a:solidFill>
                <a:latin typeface="Arial" panose="020B0604020202020204" pitchFamily="34" charset="0"/>
                <a:ea typeface="宋体" pitchFamily="2" charset="-122"/>
                <a:cs typeface="Arial" panose="020B0604020202020204" pitchFamily="34" charset="0"/>
              </a:rPr>
              <a:t>and </a:t>
            </a:r>
            <a:r>
              <a:rPr lang="en-US" altLang="zh-CN" sz="2400" b="1" dirty="0">
                <a:solidFill>
                  <a:schemeClr val="tx1"/>
                </a:solidFill>
                <a:latin typeface="Arial" panose="020B0604020202020204" pitchFamily="34" charset="0"/>
                <a:ea typeface="宋体" pitchFamily="2" charset="-122"/>
                <a:cs typeface="Arial" panose="020B0604020202020204" pitchFamily="34" charset="0"/>
              </a:rPr>
              <a:t>predict complex events, objects or phenomena. </a:t>
            </a:r>
            <a:r>
              <a:rPr lang="en-US" altLang="zh-CN" sz="2400" b="1" dirty="0" smtClean="0">
                <a:solidFill>
                  <a:schemeClr val="tx1"/>
                </a:solidFill>
                <a:latin typeface="Arial" panose="020B0604020202020204" pitchFamily="34" charset="0"/>
                <a:ea typeface="宋体" pitchFamily="2" charset="-122"/>
                <a:cs typeface="Arial" panose="020B0604020202020204" pitchFamily="34" charset="0"/>
              </a:rPr>
              <a:t>An </a:t>
            </a:r>
            <a:r>
              <a:rPr lang="en-US" altLang="zh-CN" sz="2400" b="1" dirty="0">
                <a:solidFill>
                  <a:schemeClr val="tx1"/>
                </a:solidFill>
                <a:latin typeface="Arial" panose="020B0604020202020204" pitchFamily="34" charset="0"/>
                <a:ea typeface="宋体" pitchFamily="2" charset="-122"/>
                <a:cs typeface="Arial" panose="020B0604020202020204" pitchFamily="34" charset="0"/>
              </a:rPr>
              <a:t>explanation establishes the substantive meaning of constructs, variables, and their linkages, while a prediction tests that substantive meaning by comparing it to empirical evidence</a:t>
            </a:r>
          </a:p>
          <a:p>
            <a:pPr algn="just">
              <a:defRPr/>
            </a:pPr>
            <a:endParaRPr lang="en-US" sz="2400" b="1" dirty="0">
              <a:solidFill>
                <a:schemeClr val="bg1"/>
              </a:solidFill>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2133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en-US" b="1" dirty="0">
              <a:solidFill>
                <a:srgbClr val="FFFF00"/>
              </a:solidFill>
            </a:endParaRPr>
          </a:p>
        </p:txBody>
      </p:sp>
      <p:sp>
        <p:nvSpPr>
          <p:cNvPr id="2" name="Rectangle 1"/>
          <p:cNvSpPr/>
          <p:nvPr/>
        </p:nvSpPr>
        <p:spPr>
          <a:xfrm>
            <a:off x="812800" y="544677"/>
            <a:ext cx="10566400" cy="707886"/>
          </a:xfrm>
          <a:prstGeom prst="rect">
            <a:avLst/>
          </a:prstGeom>
        </p:spPr>
        <p:txBody>
          <a:bodyPr wrap="square">
            <a:spAutoFit/>
          </a:bodyPr>
          <a:lstStyle/>
          <a:p>
            <a:pPr algn="ctr"/>
            <a:r>
              <a:rPr lang="en-US" altLang="en-US" sz="4000" b="1" dirty="0" smtClean="0">
                <a:solidFill>
                  <a:srgbClr val="C00000"/>
                </a:solidFill>
                <a:latin typeface="Arial" panose="020B0604020202020204" pitchFamily="34" charset="0"/>
                <a:cs typeface="Arial" panose="020B0604020202020204" pitchFamily="34" charset="0"/>
              </a:rPr>
              <a:t>THEORY</a:t>
            </a:r>
            <a:endParaRPr lang="en-US" altLang="en-US" sz="4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15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0743" y="399534"/>
            <a:ext cx="7605486" cy="646331"/>
          </a:xfrm>
          <a:prstGeom prst="rect">
            <a:avLst/>
          </a:prstGeom>
        </p:spPr>
        <p:txBody>
          <a:bodyPr wrap="square">
            <a:spAutoFit/>
          </a:bodyPr>
          <a:lstStyle/>
          <a:p>
            <a:pPr algn="ctr"/>
            <a:r>
              <a:rPr lang="en-MY" sz="3600" b="1" i="0" dirty="0" smtClean="0">
                <a:solidFill>
                  <a:srgbClr val="FF0000"/>
                </a:solidFill>
                <a:effectLst/>
                <a:latin typeface="Helvetica Neue"/>
              </a:rPr>
              <a:t>Theories </a:t>
            </a:r>
            <a:endParaRPr lang="en-US" sz="3600" b="1" dirty="0">
              <a:solidFill>
                <a:srgbClr val="FF0000"/>
              </a:solidFill>
            </a:endParaRPr>
          </a:p>
        </p:txBody>
      </p:sp>
      <p:pic>
        <p:nvPicPr>
          <p:cNvPr id="8194" name="Picture 2" descr="Hasil gambar untuk cartoon of theory, concept, construct psych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18" y="1229810"/>
            <a:ext cx="5113111" cy="56281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13943" y="1229810"/>
            <a:ext cx="7532911" cy="5262979"/>
          </a:xfrm>
          <a:prstGeom prst="rect">
            <a:avLst/>
          </a:prstGeom>
        </p:spPr>
        <p:txBody>
          <a:bodyPr wrap="square">
            <a:spAutoFit/>
          </a:bodyPr>
          <a:lstStyle/>
          <a:p>
            <a:pPr marL="457200" indent="-457200">
              <a:buFont typeface="Arial" panose="020B0604020202020204" pitchFamily="34" charset="0"/>
              <a:buChar char="•"/>
            </a:pPr>
            <a:r>
              <a:rPr lang="en-MY" sz="2400" b="1" i="0" dirty="0" smtClean="0">
                <a:solidFill>
                  <a:srgbClr val="990000"/>
                </a:solidFill>
                <a:effectLst/>
                <a:latin typeface="Arial" panose="020B0604020202020204" pitchFamily="34" charset="0"/>
                <a:cs typeface="Arial" panose="020B0604020202020204" pitchFamily="34" charset="0"/>
              </a:rPr>
              <a:t>Descriptive theories “describe or classify specific dimensions or characteristics of individuals, groups, situations, or events by summarizing the commonalities found in discrete observations</a:t>
            </a:r>
          </a:p>
          <a:p>
            <a:pPr marL="457200" indent="-457200">
              <a:buFont typeface="Arial" panose="020B0604020202020204" pitchFamily="34" charset="0"/>
              <a:buChar char="•"/>
            </a:pPr>
            <a:r>
              <a:rPr lang="en-MY" sz="2400" b="1" dirty="0">
                <a:solidFill>
                  <a:srgbClr val="990000"/>
                </a:solidFill>
                <a:latin typeface="Arial" panose="020B0604020202020204" pitchFamily="34" charset="0"/>
                <a:cs typeface="Arial" panose="020B0604020202020204" pitchFamily="34" charset="0"/>
              </a:rPr>
              <a:t>Explanatory theories “specify relations among the dimensions or characteristics of individuals, groups, situations, or events Explanatory theories are tested by using correlational </a:t>
            </a:r>
            <a:r>
              <a:rPr lang="en-MY" sz="2400" b="1" dirty="0" smtClean="0">
                <a:solidFill>
                  <a:srgbClr val="990000"/>
                </a:solidFill>
                <a:latin typeface="Arial" panose="020B0604020202020204" pitchFamily="34" charset="0"/>
                <a:cs typeface="Arial" panose="020B0604020202020204" pitchFamily="34" charset="0"/>
              </a:rPr>
              <a:t>research</a:t>
            </a:r>
          </a:p>
          <a:p>
            <a:pPr marL="457200" indent="-457200">
              <a:buFont typeface="Arial" panose="020B0604020202020204" pitchFamily="34" charset="0"/>
              <a:buChar char="•"/>
            </a:pPr>
            <a:r>
              <a:rPr lang="en-MY" sz="2400" b="1" dirty="0">
                <a:solidFill>
                  <a:srgbClr val="990000"/>
                </a:solidFill>
                <a:latin typeface="Arial" panose="020B0604020202020204" pitchFamily="34" charset="0"/>
                <a:cs typeface="Arial" panose="020B0604020202020204" pitchFamily="34" charset="0"/>
              </a:rPr>
              <a:t>Predictive theories are intended to predict “precise relationships between the dimensions or characteristics of a phenomenon or differences between groups</a:t>
            </a:r>
            <a:endParaRPr lang="en-US" sz="2400" b="1" dirty="0" smtClean="0">
              <a:solidFill>
                <a:srgbClr val="99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7454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printing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603" y="1190173"/>
            <a:ext cx="6612900" cy="566782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2960912" y="370116"/>
            <a:ext cx="9231088" cy="4172858"/>
            <a:chOff x="188684" y="616857"/>
            <a:chExt cx="7627264" cy="4172858"/>
          </a:xfrm>
        </p:grpSpPr>
        <p:sp>
          <p:nvSpPr>
            <p:cNvPr id="15" name="Flowchart: Process 14"/>
            <p:cNvSpPr/>
            <p:nvPr/>
          </p:nvSpPr>
          <p:spPr>
            <a:xfrm>
              <a:off x="188684" y="638629"/>
              <a:ext cx="3091543" cy="1045028"/>
            </a:xfrm>
            <a:prstGeom prst="flowChartProces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MY" b="1" i="0" dirty="0" smtClean="0">
                  <a:solidFill>
                    <a:srgbClr val="FF0000"/>
                  </a:solidFill>
                  <a:effectLst/>
                  <a:latin typeface="Helvetica Neue"/>
                </a:rPr>
                <a:t>To describe a particular phenomenon</a:t>
              </a:r>
            </a:p>
          </p:txBody>
        </p:sp>
        <p:sp>
          <p:nvSpPr>
            <p:cNvPr id="26" name="Left Arrow 25"/>
            <p:cNvSpPr/>
            <p:nvPr/>
          </p:nvSpPr>
          <p:spPr>
            <a:xfrm>
              <a:off x="3338288" y="856341"/>
              <a:ext cx="1190172" cy="653143"/>
            </a:xfrm>
            <a:prstGeom prst="lef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Process 26"/>
            <p:cNvSpPr/>
            <p:nvPr/>
          </p:nvSpPr>
          <p:spPr>
            <a:xfrm>
              <a:off x="4724405" y="616857"/>
              <a:ext cx="3091543" cy="1045028"/>
            </a:xfrm>
            <a:prstGeom prst="flowChartProces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MY" b="1" i="0" dirty="0" smtClean="0">
                  <a:solidFill>
                    <a:srgbClr val="FF0000"/>
                  </a:solidFill>
                  <a:effectLst/>
                  <a:latin typeface="Helvetica Neue"/>
                </a:rPr>
                <a:t>descriptive research studies</a:t>
              </a:r>
              <a:endParaRPr lang="en-US" b="1" dirty="0" smtClean="0">
                <a:solidFill>
                  <a:srgbClr val="FF0000"/>
                </a:solidFill>
              </a:endParaRPr>
            </a:p>
            <a:p>
              <a:endParaRPr lang="en-MY" b="1" i="0" dirty="0" smtClean="0">
                <a:solidFill>
                  <a:srgbClr val="FF0000"/>
                </a:solidFill>
                <a:effectLst/>
                <a:latin typeface="Helvetica Neue"/>
              </a:endParaRPr>
            </a:p>
          </p:txBody>
        </p:sp>
        <p:sp>
          <p:nvSpPr>
            <p:cNvPr id="28" name="Flowchart: Process 27"/>
            <p:cNvSpPr/>
            <p:nvPr/>
          </p:nvSpPr>
          <p:spPr>
            <a:xfrm>
              <a:off x="210457" y="2213428"/>
              <a:ext cx="3091543" cy="1045028"/>
            </a:xfrm>
            <a:prstGeom prst="flowChartProcess">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MY" b="1" dirty="0" smtClean="0">
                  <a:solidFill>
                    <a:srgbClr val="FFFF00"/>
                  </a:solidFill>
                  <a:latin typeface="Helvetica Neue"/>
                </a:rPr>
                <a:t>To </a:t>
              </a:r>
              <a:r>
                <a:rPr lang="en-MY" b="1" i="0" dirty="0" smtClean="0">
                  <a:solidFill>
                    <a:srgbClr val="FFFF00"/>
                  </a:solidFill>
                  <a:effectLst/>
                  <a:latin typeface="Helvetica Neue"/>
                </a:rPr>
                <a:t>explain relationships between or among phenomena</a:t>
              </a:r>
            </a:p>
          </p:txBody>
        </p:sp>
        <p:sp>
          <p:nvSpPr>
            <p:cNvPr id="29" name="Left Arrow 28"/>
            <p:cNvSpPr/>
            <p:nvPr/>
          </p:nvSpPr>
          <p:spPr>
            <a:xfrm>
              <a:off x="3316518" y="2344055"/>
              <a:ext cx="1190172" cy="653143"/>
            </a:xfrm>
            <a:prstGeom prst="leftArrow">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Process 29"/>
            <p:cNvSpPr/>
            <p:nvPr/>
          </p:nvSpPr>
          <p:spPr>
            <a:xfrm>
              <a:off x="4702636" y="2206171"/>
              <a:ext cx="3091543" cy="1045028"/>
            </a:xfrm>
            <a:prstGeom prst="flowChartProcess">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FF00"/>
                  </a:solidFill>
                </a:rPr>
                <a:t>correlational research</a:t>
              </a:r>
              <a:endParaRPr lang="en-MY" b="1" i="0" dirty="0" smtClean="0">
                <a:solidFill>
                  <a:srgbClr val="FFFF00"/>
                </a:solidFill>
                <a:effectLst/>
                <a:latin typeface="Helvetica Neue"/>
              </a:endParaRPr>
            </a:p>
          </p:txBody>
        </p:sp>
        <p:sp>
          <p:nvSpPr>
            <p:cNvPr id="31" name="Flowchart: Process 30"/>
            <p:cNvSpPr/>
            <p:nvPr/>
          </p:nvSpPr>
          <p:spPr>
            <a:xfrm>
              <a:off x="217716" y="3744687"/>
              <a:ext cx="3091543" cy="1045028"/>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MY" b="1" dirty="0" smtClean="0">
                  <a:solidFill>
                    <a:schemeClr val="bg1"/>
                  </a:solidFill>
                  <a:latin typeface="Helvetica Neue"/>
                </a:rPr>
                <a:t>To </a:t>
              </a:r>
              <a:r>
                <a:rPr lang="en-MY" b="1" i="0" dirty="0" smtClean="0">
                  <a:solidFill>
                    <a:schemeClr val="bg1"/>
                  </a:solidFill>
                  <a:effectLst/>
                  <a:latin typeface="Helvetica Neue"/>
                </a:rPr>
                <a:t>predict how one phenomenon affects another</a:t>
              </a:r>
              <a:endParaRPr lang="en-US" b="1" dirty="0">
                <a:solidFill>
                  <a:schemeClr val="bg1"/>
                </a:solidFill>
              </a:endParaRPr>
            </a:p>
          </p:txBody>
        </p:sp>
        <p:sp>
          <p:nvSpPr>
            <p:cNvPr id="32" name="Left Arrow 31"/>
            <p:cNvSpPr/>
            <p:nvPr/>
          </p:nvSpPr>
          <p:spPr>
            <a:xfrm>
              <a:off x="3381835" y="3875314"/>
              <a:ext cx="1190172" cy="653143"/>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Process 32"/>
            <p:cNvSpPr/>
            <p:nvPr/>
          </p:nvSpPr>
          <p:spPr>
            <a:xfrm>
              <a:off x="4680867" y="3708402"/>
              <a:ext cx="3091543" cy="1045028"/>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Experimental or quasi-experimental research designs</a:t>
              </a:r>
              <a:endParaRPr lang="en-MY" b="1" i="0" dirty="0" smtClean="0">
                <a:solidFill>
                  <a:schemeClr val="tx1"/>
                </a:solidFill>
                <a:effectLst/>
                <a:latin typeface="Helvetica Neue"/>
              </a:endParaRPr>
            </a:p>
          </p:txBody>
        </p:sp>
      </p:grpSp>
    </p:spTree>
    <p:extLst>
      <p:ext uri="{BB962C8B-B14F-4D97-AF65-F5344CB8AC3E}">
        <p14:creationId xmlns:p14="http://schemas.microsoft.com/office/powerpoint/2010/main" val="28732019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image.slidesharecdn.com/chapter6theoreticalandconceptualframework-120609031129-phpapp01/95/chapter-6theoretical-conceptual-framework-4-728.jpg?cb=133921156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s://encrypted-tbn2.gstatic.com/images?q=tbn:ANd9GcQNUDP-jSaBD0gfFrjMOvjSx9DSxKizBkLfk-gUdv4Mo-QhLzh1"/>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015752" y="0"/>
            <a:ext cx="2474259" cy="136349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8935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image.slidesharecdn.com/chapter6theoreticalandconceptualframework-120609031129-phpapp01/95/chapter-6theoretical-conceptual-framework-5-728.jpg?cb=133921156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tatic1.squarespace.com/static/55538da8e4b008a53d6717f1/t/5591b07ee4b0de0918111266/1435611263486/designed_by_expanded_gallery2.jpg"/>
          <p:cNvPicPr>
            <a:picLocks noChangeAspect="1" noChangeArrowheads="1"/>
          </p:cNvPicPr>
          <p:nvPr/>
        </p:nvPicPr>
        <p:blipFill>
          <a:blip r:embed="rId3">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8940799" y="203200"/>
            <a:ext cx="3077029" cy="538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2809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mage.slidesharecdn.com/chapter6theoreticalandconceptualframework-120609031129-phpapp01/95/chapter-6theoretical-conceptual-framework-15-728.jpg?cb=133921156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bizandlegis.com/contract-management/jquery/img/Conceptualization.png?1439337600028"/>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l="32715" t="9143" r="32020" b="21269"/>
          <a:stretch/>
        </p:blipFill>
        <p:spPr bwMode="auto">
          <a:xfrm>
            <a:off x="8984345" y="1"/>
            <a:ext cx="3120571" cy="296091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1989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800225" y="228601"/>
            <a:ext cx="8591550" cy="762000"/>
          </a:xfrm>
        </p:spPr>
        <p:txBody>
          <a:bodyPr>
            <a:normAutofit/>
          </a:bodyPr>
          <a:lstStyle/>
          <a:p>
            <a:pPr eaLnBrk="1" hangingPunct="1"/>
            <a:r>
              <a:rPr lang="en-US" altLang="en-US" sz="4000" b="1" dirty="0">
                <a:solidFill>
                  <a:srgbClr val="FF0000"/>
                </a:solidFill>
                <a:latin typeface="+mn-lt"/>
              </a:rPr>
              <a:t>Process of Hypothesis Generation</a:t>
            </a:r>
          </a:p>
        </p:txBody>
      </p:sp>
      <p:sp>
        <p:nvSpPr>
          <p:cNvPr id="8196" name="Oval 4"/>
          <p:cNvSpPr>
            <a:spLocks noChangeArrowheads="1"/>
          </p:cNvSpPr>
          <p:nvPr/>
        </p:nvSpPr>
        <p:spPr bwMode="auto">
          <a:xfrm>
            <a:off x="4943475" y="1196976"/>
            <a:ext cx="1943100" cy="792163"/>
          </a:xfrm>
          <a:prstGeom prst="ellipse">
            <a:avLst/>
          </a:prstGeom>
          <a:solidFill>
            <a:schemeClr val="accent1">
              <a:lumMod val="60000"/>
              <a:lumOff val="40000"/>
            </a:schemeClr>
          </a:solidFill>
          <a:ln w="9525">
            <a:solidFill>
              <a:schemeClr val="tx1"/>
            </a:solidFill>
            <a:miter lim="800000"/>
            <a:headEnd/>
            <a:tailEnd/>
          </a:ln>
          <a:effectLst/>
        </p:spPr>
        <p:txBody>
          <a:bodyPr wrap="none" anchor="ctr"/>
          <a:lstStyle>
            <a:lvl1pPr eaLnBrk="0" hangingPunct="0">
              <a:defRPr sz="2400">
                <a:solidFill>
                  <a:schemeClr val="tx1"/>
                </a:solidFill>
                <a:latin typeface="Tahoma" pitchFamily="34" charset="0"/>
                <a:cs typeface="Times New Roman" pitchFamily="18" charset="0"/>
              </a:defRPr>
            </a:lvl1pPr>
            <a:lvl2pPr marL="742950" indent="-285750" eaLnBrk="0" hangingPunct="0">
              <a:defRPr sz="2400">
                <a:solidFill>
                  <a:schemeClr val="tx1"/>
                </a:solidFill>
                <a:latin typeface="Tahoma" pitchFamily="34" charset="0"/>
                <a:cs typeface="Times New Roman" pitchFamily="18" charset="0"/>
              </a:defRPr>
            </a:lvl2pPr>
            <a:lvl3pPr marL="1143000" indent="-228600" eaLnBrk="0" hangingPunct="0">
              <a:defRPr sz="2400">
                <a:solidFill>
                  <a:schemeClr val="tx1"/>
                </a:solidFill>
                <a:latin typeface="Tahoma" pitchFamily="34" charset="0"/>
                <a:cs typeface="Times New Roman" pitchFamily="18" charset="0"/>
              </a:defRPr>
            </a:lvl3pPr>
            <a:lvl4pPr marL="1600200" indent="-228600" eaLnBrk="0" hangingPunct="0">
              <a:defRPr sz="2400">
                <a:solidFill>
                  <a:schemeClr val="tx1"/>
                </a:solidFill>
                <a:latin typeface="Tahoma" pitchFamily="34" charset="0"/>
                <a:cs typeface="Times New Roman" pitchFamily="18" charset="0"/>
              </a:defRPr>
            </a:lvl4pPr>
            <a:lvl5pPr marL="2057400" indent="-228600" eaLnBrk="0" hangingPunct="0">
              <a:defRPr sz="2400">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Tahoma" pitchFamily="34" charset="0"/>
                <a:cs typeface="Times New Roman" pitchFamily="18" charset="0"/>
              </a:defRPr>
            </a:lvl9pPr>
          </a:lstStyle>
          <a:p>
            <a:pPr eaLnBrk="1" hangingPunct="1"/>
            <a:endParaRPr lang="en-US" altLang="en-US">
              <a:solidFill>
                <a:schemeClr val="bg1"/>
              </a:solidFill>
            </a:endParaRPr>
          </a:p>
        </p:txBody>
      </p:sp>
      <p:sp>
        <p:nvSpPr>
          <p:cNvPr id="8197" name="Oval 5"/>
          <p:cNvSpPr>
            <a:spLocks noChangeArrowheads="1"/>
          </p:cNvSpPr>
          <p:nvPr/>
        </p:nvSpPr>
        <p:spPr bwMode="auto">
          <a:xfrm>
            <a:off x="7319963" y="2349501"/>
            <a:ext cx="1943100" cy="792163"/>
          </a:xfrm>
          <a:prstGeom prst="ellipse">
            <a:avLst/>
          </a:prstGeom>
          <a:solidFill>
            <a:schemeClr val="accent1">
              <a:lumMod val="60000"/>
              <a:lumOff val="40000"/>
            </a:schemeClr>
          </a:solidFill>
          <a:ln w="9525">
            <a:solidFill>
              <a:schemeClr val="tx1"/>
            </a:solidFill>
            <a:miter lim="800000"/>
            <a:headEnd/>
            <a:tailEnd/>
          </a:ln>
          <a:effectLst/>
        </p:spPr>
        <p:txBody>
          <a:bodyPr wrap="none" anchor="ctr"/>
          <a:lstStyle>
            <a:lvl1pPr eaLnBrk="0" hangingPunct="0">
              <a:defRPr sz="2400">
                <a:solidFill>
                  <a:schemeClr val="tx1"/>
                </a:solidFill>
                <a:latin typeface="Tahoma" pitchFamily="34" charset="0"/>
                <a:cs typeface="Times New Roman" pitchFamily="18" charset="0"/>
              </a:defRPr>
            </a:lvl1pPr>
            <a:lvl2pPr marL="742950" indent="-285750" eaLnBrk="0" hangingPunct="0">
              <a:defRPr sz="2400">
                <a:solidFill>
                  <a:schemeClr val="tx1"/>
                </a:solidFill>
                <a:latin typeface="Tahoma" pitchFamily="34" charset="0"/>
                <a:cs typeface="Times New Roman" pitchFamily="18" charset="0"/>
              </a:defRPr>
            </a:lvl2pPr>
            <a:lvl3pPr marL="1143000" indent="-228600" eaLnBrk="0" hangingPunct="0">
              <a:defRPr sz="2400">
                <a:solidFill>
                  <a:schemeClr val="tx1"/>
                </a:solidFill>
                <a:latin typeface="Tahoma" pitchFamily="34" charset="0"/>
                <a:cs typeface="Times New Roman" pitchFamily="18" charset="0"/>
              </a:defRPr>
            </a:lvl3pPr>
            <a:lvl4pPr marL="1600200" indent="-228600" eaLnBrk="0" hangingPunct="0">
              <a:defRPr sz="2400">
                <a:solidFill>
                  <a:schemeClr val="tx1"/>
                </a:solidFill>
                <a:latin typeface="Tahoma" pitchFamily="34" charset="0"/>
                <a:cs typeface="Times New Roman" pitchFamily="18" charset="0"/>
              </a:defRPr>
            </a:lvl4pPr>
            <a:lvl5pPr marL="2057400" indent="-228600" eaLnBrk="0" hangingPunct="0">
              <a:defRPr sz="2400">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Tahoma" pitchFamily="34" charset="0"/>
                <a:cs typeface="Times New Roman" pitchFamily="18" charset="0"/>
              </a:defRPr>
            </a:lvl9pPr>
          </a:lstStyle>
          <a:p>
            <a:pPr eaLnBrk="1" hangingPunct="1"/>
            <a:endParaRPr lang="en-US" altLang="en-US">
              <a:solidFill>
                <a:schemeClr val="bg1"/>
              </a:solidFill>
            </a:endParaRPr>
          </a:p>
        </p:txBody>
      </p:sp>
      <p:sp>
        <p:nvSpPr>
          <p:cNvPr id="8198" name="Oval 6"/>
          <p:cNvSpPr>
            <a:spLocks noChangeArrowheads="1"/>
          </p:cNvSpPr>
          <p:nvPr/>
        </p:nvSpPr>
        <p:spPr bwMode="auto">
          <a:xfrm>
            <a:off x="2566988" y="2422526"/>
            <a:ext cx="1943100" cy="792163"/>
          </a:xfrm>
          <a:prstGeom prst="ellipse">
            <a:avLst/>
          </a:prstGeom>
          <a:solidFill>
            <a:schemeClr val="accent1">
              <a:lumMod val="60000"/>
              <a:lumOff val="40000"/>
            </a:schemeClr>
          </a:solidFill>
          <a:ln w="9525">
            <a:solidFill>
              <a:schemeClr val="tx1"/>
            </a:solidFill>
            <a:miter lim="800000"/>
            <a:headEnd/>
            <a:tailEnd/>
          </a:ln>
          <a:effectLst/>
        </p:spPr>
        <p:txBody>
          <a:bodyPr wrap="none" anchor="ctr"/>
          <a:lstStyle>
            <a:lvl1pPr eaLnBrk="0" hangingPunct="0">
              <a:defRPr sz="2400">
                <a:solidFill>
                  <a:schemeClr val="tx1"/>
                </a:solidFill>
                <a:latin typeface="Tahoma" pitchFamily="34" charset="0"/>
                <a:cs typeface="Times New Roman" pitchFamily="18" charset="0"/>
              </a:defRPr>
            </a:lvl1pPr>
            <a:lvl2pPr marL="742950" indent="-285750" eaLnBrk="0" hangingPunct="0">
              <a:defRPr sz="2400">
                <a:solidFill>
                  <a:schemeClr val="tx1"/>
                </a:solidFill>
                <a:latin typeface="Tahoma" pitchFamily="34" charset="0"/>
                <a:cs typeface="Times New Roman" pitchFamily="18" charset="0"/>
              </a:defRPr>
            </a:lvl2pPr>
            <a:lvl3pPr marL="1143000" indent="-228600" eaLnBrk="0" hangingPunct="0">
              <a:defRPr sz="2400">
                <a:solidFill>
                  <a:schemeClr val="tx1"/>
                </a:solidFill>
                <a:latin typeface="Tahoma" pitchFamily="34" charset="0"/>
                <a:cs typeface="Times New Roman" pitchFamily="18" charset="0"/>
              </a:defRPr>
            </a:lvl3pPr>
            <a:lvl4pPr marL="1600200" indent="-228600" eaLnBrk="0" hangingPunct="0">
              <a:defRPr sz="2400">
                <a:solidFill>
                  <a:schemeClr val="tx1"/>
                </a:solidFill>
                <a:latin typeface="Tahoma" pitchFamily="34" charset="0"/>
                <a:cs typeface="Times New Roman" pitchFamily="18" charset="0"/>
              </a:defRPr>
            </a:lvl4pPr>
            <a:lvl5pPr marL="2057400" indent="-228600" eaLnBrk="0" hangingPunct="0">
              <a:defRPr sz="2400">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Tahoma" pitchFamily="34" charset="0"/>
                <a:cs typeface="Times New Roman" pitchFamily="18" charset="0"/>
              </a:defRPr>
            </a:lvl9pPr>
          </a:lstStyle>
          <a:p>
            <a:pPr eaLnBrk="1" hangingPunct="1"/>
            <a:endParaRPr lang="en-US" altLang="en-US">
              <a:solidFill>
                <a:schemeClr val="bg1"/>
              </a:solidFill>
            </a:endParaRPr>
          </a:p>
        </p:txBody>
      </p:sp>
      <p:sp>
        <p:nvSpPr>
          <p:cNvPr id="8199" name="Oval 7"/>
          <p:cNvSpPr>
            <a:spLocks noChangeArrowheads="1"/>
          </p:cNvSpPr>
          <p:nvPr/>
        </p:nvSpPr>
        <p:spPr bwMode="auto">
          <a:xfrm>
            <a:off x="5016500" y="2422526"/>
            <a:ext cx="1943100" cy="792163"/>
          </a:xfrm>
          <a:prstGeom prst="ellipse">
            <a:avLst/>
          </a:prstGeom>
          <a:solidFill>
            <a:schemeClr val="accent1">
              <a:lumMod val="60000"/>
              <a:lumOff val="40000"/>
            </a:schemeClr>
          </a:solidFill>
          <a:ln w="9525">
            <a:solidFill>
              <a:schemeClr val="tx1"/>
            </a:solidFill>
            <a:miter lim="800000"/>
            <a:headEnd/>
            <a:tailEnd/>
          </a:ln>
          <a:effectLst/>
        </p:spPr>
        <p:txBody>
          <a:bodyPr wrap="none" anchor="ctr"/>
          <a:lstStyle>
            <a:lvl1pPr eaLnBrk="0" hangingPunct="0">
              <a:defRPr sz="2400">
                <a:solidFill>
                  <a:schemeClr val="tx1"/>
                </a:solidFill>
                <a:latin typeface="Tahoma" pitchFamily="34" charset="0"/>
                <a:cs typeface="Times New Roman" pitchFamily="18" charset="0"/>
              </a:defRPr>
            </a:lvl1pPr>
            <a:lvl2pPr marL="742950" indent="-285750" eaLnBrk="0" hangingPunct="0">
              <a:defRPr sz="2400">
                <a:solidFill>
                  <a:schemeClr val="tx1"/>
                </a:solidFill>
                <a:latin typeface="Tahoma" pitchFamily="34" charset="0"/>
                <a:cs typeface="Times New Roman" pitchFamily="18" charset="0"/>
              </a:defRPr>
            </a:lvl2pPr>
            <a:lvl3pPr marL="1143000" indent="-228600" eaLnBrk="0" hangingPunct="0">
              <a:defRPr sz="2400">
                <a:solidFill>
                  <a:schemeClr val="tx1"/>
                </a:solidFill>
                <a:latin typeface="Tahoma" pitchFamily="34" charset="0"/>
                <a:cs typeface="Times New Roman" pitchFamily="18" charset="0"/>
              </a:defRPr>
            </a:lvl3pPr>
            <a:lvl4pPr marL="1600200" indent="-228600" eaLnBrk="0" hangingPunct="0">
              <a:defRPr sz="2400">
                <a:solidFill>
                  <a:schemeClr val="tx1"/>
                </a:solidFill>
                <a:latin typeface="Tahoma" pitchFamily="34" charset="0"/>
                <a:cs typeface="Times New Roman" pitchFamily="18" charset="0"/>
              </a:defRPr>
            </a:lvl4pPr>
            <a:lvl5pPr marL="2057400" indent="-228600" eaLnBrk="0" hangingPunct="0">
              <a:defRPr sz="2400">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Tahoma" pitchFamily="34" charset="0"/>
                <a:cs typeface="Times New Roman" pitchFamily="18" charset="0"/>
              </a:defRPr>
            </a:lvl9pPr>
          </a:lstStyle>
          <a:p>
            <a:pPr eaLnBrk="1" hangingPunct="1"/>
            <a:endParaRPr lang="en-US" altLang="en-US">
              <a:solidFill>
                <a:schemeClr val="bg1"/>
              </a:solidFill>
            </a:endParaRPr>
          </a:p>
        </p:txBody>
      </p:sp>
      <p:sp>
        <p:nvSpPr>
          <p:cNvPr id="8200" name="Oval 8"/>
          <p:cNvSpPr>
            <a:spLocks noChangeArrowheads="1"/>
          </p:cNvSpPr>
          <p:nvPr/>
        </p:nvSpPr>
        <p:spPr bwMode="auto">
          <a:xfrm>
            <a:off x="7680325" y="3862388"/>
            <a:ext cx="1943100" cy="792162"/>
          </a:xfrm>
          <a:prstGeom prst="ellipse">
            <a:avLst/>
          </a:prstGeom>
          <a:solidFill>
            <a:schemeClr val="accent1">
              <a:lumMod val="60000"/>
              <a:lumOff val="40000"/>
            </a:schemeClr>
          </a:solidFill>
          <a:ln w="9525">
            <a:solidFill>
              <a:schemeClr val="tx1"/>
            </a:solidFill>
            <a:miter lim="800000"/>
            <a:headEnd/>
            <a:tailEnd/>
          </a:ln>
          <a:effectLst/>
        </p:spPr>
        <p:txBody>
          <a:bodyPr wrap="none" anchor="ctr"/>
          <a:lstStyle>
            <a:lvl1pPr eaLnBrk="0" hangingPunct="0">
              <a:defRPr sz="2400">
                <a:solidFill>
                  <a:schemeClr val="tx1"/>
                </a:solidFill>
                <a:latin typeface="Tahoma" pitchFamily="34" charset="0"/>
                <a:cs typeface="Times New Roman" pitchFamily="18" charset="0"/>
              </a:defRPr>
            </a:lvl1pPr>
            <a:lvl2pPr marL="742950" indent="-285750" eaLnBrk="0" hangingPunct="0">
              <a:defRPr sz="2400">
                <a:solidFill>
                  <a:schemeClr val="tx1"/>
                </a:solidFill>
                <a:latin typeface="Tahoma" pitchFamily="34" charset="0"/>
                <a:cs typeface="Times New Roman" pitchFamily="18" charset="0"/>
              </a:defRPr>
            </a:lvl2pPr>
            <a:lvl3pPr marL="1143000" indent="-228600" eaLnBrk="0" hangingPunct="0">
              <a:defRPr sz="2400">
                <a:solidFill>
                  <a:schemeClr val="tx1"/>
                </a:solidFill>
                <a:latin typeface="Tahoma" pitchFamily="34" charset="0"/>
                <a:cs typeface="Times New Roman" pitchFamily="18" charset="0"/>
              </a:defRPr>
            </a:lvl3pPr>
            <a:lvl4pPr marL="1600200" indent="-228600" eaLnBrk="0" hangingPunct="0">
              <a:defRPr sz="2400">
                <a:solidFill>
                  <a:schemeClr val="tx1"/>
                </a:solidFill>
                <a:latin typeface="Tahoma" pitchFamily="34" charset="0"/>
                <a:cs typeface="Times New Roman" pitchFamily="18" charset="0"/>
              </a:defRPr>
            </a:lvl4pPr>
            <a:lvl5pPr marL="2057400" indent="-228600" eaLnBrk="0" hangingPunct="0">
              <a:defRPr sz="2400">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Tahoma" pitchFamily="34" charset="0"/>
                <a:cs typeface="Times New Roman" pitchFamily="18" charset="0"/>
              </a:defRPr>
            </a:lvl9pPr>
          </a:lstStyle>
          <a:p>
            <a:pPr eaLnBrk="1" hangingPunct="1"/>
            <a:endParaRPr lang="en-US" altLang="en-US">
              <a:solidFill>
                <a:schemeClr val="bg1"/>
              </a:solidFill>
            </a:endParaRPr>
          </a:p>
        </p:txBody>
      </p:sp>
      <p:sp>
        <p:nvSpPr>
          <p:cNvPr id="8201" name="Oval 9"/>
          <p:cNvSpPr>
            <a:spLocks noChangeArrowheads="1"/>
          </p:cNvSpPr>
          <p:nvPr/>
        </p:nvSpPr>
        <p:spPr bwMode="auto">
          <a:xfrm>
            <a:off x="2566988" y="3862388"/>
            <a:ext cx="1943100" cy="792162"/>
          </a:xfrm>
          <a:prstGeom prst="ellipse">
            <a:avLst/>
          </a:prstGeom>
          <a:solidFill>
            <a:schemeClr val="accent1">
              <a:lumMod val="60000"/>
              <a:lumOff val="40000"/>
            </a:schemeClr>
          </a:solidFill>
          <a:ln w="9525">
            <a:solidFill>
              <a:schemeClr val="tx1"/>
            </a:solidFill>
            <a:miter lim="800000"/>
            <a:headEnd/>
            <a:tailEnd/>
          </a:ln>
          <a:effectLst/>
        </p:spPr>
        <p:txBody>
          <a:bodyPr wrap="none" anchor="ctr"/>
          <a:lstStyle>
            <a:lvl1pPr eaLnBrk="0" hangingPunct="0">
              <a:defRPr sz="2400">
                <a:solidFill>
                  <a:schemeClr val="tx1"/>
                </a:solidFill>
                <a:latin typeface="Tahoma" pitchFamily="34" charset="0"/>
                <a:cs typeface="Times New Roman" pitchFamily="18" charset="0"/>
              </a:defRPr>
            </a:lvl1pPr>
            <a:lvl2pPr marL="742950" indent="-285750" eaLnBrk="0" hangingPunct="0">
              <a:defRPr sz="2400">
                <a:solidFill>
                  <a:schemeClr val="tx1"/>
                </a:solidFill>
                <a:latin typeface="Tahoma" pitchFamily="34" charset="0"/>
                <a:cs typeface="Times New Roman" pitchFamily="18" charset="0"/>
              </a:defRPr>
            </a:lvl2pPr>
            <a:lvl3pPr marL="1143000" indent="-228600" eaLnBrk="0" hangingPunct="0">
              <a:defRPr sz="2400">
                <a:solidFill>
                  <a:schemeClr val="tx1"/>
                </a:solidFill>
                <a:latin typeface="Tahoma" pitchFamily="34" charset="0"/>
                <a:cs typeface="Times New Roman" pitchFamily="18" charset="0"/>
              </a:defRPr>
            </a:lvl3pPr>
            <a:lvl4pPr marL="1600200" indent="-228600" eaLnBrk="0" hangingPunct="0">
              <a:defRPr sz="2400">
                <a:solidFill>
                  <a:schemeClr val="tx1"/>
                </a:solidFill>
                <a:latin typeface="Tahoma" pitchFamily="34" charset="0"/>
                <a:cs typeface="Times New Roman" pitchFamily="18" charset="0"/>
              </a:defRPr>
            </a:lvl4pPr>
            <a:lvl5pPr marL="2057400" indent="-228600" eaLnBrk="0" hangingPunct="0">
              <a:defRPr sz="2400">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Tahoma" pitchFamily="34" charset="0"/>
                <a:cs typeface="Times New Roman" pitchFamily="18" charset="0"/>
              </a:defRPr>
            </a:lvl9pPr>
          </a:lstStyle>
          <a:p>
            <a:pPr eaLnBrk="1" hangingPunct="1"/>
            <a:endParaRPr lang="en-US" altLang="en-US">
              <a:solidFill>
                <a:schemeClr val="bg1"/>
              </a:solidFill>
            </a:endParaRPr>
          </a:p>
        </p:txBody>
      </p:sp>
      <p:sp>
        <p:nvSpPr>
          <p:cNvPr id="8202" name="Oval 10"/>
          <p:cNvSpPr>
            <a:spLocks noChangeArrowheads="1"/>
          </p:cNvSpPr>
          <p:nvPr/>
        </p:nvSpPr>
        <p:spPr bwMode="auto">
          <a:xfrm>
            <a:off x="5087938" y="4052888"/>
            <a:ext cx="1943100" cy="792162"/>
          </a:xfrm>
          <a:prstGeom prst="ellipse">
            <a:avLst/>
          </a:prstGeom>
          <a:solidFill>
            <a:schemeClr val="accent1">
              <a:lumMod val="60000"/>
              <a:lumOff val="40000"/>
            </a:schemeClr>
          </a:solidFill>
          <a:ln w="9525">
            <a:solidFill>
              <a:schemeClr val="tx1"/>
            </a:solidFill>
            <a:miter lim="800000"/>
            <a:headEnd/>
            <a:tailEnd/>
          </a:ln>
          <a:effectLst/>
        </p:spPr>
        <p:txBody>
          <a:bodyPr wrap="none" anchor="ctr"/>
          <a:lstStyle>
            <a:lvl1pPr eaLnBrk="0" hangingPunct="0">
              <a:defRPr sz="2400">
                <a:solidFill>
                  <a:schemeClr val="tx1"/>
                </a:solidFill>
                <a:latin typeface="Tahoma" pitchFamily="34" charset="0"/>
                <a:cs typeface="Times New Roman" pitchFamily="18" charset="0"/>
              </a:defRPr>
            </a:lvl1pPr>
            <a:lvl2pPr marL="742950" indent="-285750" eaLnBrk="0" hangingPunct="0">
              <a:defRPr sz="2400">
                <a:solidFill>
                  <a:schemeClr val="tx1"/>
                </a:solidFill>
                <a:latin typeface="Tahoma" pitchFamily="34" charset="0"/>
                <a:cs typeface="Times New Roman" pitchFamily="18" charset="0"/>
              </a:defRPr>
            </a:lvl2pPr>
            <a:lvl3pPr marL="1143000" indent="-228600" eaLnBrk="0" hangingPunct="0">
              <a:defRPr sz="2400">
                <a:solidFill>
                  <a:schemeClr val="tx1"/>
                </a:solidFill>
                <a:latin typeface="Tahoma" pitchFamily="34" charset="0"/>
                <a:cs typeface="Times New Roman" pitchFamily="18" charset="0"/>
              </a:defRPr>
            </a:lvl3pPr>
            <a:lvl4pPr marL="1600200" indent="-228600" eaLnBrk="0" hangingPunct="0">
              <a:defRPr sz="2400">
                <a:solidFill>
                  <a:schemeClr val="tx1"/>
                </a:solidFill>
                <a:latin typeface="Tahoma" pitchFamily="34" charset="0"/>
                <a:cs typeface="Times New Roman" pitchFamily="18" charset="0"/>
              </a:defRPr>
            </a:lvl4pPr>
            <a:lvl5pPr marL="2057400" indent="-228600" eaLnBrk="0" hangingPunct="0">
              <a:defRPr sz="2400">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Tahoma" pitchFamily="34" charset="0"/>
                <a:cs typeface="Times New Roman" pitchFamily="18" charset="0"/>
              </a:defRPr>
            </a:lvl9pPr>
          </a:lstStyle>
          <a:p>
            <a:pPr eaLnBrk="1" hangingPunct="1"/>
            <a:endParaRPr lang="en-US" altLang="en-US">
              <a:solidFill>
                <a:schemeClr val="bg1"/>
              </a:solidFill>
            </a:endParaRPr>
          </a:p>
        </p:txBody>
      </p:sp>
      <p:sp>
        <p:nvSpPr>
          <p:cNvPr id="8203" name="Text Box 11"/>
          <p:cNvSpPr txBox="1">
            <a:spLocks noChangeArrowheads="1"/>
          </p:cNvSpPr>
          <p:nvPr/>
        </p:nvSpPr>
        <p:spPr bwMode="auto">
          <a:xfrm>
            <a:off x="5303838" y="1316038"/>
            <a:ext cx="1439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itchFamily="34" charset="0"/>
                <a:cs typeface="Times New Roman" pitchFamily="18" charset="0"/>
              </a:defRPr>
            </a:lvl1pPr>
            <a:lvl2pPr marL="742950" indent="-285750" eaLnBrk="0" hangingPunct="0">
              <a:defRPr sz="2400">
                <a:solidFill>
                  <a:schemeClr val="tx1"/>
                </a:solidFill>
                <a:latin typeface="Tahoma" pitchFamily="34" charset="0"/>
                <a:cs typeface="Times New Roman" pitchFamily="18" charset="0"/>
              </a:defRPr>
            </a:lvl2pPr>
            <a:lvl3pPr marL="1143000" indent="-228600" eaLnBrk="0" hangingPunct="0">
              <a:defRPr sz="2400">
                <a:solidFill>
                  <a:schemeClr val="tx1"/>
                </a:solidFill>
                <a:latin typeface="Tahoma" pitchFamily="34" charset="0"/>
                <a:cs typeface="Times New Roman" pitchFamily="18" charset="0"/>
              </a:defRPr>
            </a:lvl3pPr>
            <a:lvl4pPr marL="1600200" indent="-228600" eaLnBrk="0" hangingPunct="0">
              <a:defRPr sz="2400">
                <a:solidFill>
                  <a:schemeClr val="tx1"/>
                </a:solidFill>
                <a:latin typeface="Tahoma" pitchFamily="34" charset="0"/>
                <a:cs typeface="Times New Roman" pitchFamily="18" charset="0"/>
              </a:defRPr>
            </a:lvl4pPr>
            <a:lvl5pPr marL="2057400" indent="-228600" eaLnBrk="0" hangingPunct="0">
              <a:defRPr sz="2400">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Tahoma" pitchFamily="34" charset="0"/>
                <a:cs typeface="Times New Roman" pitchFamily="18" charset="0"/>
              </a:defRPr>
            </a:lvl9pPr>
          </a:lstStyle>
          <a:p>
            <a:pPr eaLnBrk="1" hangingPunct="1">
              <a:spcBef>
                <a:spcPct val="50000"/>
              </a:spcBef>
            </a:pPr>
            <a:r>
              <a:rPr lang="en-US" altLang="en-US" dirty="0">
                <a:solidFill>
                  <a:srgbClr val="FFFF00"/>
                </a:solidFill>
              </a:rPr>
              <a:t>Theory </a:t>
            </a:r>
          </a:p>
        </p:txBody>
      </p:sp>
      <p:sp>
        <p:nvSpPr>
          <p:cNvPr id="8204" name="Text Box 12"/>
          <p:cNvSpPr txBox="1">
            <a:spLocks noChangeArrowheads="1"/>
          </p:cNvSpPr>
          <p:nvPr/>
        </p:nvSpPr>
        <p:spPr bwMode="auto">
          <a:xfrm>
            <a:off x="2855914" y="2565401"/>
            <a:ext cx="1368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itchFamily="34" charset="0"/>
                <a:cs typeface="Times New Roman" pitchFamily="18" charset="0"/>
              </a:defRPr>
            </a:lvl1pPr>
            <a:lvl2pPr marL="742950" indent="-285750" eaLnBrk="0" hangingPunct="0">
              <a:defRPr sz="2400">
                <a:solidFill>
                  <a:schemeClr val="tx1"/>
                </a:solidFill>
                <a:latin typeface="Tahoma" pitchFamily="34" charset="0"/>
                <a:cs typeface="Times New Roman" pitchFamily="18" charset="0"/>
              </a:defRPr>
            </a:lvl2pPr>
            <a:lvl3pPr marL="1143000" indent="-228600" eaLnBrk="0" hangingPunct="0">
              <a:defRPr sz="2400">
                <a:solidFill>
                  <a:schemeClr val="tx1"/>
                </a:solidFill>
                <a:latin typeface="Tahoma" pitchFamily="34" charset="0"/>
                <a:cs typeface="Times New Roman" pitchFamily="18" charset="0"/>
              </a:defRPr>
            </a:lvl3pPr>
            <a:lvl4pPr marL="1600200" indent="-228600" eaLnBrk="0" hangingPunct="0">
              <a:defRPr sz="2400">
                <a:solidFill>
                  <a:schemeClr val="tx1"/>
                </a:solidFill>
                <a:latin typeface="Tahoma" pitchFamily="34" charset="0"/>
                <a:cs typeface="Times New Roman" pitchFamily="18" charset="0"/>
              </a:defRPr>
            </a:lvl4pPr>
            <a:lvl5pPr marL="2057400" indent="-228600" eaLnBrk="0" hangingPunct="0">
              <a:defRPr sz="2400">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Tahoma" pitchFamily="34" charset="0"/>
                <a:cs typeface="Times New Roman" pitchFamily="18" charset="0"/>
              </a:defRPr>
            </a:lvl9pPr>
          </a:lstStyle>
          <a:p>
            <a:pPr eaLnBrk="1" hangingPunct="1">
              <a:spcBef>
                <a:spcPct val="50000"/>
              </a:spcBef>
            </a:pPr>
            <a:r>
              <a:rPr lang="en-US" altLang="en-US" dirty="0">
                <a:solidFill>
                  <a:srgbClr val="FFFF00"/>
                </a:solidFill>
              </a:rPr>
              <a:t>Concept </a:t>
            </a:r>
          </a:p>
        </p:txBody>
      </p:sp>
      <p:sp>
        <p:nvSpPr>
          <p:cNvPr id="8205" name="Text Box 13"/>
          <p:cNvSpPr txBox="1">
            <a:spLocks noChangeArrowheads="1"/>
          </p:cNvSpPr>
          <p:nvPr/>
        </p:nvSpPr>
        <p:spPr bwMode="auto">
          <a:xfrm>
            <a:off x="5375276" y="2565401"/>
            <a:ext cx="1368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itchFamily="34" charset="0"/>
                <a:cs typeface="Times New Roman" pitchFamily="18" charset="0"/>
              </a:defRPr>
            </a:lvl1pPr>
            <a:lvl2pPr marL="742950" indent="-285750" eaLnBrk="0" hangingPunct="0">
              <a:defRPr sz="2400">
                <a:solidFill>
                  <a:schemeClr val="tx1"/>
                </a:solidFill>
                <a:latin typeface="Tahoma" pitchFamily="34" charset="0"/>
                <a:cs typeface="Times New Roman" pitchFamily="18" charset="0"/>
              </a:defRPr>
            </a:lvl2pPr>
            <a:lvl3pPr marL="1143000" indent="-228600" eaLnBrk="0" hangingPunct="0">
              <a:defRPr sz="2400">
                <a:solidFill>
                  <a:schemeClr val="tx1"/>
                </a:solidFill>
                <a:latin typeface="Tahoma" pitchFamily="34" charset="0"/>
                <a:cs typeface="Times New Roman" pitchFamily="18" charset="0"/>
              </a:defRPr>
            </a:lvl3pPr>
            <a:lvl4pPr marL="1600200" indent="-228600" eaLnBrk="0" hangingPunct="0">
              <a:defRPr sz="2400">
                <a:solidFill>
                  <a:schemeClr val="tx1"/>
                </a:solidFill>
                <a:latin typeface="Tahoma" pitchFamily="34" charset="0"/>
                <a:cs typeface="Times New Roman" pitchFamily="18" charset="0"/>
              </a:defRPr>
            </a:lvl4pPr>
            <a:lvl5pPr marL="2057400" indent="-228600" eaLnBrk="0" hangingPunct="0">
              <a:defRPr sz="2400">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Tahoma" pitchFamily="34" charset="0"/>
                <a:cs typeface="Times New Roman" pitchFamily="18" charset="0"/>
              </a:defRPr>
            </a:lvl9pPr>
          </a:lstStyle>
          <a:p>
            <a:pPr eaLnBrk="1" hangingPunct="1">
              <a:spcBef>
                <a:spcPct val="50000"/>
              </a:spcBef>
            </a:pPr>
            <a:r>
              <a:rPr lang="en-US" altLang="en-US">
                <a:solidFill>
                  <a:srgbClr val="FFFF00"/>
                </a:solidFill>
              </a:rPr>
              <a:t>Concept </a:t>
            </a:r>
          </a:p>
        </p:txBody>
      </p:sp>
      <p:sp>
        <p:nvSpPr>
          <p:cNvPr id="8206" name="Text Box 14"/>
          <p:cNvSpPr txBox="1">
            <a:spLocks noChangeArrowheads="1"/>
          </p:cNvSpPr>
          <p:nvPr/>
        </p:nvSpPr>
        <p:spPr bwMode="auto">
          <a:xfrm>
            <a:off x="7680326" y="2493964"/>
            <a:ext cx="1368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itchFamily="34" charset="0"/>
                <a:cs typeface="Times New Roman" pitchFamily="18" charset="0"/>
              </a:defRPr>
            </a:lvl1pPr>
            <a:lvl2pPr marL="742950" indent="-285750" eaLnBrk="0" hangingPunct="0">
              <a:defRPr sz="2400">
                <a:solidFill>
                  <a:schemeClr val="tx1"/>
                </a:solidFill>
                <a:latin typeface="Tahoma" pitchFamily="34" charset="0"/>
                <a:cs typeface="Times New Roman" pitchFamily="18" charset="0"/>
              </a:defRPr>
            </a:lvl2pPr>
            <a:lvl3pPr marL="1143000" indent="-228600" eaLnBrk="0" hangingPunct="0">
              <a:defRPr sz="2400">
                <a:solidFill>
                  <a:schemeClr val="tx1"/>
                </a:solidFill>
                <a:latin typeface="Tahoma" pitchFamily="34" charset="0"/>
                <a:cs typeface="Times New Roman" pitchFamily="18" charset="0"/>
              </a:defRPr>
            </a:lvl3pPr>
            <a:lvl4pPr marL="1600200" indent="-228600" eaLnBrk="0" hangingPunct="0">
              <a:defRPr sz="2400">
                <a:solidFill>
                  <a:schemeClr val="tx1"/>
                </a:solidFill>
                <a:latin typeface="Tahoma" pitchFamily="34" charset="0"/>
                <a:cs typeface="Times New Roman" pitchFamily="18" charset="0"/>
              </a:defRPr>
            </a:lvl4pPr>
            <a:lvl5pPr marL="2057400" indent="-228600" eaLnBrk="0" hangingPunct="0">
              <a:defRPr sz="2400">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Tahoma" pitchFamily="34" charset="0"/>
                <a:cs typeface="Times New Roman" pitchFamily="18" charset="0"/>
              </a:defRPr>
            </a:lvl9pPr>
          </a:lstStyle>
          <a:p>
            <a:pPr eaLnBrk="1" hangingPunct="1">
              <a:spcBef>
                <a:spcPct val="50000"/>
              </a:spcBef>
            </a:pPr>
            <a:r>
              <a:rPr lang="en-US" altLang="en-US" dirty="0">
                <a:solidFill>
                  <a:srgbClr val="FFFF00"/>
                </a:solidFill>
              </a:rPr>
              <a:t>Concept </a:t>
            </a:r>
          </a:p>
        </p:txBody>
      </p:sp>
      <p:sp>
        <p:nvSpPr>
          <p:cNvPr id="8207" name="Text Box 15"/>
          <p:cNvSpPr txBox="1">
            <a:spLocks noChangeArrowheads="1"/>
          </p:cNvSpPr>
          <p:nvPr/>
        </p:nvSpPr>
        <p:spPr bwMode="auto">
          <a:xfrm>
            <a:off x="2711450" y="4005264"/>
            <a:ext cx="17287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itchFamily="34" charset="0"/>
                <a:cs typeface="Times New Roman" pitchFamily="18" charset="0"/>
              </a:defRPr>
            </a:lvl1pPr>
            <a:lvl2pPr marL="742950" indent="-285750" eaLnBrk="0" hangingPunct="0">
              <a:defRPr sz="2400">
                <a:solidFill>
                  <a:schemeClr val="tx1"/>
                </a:solidFill>
                <a:latin typeface="Tahoma" pitchFamily="34" charset="0"/>
                <a:cs typeface="Times New Roman" pitchFamily="18" charset="0"/>
              </a:defRPr>
            </a:lvl2pPr>
            <a:lvl3pPr marL="1143000" indent="-228600" eaLnBrk="0" hangingPunct="0">
              <a:defRPr sz="2400">
                <a:solidFill>
                  <a:schemeClr val="tx1"/>
                </a:solidFill>
                <a:latin typeface="Tahoma" pitchFamily="34" charset="0"/>
                <a:cs typeface="Times New Roman" pitchFamily="18" charset="0"/>
              </a:defRPr>
            </a:lvl3pPr>
            <a:lvl4pPr marL="1600200" indent="-228600" eaLnBrk="0" hangingPunct="0">
              <a:defRPr sz="2400">
                <a:solidFill>
                  <a:schemeClr val="tx1"/>
                </a:solidFill>
                <a:latin typeface="Tahoma" pitchFamily="34" charset="0"/>
                <a:cs typeface="Times New Roman" pitchFamily="18" charset="0"/>
              </a:defRPr>
            </a:lvl4pPr>
            <a:lvl5pPr marL="2057400" indent="-228600" eaLnBrk="0" hangingPunct="0">
              <a:defRPr sz="2400">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Tahoma" pitchFamily="34" charset="0"/>
                <a:cs typeface="Times New Roman" pitchFamily="18" charset="0"/>
              </a:defRPr>
            </a:lvl9pPr>
          </a:lstStyle>
          <a:p>
            <a:pPr eaLnBrk="1" hangingPunct="1">
              <a:spcBef>
                <a:spcPct val="50000"/>
              </a:spcBef>
            </a:pPr>
            <a:r>
              <a:rPr lang="en-US" altLang="en-US">
                <a:solidFill>
                  <a:srgbClr val="FFFF00"/>
                </a:solidFill>
              </a:rPr>
              <a:t>Proposition </a:t>
            </a:r>
          </a:p>
        </p:txBody>
      </p:sp>
      <p:sp>
        <p:nvSpPr>
          <p:cNvPr id="8208" name="Text Box 16"/>
          <p:cNvSpPr txBox="1">
            <a:spLocks noChangeArrowheads="1"/>
          </p:cNvSpPr>
          <p:nvPr/>
        </p:nvSpPr>
        <p:spPr bwMode="auto">
          <a:xfrm>
            <a:off x="7823200" y="4005264"/>
            <a:ext cx="17287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itchFamily="34" charset="0"/>
                <a:cs typeface="Times New Roman" pitchFamily="18" charset="0"/>
              </a:defRPr>
            </a:lvl1pPr>
            <a:lvl2pPr marL="742950" indent="-285750" eaLnBrk="0" hangingPunct="0">
              <a:defRPr sz="2400">
                <a:solidFill>
                  <a:schemeClr val="tx1"/>
                </a:solidFill>
                <a:latin typeface="Tahoma" pitchFamily="34" charset="0"/>
                <a:cs typeface="Times New Roman" pitchFamily="18" charset="0"/>
              </a:defRPr>
            </a:lvl2pPr>
            <a:lvl3pPr marL="1143000" indent="-228600" eaLnBrk="0" hangingPunct="0">
              <a:defRPr sz="2400">
                <a:solidFill>
                  <a:schemeClr val="tx1"/>
                </a:solidFill>
                <a:latin typeface="Tahoma" pitchFamily="34" charset="0"/>
                <a:cs typeface="Times New Roman" pitchFamily="18" charset="0"/>
              </a:defRPr>
            </a:lvl3pPr>
            <a:lvl4pPr marL="1600200" indent="-228600" eaLnBrk="0" hangingPunct="0">
              <a:defRPr sz="2400">
                <a:solidFill>
                  <a:schemeClr val="tx1"/>
                </a:solidFill>
                <a:latin typeface="Tahoma" pitchFamily="34" charset="0"/>
                <a:cs typeface="Times New Roman" pitchFamily="18" charset="0"/>
              </a:defRPr>
            </a:lvl4pPr>
            <a:lvl5pPr marL="2057400" indent="-228600" eaLnBrk="0" hangingPunct="0">
              <a:defRPr sz="2400">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Tahoma" pitchFamily="34" charset="0"/>
                <a:cs typeface="Times New Roman" pitchFamily="18" charset="0"/>
              </a:defRPr>
            </a:lvl9pPr>
          </a:lstStyle>
          <a:p>
            <a:pPr eaLnBrk="1" hangingPunct="1">
              <a:spcBef>
                <a:spcPct val="50000"/>
              </a:spcBef>
            </a:pPr>
            <a:r>
              <a:rPr lang="en-US" altLang="en-US">
                <a:solidFill>
                  <a:srgbClr val="FFFF00"/>
                </a:solidFill>
              </a:rPr>
              <a:t>Proposition </a:t>
            </a:r>
          </a:p>
        </p:txBody>
      </p:sp>
      <p:sp>
        <p:nvSpPr>
          <p:cNvPr id="8209" name="Text Box 17"/>
          <p:cNvSpPr txBox="1">
            <a:spLocks noChangeArrowheads="1"/>
          </p:cNvSpPr>
          <p:nvPr/>
        </p:nvSpPr>
        <p:spPr bwMode="auto">
          <a:xfrm>
            <a:off x="5232401" y="4197351"/>
            <a:ext cx="18002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itchFamily="34" charset="0"/>
                <a:cs typeface="Times New Roman" pitchFamily="18" charset="0"/>
              </a:defRPr>
            </a:lvl1pPr>
            <a:lvl2pPr marL="742950" indent="-285750" eaLnBrk="0" hangingPunct="0">
              <a:defRPr sz="2400">
                <a:solidFill>
                  <a:schemeClr val="tx1"/>
                </a:solidFill>
                <a:latin typeface="Tahoma" pitchFamily="34" charset="0"/>
                <a:cs typeface="Times New Roman" pitchFamily="18" charset="0"/>
              </a:defRPr>
            </a:lvl2pPr>
            <a:lvl3pPr marL="1143000" indent="-228600" eaLnBrk="0" hangingPunct="0">
              <a:defRPr sz="2400">
                <a:solidFill>
                  <a:schemeClr val="tx1"/>
                </a:solidFill>
                <a:latin typeface="Tahoma" pitchFamily="34" charset="0"/>
                <a:cs typeface="Times New Roman" pitchFamily="18" charset="0"/>
              </a:defRPr>
            </a:lvl3pPr>
            <a:lvl4pPr marL="1600200" indent="-228600" eaLnBrk="0" hangingPunct="0">
              <a:defRPr sz="2400">
                <a:solidFill>
                  <a:schemeClr val="tx1"/>
                </a:solidFill>
                <a:latin typeface="Tahoma" pitchFamily="34" charset="0"/>
                <a:cs typeface="Times New Roman" pitchFamily="18" charset="0"/>
              </a:defRPr>
            </a:lvl4pPr>
            <a:lvl5pPr marL="2057400" indent="-228600" eaLnBrk="0" hangingPunct="0">
              <a:defRPr sz="2400">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Tahoma" pitchFamily="34" charset="0"/>
                <a:cs typeface="Times New Roman" pitchFamily="18" charset="0"/>
              </a:defRPr>
            </a:lvl9pPr>
          </a:lstStyle>
          <a:p>
            <a:pPr eaLnBrk="1" hangingPunct="1">
              <a:spcBef>
                <a:spcPct val="50000"/>
              </a:spcBef>
            </a:pPr>
            <a:r>
              <a:rPr lang="en-US" altLang="en-US">
                <a:solidFill>
                  <a:srgbClr val="FFFF00"/>
                </a:solidFill>
              </a:rPr>
              <a:t>Hypothesis </a:t>
            </a:r>
          </a:p>
        </p:txBody>
      </p:sp>
      <p:sp>
        <p:nvSpPr>
          <p:cNvPr id="8210" name="Line 18"/>
          <p:cNvSpPr>
            <a:spLocks noChangeShapeType="1"/>
          </p:cNvSpPr>
          <p:nvPr/>
        </p:nvSpPr>
        <p:spPr bwMode="auto">
          <a:xfrm>
            <a:off x="6959600" y="1654175"/>
            <a:ext cx="863600" cy="62230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11" name="Line 19"/>
          <p:cNvSpPr>
            <a:spLocks noChangeShapeType="1"/>
          </p:cNvSpPr>
          <p:nvPr/>
        </p:nvSpPr>
        <p:spPr bwMode="auto">
          <a:xfrm flipH="1">
            <a:off x="3792538" y="1725613"/>
            <a:ext cx="863600" cy="550862"/>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12" name="Line 20"/>
          <p:cNvSpPr>
            <a:spLocks noChangeShapeType="1"/>
          </p:cNvSpPr>
          <p:nvPr/>
        </p:nvSpPr>
        <p:spPr bwMode="auto">
          <a:xfrm>
            <a:off x="8328025" y="3286125"/>
            <a:ext cx="0" cy="503238"/>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13" name="Line 21"/>
          <p:cNvSpPr>
            <a:spLocks noChangeShapeType="1"/>
          </p:cNvSpPr>
          <p:nvPr/>
        </p:nvSpPr>
        <p:spPr bwMode="auto">
          <a:xfrm>
            <a:off x="3432175" y="3286125"/>
            <a:ext cx="0" cy="503238"/>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14" name="Line 22"/>
          <p:cNvSpPr>
            <a:spLocks noChangeShapeType="1"/>
          </p:cNvSpPr>
          <p:nvPr/>
        </p:nvSpPr>
        <p:spPr bwMode="auto">
          <a:xfrm>
            <a:off x="5951538" y="2060576"/>
            <a:ext cx="0" cy="263525"/>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15" name="Line 23"/>
          <p:cNvSpPr>
            <a:spLocks noChangeShapeType="1"/>
          </p:cNvSpPr>
          <p:nvPr/>
        </p:nvSpPr>
        <p:spPr bwMode="auto">
          <a:xfrm flipH="1">
            <a:off x="4008438" y="3141663"/>
            <a:ext cx="1008062" cy="647700"/>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16" name="Line 24"/>
          <p:cNvSpPr>
            <a:spLocks noChangeShapeType="1"/>
          </p:cNvSpPr>
          <p:nvPr/>
        </p:nvSpPr>
        <p:spPr bwMode="auto">
          <a:xfrm>
            <a:off x="6959601" y="3070226"/>
            <a:ext cx="1008063" cy="646113"/>
          </a:xfrm>
          <a:prstGeom prst="line">
            <a:avLst/>
          </a:prstGeom>
          <a:noFill/>
          <a:ln w="3810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17" name="Text Box 28"/>
          <p:cNvSpPr txBox="1">
            <a:spLocks noChangeArrowheads="1"/>
          </p:cNvSpPr>
          <p:nvPr/>
        </p:nvSpPr>
        <p:spPr bwMode="auto">
          <a:xfrm>
            <a:off x="1703388" y="6165850"/>
            <a:ext cx="8820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itchFamily="34" charset="0"/>
                <a:cs typeface="Times New Roman" pitchFamily="18" charset="0"/>
              </a:defRPr>
            </a:lvl1pPr>
            <a:lvl2pPr marL="742950" indent="-285750" eaLnBrk="0" hangingPunct="0">
              <a:defRPr sz="2400">
                <a:solidFill>
                  <a:schemeClr val="tx1"/>
                </a:solidFill>
                <a:latin typeface="Tahoma" pitchFamily="34" charset="0"/>
                <a:cs typeface="Times New Roman" pitchFamily="18" charset="0"/>
              </a:defRPr>
            </a:lvl2pPr>
            <a:lvl3pPr marL="1143000" indent="-228600" eaLnBrk="0" hangingPunct="0">
              <a:defRPr sz="2400">
                <a:solidFill>
                  <a:schemeClr val="tx1"/>
                </a:solidFill>
                <a:latin typeface="Tahoma" pitchFamily="34" charset="0"/>
                <a:cs typeface="Times New Roman" pitchFamily="18" charset="0"/>
              </a:defRPr>
            </a:lvl3pPr>
            <a:lvl4pPr marL="1600200" indent="-228600" eaLnBrk="0" hangingPunct="0">
              <a:defRPr sz="2400">
                <a:solidFill>
                  <a:schemeClr val="tx1"/>
                </a:solidFill>
                <a:latin typeface="Tahoma" pitchFamily="34" charset="0"/>
                <a:cs typeface="Times New Roman" pitchFamily="18" charset="0"/>
              </a:defRPr>
            </a:lvl4pPr>
            <a:lvl5pPr marL="2057400" indent="-228600" eaLnBrk="0" hangingPunct="0">
              <a:defRPr sz="2400">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Tahoma" pitchFamily="34" charset="0"/>
                <a:cs typeface="Times New Roman" pitchFamily="18" charset="0"/>
              </a:defRPr>
            </a:lvl9pPr>
          </a:lstStyle>
          <a:p>
            <a:pPr eaLnBrk="1" hangingPunct="1">
              <a:spcBef>
                <a:spcPct val="50000"/>
              </a:spcBef>
            </a:pPr>
            <a:endParaRPr lang="en-US" altLang="en-US"/>
          </a:p>
        </p:txBody>
      </p:sp>
      <p:sp>
        <p:nvSpPr>
          <p:cNvPr id="8218" name="Text Box 29"/>
          <p:cNvSpPr txBox="1">
            <a:spLocks noChangeArrowheads="1"/>
          </p:cNvSpPr>
          <p:nvPr/>
        </p:nvSpPr>
        <p:spPr bwMode="auto">
          <a:xfrm>
            <a:off x="1074057" y="5013325"/>
            <a:ext cx="103632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ahoma" pitchFamily="34" charset="0"/>
                <a:cs typeface="Times New Roman" pitchFamily="18" charset="0"/>
              </a:defRPr>
            </a:lvl1pPr>
            <a:lvl2pPr marL="742950" indent="-285750" eaLnBrk="0" hangingPunct="0">
              <a:defRPr sz="2400">
                <a:solidFill>
                  <a:schemeClr val="tx1"/>
                </a:solidFill>
                <a:latin typeface="Tahoma" pitchFamily="34" charset="0"/>
                <a:cs typeface="Times New Roman" pitchFamily="18" charset="0"/>
              </a:defRPr>
            </a:lvl2pPr>
            <a:lvl3pPr marL="1143000" indent="-228600" eaLnBrk="0" hangingPunct="0">
              <a:defRPr sz="2400">
                <a:solidFill>
                  <a:schemeClr val="tx1"/>
                </a:solidFill>
                <a:latin typeface="Tahoma" pitchFamily="34" charset="0"/>
                <a:cs typeface="Times New Roman" pitchFamily="18" charset="0"/>
              </a:defRPr>
            </a:lvl3pPr>
            <a:lvl4pPr marL="1600200" indent="-228600" eaLnBrk="0" hangingPunct="0">
              <a:defRPr sz="2400">
                <a:solidFill>
                  <a:schemeClr val="tx1"/>
                </a:solidFill>
                <a:latin typeface="Tahoma" pitchFamily="34" charset="0"/>
                <a:cs typeface="Times New Roman" pitchFamily="18" charset="0"/>
              </a:defRPr>
            </a:lvl4pPr>
            <a:lvl5pPr marL="2057400" indent="-228600" eaLnBrk="0" hangingPunct="0">
              <a:defRPr sz="2400">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Tahoma" pitchFamily="34" charset="0"/>
                <a:cs typeface="Times New Roman" pitchFamily="18" charset="0"/>
              </a:defRPr>
            </a:lvl9pPr>
          </a:lstStyle>
          <a:p>
            <a:pPr eaLnBrk="1" hangingPunct="1">
              <a:spcBef>
                <a:spcPct val="50000"/>
              </a:spcBef>
            </a:pPr>
            <a:r>
              <a:rPr lang="en-US" altLang="en-US" sz="2800" b="1" dirty="0">
                <a:solidFill>
                  <a:srgbClr val="990000"/>
                </a:solidFill>
                <a:latin typeface="+mn-lt"/>
              </a:rPr>
              <a:t>Hypotheses should express relationships between variables in an unambiguous, precise manner, and they should be based on the propositions that evolved from the theoretical framework</a:t>
            </a:r>
          </a:p>
        </p:txBody>
      </p:sp>
      <p:sp>
        <p:nvSpPr>
          <p:cNvPr id="8219" name="Line 30"/>
          <p:cNvSpPr>
            <a:spLocks noChangeShapeType="1"/>
          </p:cNvSpPr>
          <p:nvPr/>
        </p:nvSpPr>
        <p:spPr bwMode="auto">
          <a:xfrm>
            <a:off x="5951538" y="3213101"/>
            <a:ext cx="0" cy="792163"/>
          </a:xfrm>
          <a:prstGeom prst="line">
            <a:avLst/>
          </a:prstGeom>
          <a:noFill/>
          <a:ln w="5715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20" name="Line 31"/>
          <p:cNvSpPr>
            <a:spLocks noChangeShapeType="1"/>
          </p:cNvSpPr>
          <p:nvPr/>
        </p:nvSpPr>
        <p:spPr bwMode="auto">
          <a:xfrm>
            <a:off x="4511675" y="4365625"/>
            <a:ext cx="431800" cy="0"/>
          </a:xfrm>
          <a:prstGeom prst="line">
            <a:avLst/>
          </a:prstGeom>
          <a:noFill/>
          <a:ln w="5715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21" name="Line 32"/>
          <p:cNvSpPr>
            <a:spLocks noChangeShapeType="1"/>
          </p:cNvSpPr>
          <p:nvPr/>
        </p:nvSpPr>
        <p:spPr bwMode="auto">
          <a:xfrm>
            <a:off x="7104063" y="4365625"/>
            <a:ext cx="431800" cy="0"/>
          </a:xfrm>
          <a:prstGeom prst="line">
            <a:avLst/>
          </a:prstGeom>
          <a:noFill/>
          <a:ln w="57150">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10432357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static1.squarespace.com/static/537a14c2e4b07f589130f93e/t/53fa8c0ce4b0572e5608569f/14089287838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354" y="0"/>
            <a:ext cx="8834717"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174812" y="5532437"/>
            <a:ext cx="1201718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MY" sz="6000" b="1" dirty="0" smtClean="0">
                <a:solidFill>
                  <a:srgbClr val="C00000"/>
                </a:solidFill>
              </a:rPr>
              <a:t>Theoretical Framework</a:t>
            </a:r>
            <a:endParaRPr lang="en-MY" sz="6000" b="1" dirty="0">
              <a:solidFill>
                <a:srgbClr val="C00000"/>
              </a:solidFill>
            </a:endParaRPr>
          </a:p>
        </p:txBody>
      </p:sp>
    </p:spTree>
    <p:extLst>
      <p:ext uri="{BB962C8B-B14F-4D97-AF65-F5344CB8AC3E}">
        <p14:creationId xmlns:p14="http://schemas.microsoft.com/office/powerpoint/2010/main" val="2709573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09548" y="274638"/>
            <a:ext cx="7498080" cy="868362"/>
          </a:xfrm>
        </p:spPr>
        <p:txBody>
          <a:bodyPr/>
          <a:lstStyle/>
          <a:p>
            <a:pPr algn="ctr"/>
            <a:r>
              <a:rPr lang="en-US" b="1" dirty="0" smtClean="0">
                <a:solidFill>
                  <a:srgbClr val="002060"/>
                </a:solidFill>
                <a:latin typeface="Arial" panose="020B0604020202020204" pitchFamily="34" charset="0"/>
                <a:cs typeface="Arial" panose="020B0604020202020204" pitchFamily="34" charset="0"/>
              </a:rPr>
              <a:t>The Scientific Method</a:t>
            </a:r>
            <a:endParaRPr lang="en-US" b="1"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468914" y="1799771"/>
            <a:ext cx="8534400" cy="4439664"/>
          </a:xfrm>
        </p:spPr>
        <p:txBody>
          <a:bodyPr>
            <a:noAutofit/>
          </a:bodyPr>
          <a:lstStyle/>
          <a:p>
            <a:pPr marL="268288" indent="-268288">
              <a:buFont typeface="Wingdings" panose="05000000000000000000" pitchFamily="2" charset="2"/>
              <a:buChar char="§"/>
            </a:pPr>
            <a:r>
              <a:rPr lang="en-US" sz="2400" b="1" dirty="0" smtClean="0">
                <a:solidFill>
                  <a:schemeClr val="accent1">
                    <a:lumMod val="50000"/>
                  </a:schemeClr>
                </a:solidFill>
                <a:latin typeface="Arial" panose="020B0604020202020204" pitchFamily="34" charset="0"/>
                <a:cs typeface="Arial" panose="020B0604020202020204" pitchFamily="34" charset="0"/>
              </a:rPr>
              <a:t>One of the research keywords</a:t>
            </a:r>
          </a:p>
          <a:p>
            <a:pPr marL="268288" indent="-268288">
              <a:buFont typeface="Wingdings" panose="05000000000000000000" pitchFamily="2" charset="2"/>
              <a:buChar char="§"/>
            </a:pPr>
            <a:r>
              <a:rPr lang="en-US" sz="2400" b="1" dirty="0" smtClean="0">
                <a:solidFill>
                  <a:schemeClr val="accent1">
                    <a:lumMod val="50000"/>
                  </a:schemeClr>
                </a:solidFill>
                <a:latin typeface="Arial" panose="020B0604020202020204" pitchFamily="34" charset="0"/>
                <a:cs typeface="Arial" panose="020B0604020202020204" pitchFamily="34" charset="0"/>
              </a:rPr>
              <a:t>Used for all kinds of research, social sciences, physical sciences, natural sciences, and so on</a:t>
            </a:r>
          </a:p>
          <a:p>
            <a:pPr marL="268288" indent="-268288">
              <a:buFont typeface="Wingdings" panose="05000000000000000000" pitchFamily="2" charset="2"/>
              <a:buChar char="§"/>
            </a:pPr>
            <a:r>
              <a:rPr lang="en-US" sz="2400" b="1" dirty="0" smtClean="0">
                <a:solidFill>
                  <a:schemeClr val="accent1">
                    <a:lumMod val="50000"/>
                  </a:schemeClr>
                </a:solidFill>
                <a:latin typeface="Arial" panose="020B0604020202020204" pitchFamily="34" charset="0"/>
                <a:cs typeface="Arial" panose="020B0604020202020204" pitchFamily="34" charset="0"/>
              </a:rPr>
              <a:t>The way researchers go about using knowledge and evidence to reach objective conclusions about the real world</a:t>
            </a:r>
          </a:p>
          <a:p>
            <a:pPr marL="268288" indent="-268288">
              <a:buFont typeface="Wingdings" panose="05000000000000000000" pitchFamily="2" charset="2"/>
              <a:buChar char="§"/>
            </a:pPr>
            <a:r>
              <a:rPr lang="en-MY" sz="2400" b="1" dirty="0" smtClean="0">
                <a:solidFill>
                  <a:schemeClr val="accent1">
                    <a:lumMod val="50000"/>
                  </a:schemeClr>
                </a:solidFill>
                <a:latin typeface="Arial" panose="020B0604020202020204" pitchFamily="34" charset="0"/>
                <a:cs typeface="Arial" panose="020B0604020202020204" pitchFamily="34" charset="0"/>
              </a:rPr>
              <a:t>The characteristics scientific method: rational</a:t>
            </a:r>
            <a:r>
              <a:rPr lang="en-MY" sz="2400" b="1" dirty="0">
                <a:solidFill>
                  <a:schemeClr val="accent1">
                    <a:lumMod val="50000"/>
                  </a:schemeClr>
                </a:solidFill>
                <a:latin typeface="Arial" panose="020B0604020202020204" pitchFamily="34" charset="0"/>
                <a:cs typeface="Arial" panose="020B0604020202020204" pitchFamily="34" charset="0"/>
              </a:rPr>
              <a:t>, empirical, </a:t>
            </a:r>
            <a:r>
              <a:rPr lang="en-MY" sz="2400" b="1" dirty="0" smtClean="0">
                <a:solidFill>
                  <a:schemeClr val="accent1">
                    <a:lumMod val="50000"/>
                  </a:schemeClr>
                </a:solidFill>
                <a:latin typeface="Arial" panose="020B0604020202020204" pitchFamily="34" charset="0"/>
                <a:cs typeface="Arial" panose="020B0604020202020204" pitchFamily="34" charset="0"/>
              </a:rPr>
              <a:t>systematic</a:t>
            </a:r>
          </a:p>
          <a:p>
            <a:pPr marL="268288" indent="-268288">
              <a:buFont typeface="Wingdings" panose="05000000000000000000" pitchFamily="2" charset="2"/>
              <a:buChar char="§"/>
            </a:pPr>
            <a:r>
              <a:rPr lang="en-MY" sz="2400" b="1" dirty="0" smtClean="0">
                <a:solidFill>
                  <a:schemeClr val="accent1">
                    <a:lumMod val="50000"/>
                  </a:schemeClr>
                </a:solidFill>
                <a:latin typeface="Arial" panose="020B0604020202020204" pitchFamily="34" charset="0"/>
                <a:cs typeface="Arial" panose="020B0604020202020204" pitchFamily="34" charset="0"/>
              </a:rPr>
              <a:t>The scientific </a:t>
            </a:r>
            <a:r>
              <a:rPr lang="en-MY" sz="2400" b="1" dirty="0">
                <a:solidFill>
                  <a:schemeClr val="accent1">
                    <a:lumMod val="50000"/>
                  </a:schemeClr>
                </a:solidFill>
                <a:latin typeface="Arial" panose="020B0604020202020204" pitchFamily="34" charset="0"/>
                <a:cs typeface="Arial" panose="020B0604020202020204" pitchFamily="34" charset="0"/>
              </a:rPr>
              <a:t>criteria: facts, free of prejudice, the principles of analysis, hypothesis, objective measures, quantification </a:t>
            </a:r>
            <a:r>
              <a:rPr lang="en-MY" sz="2400" b="1" dirty="0" smtClean="0">
                <a:solidFill>
                  <a:schemeClr val="accent1">
                    <a:lumMod val="50000"/>
                  </a:schemeClr>
                </a:solidFill>
                <a:latin typeface="Arial" panose="020B0604020202020204" pitchFamily="34" charset="0"/>
                <a:cs typeface="Arial" panose="020B0604020202020204" pitchFamily="34" charset="0"/>
              </a:rPr>
              <a:t>technique</a:t>
            </a:r>
            <a:endParaRPr lang="en-US" sz="2400" b="1" dirty="0" smtClean="0">
              <a:solidFill>
                <a:schemeClr val="accent1">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en-US" sz="2400" b="1" dirty="0">
              <a:solidFill>
                <a:schemeClr val="accent1">
                  <a:lumMod val="50000"/>
                </a:schemeClr>
              </a:solidFill>
              <a:latin typeface="Arial" panose="020B0604020202020204" pitchFamily="34" charset="0"/>
              <a:cs typeface="Arial" panose="020B0604020202020204" pitchFamily="34" charset="0"/>
            </a:endParaRPr>
          </a:p>
        </p:txBody>
      </p:sp>
      <p:pic>
        <p:nvPicPr>
          <p:cNvPr id="2050" name="Picture 2" descr="https://reflectiveimaginarium.files.wordpress.com/2011/05/which_direction-resi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6229"/>
            <a:ext cx="3454400" cy="457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155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72656" y="72781"/>
            <a:ext cx="9146358" cy="1016431"/>
          </a:xfrm>
          <a:solidFill>
            <a:schemeClr val="bg1"/>
          </a:solidFill>
        </p:spPr>
        <p:txBody>
          <a:bodyPr>
            <a:normAutofit/>
          </a:bodyPr>
          <a:lstStyle/>
          <a:p>
            <a:pPr algn="ctr" eaLnBrk="1" hangingPunct="1"/>
            <a:r>
              <a:rPr lang="en-US" altLang="en-US" sz="4800" b="1" dirty="0" smtClean="0">
                <a:solidFill>
                  <a:srgbClr val="0066FF"/>
                </a:solidFill>
              </a:rPr>
              <a:t>Theoretical Framework</a:t>
            </a:r>
            <a:endParaRPr lang="en-US" altLang="en-US" sz="4800" b="1" dirty="0">
              <a:solidFill>
                <a:srgbClr val="0066FF"/>
              </a:solidFill>
            </a:endParaRPr>
          </a:p>
        </p:txBody>
      </p:sp>
      <p:pic>
        <p:nvPicPr>
          <p:cNvPr id="14338" name="Picture 2" descr="Concetual Framework&#10;http://matt-smedley.com/wp-content/uploads/2010/04/framework1.jpg&#10; "/>
          <p:cNvPicPr>
            <a:picLocks noChangeAspect="1" noChangeArrowheads="1"/>
          </p:cNvPicPr>
          <p:nvPr/>
        </p:nvPicPr>
        <p:blipFill rotWithShape="1">
          <a:blip r:embed="rId2">
            <a:extLst>
              <a:ext uri="{28A0092B-C50C-407E-A947-70E740481C1C}">
                <a14:useLocalDpi xmlns:a14="http://schemas.microsoft.com/office/drawing/2010/main" val="0"/>
              </a:ext>
            </a:extLst>
          </a:blip>
          <a:srcRect l="10053" t="30230" r="11172" b="30866"/>
          <a:stretch/>
        </p:blipFill>
        <p:spPr bwMode="auto">
          <a:xfrm>
            <a:off x="1761567" y="820271"/>
            <a:ext cx="9170894" cy="25818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497542" y="3361765"/>
            <a:ext cx="11577918" cy="349623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altLang="en-US" sz="2000" dirty="0" smtClean="0">
                <a:latin typeface="Comic Sans MS" panose="030F0702030302020204" pitchFamily="66" charset="0"/>
                <a:cs typeface="Arial" panose="020B0604020202020204" pitchFamily="34" charset="0"/>
              </a:rPr>
              <a:t>A theoretical framework is a conceptual model of how one theorizes or makes logical sense of the relationships among the several factors that have been identified as important to the problem</a:t>
            </a:r>
          </a:p>
          <a:p>
            <a:r>
              <a:rPr lang="en-US" sz="2000" dirty="0" smtClean="0">
                <a:latin typeface="Comic Sans MS" panose="030F0702030302020204" pitchFamily="66" charset="0"/>
                <a:cs typeface="Arial" panose="020B0604020202020204" pitchFamily="34" charset="0"/>
              </a:rPr>
              <a:t>Theoretical / conceptual framework – using material from the Literature Review, produce the working definition </a:t>
            </a:r>
            <a:r>
              <a:rPr lang="en-US" sz="2000" i="1" dirty="0" smtClean="0">
                <a:latin typeface="Comic Sans MS" panose="030F0702030302020204" pitchFamily="66" charset="0"/>
                <a:cs typeface="Arial" panose="020B0604020202020204" pitchFamily="34" charset="0"/>
              </a:rPr>
              <a:t>of the main concepts you will use in your study</a:t>
            </a:r>
            <a:r>
              <a:rPr lang="en-US" sz="2000" dirty="0" smtClean="0">
                <a:latin typeface="Comic Sans MS" panose="030F0702030302020204" pitchFamily="66" charset="0"/>
                <a:cs typeface="Arial" panose="020B0604020202020204" pitchFamily="34" charset="0"/>
              </a:rPr>
              <a:t>.</a:t>
            </a:r>
          </a:p>
          <a:p>
            <a:r>
              <a:rPr lang="en-US" altLang="en-US" sz="2000" dirty="0" smtClean="0">
                <a:latin typeface="Comic Sans MS" panose="030F0702030302020204" pitchFamily="66" charset="0"/>
              </a:rPr>
              <a:t>Integrating your logical beliefs with published research, taking into consideration the boundaries and constrains governing the situation</a:t>
            </a:r>
          </a:p>
          <a:p>
            <a:r>
              <a:rPr lang="en-US" altLang="en-US" sz="2000" dirty="0" smtClean="0">
                <a:latin typeface="Comic Sans MS" panose="030F0702030302020204" pitchFamily="66" charset="0"/>
              </a:rPr>
              <a:t>The theoretical framework discusses the interrelationships among the variables that are deemed to be integral to the dynamics of the situation being investigated</a:t>
            </a:r>
            <a:r>
              <a:rPr lang="en-US" sz="2000" dirty="0" smtClean="0">
                <a:latin typeface="Comic Sans MS" panose="030F0702030302020204" pitchFamily="66" charset="0"/>
                <a:cs typeface="Arial" panose="020B0604020202020204" pitchFamily="34" charset="0"/>
              </a:rPr>
              <a:t> </a:t>
            </a:r>
            <a:endParaRPr lang="en-US" sz="2000" dirty="0">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42580513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mage.slidesharecdn.com/weekthreetheoreticalperspectives-130909175258-/95/theoretical-frameworks-7-638.jpg?cb=1378749274"/>
          <p:cNvPicPr>
            <a:picLocks noChangeAspect="1" noChangeArrowheads="1"/>
          </p:cNvPicPr>
          <p:nvPr/>
        </p:nvPicPr>
        <p:blipFill rotWithShape="1">
          <a:blip r:embed="rId2">
            <a:extLst>
              <a:ext uri="{28A0092B-C50C-407E-A947-70E740481C1C}">
                <a14:useLocalDpi xmlns:a14="http://schemas.microsoft.com/office/drawing/2010/main" val="0"/>
              </a:ext>
            </a:extLst>
          </a:blip>
          <a:srcRect l="25542" t="38186" r="26882"/>
          <a:stretch/>
        </p:blipFill>
        <p:spPr bwMode="auto">
          <a:xfrm>
            <a:off x="174812" y="712694"/>
            <a:ext cx="5029200" cy="612821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208928" y="699247"/>
            <a:ext cx="7983071" cy="615875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a:r>
              <a:rPr lang="en-US" altLang="en-US" sz="2800" b="1" smtClean="0"/>
              <a:t>Schematic diagram which able to help in deciding and explaining the route that we are interested to take.</a:t>
            </a:r>
          </a:p>
          <a:p>
            <a:pPr lvl="1"/>
            <a:r>
              <a:rPr lang="en-US" altLang="en-US" sz="2800" b="1" smtClean="0">
                <a:cs typeface="Arial" panose="020B0604020202020204" pitchFamily="34" charset="0"/>
              </a:rPr>
              <a:t>From the theoretical framework,</a:t>
            </a:r>
          </a:p>
          <a:p>
            <a:pPr lvl="2"/>
            <a:r>
              <a:rPr lang="en-US" sz="2400" b="1" smtClean="0">
                <a:cs typeface="Arial" panose="020B0604020202020204" pitchFamily="34" charset="0"/>
              </a:rPr>
              <a:t>a conceptual framework can be developed, </a:t>
            </a:r>
          </a:p>
          <a:p>
            <a:pPr lvl="2"/>
            <a:r>
              <a:rPr lang="en-US" altLang="en-US" sz="2400" b="1" smtClean="0">
                <a:cs typeface="Arial" panose="020B0604020202020204" pitchFamily="34" charset="0"/>
              </a:rPr>
              <a:t>variables can be </a:t>
            </a:r>
            <a:r>
              <a:rPr lang="en-US" altLang="en-US" sz="2400" b="1" smtClean="0"/>
              <a:t>identified, </a:t>
            </a:r>
            <a:r>
              <a:rPr lang="en-US" sz="2400" b="1" smtClean="0">
                <a:cs typeface="Arial" panose="020B0604020202020204" pitchFamily="34" charset="0"/>
              </a:rPr>
              <a:t>and </a:t>
            </a:r>
          </a:p>
          <a:p>
            <a:pPr lvl="2"/>
            <a:r>
              <a:rPr lang="en-US" sz="2400" b="1" smtClean="0">
                <a:cs typeface="Arial" panose="020B0604020202020204" pitchFamily="34" charset="0"/>
              </a:rPr>
              <a:t>hypotheses to be tested can be constructed</a:t>
            </a:r>
          </a:p>
          <a:p>
            <a:pPr lvl="1"/>
            <a:r>
              <a:rPr lang="en-MY" sz="2400" smtClean="0">
                <a:solidFill>
                  <a:srgbClr val="FF0000"/>
                </a:solidFill>
                <a:latin typeface="Arial" panose="020B0604020202020204" pitchFamily="34" charset="0"/>
                <a:cs typeface="Arial" panose="020B0604020202020204" pitchFamily="34" charset="0"/>
              </a:rPr>
              <a:t>The theoretical framework provides a general representation of relationships between things in a given phenomenon, on the other hand, The conceptual framework, embodies the specific direction by which the research will have to be undertaken</a:t>
            </a:r>
            <a:endParaRPr lang="en-US" altLang="en-US" sz="2800" b="1" smtClean="0">
              <a:cs typeface="Arial" panose="020B0604020202020204" pitchFamily="34" charset="0"/>
            </a:endParaRPr>
          </a:p>
          <a:p>
            <a:pPr lvl="2"/>
            <a:endParaRPr lang="en-MY" sz="2400" b="1" dirty="0">
              <a:cs typeface="Arial" panose="020B0604020202020204" pitchFamily="34" charset="0"/>
            </a:endParaRPr>
          </a:p>
        </p:txBody>
      </p:sp>
    </p:spTree>
    <p:extLst>
      <p:ext uri="{BB962C8B-B14F-4D97-AF65-F5344CB8AC3E}">
        <p14:creationId xmlns:p14="http://schemas.microsoft.com/office/powerpoint/2010/main" val="35544751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TqycZxZli9nfdaKqhupXXT2H2802XoDZEDvd3ZGj96oeCW8EAK"/>
          <p:cNvPicPr>
            <a:picLocks noChangeAspect="1" noChangeArrowheads="1"/>
          </p:cNvPicPr>
          <p:nvPr/>
        </p:nvPicPr>
        <p:blipFill rotWithShape="1">
          <a:blip r:embed="rId2">
            <a:duotone>
              <a:prstClr val="black"/>
              <a:srgbClr val="EAEAEA">
                <a:tint val="45000"/>
                <a:satMod val="400000"/>
              </a:srgb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24566" r="63245"/>
          <a:stretch/>
        </p:blipFill>
        <p:spPr bwMode="auto">
          <a:xfrm>
            <a:off x="1640541" y="1358154"/>
            <a:ext cx="3509684" cy="4518212"/>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4908176" y="463567"/>
            <a:ext cx="6992471" cy="5262979"/>
          </a:xfrm>
          <a:prstGeom prst="rect">
            <a:avLst/>
          </a:prstGeom>
        </p:spPr>
        <p:txBody>
          <a:bodyPr wrap="square">
            <a:spAutoFit/>
          </a:bodyPr>
          <a:lstStyle/>
          <a:p>
            <a:pPr marL="342900" indent="-342900">
              <a:buFont typeface="Arial" panose="020B0604020202020204" pitchFamily="34" charset="0"/>
              <a:buChar char="•"/>
            </a:pPr>
            <a:r>
              <a:rPr lang="en-MY" sz="2800" b="0" i="0" dirty="0" smtClean="0">
                <a:effectLst/>
                <a:latin typeface="Arial" panose="020B0604020202020204" pitchFamily="34" charset="0"/>
                <a:cs typeface="Arial" panose="020B0604020202020204" pitchFamily="34" charset="0"/>
              </a:rPr>
              <a:t>Statistically speaking, the conceptual framework describes </a:t>
            </a:r>
            <a:r>
              <a:rPr lang="en-MY" sz="2800" b="0" i="0" dirty="0" smtClean="0">
                <a:solidFill>
                  <a:schemeClr val="accent1"/>
                </a:solidFill>
                <a:effectLst/>
                <a:latin typeface="Arial" panose="020B0604020202020204" pitchFamily="34" charset="0"/>
                <a:cs typeface="Arial" panose="020B0604020202020204" pitchFamily="34" charset="0"/>
              </a:rPr>
              <a:t>the relationship between </a:t>
            </a:r>
            <a:r>
              <a:rPr lang="en-MY" sz="2800" b="0" i="0" strike="noStrike" dirty="0" smtClean="0">
                <a:solidFill>
                  <a:schemeClr val="accent1"/>
                </a:solidFill>
                <a:effectLst/>
                <a:latin typeface="Arial" panose="020B0604020202020204" pitchFamily="34" charset="0"/>
                <a:cs typeface="Arial" panose="020B0604020202020204" pitchFamily="34" charset="0"/>
              </a:rPr>
              <a:t>specific variables </a:t>
            </a:r>
            <a:r>
              <a:rPr lang="en-MY" sz="2800" b="0" i="0" dirty="0" smtClean="0">
                <a:solidFill>
                  <a:schemeClr val="accent1"/>
                </a:solidFill>
                <a:effectLst/>
                <a:latin typeface="Arial" panose="020B0604020202020204" pitchFamily="34" charset="0"/>
                <a:cs typeface="Arial" panose="020B0604020202020204" pitchFamily="34" charset="0"/>
              </a:rPr>
              <a:t>identified in the study</a:t>
            </a:r>
            <a:r>
              <a:rPr lang="en-MY" sz="2800" b="0" i="0" dirty="0" smtClean="0">
                <a:effectLst/>
                <a:latin typeface="Arial" panose="020B0604020202020204" pitchFamily="34" charset="0"/>
                <a:cs typeface="Arial" panose="020B0604020202020204" pitchFamily="34" charset="0"/>
              </a:rPr>
              <a:t>. It also </a:t>
            </a:r>
            <a:r>
              <a:rPr lang="en-MY" sz="2800" b="0" i="0" dirty="0" smtClean="0">
                <a:solidFill>
                  <a:schemeClr val="accent1"/>
                </a:solidFill>
                <a:effectLst/>
                <a:latin typeface="Arial" panose="020B0604020202020204" pitchFamily="34" charset="0"/>
                <a:cs typeface="Arial" panose="020B0604020202020204" pitchFamily="34" charset="0"/>
              </a:rPr>
              <a:t>outlines the input, process and output of the whole investigation</a:t>
            </a:r>
            <a:r>
              <a:rPr lang="en-MY" sz="2800" b="0" i="0" dirty="0" smtClean="0">
                <a:effectLst/>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MY" sz="2800" dirty="0" smtClean="0">
                <a:latin typeface="Arial" panose="020B0604020202020204" pitchFamily="34" charset="0"/>
                <a:cs typeface="Arial" panose="020B0604020202020204" pitchFamily="34" charset="0"/>
              </a:rPr>
              <a:t>The </a:t>
            </a:r>
            <a:r>
              <a:rPr lang="en-MY" sz="2800" dirty="0">
                <a:latin typeface="Arial" panose="020B0604020202020204" pitchFamily="34" charset="0"/>
                <a:cs typeface="Arial" panose="020B0604020202020204" pitchFamily="34" charset="0"/>
              </a:rPr>
              <a:t>conceptual framework is used in research to outline possible courses of action or to present a preferred approach to an idea or </a:t>
            </a:r>
            <a:r>
              <a:rPr lang="en-MY" sz="2800" dirty="0" smtClean="0">
                <a:latin typeface="Arial" panose="020B0604020202020204" pitchFamily="34" charset="0"/>
                <a:cs typeface="Arial" panose="020B0604020202020204" pitchFamily="34" charset="0"/>
              </a:rPr>
              <a:t>thought. </a:t>
            </a:r>
            <a:r>
              <a:rPr lang="en-MY" sz="2800" b="0" i="0" dirty="0" smtClean="0">
                <a:effectLst/>
                <a:latin typeface="Arial" panose="020B0604020202020204" pitchFamily="34" charset="0"/>
                <a:cs typeface="Arial" panose="020B0604020202020204" pitchFamily="34" charset="0"/>
              </a:rPr>
              <a:t>The conceptual framework is also called </a:t>
            </a:r>
            <a:r>
              <a:rPr lang="en-MY" sz="2800" b="0" i="0" dirty="0" smtClean="0">
                <a:solidFill>
                  <a:schemeClr val="accent1"/>
                </a:solidFill>
                <a:effectLst/>
                <a:latin typeface="Arial" panose="020B0604020202020204" pitchFamily="34" charset="0"/>
                <a:cs typeface="Arial" panose="020B0604020202020204" pitchFamily="34" charset="0"/>
              </a:rPr>
              <a:t>the research paradigm.</a:t>
            </a:r>
            <a:endParaRPr lang="en-MY" sz="2800" b="0" i="0" dirty="0">
              <a:solidFill>
                <a:schemeClr val="accent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6435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s://62e528761d0685343e1c-f3d1b99a743ffa4142d9d7f1978d9686.ssl.cf2.rackcdn.com/files/66957/area14mp/image-20141211-6030-1l73w0i.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6574" t="1643" r="3505" b="5776"/>
          <a:stretch/>
        </p:blipFill>
        <p:spPr bwMode="auto">
          <a:xfrm>
            <a:off x="6444343" y="0"/>
            <a:ext cx="5733141"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2036883" y="1463040"/>
            <a:ext cx="8703688" cy="5169989"/>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gn="just"/>
            <a:r>
              <a:rPr lang="en-US" altLang="en-US" sz="2800" b="1" dirty="0" smtClean="0">
                <a:solidFill>
                  <a:srgbClr val="006600"/>
                </a:solidFill>
              </a:rPr>
              <a:t>It provides the general framework which can guide the data analysis</a:t>
            </a:r>
          </a:p>
          <a:p>
            <a:pPr algn="just"/>
            <a:r>
              <a:rPr lang="en-US" altLang="en-US" sz="2800" b="1" dirty="0" smtClean="0">
                <a:solidFill>
                  <a:srgbClr val="006600"/>
                </a:solidFill>
              </a:rPr>
              <a:t>It identifies the variables to be measured</a:t>
            </a:r>
          </a:p>
          <a:p>
            <a:pPr algn="just"/>
            <a:r>
              <a:rPr lang="en-US" altLang="en-US" sz="2800" b="1" dirty="0" smtClean="0">
                <a:solidFill>
                  <a:srgbClr val="006600"/>
                </a:solidFill>
              </a:rPr>
              <a:t>It explains why one variable can possibly affect another or why the independent variable can possibly influence the dependent variable</a:t>
            </a:r>
          </a:p>
          <a:p>
            <a:pPr algn="just"/>
            <a:r>
              <a:rPr lang="en-US" altLang="en-US" sz="2800" b="1" dirty="0" smtClean="0">
                <a:solidFill>
                  <a:srgbClr val="006600"/>
                </a:solidFill>
              </a:rPr>
              <a:t>It limits the scope of data relevant to the framework by focusing on specific variables</a:t>
            </a:r>
          </a:p>
          <a:p>
            <a:pPr algn="just"/>
            <a:r>
              <a:rPr lang="en-US" altLang="en-US" sz="2800" b="1" dirty="0" smtClean="0">
                <a:solidFill>
                  <a:srgbClr val="006600"/>
                </a:solidFill>
              </a:rPr>
              <a:t>It stipulates…..in analyzing and interpreting data</a:t>
            </a:r>
            <a:endParaRPr lang="en-US" altLang="en-US" sz="2800" b="1" dirty="0">
              <a:solidFill>
                <a:srgbClr val="006600"/>
              </a:solidFill>
            </a:endParaRPr>
          </a:p>
        </p:txBody>
      </p:sp>
      <p:sp>
        <p:nvSpPr>
          <p:cNvPr id="9" name="Title 1"/>
          <p:cNvSpPr txBox="1">
            <a:spLocks/>
          </p:cNvSpPr>
          <p:nvPr/>
        </p:nvSpPr>
        <p:spPr>
          <a:xfrm>
            <a:off x="2036883" y="501762"/>
            <a:ext cx="8703688" cy="758078"/>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defRPr/>
            </a:pPr>
            <a:r>
              <a:rPr lang="en-US" sz="4000" b="1" dirty="0" smtClean="0">
                <a:solidFill>
                  <a:srgbClr val="C00000"/>
                </a:solidFill>
                <a:latin typeface="Arial" panose="020B0604020202020204" pitchFamily="34" charset="0"/>
                <a:cs typeface="Arial" panose="020B0604020202020204" pitchFamily="34" charset="0"/>
              </a:rPr>
              <a:t>Functions of </a:t>
            </a:r>
            <a:r>
              <a:rPr lang="en-US" altLang="en-US" sz="4000" b="1" dirty="0" smtClean="0">
                <a:solidFill>
                  <a:srgbClr val="C00000"/>
                </a:solidFill>
                <a:latin typeface="Arial" panose="020B0604020202020204" pitchFamily="34" charset="0"/>
                <a:cs typeface="Arial" panose="020B0604020202020204" pitchFamily="34" charset="0"/>
              </a:rPr>
              <a:t>theoretical framework</a:t>
            </a:r>
            <a:r>
              <a:rPr lang="en-US" sz="4000" b="1" dirty="0" smtClean="0">
                <a:solidFill>
                  <a:srgbClr val="C00000"/>
                </a:solidFill>
                <a:latin typeface="Arial" panose="020B0604020202020204" pitchFamily="34" charset="0"/>
                <a:cs typeface="Arial" panose="020B0604020202020204" pitchFamily="34" charset="0"/>
              </a:rPr>
              <a:t> </a:t>
            </a:r>
            <a:endParaRPr lang="en-US" sz="4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66399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b="1" dirty="0">
                <a:effectLst>
                  <a:outerShdw blurRad="38100" dist="38100" dir="2700000" algn="tl">
                    <a:srgbClr val="000000">
                      <a:alpha val="43137"/>
                    </a:srgbClr>
                  </a:outerShdw>
                </a:effectLst>
              </a:rPr>
              <a:t>THEORETICAL FRAMEWORK (Extended)</a:t>
            </a:r>
          </a:p>
        </p:txBody>
      </p:sp>
      <p:sp>
        <p:nvSpPr>
          <p:cNvPr id="67" name="Rectangle 66"/>
          <p:cNvSpPr/>
          <p:nvPr/>
        </p:nvSpPr>
        <p:spPr>
          <a:xfrm>
            <a:off x="4086225" y="2768601"/>
            <a:ext cx="2052638" cy="339725"/>
          </a:xfrm>
          <a:prstGeom prst="rect">
            <a:avLst/>
          </a:prstGeom>
          <a:solidFill>
            <a:schemeClr val="bg1"/>
          </a:solidFill>
          <a:ln>
            <a:solidFill>
              <a:schemeClr val="accent1"/>
            </a:solidFill>
          </a:ln>
        </p:spPr>
        <p:txBody>
          <a:bodyPr>
            <a:spAutoFit/>
          </a:bodyPr>
          <a:lstStyle/>
          <a:p>
            <a:pPr>
              <a:defRPr/>
            </a:pPr>
            <a:r>
              <a:rPr 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Subjective Norm </a:t>
            </a:r>
          </a:p>
        </p:txBody>
      </p:sp>
      <p:sp>
        <p:nvSpPr>
          <p:cNvPr id="68" name="Rectangle 67"/>
          <p:cNvSpPr/>
          <p:nvPr/>
        </p:nvSpPr>
        <p:spPr>
          <a:xfrm>
            <a:off x="4189414" y="4271963"/>
            <a:ext cx="2035175" cy="584200"/>
          </a:xfrm>
          <a:prstGeom prst="rect">
            <a:avLst/>
          </a:prstGeom>
          <a:solidFill>
            <a:schemeClr val="bg1"/>
          </a:solidFill>
          <a:ln>
            <a:solidFill>
              <a:schemeClr val="accent1"/>
            </a:solidFill>
          </a:ln>
        </p:spPr>
        <p:txBody>
          <a:bodyPr>
            <a:spAutoFit/>
          </a:bodyPr>
          <a:lstStyle/>
          <a:p>
            <a:pPr>
              <a:defRPr/>
            </a:pPr>
            <a:r>
              <a:rPr 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Perceived Behavior Control </a:t>
            </a:r>
          </a:p>
        </p:txBody>
      </p:sp>
      <p:cxnSp>
        <p:nvCxnSpPr>
          <p:cNvPr id="74" name="Straight Connector 73"/>
          <p:cNvCxnSpPr/>
          <p:nvPr/>
        </p:nvCxnSpPr>
        <p:spPr>
          <a:xfrm flipV="1">
            <a:off x="6376988" y="1752600"/>
            <a:ext cx="0" cy="2827338"/>
          </a:xfrm>
          <a:prstGeom prst="line">
            <a:avLst/>
          </a:prstGeom>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6627814" y="2327275"/>
            <a:ext cx="1171575" cy="585788"/>
          </a:xfrm>
          <a:prstGeom prst="rect">
            <a:avLst/>
          </a:prstGeom>
          <a:solidFill>
            <a:schemeClr val="bg1"/>
          </a:solidFill>
          <a:ln>
            <a:solidFill>
              <a:schemeClr val="accent1"/>
            </a:solidFill>
          </a:ln>
        </p:spPr>
        <p:txBody>
          <a:bodyPr>
            <a:spAutoFit/>
          </a:bodyPr>
          <a:lstStyle/>
          <a:p>
            <a:pPr>
              <a:defRPr/>
            </a:pPr>
            <a:r>
              <a:rPr lang="en-US" sz="1600" b="1" dirty="0">
                <a:effectLst>
                  <a:outerShdw blurRad="38100" dist="38100" dir="2700000" algn="tl">
                    <a:srgbClr val="000000">
                      <a:alpha val="43137"/>
                    </a:srgbClr>
                  </a:outerShdw>
                </a:effectLst>
                <a:latin typeface="+mj-lt"/>
                <a:cs typeface="Arial" panose="020B0604020202020204" pitchFamily="34" charset="0"/>
              </a:rPr>
              <a:t>Internet Abuse</a:t>
            </a:r>
            <a:endParaRPr 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9" name="Rectangle 78"/>
          <p:cNvSpPr/>
          <p:nvPr/>
        </p:nvSpPr>
        <p:spPr>
          <a:xfrm>
            <a:off x="4076701" y="5930900"/>
            <a:ext cx="1731963" cy="647700"/>
          </a:xfrm>
          <a:prstGeom prst="rect">
            <a:avLst/>
          </a:prstGeom>
          <a:solidFill>
            <a:schemeClr val="bg1"/>
          </a:solidFill>
          <a:ln>
            <a:solidFill>
              <a:schemeClr val="accent1"/>
            </a:solidFill>
          </a:ln>
        </p:spPr>
        <p:txBody>
          <a:bodyPr>
            <a:spAutoFit/>
          </a:bodyPr>
          <a:lstStyle/>
          <a:p>
            <a:pPr>
              <a:defRPr/>
            </a:pPr>
            <a:r>
              <a:rPr lang="en-US" b="1" dirty="0">
                <a:effectLst>
                  <a:outerShdw blurRad="38100" dist="38100" dir="2700000" algn="tl">
                    <a:srgbClr val="000000">
                      <a:alpha val="43137"/>
                    </a:srgbClr>
                  </a:outerShdw>
                </a:effectLst>
                <a:latin typeface="+mj-lt"/>
                <a:cs typeface="Arial" panose="020B0604020202020204" pitchFamily="34" charset="0"/>
              </a:rPr>
              <a:t>Independent Variables</a:t>
            </a:r>
            <a:endParaRPr lang="en-US" dirty="0">
              <a:latin typeface="Arial" panose="020B0604020202020204" pitchFamily="34" charset="0"/>
              <a:cs typeface="Arial" panose="020B0604020202020204" pitchFamily="34" charset="0"/>
            </a:endParaRPr>
          </a:p>
        </p:txBody>
      </p:sp>
      <p:sp>
        <p:nvSpPr>
          <p:cNvPr id="80" name="Rectangle 79"/>
          <p:cNvSpPr/>
          <p:nvPr/>
        </p:nvSpPr>
        <p:spPr>
          <a:xfrm>
            <a:off x="6211889" y="5930900"/>
            <a:ext cx="1527175" cy="647700"/>
          </a:xfrm>
          <a:prstGeom prst="rect">
            <a:avLst/>
          </a:prstGeom>
          <a:solidFill>
            <a:schemeClr val="bg1"/>
          </a:solidFill>
          <a:ln>
            <a:solidFill>
              <a:schemeClr val="accent1"/>
            </a:solidFill>
          </a:ln>
        </p:spPr>
        <p:txBody>
          <a:bodyPr>
            <a:spAutoFit/>
          </a:bodyPr>
          <a:lstStyle/>
          <a:p>
            <a:pPr>
              <a:defRPr/>
            </a:pPr>
            <a:r>
              <a:rPr lang="en-US" b="1" dirty="0">
                <a:effectLst>
                  <a:outerShdw blurRad="38100" dist="38100" dir="2700000" algn="tl">
                    <a:srgbClr val="000000">
                      <a:alpha val="43137"/>
                    </a:srgbClr>
                  </a:outerShdw>
                </a:effectLst>
                <a:latin typeface="+mj-lt"/>
                <a:cs typeface="Arial" panose="020B0604020202020204" pitchFamily="34" charset="0"/>
              </a:rPr>
              <a:t>Dependent Variable</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1" name="Rectangle 90"/>
          <p:cNvSpPr/>
          <p:nvPr/>
        </p:nvSpPr>
        <p:spPr>
          <a:xfrm>
            <a:off x="4076700" y="1435100"/>
            <a:ext cx="2052638" cy="584200"/>
          </a:xfrm>
          <a:prstGeom prst="rect">
            <a:avLst/>
          </a:prstGeom>
          <a:solidFill>
            <a:schemeClr val="bg1"/>
          </a:solidFill>
          <a:ln>
            <a:solidFill>
              <a:schemeClr val="accent1"/>
            </a:solidFill>
          </a:ln>
        </p:spPr>
        <p:txBody>
          <a:bodyPr>
            <a:spAutoFit/>
          </a:bodyPr>
          <a:lstStyle/>
          <a:p>
            <a:pPr>
              <a:defRPr/>
            </a:pPr>
            <a:r>
              <a:rPr 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Attitude Towards Internet Abuse</a:t>
            </a:r>
          </a:p>
        </p:txBody>
      </p:sp>
      <p:cxnSp>
        <p:nvCxnSpPr>
          <p:cNvPr id="8" name="Straight Arrow Connector 7"/>
          <p:cNvCxnSpPr/>
          <p:nvPr/>
        </p:nvCxnSpPr>
        <p:spPr>
          <a:xfrm>
            <a:off x="7831139" y="2684464"/>
            <a:ext cx="136525" cy="15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967663" y="2081213"/>
            <a:ext cx="0" cy="1370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932738" y="2068513"/>
            <a:ext cx="2159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137526" y="1379538"/>
            <a:ext cx="1789113" cy="1384300"/>
          </a:xfrm>
          <a:prstGeom prst="rect">
            <a:avLst/>
          </a:prstGeom>
          <a:solidFill>
            <a:schemeClr val="bg1"/>
          </a:solidFill>
          <a:ln>
            <a:solidFill>
              <a:schemeClr val="accent1"/>
            </a:solidFill>
          </a:ln>
        </p:spPr>
        <p:txBody>
          <a:bodyPr>
            <a:spAutoFit/>
          </a:bodyPr>
          <a:lstStyle/>
          <a:p>
            <a:pPr>
              <a:defRPr/>
            </a:pPr>
            <a:r>
              <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Organizational Outcomes</a:t>
            </a:r>
          </a:p>
          <a:p>
            <a:pPr marL="285750" indent="-285750">
              <a:buFont typeface="Arial" panose="020B0604020202020204" pitchFamily="34" charset="0"/>
              <a:buChar char="•"/>
              <a:defRPr/>
            </a:pPr>
            <a:r>
              <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Work Inefficiency</a:t>
            </a:r>
          </a:p>
          <a:p>
            <a:pPr marL="285750" indent="-285750">
              <a:buFont typeface="Arial" panose="020B0604020202020204" pitchFamily="34" charset="0"/>
              <a:buChar char="•"/>
              <a:defRPr/>
            </a:pPr>
            <a:r>
              <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Security Threats</a:t>
            </a:r>
          </a:p>
        </p:txBody>
      </p:sp>
      <p:cxnSp>
        <p:nvCxnSpPr>
          <p:cNvPr id="21" name="Straight Arrow Connector 20"/>
          <p:cNvCxnSpPr/>
          <p:nvPr/>
        </p:nvCxnSpPr>
        <p:spPr>
          <a:xfrm>
            <a:off x="7932738" y="3413126"/>
            <a:ext cx="215900" cy="15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8137526" y="2974975"/>
            <a:ext cx="1789113" cy="954088"/>
          </a:xfrm>
          <a:prstGeom prst="rect">
            <a:avLst/>
          </a:prstGeom>
          <a:solidFill>
            <a:schemeClr val="bg1"/>
          </a:solidFill>
          <a:ln>
            <a:solidFill>
              <a:schemeClr val="accent1"/>
            </a:solidFill>
          </a:ln>
        </p:spPr>
        <p:txBody>
          <a:bodyPr>
            <a:spAutoFit/>
          </a:bodyPr>
          <a:lstStyle/>
          <a:p>
            <a:pPr>
              <a:defRPr/>
            </a:pPr>
            <a:r>
              <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Psychological Outcomes</a:t>
            </a:r>
          </a:p>
          <a:p>
            <a:pPr marL="285750" indent="-285750">
              <a:buFont typeface="Arial" panose="020B0604020202020204" pitchFamily="34" charset="0"/>
              <a:buChar char="•"/>
              <a:defRPr/>
            </a:pPr>
            <a:r>
              <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Depression</a:t>
            </a:r>
          </a:p>
          <a:p>
            <a:pPr marL="285750" indent="-285750">
              <a:buFont typeface="Arial" panose="020B0604020202020204" pitchFamily="34" charset="0"/>
              <a:buChar char="•"/>
              <a:defRPr/>
            </a:pPr>
            <a:r>
              <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Loneliness</a:t>
            </a:r>
          </a:p>
        </p:txBody>
      </p:sp>
      <p:cxnSp>
        <p:nvCxnSpPr>
          <p:cNvPr id="28" name="Straight Arrow Connector 27"/>
          <p:cNvCxnSpPr/>
          <p:nvPr/>
        </p:nvCxnSpPr>
        <p:spPr>
          <a:xfrm>
            <a:off x="6140450" y="1735138"/>
            <a:ext cx="2365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145214" y="2898775"/>
            <a:ext cx="225425"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6178551" y="4589464"/>
            <a:ext cx="244475" cy="15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376989" y="2713038"/>
            <a:ext cx="2508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8040688" y="5930900"/>
            <a:ext cx="1820862" cy="647700"/>
          </a:xfrm>
          <a:prstGeom prst="rect">
            <a:avLst/>
          </a:prstGeom>
          <a:solidFill>
            <a:schemeClr val="bg1"/>
          </a:solidFill>
          <a:ln>
            <a:solidFill>
              <a:schemeClr val="accent1"/>
            </a:solidFill>
          </a:ln>
        </p:spPr>
        <p:txBody>
          <a:bodyPr>
            <a:spAutoFit/>
          </a:bodyPr>
          <a:lstStyle/>
          <a:p>
            <a:pPr>
              <a:defRPr/>
            </a:pPr>
            <a:r>
              <a:rPr lang="en-US" b="1" dirty="0">
                <a:effectLst>
                  <a:outerShdw blurRad="38100" dist="38100" dir="2700000" algn="tl">
                    <a:srgbClr val="000000">
                      <a:alpha val="43137"/>
                    </a:srgbClr>
                  </a:outerShdw>
                </a:effectLst>
                <a:latin typeface="+mj-lt"/>
                <a:cs typeface="Arial" panose="020B0604020202020204" pitchFamily="34" charset="0"/>
              </a:rPr>
              <a:t>Outcome</a:t>
            </a:r>
          </a:p>
          <a:p>
            <a:pPr>
              <a:defRPr/>
            </a:pPr>
            <a:r>
              <a:rPr lang="en-US" b="1" dirty="0">
                <a:effectLst>
                  <a:outerShdw blurRad="38100" dist="38100" dir="2700000" algn="tl">
                    <a:srgbClr val="000000">
                      <a:alpha val="43137"/>
                    </a:srgbClr>
                  </a:outerShdw>
                </a:effectLst>
                <a:latin typeface="+mj-lt"/>
                <a:cs typeface="Arial" panose="020B0604020202020204" pitchFamily="34" charset="0"/>
              </a:rPr>
              <a:t>Variables</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7" name="Rectangle 26"/>
          <p:cNvSpPr>
            <a:spLocks noChangeArrowheads="1"/>
          </p:cNvSpPr>
          <p:nvPr/>
        </p:nvSpPr>
        <p:spPr bwMode="auto">
          <a:xfrm>
            <a:off x="1744664" y="1373189"/>
            <a:ext cx="2052637" cy="954087"/>
          </a:xfrm>
          <a:prstGeom prst="rect">
            <a:avLst/>
          </a:prstGeom>
          <a:solidFill>
            <a:schemeClr val="bg1"/>
          </a:solidFill>
          <a:ln w="9525">
            <a:solidFill>
              <a:schemeClr val="accent1"/>
            </a:solidFill>
            <a:miter lim="800000"/>
            <a:headEnd/>
            <a:tailEnd/>
          </a:ln>
        </p:spPr>
        <p:txBody>
          <a:bodyPr>
            <a:spAutoFit/>
          </a:bodyPr>
          <a:lstStyle>
            <a:lvl1pPr marL="285750" indent="-28575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altLang="en-US" sz="1400" b="1"/>
              <a:t>Usefulness</a:t>
            </a:r>
          </a:p>
          <a:p>
            <a:pPr eaLnBrk="1" hangingPunct="1">
              <a:buFont typeface="Arial" charset="0"/>
              <a:buChar char="•"/>
            </a:pPr>
            <a:r>
              <a:rPr lang="en-US" altLang="en-US" sz="1400" b="1"/>
              <a:t>Ease of use</a:t>
            </a:r>
          </a:p>
          <a:p>
            <a:pPr eaLnBrk="1" hangingPunct="1">
              <a:buFont typeface="Arial" charset="0"/>
              <a:buChar char="•"/>
            </a:pPr>
            <a:r>
              <a:rPr lang="en-US" altLang="en-US" sz="1400" b="1"/>
              <a:t>Playfulness</a:t>
            </a:r>
          </a:p>
          <a:p>
            <a:pPr eaLnBrk="1" hangingPunct="1">
              <a:buFont typeface="Arial" charset="0"/>
              <a:buChar char="•"/>
            </a:pPr>
            <a:r>
              <a:rPr lang="en-US" altLang="en-US" sz="1400" b="1"/>
              <a:t>Compatibility</a:t>
            </a:r>
          </a:p>
        </p:txBody>
      </p:sp>
      <p:cxnSp>
        <p:nvCxnSpPr>
          <p:cNvPr id="15" name="Straight Arrow Connector 14"/>
          <p:cNvCxnSpPr>
            <a:stCxn id="27" idx="3"/>
          </p:cNvCxnSpPr>
          <p:nvPr/>
        </p:nvCxnSpPr>
        <p:spPr>
          <a:xfrm flipV="1">
            <a:off x="3797300" y="1695450"/>
            <a:ext cx="266700" cy="153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a:spLocks noChangeArrowheads="1"/>
          </p:cNvSpPr>
          <p:nvPr/>
        </p:nvSpPr>
        <p:spPr bwMode="auto">
          <a:xfrm>
            <a:off x="1700214" y="2466975"/>
            <a:ext cx="2052637" cy="954088"/>
          </a:xfrm>
          <a:prstGeom prst="rect">
            <a:avLst/>
          </a:prstGeom>
          <a:solidFill>
            <a:schemeClr val="bg1"/>
          </a:solidFill>
          <a:ln w="9525">
            <a:solidFill>
              <a:schemeClr val="accent1"/>
            </a:solidFill>
            <a:miter lim="800000"/>
            <a:headEnd/>
            <a:tailEnd/>
          </a:ln>
        </p:spPr>
        <p:txBody>
          <a:bodyPr>
            <a:spAutoFit/>
          </a:bodyPr>
          <a:lstStyle>
            <a:lvl1pPr marL="285750" indent="-28575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altLang="en-US" sz="1400" b="1"/>
              <a:t>Peer culture</a:t>
            </a:r>
          </a:p>
          <a:p>
            <a:pPr eaLnBrk="1" hangingPunct="1">
              <a:buFont typeface="Arial" charset="0"/>
              <a:buChar char="•"/>
            </a:pPr>
            <a:r>
              <a:rPr lang="en-US" altLang="en-US" sz="1400" b="1"/>
              <a:t>Supervisor culture</a:t>
            </a:r>
          </a:p>
          <a:p>
            <a:pPr eaLnBrk="1" hangingPunct="1">
              <a:buFont typeface="Arial" charset="0"/>
              <a:buChar char="•"/>
            </a:pPr>
            <a:r>
              <a:rPr lang="en-US" altLang="en-US" sz="1400" b="1"/>
              <a:t>Family culture</a:t>
            </a:r>
          </a:p>
          <a:p>
            <a:pPr eaLnBrk="1" hangingPunct="1">
              <a:buFont typeface="Arial" charset="0"/>
              <a:buChar char="•"/>
            </a:pPr>
            <a:r>
              <a:rPr lang="en-US" altLang="en-US" sz="1400" b="1"/>
              <a:t>Mass media</a:t>
            </a:r>
          </a:p>
        </p:txBody>
      </p:sp>
      <p:cxnSp>
        <p:nvCxnSpPr>
          <p:cNvPr id="17" name="Straight Arrow Connector 16"/>
          <p:cNvCxnSpPr>
            <a:stCxn id="32" idx="3"/>
            <a:endCxn id="67" idx="1"/>
          </p:cNvCxnSpPr>
          <p:nvPr/>
        </p:nvCxnSpPr>
        <p:spPr>
          <a:xfrm flipV="1">
            <a:off x="3752851" y="2938463"/>
            <a:ext cx="333375" cy="4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a:spLocks noChangeArrowheads="1"/>
          </p:cNvSpPr>
          <p:nvPr/>
        </p:nvSpPr>
        <p:spPr bwMode="auto">
          <a:xfrm>
            <a:off x="1700214" y="3687763"/>
            <a:ext cx="2052637" cy="1600200"/>
          </a:xfrm>
          <a:prstGeom prst="rect">
            <a:avLst/>
          </a:prstGeom>
          <a:solidFill>
            <a:schemeClr val="bg1"/>
          </a:solidFill>
          <a:ln w="9525">
            <a:solidFill>
              <a:schemeClr val="accent1"/>
            </a:solidFill>
            <a:miter lim="800000"/>
            <a:headEnd/>
            <a:tailEnd/>
          </a:ln>
        </p:spPr>
        <p:txBody>
          <a:bodyPr>
            <a:spAutoFit/>
          </a:bodyPr>
          <a:lstStyle>
            <a:lvl1pPr marL="285750" indent="-28575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altLang="en-US" sz="1400" b="1"/>
              <a:t>Self efficacy</a:t>
            </a:r>
          </a:p>
          <a:p>
            <a:pPr eaLnBrk="1" hangingPunct="1">
              <a:buFont typeface="Arial" charset="0"/>
              <a:buChar char="•"/>
            </a:pPr>
            <a:r>
              <a:rPr lang="en-US" altLang="en-US" sz="1400" b="1"/>
              <a:t>Facilitating conditions</a:t>
            </a:r>
          </a:p>
          <a:p>
            <a:pPr eaLnBrk="1" hangingPunct="1">
              <a:buFont typeface="Arial" charset="0"/>
              <a:buChar char="•"/>
            </a:pPr>
            <a:r>
              <a:rPr lang="en-US" altLang="en-US" sz="1400" b="1"/>
              <a:t>Workplace privacy</a:t>
            </a:r>
          </a:p>
          <a:p>
            <a:pPr eaLnBrk="1" hangingPunct="1">
              <a:buFont typeface="Arial" charset="0"/>
              <a:buChar char="•"/>
            </a:pPr>
            <a:r>
              <a:rPr lang="en-US" altLang="en-US" sz="1400" b="1"/>
              <a:t>Electronic monitoring</a:t>
            </a:r>
          </a:p>
          <a:p>
            <a:pPr eaLnBrk="1" hangingPunct="1">
              <a:buFont typeface="Arial" charset="0"/>
              <a:buChar char="•"/>
            </a:pPr>
            <a:r>
              <a:rPr lang="en-US" altLang="en-US" sz="1400" b="1"/>
              <a:t>Internet policy</a:t>
            </a:r>
          </a:p>
        </p:txBody>
      </p:sp>
      <p:cxnSp>
        <p:nvCxnSpPr>
          <p:cNvPr id="19" name="Straight Arrow Connector 18"/>
          <p:cNvCxnSpPr>
            <a:endCxn id="68" idx="1"/>
          </p:cNvCxnSpPr>
          <p:nvPr/>
        </p:nvCxnSpPr>
        <p:spPr>
          <a:xfrm flipV="1">
            <a:off x="3752851" y="4564064"/>
            <a:ext cx="436563" cy="15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900239" y="5930900"/>
            <a:ext cx="2052637" cy="369888"/>
          </a:xfrm>
          <a:prstGeom prst="rect">
            <a:avLst/>
          </a:prstGeom>
          <a:solidFill>
            <a:schemeClr val="bg1"/>
          </a:solidFill>
          <a:ln>
            <a:solidFill>
              <a:schemeClr val="accent1"/>
            </a:solidFill>
          </a:ln>
        </p:spPr>
        <p:txBody>
          <a:bodyPr>
            <a:spAutoFit/>
          </a:bodyPr>
          <a:lstStyle/>
          <a:p>
            <a:pPr>
              <a:defRPr/>
            </a:pPr>
            <a:r>
              <a:rPr lang="en-US" b="1" dirty="0">
                <a:effectLst>
                  <a:outerShdw blurRad="38100" dist="38100" dir="2700000" algn="tl">
                    <a:srgbClr val="000000">
                      <a:alpha val="43137"/>
                    </a:srgbClr>
                  </a:outerShdw>
                </a:effectLst>
                <a:latin typeface="+mj-lt"/>
                <a:cs typeface="Arial" panose="020B0604020202020204" pitchFamily="34" charset="0"/>
              </a:rPr>
              <a:t>Antecedents</a:t>
            </a:r>
          </a:p>
        </p:txBody>
      </p:sp>
      <p:sp>
        <p:nvSpPr>
          <p:cNvPr id="31" name="Rectangle 30"/>
          <p:cNvSpPr/>
          <p:nvPr/>
        </p:nvSpPr>
        <p:spPr>
          <a:xfrm>
            <a:off x="6450013" y="3413125"/>
            <a:ext cx="1308100" cy="1016000"/>
          </a:xfrm>
          <a:prstGeom prst="rect">
            <a:avLst/>
          </a:prstGeom>
          <a:solidFill>
            <a:schemeClr val="bg1"/>
          </a:solidFill>
          <a:ln>
            <a:solidFill>
              <a:schemeClr val="accent1"/>
            </a:solidFill>
          </a:ln>
        </p:spPr>
        <p:txBody>
          <a:bodyPr>
            <a:spAutoFit/>
          </a:bodyPr>
          <a:lstStyle/>
          <a:p>
            <a:pPr>
              <a:defRPr/>
            </a:pPr>
            <a:r>
              <a:rPr lang="en-US" sz="1200" b="1" dirty="0">
                <a:solidFill>
                  <a:srgbClr val="C00000"/>
                </a:solidFill>
                <a:latin typeface="Arial" panose="020B0604020202020204" pitchFamily="34" charset="0"/>
                <a:cs typeface="Arial" panose="020B0604020202020204" pitchFamily="34" charset="0"/>
              </a:rPr>
              <a:t>Demographics</a:t>
            </a:r>
          </a:p>
          <a:p>
            <a:pPr marL="285750" indent="-285750">
              <a:buFont typeface="Arial" panose="020B0604020202020204" pitchFamily="34" charset="0"/>
              <a:buChar char="•"/>
              <a:defRPr/>
            </a:pPr>
            <a:r>
              <a:rPr lang="en-US" sz="1200" b="1" dirty="0">
                <a:solidFill>
                  <a:srgbClr val="C00000"/>
                </a:solidFill>
                <a:latin typeface="Arial" panose="020B0604020202020204" pitchFamily="34" charset="0"/>
                <a:cs typeface="Arial" panose="020B0604020202020204" pitchFamily="34" charset="0"/>
              </a:rPr>
              <a:t>Age</a:t>
            </a:r>
          </a:p>
          <a:p>
            <a:pPr marL="285750" indent="-285750">
              <a:buFont typeface="Arial" panose="020B0604020202020204" pitchFamily="34" charset="0"/>
              <a:buChar char="•"/>
              <a:defRPr/>
            </a:pPr>
            <a:r>
              <a:rPr lang="en-US" sz="1200" b="1" dirty="0">
                <a:solidFill>
                  <a:srgbClr val="C00000"/>
                </a:solidFill>
                <a:latin typeface="Arial" panose="020B0604020202020204" pitchFamily="34" charset="0"/>
                <a:cs typeface="Arial" panose="020B0604020202020204" pitchFamily="34" charset="0"/>
              </a:rPr>
              <a:t>Gender</a:t>
            </a:r>
          </a:p>
          <a:p>
            <a:pPr marL="285750" indent="-285750">
              <a:buFont typeface="Arial" panose="020B0604020202020204" pitchFamily="34" charset="0"/>
              <a:buChar char="•"/>
              <a:defRPr/>
            </a:pPr>
            <a:r>
              <a:rPr lang="en-US" sz="1200" b="1" dirty="0">
                <a:solidFill>
                  <a:srgbClr val="C00000"/>
                </a:solidFill>
                <a:latin typeface="Arial" panose="020B0604020202020204" pitchFamily="34" charset="0"/>
                <a:cs typeface="Arial" panose="020B0604020202020204" pitchFamily="34" charset="0"/>
              </a:rPr>
              <a:t>Internet Experience</a:t>
            </a:r>
          </a:p>
        </p:txBody>
      </p:sp>
      <p:cxnSp>
        <p:nvCxnSpPr>
          <p:cNvPr id="6" name="Straight Arrow Connector 5"/>
          <p:cNvCxnSpPr/>
          <p:nvPr/>
        </p:nvCxnSpPr>
        <p:spPr>
          <a:xfrm flipH="1" flipV="1">
            <a:off x="6489700" y="2743201"/>
            <a:ext cx="25400" cy="695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540625" y="4911726"/>
            <a:ext cx="2052638" cy="307975"/>
          </a:xfrm>
          <a:prstGeom prst="rect">
            <a:avLst/>
          </a:prstGeom>
          <a:solidFill>
            <a:schemeClr val="bg1"/>
          </a:solidFill>
          <a:ln>
            <a:solidFill>
              <a:schemeClr val="accent1"/>
            </a:solidFill>
          </a:ln>
        </p:spPr>
        <p:txBody>
          <a:bodyPr>
            <a:spAutoFit/>
          </a:bodyPr>
          <a:lstStyle/>
          <a:p>
            <a:pPr>
              <a:defRPr/>
            </a:pPr>
            <a:r>
              <a:rPr lang="en-US" sz="1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Moderating Variables</a:t>
            </a:r>
          </a:p>
        </p:txBody>
      </p:sp>
      <p:cxnSp>
        <p:nvCxnSpPr>
          <p:cNvPr id="11" name="Elbow Connector 10"/>
          <p:cNvCxnSpPr>
            <a:stCxn id="31" idx="2"/>
            <a:endCxn id="37" idx="1"/>
          </p:cNvCxnSpPr>
          <p:nvPr/>
        </p:nvCxnSpPr>
        <p:spPr>
          <a:xfrm rot="16200000" flipH="1">
            <a:off x="7004050" y="4529138"/>
            <a:ext cx="636588" cy="43656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730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77" grpId="0" animBg="1"/>
      <p:bldP spid="79" grpId="0" animBg="1"/>
      <p:bldP spid="80" grpId="0" animBg="1"/>
      <p:bldP spid="91" grpId="0" animBg="1"/>
      <p:bldP spid="26" grpId="0" animBg="1"/>
      <p:bldP spid="35" grpId="0" animBg="1"/>
      <p:bldP spid="53" grpId="0" animBg="1"/>
      <p:bldP spid="27" grpId="0" animBg="1"/>
      <p:bldP spid="32" grpId="0" animBg="1"/>
      <p:bldP spid="36" grpId="0" animBg="1"/>
      <p:bldP spid="42" grpId="0" animBg="1"/>
      <p:bldP spid="31" grpId="0" animBg="1"/>
      <p:bldP spid="3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95404" y="1011160"/>
            <a:ext cx="9601196" cy="1303867"/>
          </a:xfrm>
        </p:spPr>
        <p:txBody>
          <a:bodyPr>
            <a:noAutofit/>
          </a:bodyPr>
          <a:lstStyle/>
          <a:p>
            <a:r>
              <a:rPr lang="en-MY" sz="4800" b="1" dirty="0" smtClean="0">
                <a:solidFill>
                  <a:schemeClr val="accent2">
                    <a:lumMod val="75000"/>
                  </a:schemeClr>
                </a:solidFill>
              </a:rPr>
              <a:t>Variable and Hypothesis Development</a:t>
            </a:r>
            <a:endParaRPr lang="en-US" sz="4800" b="1" dirty="0">
              <a:solidFill>
                <a:schemeClr val="accent2">
                  <a:lumMod val="75000"/>
                </a:schemeClr>
              </a:solidFill>
            </a:endParaRPr>
          </a:p>
        </p:txBody>
      </p:sp>
      <p:pic>
        <p:nvPicPr>
          <p:cNvPr id="1028" name="Picture 4" descr="https://onlinecourses.science.psu.edu/stat100_1/sites/onlinecourses.science.psu.edu.stat100_1/files/lesson04/Beanstalk.png"/>
          <p:cNvPicPr>
            <a:picLocks noChangeAspect="1" noChangeArrowheads="1"/>
          </p:cNvPicPr>
          <p:nvPr/>
        </p:nvPicPr>
        <p:blipFill rotWithShape="1">
          <a:blip r:embed="rId2">
            <a:extLst>
              <a:ext uri="{28A0092B-C50C-407E-A947-70E740481C1C}">
                <a14:useLocalDpi xmlns:a14="http://schemas.microsoft.com/office/drawing/2010/main" val="0"/>
              </a:ext>
            </a:extLst>
          </a:blip>
          <a:srcRect l="3605" r="2789" b="20838"/>
          <a:stretch/>
        </p:blipFill>
        <p:spPr bwMode="auto">
          <a:xfrm>
            <a:off x="3860801" y="2473552"/>
            <a:ext cx="4397828" cy="381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8714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4060" y="605118"/>
            <a:ext cx="5075731" cy="5386090"/>
          </a:xfrm>
          <a:prstGeom prst="rect">
            <a:avLst/>
          </a:prstGeom>
        </p:spPr>
        <p:txBody>
          <a:bodyPr wrap="square">
            <a:spAutoFit/>
          </a:bodyPr>
          <a:lstStyle/>
          <a:p>
            <a:pPr algn="ctr"/>
            <a:r>
              <a:rPr lang="en-US" sz="36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Variable</a:t>
            </a:r>
          </a:p>
          <a:p>
            <a:pPr marL="342900" indent="-342900">
              <a:buFont typeface="Arial" panose="020B0604020202020204" pitchFamily="34" charset="0"/>
              <a:buChar char="•"/>
            </a:pPr>
            <a:r>
              <a:rPr lang="en-MY" sz="2800" b="1" dirty="0" smtClean="0">
                <a:solidFill>
                  <a:srgbClr val="CC6600"/>
                </a:solidFill>
                <a:latin typeface="Arial" panose="020B0604020202020204" pitchFamily="34" charset="0"/>
                <a:ea typeface="Verdana" panose="020B0604030504040204" pitchFamily="34" charset="0"/>
                <a:cs typeface="Arial" panose="020B0604020202020204" pitchFamily="34" charset="0"/>
              </a:rPr>
              <a:t>a characteristic, number, or quantity that increases or decreases over time, or takes different values in different situations.</a:t>
            </a:r>
          </a:p>
          <a:p>
            <a:pPr marL="342900" indent="-342900">
              <a:buFont typeface="Arial" panose="020B0604020202020204" pitchFamily="34" charset="0"/>
              <a:buChar char="•"/>
            </a:pPr>
            <a:r>
              <a:rPr lang="en-US" sz="2800" b="1" dirty="0" smtClean="0">
                <a:solidFill>
                  <a:srgbClr val="CC6600"/>
                </a:solidFill>
                <a:latin typeface="Arial" panose="020B0604020202020204" pitchFamily="34" charset="0"/>
                <a:ea typeface="Verdana" panose="020B0604030504040204" pitchFamily="34" charset="0"/>
                <a:cs typeface="Arial" panose="020B0604020202020204" pitchFamily="34" charset="0"/>
              </a:rPr>
              <a:t>a measurable characteristic that varies. It may change from group to group, person to person, or even within one person over time. </a:t>
            </a:r>
          </a:p>
        </p:txBody>
      </p:sp>
      <p:pic>
        <p:nvPicPr>
          <p:cNvPr id="11266" name="Picture 2" descr="Hasil gambar untuk variables in research"/>
          <p:cNvPicPr>
            <a:picLocks noChangeAspect="1" noChangeArrowheads="1"/>
          </p:cNvPicPr>
          <p:nvPr/>
        </p:nvPicPr>
        <p:blipFill rotWithShape="1">
          <a:blip r:embed="rId2">
            <a:extLst>
              <a:ext uri="{28A0092B-C50C-407E-A947-70E740481C1C}">
                <a14:useLocalDpi xmlns:a14="http://schemas.microsoft.com/office/drawing/2010/main" val="0"/>
              </a:ext>
            </a:extLst>
          </a:blip>
          <a:srcRect l="7940" t="10272" r="18241" b="12468"/>
          <a:stretch/>
        </p:blipFill>
        <p:spPr bwMode="auto">
          <a:xfrm>
            <a:off x="5936343" y="0"/>
            <a:ext cx="625565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6424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cience.taskermilward.org.uk/mod1/Year%207/Mod1/Mod1img/Mod1_52.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638629" y="638621"/>
            <a:ext cx="10914739" cy="560251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1944914" y="794151"/>
            <a:ext cx="7640705" cy="854075"/>
          </a:xfrm>
          <a:prstGeom prst="rect">
            <a:avLst/>
          </a:prstGeom>
        </p:spPr>
        <p:txBody>
          <a:bodyPr>
            <a:normAutofit fontScale="92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000" b="1" dirty="0" smtClean="0">
                <a:solidFill>
                  <a:schemeClr val="tx1"/>
                </a:solidFill>
              </a:rPr>
              <a:t>Independent and Dependent Variable</a:t>
            </a:r>
            <a:endParaRPr lang="en-US" altLang="en-US" sz="4000" b="1" dirty="0">
              <a:solidFill>
                <a:schemeClr val="tx1"/>
              </a:solidFill>
            </a:endParaRPr>
          </a:p>
        </p:txBody>
      </p:sp>
      <p:sp>
        <p:nvSpPr>
          <p:cNvPr id="7" name="Rectangle 3"/>
          <p:cNvSpPr txBox="1">
            <a:spLocks noChangeArrowheads="1"/>
          </p:cNvSpPr>
          <p:nvPr/>
        </p:nvSpPr>
        <p:spPr>
          <a:xfrm>
            <a:off x="1807031" y="1938939"/>
            <a:ext cx="3476170" cy="3810000"/>
          </a:xfrm>
          <a:prstGeom prst="rect">
            <a:avLst/>
          </a:prstGeom>
          <a:ln w="3175">
            <a:solidFill>
              <a:schemeClr val="tx1"/>
            </a:solidFill>
            <a:miter lim="800000"/>
            <a:headEnd/>
            <a:tailEnd/>
          </a:ln>
        </p:spPr>
        <p:txBody>
          <a:bodyPr>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altLang="en-US" sz="3200" b="1" dirty="0" smtClean="0"/>
              <a:t>Independent </a:t>
            </a:r>
          </a:p>
          <a:p>
            <a:pPr lvl="1"/>
            <a:r>
              <a:rPr lang="en-US" altLang="en-US" sz="2800" b="1" dirty="0" smtClean="0">
                <a:solidFill>
                  <a:srgbClr val="002060"/>
                </a:solidFill>
              </a:rPr>
              <a:t>Predictor</a:t>
            </a:r>
          </a:p>
          <a:p>
            <a:pPr lvl="1"/>
            <a:r>
              <a:rPr lang="en-US" altLang="en-US" sz="2800" b="1" dirty="0" smtClean="0">
                <a:solidFill>
                  <a:srgbClr val="002060"/>
                </a:solidFill>
              </a:rPr>
              <a:t>Presumed cause</a:t>
            </a:r>
          </a:p>
          <a:p>
            <a:pPr lvl="1"/>
            <a:r>
              <a:rPr lang="en-US" altLang="en-US" sz="2800" b="1" dirty="0" smtClean="0">
                <a:solidFill>
                  <a:srgbClr val="002060"/>
                </a:solidFill>
              </a:rPr>
              <a:t>Stimulus</a:t>
            </a:r>
          </a:p>
          <a:p>
            <a:pPr lvl="1"/>
            <a:r>
              <a:rPr lang="en-US" altLang="en-US" sz="2800" b="1" dirty="0" smtClean="0">
                <a:solidFill>
                  <a:srgbClr val="002060"/>
                </a:solidFill>
              </a:rPr>
              <a:t>Predicted from</a:t>
            </a:r>
          </a:p>
          <a:p>
            <a:pPr lvl="1"/>
            <a:r>
              <a:rPr lang="en-US" altLang="en-US" sz="2800" b="1" dirty="0" smtClean="0">
                <a:solidFill>
                  <a:srgbClr val="002060"/>
                </a:solidFill>
              </a:rPr>
              <a:t>Antecedent</a:t>
            </a:r>
          </a:p>
          <a:p>
            <a:pPr lvl="1"/>
            <a:r>
              <a:rPr lang="en-US" altLang="en-US" sz="2800" b="1" dirty="0" smtClean="0">
                <a:solidFill>
                  <a:srgbClr val="002060"/>
                </a:solidFill>
              </a:rPr>
              <a:t>Manipulated </a:t>
            </a:r>
          </a:p>
        </p:txBody>
      </p:sp>
      <p:sp>
        <p:nvSpPr>
          <p:cNvPr id="8" name="Rectangle 4"/>
          <p:cNvSpPr txBox="1">
            <a:spLocks noChangeArrowheads="1"/>
          </p:cNvSpPr>
          <p:nvPr/>
        </p:nvSpPr>
        <p:spPr>
          <a:xfrm>
            <a:off x="7318831" y="1793797"/>
            <a:ext cx="3508827" cy="3810000"/>
          </a:xfrm>
          <a:prstGeom prst="rect">
            <a:avLst/>
          </a:prstGeom>
          <a:ln w="6350">
            <a:solidFill>
              <a:schemeClr val="tx1"/>
            </a:solidFill>
            <a:miter lim="800000"/>
            <a:headEnd/>
            <a:tailEnd/>
          </a:ln>
        </p:spPr>
        <p:txBody>
          <a:bodyPr>
            <a:normAutofit fontScale="925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altLang="en-US" sz="3200" b="1" dirty="0" smtClean="0">
                <a:solidFill>
                  <a:schemeClr val="tx1"/>
                </a:solidFill>
              </a:rPr>
              <a:t>Dependent </a:t>
            </a:r>
          </a:p>
          <a:p>
            <a:pPr lvl="1"/>
            <a:r>
              <a:rPr lang="en-US" altLang="en-US" sz="2800" b="1" dirty="0" smtClean="0">
                <a:solidFill>
                  <a:srgbClr val="002060"/>
                </a:solidFill>
              </a:rPr>
              <a:t>Presumed effect</a:t>
            </a:r>
          </a:p>
          <a:p>
            <a:pPr lvl="1"/>
            <a:r>
              <a:rPr lang="en-US" altLang="en-US" sz="2800" b="1" dirty="0" smtClean="0">
                <a:solidFill>
                  <a:srgbClr val="002060"/>
                </a:solidFill>
              </a:rPr>
              <a:t>Response</a:t>
            </a:r>
          </a:p>
          <a:p>
            <a:pPr lvl="1"/>
            <a:r>
              <a:rPr lang="en-US" altLang="en-US" sz="2800" b="1" dirty="0" smtClean="0">
                <a:solidFill>
                  <a:srgbClr val="002060"/>
                </a:solidFill>
              </a:rPr>
              <a:t>Predicted to..</a:t>
            </a:r>
          </a:p>
          <a:p>
            <a:pPr lvl="1"/>
            <a:r>
              <a:rPr lang="en-US" altLang="en-US" sz="2800" b="1" dirty="0" smtClean="0">
                <a:solidFill>
                  <a:srgbClr val="002060"/>
                </a:solidFill>
              </a:rPr>
              <a:t>Consequence</a:t>
            </a:r>
          </a:p>
          <a:p>
            <a:pPr lvl="1"/>
            <a:r>
              <a:rPr lang="en-US" altLang="en-US" sz="2800" b="1" dirty="0" smtClean="0">
                <a:solidFill>
                  <a:srgbClr val="002060"/>
                </a:solidFill>
              </a:rPr>
              <a:t>Measured outcome</a:t>
            </a:r>
          </a:p>
        </p:txBody>
      </p:sp>
    </p:spTree>
    <p:extLst>
      <p:ext uri="{BB962C8B-B14F-4D97-AF65-F5344CB8AC3E}">
        <p14:creationId xmlns:p14="http://schemas.microsoft.com/office/powerpoint/2010/main" val="977578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humbs.dreamstime.com/z/dimensi%C3%B3n-de-una-variable-del-coraz%C3%B3n-de-la-cinta-m%C3%A9trica-salud-concepto-del-peso-29130378.jpg"/>
          <p:cNvPicPr>
            <a:picLocks noChangeAspect="1" noChangeArrowheads="1"/>
          </p:cNvPicPr>
          <p:nvPr/>
        </p:nvPicPr>
        <p:blipFill rotWithShape="1">
          <a:blip r:embed="rId2">
            <a:duotone>
              <a:prstClr val="black"/>
              <a:srgbClr val="CC0000">
                <a:tint val="45000"/>
                <a:satMod val="400000"/>
              </a:srgbClr>
            </a:duotone>
            <a:extLst>
              <a:ext uri="{28A0092B-C50C-407E-A947-70E740481C1C}">
                <a14:useLocalDpi xmlns:a14="http://schemas.microsoft.com/office/drawing/2010/main" val="0"/>
              </a:ext>
            </a:extLst>
          </a:blip>
          <a:srcRect b="10811"/>
          <a:stretch/>
        </p:blipFill>
        <p:spPr bwMode="auto">
          <a:xfrm>
            <a:off x="0" y="-80682"/>
            <a:ext cx="12192000" cy="6858000"/>
          </a:xfrm>
          <a:prstGeom prst="rect">
            <a:avLst/>
          </a:prstGeom>
          <a:solidFill>
            <a:srgbClr val="C00000"/>
          </a:solidFill>
          <a:extLst/>
        </p:spPr>
      </p:pic>
      <p:sp>
        <p:nvSpPr>
          <p:cNvPr id="10" name="Title 2"/>
          <p:cNvSpPr txBox="1">
            <a:spLocks/>
          </p:cNvSpPr>
          <p:nvPr/>
        </p:nvSpPr>
        <p:spPr>
          <a:xfrm>
            <a:off x="990173" y="314655"/>
            <a:ext cx="10054767" cy="97729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MY" sz="4800" b="1" dirty="0" smtClean="0">
                <a:solidFill>
                  <a:srgbClr val="FFFF00"/>
                </a:solidFill>
              </a:rPr>
              <a:t>Other Types of Variable</a:t>
            </a:r>
            <a:endParaRPr lang="en-MY" sz="4800" b="1" dirty="0">
              <a:solidFill>
                <a:srgbClr val="FFFF00"/>
              </a:solidFill>
            </a:endParaRPr>
          </a:p>
        </p:txBody>
      </p:sp>
      <p:sp>
        <p:nvSpPr>
          <p:cNvPr id="11" name="Content Placeholder 3"/>
          <p:cNvSpPr txBox="1">
            <a:spLocks/>
          </p:cNvSpPr>
          <p:nvPr/>
        </p:nvSpPr>
        <p:spPr>
          <a:xfrm>
            <a:off x="3913093" y="1492626"/>
            <a:ext cx="4182035" cy="5029199"/>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Clr>
                <a:srgbClr val="FF0000"/>
              </a:buClr>
            </a:pPr>
            <a:r>
              <a:rPr lang="en-US" b="1" dirty="0" smtClean="0">
                <a:solidFill>
                  <a:srgbClr val="990033"/>
                </a:solidFill>
                <a:latin typeface="Arial" panose="020B0604020202020204" pitchFamily="34" charset="0"/>
                <a:cs typeface="Arial" panose="020B0604020202020204" pitchFamily="34" charset="0"/>
              </a:rPr>
              <a:t>Categorical Variable</a:t>
            </a:r>
          </a:p>
          <a:p>
            <a:pPr>
              <a:buClr>
                <a:srgbClr val="FF0000"/>
              </a:buClr>
            </a:pPr>
            <a:r>
              <a:rPr lang="en-US" b="1" dirty="0" smtClean="0">
                <a:solidFill>
                  <a:srgbClr val="990033"/>
                </a:solidFill>
                <a:latin typeface="Arial" panose="020B0604020202020204" pitchFamily="34" charset="0"/>
                <a:cs typeface="Arial" panose="020B0604020202020204" pitchFamily="34" charset="0"/>
              </a:rPr>
              <a:t>Confounding variable</a:t>
            </a:r>
          </a:p>
          <a:p>
            <a:pPr>
              <a:buClr>
                <a:srgbClr val="FF0000"/>
              </a:buClr>
            </a:pPr>
            <a:r>
              <a:rPr lang="en-US" b="1" dirty="0" smtClean="0">
                <a:solidFill>
                  <a:srgbClr val="990033"/>
                </a:solidFill>
                <a:latin typeface="Arial" panose="020B0604020202020204" pitchFamily="34" charset="0"/>
                <a:cs typeface="Arial" panose="020B0604020202020204" pitchFamily="34" charset="0"/>
              </a:rPr>
              <a:t>Continuous variable</a:t>
            </a:r>
          </a:p>
          <a:p>
            <a:pPr marL="342900" indent="-342900">
              <a:buClr>
                <a:srgbClr val="FF0000"/>
              </a:buClr>
            </a:pPr>
            <a:r>
              <a:rPr lang="en-US" b="1" dirty="0" smtClean="0">
                <a:solidFill>
                  <a:srgbClr val="990033"/>
                </a:solidFill>
                <a:latin typeface="Arial" panose="020B0604020202020204" pitchFamily="34" charset="0"/>
                <a:cs typeface="Arial" panose="020B0604020202020204" pitchFamily="34" charset="0"/>
              </a:rPr>
              <a:t>Control variable</a:t>
            </a:r>
          </a:p>
          <a:p>
            <a:pPr marL="342900" indent="-342900">
              <a:buClr>
                <a:srgbClr val="FF0000"/>
              </a:buClr>
            </a:pPr>
            <a:r>
              <a:rPr lang="en-US" b="1" dirty="0" smtClean="0">
                <a:solidFill>
                  <a:srgbClr val="990033"/>
                </a:solidFill>
                <a:latin typeface="Arial" panose="020B0604020202020204" pitchFamily="34" charset="0"/>
                <a:cs typeface="Arial" panose="020B0604020202020204" pitchFamily="34" charset="0"/>
              </a:rPr>
              <a:t>Criterion variable</a:t>
            </a:r>
          </a:p>
          <a:p>
            <a:pPr marL="342900" indent="-342900">
              <a:buClr>
                <a:srgbClr val="FF0000"/>
              </a:buClr>
            </a:pPr>
            <a:r>
              <a:rPr lang="en-US" b="1" dirty="0" smtClean="0">
                <a:solidFill>
                  <a:srgbClr val="990033"/>
                </a:solidFill>
                <a:latin typeface="Arial" panose="020B0604020202020204" pitchFamily="34" charset="0"/>
                <a:cs typeface="Arial" panose="020B0604020202020204" pitchFamily="34" charset="0"/>
              </a:rPr>
              <a:t>Dichotomous variable</a:t>
            </a:r>
          </a:p>
          <a:p>
            <a:pPr marL="342900" indent="-342900">
              <a:buClr>
                <a:srgbClr val="FF0000"/>
              </a:buClr>
            </a:pPr>
            <a:r>
              <a:rPr lang="en-US" b="1" dirty="0" smtClean="0">
                <a:solidFill>
                  <a:srgbClr val="990033"/>
                </a:solidFill>
                <a:latin typeface="Arial" panose="020B0604020202020204" pitchFamily="34" charset="0"/>
                <a:cs typeface="Arial" panose="020B0604020202020204" pitchFamily="34" charset="0"/>
              </a:rPr>
              <a:t>Discrete variable</a:t>
            </a:r>
          </a:p>
          <a:p>
            <a:pPr marL="342900" indent="-342900">
              <a:buClr>
                <a:srgbClr val="FF0000"/>
              </a:buClr>
            </a:pPr>
            <a:r>
              <a:rPr lang="en-US" b="1" dirty="0" smtClean="0">
                <a:solidFill>
                  <a:srgbClr val="990033"/>
                </a:solidFill>
                <a:latin typeface="Arial" panose="020B0604020202020204" pitchFamily="34" charset="0"/>
                <a:cs typeface="Arial" panose="020B0604020202020204" pitchFamily="34" charset="0"/>
              </a:rPr>
              <a:t>Dummy Variables</a:t>
            </a:r>
          </a:p>
          <a:p>
            <a:pPr marL="342900" indent="-342900">
              <a:buClr>
                <a:srgbClr val="FF0000"/>
              </a:buClr>
            </a:pPr>
            <a:r>
              <a:rPr lang="en-US" b="1" dirty="0" smtClean="0">
                <a:solidFill>
                  <a:srgbClr val="990033"/>
                </a:solidFill>
                <a:latin typeface="Arial" panose="020B0604020202020204" pitchFamily="34" charset="0"/>
                <a:cs typeface="Arial" panose="020B0604020202020204" pitchFamily="34" charset="0"/>
              </a:rPr>
              <a:t>Interval variable</a:t>
            </a:r>
          </a:p>
          <a:p>
            <a:pPr marL="342900" indent="-342900">
              <a:buClr>
                <a:srgbClr val="FF0000"/>
              </a:buClr>
            </a:pPr>
            <a:r>
              <a:rPr lang="en-US" b="1" dirty="0">
                <a:solidFill>
                  <a:srgbClr val="990033"/>
                </a:solidFill>
                <a:latin typeface="Arial" panose="020B0604020202020204" pitchFamily="34" charset="0"/>
                <a:cs typeface="Arial" panose="020B0604020202020204" pitchFamily="34" charset="0"/>
              </a:rPr>
              <a:t>Latent </a:t>
            </a:r>
            <a:r>
              <a:rPr lang="en-US" b="1" dirty="0" smtClean="0">
                <a:solidFill>
                  <a:srgbClr val="990033"/>
                </a:solidFill>
                <a:latin typeface="Arial" panose="020B0604020202020204" pitchFamily="34" charset="0"/>
                <a:cs typeface="Arial" panose="020B0604020202020204" pitchFamily="34" charset="0"/>
              </a:rPr>
              <a:t>variable</a:t>
            </a:r>
          </a:p>
          <a:p>
            <a:pPr marL="342900" indent="-342900">
              <a:buClr>
                <a:srgbClr val="FF0000"/>
              </a:buClr>
            </a:pPr>
            <a:endParaRPr lang="en-US" b="1" dirty="0" smtClean="0">
              <a:solidFill>
                <a:srgbClr val="990033"/>
              </a:solidFill>
              <a:latin typeface="Arial" panose="020B0604020202020204" pitchFamily="34" charset="0"/>
              <a:cs typeface="Arial" panose="020B0604020202020204" pitchFamily="34" charset="0"/>
            </a:endParaRPr>
          </a:p>
          <a:p>
            <a:pPr>
              <a:buClr>
                <a:srgbClr val="FF0000"/>
              </a:buClr>
            </a:pPr>
            <a:endParaRPr lang="en-MY" dirty="0">
              <a:solidFill>
                <a:srgbClr val="990033"/>
              </a:solidFill>
              <a:latin typeface="Arial" panose="020B0604020202020204" pitchFamily="34" charset="0"/>
              <a:cs typeface="Arial" panose="020B0604020202020204" pitchFamily="34" charset="0"/>
            </a:endParaRPr>
          </a:p>
        </p:txBody>
      </p:sp>
      <p:sp>
        <p:nvSpPr>
          <p:cNvPr id="12" name="Content Placeholder 4"/>
          <p:cNvSpPr txBox="1">
            <a:spLocks/>
          </p:cNvSpPr>
          <p:nvPr/>
        </p:nvSpPr>
        <p:spPr>
          <a:xfrm>
            <a:off x="8095128" y="1520552"/>
            <a:ext cx="4096872" cy="5029200"/>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342900" indent="-342900">
              <a:buClr>
                <a:srgbClr val="FF0000"/>
              </a:buClr>
            </a:pPr>
            <a:r>
              <a:rPr lang="en-US" b="1" dirty="0" smtClean="0">
                <a:solidFill>
                  <a:srgbClr val="990033"/>
                </a:solidFill>
                <a:latin typeface="Arial" panose="020B0604020202020204" pitchFamily="34" charset="0"/>
                <a:cs typeface="Arial" panose="020B0604020202020204" pitchFamily="34" charset="0"/>
              </a:rPr>
              <a:t>Manifest variable</a:t>
            </a:r>
          </a:p>
          <a:p>
            <a:pPr marL="342900" indent="-342900">
              <a:buClr>
                <a:srgbClr val="FF0000"/>
              </a:buClr>
            </a:pPr>
            <a:r>
              <a:rPr lang="en-US" b="1" dirty="0" smtClean="0">
                <a:solidFill>
                  <a:srgbClr val="990033"/>
                </a:solidFill>
                <a:latin typeface="Arial" panose="020B0604020202020204" pitchFamily="34" charset="0"/>
                <a:cs typeface="Arial" panose="020B0604020202020204" pitchFamily="34" charset="0"/>
              </a:rPr>
              <a:t>Manipulated variable</a:t>
            </a:r>
          </a:p>
          <a:p>
            <a:pPr marL="342900" indent="-342900">
              <a:buClr>
                <a:srgbClr val="FF0000"/>
              </a:buClr>
            </a:pPr>
            <a:r>
              <a:rPr lang="en-US" b="1" dirty="0" smtClean="0">
                <a:solidFill>
                  <a:srgbClr val="990033"/>
                </a:solidFill>
                <a:latin typeface="Arial" panose="020B0604020202020204" pitchFamily="34" charset="0"/>
                <a:cs typeface="Arial" panose="020B0604020202020204" pitchFamily="34" charset="0"/>
              </a:rPr>
              <a:t>Mediating variable</a:t>
            </a:r>
          </a:p>
          <a:p>
            <a:pPr marL="342900" indent="-342900">
              <a:buClr>
                <a:srgbClr val="FF0000"/>
              </a:buClr>
            </a:pPr>
            <a:r>
              <a:rPr lang="en-US" b="1" dirty="0" smtClean="0">
                <a:solidFill>
                  <a:srgbClr val="990033"/>
                </a:solidFill>
                <a:latin typeface="Arial" panose="020B0604020202020204" pitchFamily="34" charset="0"/>
                <a:cs typeface="Arial" panose="020B0604020202020204" pitchFamily="34" charset="0"/>
              </a:rPr>
              <a:t>Nominal variable</a:t>
            </a:r>
          </a:p>
          <a:p>
            <a:pPr marL="342900" indent="-342900">
              <a:buClr>
                <a:srgbClr val="FF0000"/>
              </a:buClr>
            </a:pPr>
            <a:r>
              <a:rPr lang="en-US" b="1" dirty="0" smtClean="0">
                <a:solidFill>
                  <a:srgbClr val="990033"/>
                </a:solidFill>
                <a:latin typeface="Arial" panose="020B0604020202020204" pitchFamily="34" charset="0"/>
                <a:cs typeface="Arial" panose="020B0604020202020204" pitchFamily="34" charset="0"/>
              </a:rPr>
              <a:t>Ordinal variable</a:t>
            </a:r>
          </a:p>
          <a:p>
            <a:pPr marL="342900" indent="-342900">
              <a:buClr>
                <a:srgbClr val="FF0000"/>
              </a:buClr>
            </a:pPr>
            <a:r>
              <a:rPr lang="en-US" b="1" dirty="0" smtClean="0">
                <a:solidFill>
                  <a:srgbClr val="990033"/>
                </a:solidFill>
                <a:latin typeface="Arial" panose="020B0604020202020204" pitchFamily="34" charset="0"/>
                <a:cs typeface="Arial" panose="020B0604020202020204" pitchFamily="34" charset="0"/>
              </a:rPr>
              <a:t>Outcome variable</a:t>
            </a:r>
          </a:p>
          <a:p>
            <a:pPr marL="342900" indent="-342900">
              <a:buClr>
                <a:srgbClr val="FF0000"/>
              </a:buClr>
            </a:pPr>
            <a:r>
              <a:rPr lang="en-US" b="1" dirty="0" err="1" smtClean="0">
                <a:solidFill>
                  <a:srgbClr val="990033"/>
                </a:solidFill>
                <a:latin typeface="Arial" panose="020B0604020202020204" pitchFamily="34" charset="0"/>
                <a:cs typeface="Arial" panose="020B0604020202020204" pitchFamily="34" charset="0"/>
              </a:rPr>
              <a:t>Polychotomous</a:t>
            </a:r>
            <a:r>
              <a:rPr lang="en-US" b="1" dirty="0" smtClean="0">
                <a:solidFill>
                  <a:srgbClr val="990033"/>
                </a:solidFill>
                <a:latin typeface="Arial" panose="020B0604020202020204" pitchFamily="34" charset="0"/>
                <a:cs typeface="Arial" panose="020B0604020202020204" pitchFamily="34" charset="0"/>
              </a:rPr>
              <a:t> variables</a:t>
            </a:r>
          </a:p>
          <a:p>
            <a:pPr marL="342900" indent="-342900">
              <a:buClr>
                <a:srgbClr val="FF0000"/>
              </a:buClr>
            </a:pPr>
            <a:r>
              <a:rPr lang="en-US" b="1" dirty="0" smtClean="0">
                <a:solidFill>
                  <a:srgbClr val="990033"/>
                </a:solidFill>
                <a:latin typeface="Arial" panose="020B0604020202020204" pitchFamily="34" charset="0"/>
                <a:cs typeface="Arial" panose="020B0604020202020204" pitchFamily="34" charset="0"/>
              </a:rPr>
              <a:t>Predictor variable</a:t>
            </a:r>
          </a:p>
          <a:p>
            <a:pPr marL="342900" indent="-342900">
              <a:buClr>
                <a:srgbClr val="FF0000"/>
              </a:buClr>
            </a:pPr>
            <a:r>
              <a:rPr lang="en-US" b="1" dirty="0" smtClean="0">
                <a:solidFill>
                  <a:srgbClr val="990033"/>
                </a:solidFill>
                <a:latin typeface="Arial" panose="020B0604020202020204" pitchFamily="34" charset="0"/>
                <a:cs typeface="Arial" panose="020B0604020202020204" pitchFamily="34" charset="0"/>
              </a:rPr>
              <a:t>Treatment variable</a:t>
            </a:r>
          </a:p>
          <a:p>
            <a:pPr marL="0" indent="0">
              <a:buClr>
                <a:srgbClr val="FF0000"/>
              </a:buClr>
              <a:buFont typeface="Arial"/>
              <a:buNone/>
            </a:pPr>
            <a:endParaRPr lang="en-MY" dirty="0">
              <a:solidFill>
                <a:srgbClr val="990033"/>
              </a:solidFill>
              <a:latin typeface="Arial" panose="020B0604020202020204" pitchFamily="34" charset="0"/>
              <a:cs typeface="Arial" panose="020B0604020202020204" pitchFamily="34" charset="0"/>
            </a:endParaRPr>
          </a:p>
        </p:txBody>
      </p:sp>
      <p:sp>
        <p:nvSpPr>
          <p:cNvPr id="13" name="Rectangle 12"/>
          <p:cNvSpPr/>
          <p:nvPr/>
        </p:nvSpPr>
        <p:spPr>
          <a:xfrm>
            <a:off x="26893" y="1492626"/>
            <a:ext cx="3926541" cy="4524315"/>
          </a:xfrm>
          <a:prstGeom prst="rect">
            <a:avLst/>
          </a:prstGeom>
        </p:spPr>
        <p:txBody>
          <a:bodyPr wrap="square">
            <a:spAutoFit/>
          </a:bodyPr>
          <a:lstStyle/>
          <a:p>
            <a:pPr marL="285750" indent="-285750">
              <a:lnSpc>
                <a:spcPct val="150000"/>
              </a:lnSpc>
              <a:buClr>
                <a:srgbClr val="FF0000"/>
              </a:buClr>
              <a:buFont typeface="Arial" panose="020B0604020202020204" pitchFamily="34" charset="0"/>
              <a:buChar char="•"/>
            </a:pPr>
            <a:r>
              <a:rPr lang="en-US" altLang="en-US" sz="2400" b="1" dirty="0">
                <a:solidFill>
                  <a:srgbClr val="990033"/>
                </a:solidFill>
                <a:latin typeface="Arial" panose="020B0604020202020204" pitchFamily="34" charset="0"/>
                <a:cs typeface="Arial" panose="020B0604020202020204" pitchFamily="34" charset="0"/>
              </a:rPr>
              <a:t>Intervening </a:t>
            </a:r>
            <a:r>
              <a:rPr lang="en-US" altLang="en-US" sz="2400" b="1" dirty="0" smtClean="0">
                <a:solidFill>
                  <a:srgbClr val="990033"/>
                </a:solidFill>
                <a:latin typeface="Arial" panose="020B0604020202020204" pitchFamily="34" charset="0"/>
                <a:cs typeface="Arial" panose="020B0604020202020204" pitchFamily="34" charset="0"/>
              </a:rPr>
              <a:t>variables</a:t>
            </a:r>
          </a:p>
          <a:p>
            <a:pPr marL="285750" indent="-285750">
              <a:lnSpc>
                <a:spcPct val="150000"/>
              </a:lnSpc>
              <a:buClr>
                <a:srgbClr val="FF0000"/>
              </a:buClr>
              <a:buFont typeface="Arial" panose="020B0604020202020204" pitchFamily="34" charset="0"/>
              <a:buChar char="•"/>
            </a:pPr>
            <a:r>
              <a:rPr lang="en-US" altLang="en-US" sz="2400" b="1" dirty="0" smtClean="0">
                <a:solidFill>
                  <a:srgbClr val="990033"/>
                </a:solidFill>
                <a:latin typeface="Arial" panose="020B0604020202020204" pitchFamily="34" charset="0"/>
                <a:cs typeface="Arial" panose="020B0604020202020204" pitchFamily="34" charset="0"/>
              </a:rPr>
              <a:t>Moderator variables</a:t>
            </a:r>
          </a:p>
          <a:p>
            <a:pPr marL="285750" indent="-285750">
              <a:lnSpc>
                <a:spcPct val="150000"/>
              </a:lnSpc>
              <a:buClr>
                <a:srgbClr val="FF0000"/>
              </a:buClr>
              <a:buFont typeface="Arial" panose="020B0604020202020204" pitchFamily="34" charset="0"/>
              <a:buChar char="•"/>
            </a:pPr>
            <a:r>
              <a:rPr lang="en-US" altLang="en-US" sz="2400" b="1" dirty="0">
                <a:solidFill>
                  <a:srgbClr val="990033"/>
                </a:solidFill>
                <a:latin typeface="Arial" panose="020B0604020202020204" pitchFamily="34" charset="0"/>
                <a:cs typeface="Arial" panose="020B0604020202020204" pitchFamily="34" charset="0"/>
              </a:rPr>
              <a:t>Control </a:t>
            </a:r>
            <a:r>
              <a:rPr lang="en-US" altLang="en-US" sz="2400" b="1" dirty="0" smtClean="0">
                <a:solidFill>
                  <a:srgbClr val="990033"/>
                </a:solidFill>
                <a:latin typeface="Arial" panose="020B0604020202020204" pitchFamily="34" charset="0"/>
                <a:cs typeface="Arial" panose="020B0604020202020204" pitchFamily="34" charset="0"/>
              </a:rPr>
              <a:t>variables</a:t>
            </a:r>
            <a:endParaRPr lang="en-US" sz="2400" dirty="0">
              <a:solidFill>
                <a:srgbClr val="990033"/>
              </a:solidFill>
              <a:latin typeface="Arial" panose="020B0604020202020204" pitchFamily="34" charset="0"/>
              <a:cs typeface="Arial" panose="020B0604020202020204" pitchFamily="34" charset="0"/>
            </a:endParaRPr>
          </a:p>
          <a:p>
            <a:pPr marL="285750" indent="-285750">
              <a:lnSpc>
                <a:spcPct val="150000"/>
              </a:lnSpc>
              <a:buClr>
                <a:srgbClr val="FF0000"/>
              </a:buClr>
              <a:buFont typeface="Arial" panose="020B0604020202020204" pitchFamily="34" charset="0"/>
              <a:buChar char="•"/>
            </a:pPr>
            <a:r>
              <a:rPr lang="en-US" altLang="en-US" sz="2400" b="1" dirty="0">
                <a:solidFill>
                  <a:srgbClr val="990033"/>
                </a:solidFill>
                <a:latin typeface="Arial" panose="020B0604020202020204" pitchFamily="34" charset="0"/>
                <a:cs typeface="Arial" panose="020B0604020202020204" pitchFamily="34" charset="0"/>
              </a:rPr>
              <a:t>Extraneous </a:t>
            </a:r>
            <a:r>
              <a:rPr lang="en-US" altLang="en-US" sz="2400" b="1" dirty="0" smtClean="0">
                <a:solidFill>
                  <a:srgbClr val="990033"/>
                </a:solidFill>
                <a:latin typeface="Arial" panose="020B0604020202020204" pitchFamily="34" charset="0"/>
                <a:cs typeface="Arial" panose="020B0604020202020204" pitchFamily="34" charset="0"/>
              </a:rPr>
              <a:t>variables</a:t>
            </a:r>
          </a:p>
          <a:p>
            <a:pPr marL="285750" indent="-285750">
              <a:lnSpc>
                <a:spcPct val="150000"/>
              </a:lnSpc>
              <a:buClr>
                <a:srgbClr val="FF0000"/>
              </a:buClr>
              <a:buFont typeface="Arial" panose="020B0604020202020204" pitchFamily="34" charset="0"/>
              <a:buChar char="•"/>
            </a:pPr>
            <a:r>
              <a:rPr lang="en-US" sz="2400" b="1" dirty="0" smtClean="0">
                <a:solidFill>
                  <a:srgbClr val="990033"/>
                </a:solidFill>
                <a:latin typeface="Arial" panose="020B0604020202020204" pitchFamily="34" charset="0"/>
                <a:cs typeface="Arial" panose="020B0604020202020204" pitchFamily="34" charset="0"/>
              </a:rPr>
              <a:t>Antecedent</a:t>
            </a:r>
            <a:endParaRPr lang="en-US" sz="2400" dirty="0">
              <a:solidFill>
                <a:srgbClr val="990033"/>
              </a:solidFill>
              <a:latin typeface="Arial" panose="020B0604020202020204" pitchFamily="34" charset="0"/>
              <a:cs typeface="Arial" panose="020B0604020202020204" pitchFamily="34" charset="0"/>
            </a:endParaRPr>
          </a:p>
          <a:p>
            <a:pPr marL="342900" indent="-342900">
              <a:lnSpc>
                <a:spcPct val="150000"/>
              </a:lnSpc>
              <a:buClr>
                <a:srgbClr val="FF0000"/>
              </a:buClr>
              <a:buFont typeface="Arial" panose="020B0604020202020204" pitchFamily="34" charset="0"/>
              <a:buChar char="•"/>
            </a:pPr>
            <a:r>
              <a:rPr lang="en-US" sz="2400" b="1" dirty="0">
                <a:solidFill>
                  <a:srgbClr val="990033"/>
                </a:solidFill>
                <a:latin typeface="Arial" panose="020B0604020202020204" pitchFamily="34" charset="0"/>
                <a:cs typeface="Arial" panose="020B0604020202020204" pitchFamily="34" charset="0"/>
              </a:rPr>
              <a:t>Endogenous </a:t>
            </a:r>
            <a:r>
              <a:rPr lang="en-US" sz="2400" b="1" dirty="0" smtClean="0">
                <a:solidFill>
                  <a:srgbClr val="990033"/>
                </a:solidFill>
                <a:latin typeface="Arial" panose="020B0604020202020204" pitchFamily="34" charset="0"/>
                <a:cs typeface="Arial" panose="020B0604020202020204" pitchFamily="34" charset="0"/>
              </a:rPr>
              <a:t>variable</a:t>
            </a:r>
            <a:endParaRPr lang="en-US" sz="2400" dirty="0">
              <a:solidFill>
                <a:srgbClr val="990033"/>
              </a:solidFill>
              <a:latin typeface="Arial" panose="020B0604020202020204" pitchFamily="34" charset="0"/>
              <a:cs typeface="Arial" panose="020B0604020202020204" pitchFamily="34" charset="0"/>
            </a:endParaRPr>
          </a:p>
          <a:p>
            <a:pPr marL="342900" indent="-342900">
              <a:lnSpc>
                <a:spcPct val="150000"/>
              </a:lnSpc>
              <a:buClr>
                <a:srgbClr val="FF0000"/>
              </a:buClr>
              <a:buFont typeface="Arial" panose="020B0604020202020204" pitchFamily="34" charset="0"/>
              <a:buChar char="•"/>
            </a:pPr>
            <a:r>
              <a:rPr lang="en-US" sz="2400" b="1" dirty="0">
                <a:solidFill>
                  <a:srgbClr val="990033"/>
                </a:solidFill>
                <a:latin typeface="Arial" panose="020B0604020202020204" pitchFamily="34" charset="0"/>
                <a:cs typeface="Arial" panose="020B0604020202020204" pitchFamily="34" charset="0"/>
              </a:rPr>
              <a:t>Exogenous </a:t>
            </a:r>
            <a:r>
              <a:rPr lang="en-US" sz="2400" b="1" dirty="0" smtClean="0">
                <a:solidFill>
                  <a:srgbClr val="990033"/>
                </a:solidFill>
                <a:latin typeface="Arial" panose="020B0604020202020204" pitchFamily="34" charset="0"/>
                <a:cs typeface="Arial" panose="020B0604020202020204" pitchFamily="34" charset="0"/>
              </a:rPr>
              <a:t>variable</a:t>
            </a:r>
          </a:p>
          <a:p>
            <a:pPr marL="342900" indent="-342900">
              <a:lnSpc>
                <a:spcPct val="150000"/>
              </a:lnSpc>
              <a:buClr>
                <a:srgbClr val="FF0000"/>
              </a:buClr>
              <a:buFont typeface="Arial" panose="020B0604020202020204" pitchFamily="34" charset="0"/>
              <a:buChar char="•"/>
            </a:pPr>
            <a:r>
              <a:rPr lang="en-US" sz="2400" b="1" dirty="0">
                <a:solidFill>
                  <a:srgbClr val="990033"/>
                </a:solidFill>
                <a:latin typeface="Arial" panose="020B0604020202020204" pitchFamily="34" charset="0"/>
                <a:cs typeface="Arial" panose="020B0604020202020204" pitchFamily="34" charset="0"/>
              </a:rPr>
              <a:t>Binary </a:t>
            </a:r>
            <a:r>
              <a:rPr lang="en-US" sz="2400" b="1" dirty="0" smtClean="0">
                <a:solidFill>
                  <a:srgbClr val="990033"/>
                </a:solidFill>
                <a:latin typeface="Arial" panose="020B0604020202020204" pitchFamily="34" charset="0"/>
                <a:cs typeface="Arial" panose="020B0604020202020204" pitchFamily="34" charset="0"/>
              </a:rPr>
              <a:t>variable</a:t>
            </a:r>
            <a:endParaRPr lang="en-US" sz="2400" b="1" dirty="0">
              <a:solidFill>
                <a:srgbClr val="9900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82123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59496" y="404664"/>
            <a:ext cx="8909904" cy="1512168"/>
          </a:xfrm>
        </p:spPr>
        <p:txBody>
          <a:bodyPr>
            <a:normAutofit/>
          </a:bodyPr>
          <a:lstStyle/>
          <a:p>
            <a:r>
              <a:rPr lang="en-US" sz="4800" b="1" dirty="0"/>
              <a:t>Theoretical Framework and Hypothesis</a:t>
            </a:r>
          </a:p>
        </p:txBody>
      </p:sp>
      <p:graphicFrame>
        <p:nvGraphicFramePr>
          <p:cNvPr id="7" name="Diagram 6"/>
          <p:cNvGraphicFramePr/>
          <p:nvPr>
            <p:extLst>
              <p:ext uri="{D42A27DB-BD31-4B8C-83A1-F6EECF244321}">
                <p14:modId xmlns:p14="http://schemas.microsoft.com/office/powerpoint/2010/main" val="3227972299"/>
              </p:ext>
            </p:extLst>
          </p:nvPr>
        </p:nvGraphicFramePr>
        <p:xfrm>
          <a:off x="1003812" y="1909252"/>
          <a:ext cx="10801200" cy="2023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503713" y="3573017"/>
            <a:ext cx="1643591" cy="830997"/>
          </a:xfrm>
          <a:prstGeom prst="rect">
            <a:avLst/>
          </a:prstGeom>
          <a:noFill/>
        </p:spPr>
        <p:txBody>
          <a:bodyPr wrap="none" rtlCol="0">
            <a:spAutoFit/>
          </a:bodyPr>
          <a:lstStyle/>
          <a:p>
            <a:pPr marL="342900" indent="-342900">
              <a:buFont typeface="Arial" panose="020B0604020202020204" pitchFamily="34" charset="0"/>
              <a:buChar char="•"/>
            </a:pPr>
            <a:r>
              <a:rPr lang="en-US" sz="1600" b="1" dirty="0"/>
              <a:t>Concept</a:t>
            </a:r>
          </a:p>
          <a:p>
            <a:pPr marL="342900" indent="-342900">
              <a:buFont typeface="Arial" panose="020B0604020202020204" pitchFamily="34" charset="0"/>
              <a:buChar char="•"/>
            </a:pPr>
            <a:r>
              <a:rPr lang="en-US" sz="1600" b="1" dirty="0"/>
              <a:t>Construct</a:t>
            </a:r>
          </a:p>
          <a:p>
            <a:pPr marL="342900" indent="-342900">
              <a:buFont typeface="Arial" panose="020B0604020202020204" pitchFamily="34" charset="0"/>
              <a:buChar char="•"/>
            </a:pPr>
            <a:r>
              <a:rPr lang="en-US" sz="1600" b="1" dirty="0"/>
              <a:t>Proposition</a:t>
            </a:r>
          </a:p>
        </p:txBody>
      </p:sp>
      <p:sp>
        <p:nvSpPr>
          <p:cNvPr id="9" name="TextBox 8"/>
          <p:cNvSpPr txBox="1"/>
          <p:nvPr/>
        </p:nvSpPr>
        <p:spPr>
          <a:xfrm>
            <a:off x="6384032" y="3573016"/>
            <a:ext cx="1699504" cy="400110"/>
          </a:xfrm>
          <a:prstGeom prst="rect">
            <a:avLst/>
          </a:prstGeom>
          <a:noFill/>
        </p:spPr>
        <p:txBody>
          <a:bodyPr wrap="none" rtlCol="0">
            <a:spAutoFit/>
          </a:bodyPr>
          <a:lstStyle/>
          <a:p>
            <a:pPr marL="342900" indent="-342900">
              <a:buFont typeface="Arial" panose="020B0604020202020204" pitchFamily="34" charset="0"/>
              <a:buChar char="•"/>
            </a:pPr>
            <a:r>
              <a:rPr lang="en-US" sz="2000" b="1" dirty="0"/>
              <a:t>Variables</a:t>
            </a:r>
          </a:p>
        </p:txBody>
      </p:sp>
    </p:spTree>
    <p:extLst>
      <p:ext uri="{BB962C8B-B14F-4D97-AF65-F5344CB8AC3E}">
        <p14:creationId xmlns:p14="http://schemas.microsoft.com/office/powerpoint/2010/main" val="2362286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2895600" y="579841"/>
            <a:ext cx="5143500" cy="458587"/>
          </a:xfrm>
          <a:noFill/>
          <a:ln/>
        </p:spPr>
        <p:txBody>
          <a:bodyPr wrap="square">
            <a:spAutoFit/>
          </a:bodyPr>
          <a:lstStyle/>
          <a:p>
            <a:r>
              <a:rPr lang="en-US" altLang="en-US" sz="2800" b="1" i="1" dirty="0">
                <a:solidFill>
                  <a:srgbClr val="FF0000"/>
                </a:solidFill>
                <a:latin typeface="Tahoma" pitchFamily="34" charset="0"/>
              </a:rPr>
              <a:t>RESEARCH PROCESS</a:t>
            </a:r>
          </a:p>
        </p:txBody>
      </p:sp>
      <p:sp>
        <p:nvSpPr>
          <p:cNvPr id="238596" name="Rectangle 4"/>
          <p:cNvSpPr>
            <a:spLocks noChangeArrowheads="1"/>
          </p:cNvSpPr>
          <p:nvPr/>
        </p:nvSpPr>
        <p:spPr bwMode="auto">
          <a:xfrm>
            <a:off x="4324350" y="2286000"/>
            <a:ext cx="342900" cy="5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sz="1800"/>
          </a:p>
        </p:txBody>
      </p:sp>
      <p:grpSp>
        <p:nvGrpSpPr>
          <p:cNvPr id="2" name="Group 1"/>
          <p:cNvGrpSpPr/>
          <p:nvPr/>
        </p:nvGrpSpPr>
        <p:grpSpPr>
          <a:xfrm>
            <a:off x="1651376" y="1161260"/>
            <a:ext cx="8836929" cy="5181337"/>
            <a:chOff x="1651376" y="422604"/>
            <a:chExt cx="8836929" cy="6203326"/>
          </a:xfrm>
        </p:grpSpPr>
        <p:sp>
          <p:nvSpPr>
            <p:cNvPr id="238595" name="Rectangle 3"/>
            <p:cNvSpPr>
              <a:spLocks noChangeArrowheads="1"/>
            </p:cNvSpPr>
            <p:nvPr/>
          </p:nvSpPr>
          <p:spPr bwMode="auto">
            <a:xfrm>
              <a:off x="1725305" y="422604"/>
              <a:ext cx="8763000" cy="620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866" tIns="33338" rIns="67866" bIns="33338">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r>
                <a:rPr lang="en-US" altLang="en-US" b="1" i="1" dirty="0">
                  <a:solidFill>
                    <a:srgbClr val="002060"/>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Identify and Define Research Problem</a:t>
              </a:r>
            </a:p>
            <a:p>
              <a:r>
                <a:rPr lang="en-US" altLang="en-US" b="1" dirty="0">
                  <a:solidFill>
                    <a:srgbClr val="002060"/>
                  </a:solidFill>
                  <a:latin typeface="Verdana" panose="020B0604030504040204" pitchFamily="34" charset="0"/>
                  <a:ea typeface="Verdana" panose="020B0604030504040204" pitchFamily="34" charset="0"/>
                  <a:cs typeface="Verdana" panose="020B0604030504040204" pitchFamily="34" charset="0"/>
                </a:rPr>
                <a:t>		</a:t>
              </a:r>
            </a:p>
            <a:p>
              <a:r>
                <a:rPr lang="en-US" altLang="en-US" b="1"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altLang="en-US" b="1" i="1" dirty="0" smtClean="0">
                  <a:solidFill>
                    <a:srgbClr val="002060"/>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Theory </a:t>
              </a:r>
              <a:r>
                <a:rPr lang="en-US" altLang="en-US" b="1" i="1" dirty="0">
                  <a:solidFill>
                    <a:srgbClr val="002060"/>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 Practice</a:t>
              </a:r>
            </a:p>
            <a:p>
              <a:r>
                <a:rPr lang="en-US" altLang="en-US" b="1" dirty="0">
                  <a:solidFill>
                    <a:srgbClr val="002060"/>
                  </a:solidFill>
                  <a:latin typeface="Verdana" panose="020B0604030504040204" pitchFamily="34" charset="0"/>
                  <a:ea typeface="Verdana" panose="020B0604030504040204" pitchFamily="34" charset="0"/>
                  <a:cs typeface="Verdana" panose="020B0604030504040204" pitchFamily="34" charset="0"/>
                </a:rPr>
                <a:t>			</a:t>
              </a:r>
            </a:p>
            <a:p>
              <a:r>
                <a:rPr lang="en-US" altLang="en-US" b="1"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altLang="en-US" b="1" i="1" dirty="0">
                  <a:solidFill>
                    <a:srgbClr val="002060"/>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Hypotheses / Conceptualization</a:t>
              </a:r>
            </a:p>
            <a:p>
              <a:r>
                <a:rPr lang="en-US" altLang="en-US" b="1" dirty="0">
                  <a:solidFill>
                    <a:srgbClr val="002060"/>
                  </a:solidFill>
                  <a:latin typeface="Verdana" panose="020B0604030504040204" pitchFamily="34" charset="0"/>
                  <a:ea typeface="Verdana" panose="020B0604030504040204" pitchFamily="34" charset="0"/>
                  <a:cs typeface="Verdana" panose="020B0604030504040204" pitchFamily="34" charset="0"/>
                </a:rPr>
                <a:t>				</a:t>
              </a:r>
            </a:p>
            <a:p>
              <a:r>
                <a:rPr lang="en-US" altLang="en-US" b="1"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altLang="en-US" b="1" i="1" dirty="0">
                  <a:solidFill>
                    <a:srgbClr val="002060"/>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Research Design</a:t>
              </a:r>
            </a:p>
            <a:p>
              <a:r>
                <a:rPr lang="en-US" altLang="en-US" b="1" dirty="0">
                  <a:solidFill>
                    <a:srgbClr val="002060"/>
                  </a:solidFill>
                  <a:latin typeface="Verdana" panose="020B0604030504040204" pitchFamily="34" charset="0"/>
                  <a:ea typeface="Verdana" panose="020B0604030504040204" pitchFamily="34" charset="0"/>
                  <a:cs typeface="Verdana" panose="020B0604030504040204" pitchFamily="34" charset="0"/>
                </a:rPr>
                <a:t>					</a:t>
              </a:r>
            </a:p>
            <a:p>
              <a:r>
                <a:rPr lang="en-US" altLang="en-US" b="1"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altLang="en-US" b="1" i="1" dirty="0">
                  <a:solidFill>
                    <a:srgbClr val="002060"/>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Data collection</a:t>
              </a:r>
            </a:p>
            <a:p>
              <a:r>
                <a:rPr lang="en-US" altLang="en-US" b="1" dirty="0">
                  <a:solidFill>
                    <a:srgbClr val="002060"/>
                  </a:solidFill>
                  <a:latin typeface="Verdana" panose="020B0604030504040204" pitchFamily="34" charset="0"/>
                  <a:ea typeface="Verdana" panose="020B0604030504040204" pitchFamily="34" charset="0"/>
                  <a:cs typeface="Verdana" panose="020B0604030504040204" pitchFamily="34" charset="0"/>
                </a:rPr>
                <a:t>						</a:t>
              </a:r>
            </a:p>
            <a:p>
              <a:r>
                <a:rPr lang="en-US" altLang="en-US" b="1"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altLang="en-US" b="1" i="1" dirty="0">
                  <a:solidFill>
                    <a:srgbClr val="002060"/>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Data Analysis</a:t>
              </a:r>
            </a:p>
            <a:p>
              <a:r>
                <a:rPr lang="en-US" altLang="en-US" b="1"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altLang="en-US" b="1" dirty="0">
                  <a:solidFill>
                    <a:srgbClr val="002060"/>
                  </a:solidFill>
                  <a:latin typeface="Verdana" panose="020B0604030504040204" pitchFamily="34" charset="0"/>
                  <a:ea typeface="Verdana" panose="020B0604030504040204" pitchFamily="34" charset="0"/>
                  <a:cs typeface="Verdana" panose="020B0604030504040204" pitchFamily="34" charset="0"/>
                  <a:sym typeface="Monotype Sorts" pitchFamily="2" charset="2"/>
                </a:rPr>
                <a:t>    </a:t>
              </a:r>
              <a:endParaRPr lang="en-US" altLang="en-US"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en-US" altLang="en-US" b="1"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altLang="en-US" b="1" i="1" dirty="0">
                  <a:solidFill>
                    <a:srgbClr val="002060"/>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Findings</a:t>
              </a:r>
            </a:p>
          </p:txBody>
        </p:sp>
        <p:sp>
          <p:nvSpPr>
            <p:cNvPr id="238597" name="Rectangle 5"/>
            <p:cNvSpPr>
              <a:spLocks noChangeArrowheads="1"/>
            </p:cNvSpPr>
            <p:nvPr/>
          </p:nvSpPr>
          <p:spPr bwMode="auto">
            <a:xfrm>
              <a:off x="1651376" y="1436644"/>
              <a:ext cx="838200" cy="381000"/>
            </a:xfrm>
            <a:prstGeom prst="rect">
              <a:avLst/>
            </a:prstGeom>
            <a:noFill/>
            <a:ln>
              <a:noFill/>
            </a:ln>
            <a:effectLst/>
            <a:extLst/>
          </p:spPr>
          <p:txBody>
            <a:bodyPr wrap="none" anchor="ct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buFont typeface="Wingdings 3" pitchFamily="18" charset="2"/>
                <a:buChar char="â"/>
              </a:pPr>
              <a:r>
                <a:rPr lang="en-US" altLang="en-US" sz="2800" dirty="0">
                  <a:solidFill>
                    <a:srgbClr val="FF0000"/>
                  </a:solidFill>
                </a:rPr>
                <a:t>  </a:t>
              </a:r>
            </a:p>
          </p:txBody>
        </p:sp>
        <p:sp>
          <p:nvSpPr>
            <p:cNvPr id="12" name="Rectangle 5"/>
            <p:cNvSpPr>
              <a:spLocks noChangeArrowheads="1"/>
            </p:cNvSpPr>
            <p:nvPr/>
          </p:nvSpPr>
          <p:spPr bwMode="auto">
            <a:xfrm>
              <a:off x="2315899" y="2273886"/>
              <a:ext cx="838200" cy="381000"/>
            </a:xfrm>
            <a:prstGeom prst="rect">
              <a:avLst/>
            </a:prstGeom>
            <a:noFill/>
            <a:ln>
              <a:noFill/>
            </a:ln>
            <a:effectLst/>
            <a:extLst/>
          </p:spPr>
          <p:txBody>
            <a:bodyPr wrap="none" anchor="ct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buFont typeface="Wingdings 3" pitchFamily="18" charset="2"/>
                <a:buChar char="â"/>
              </a:pPr>
              <a:r>
                <a:rPr lang="en-US" altLang="en-US" sz="2800" dirty="0">
                  <a:solidFill>
                    <a:srgbClr val="FF0000"/>
                  </a:solidFill>
                </a:rPr>
                <a:t>  </a:t>
              </a:r>
            </a:p>
          </p:txBody>
        </p:sp>
        <p:sp>
          <p:nvSpPr>
            <p:cNvPr id="13" name="Rectangle 5"/>
            <p:cNvSpPr>
              <a:spLocks noChangeArrowheads="1"/>
            </p:cNvSpPr>
            <p:nvPr/>
          </p:nvSpPr>
          <p:spPr bwMode="auto">
            <a:xfrm>
              <a:off x="3140449" y="3186784"/>
              <a:ext cx="838200" cy="381000"/>
            </a:xfrm>
            <a:prstGeom prst="rect">
              <a:avLst/>
            </a:prstGeom>
            <a:noFill/>
            <a:ln>
              <a:noFill/>
            </a:ln>
            <a:effectLst/>
            <a:extLst/>
          </p:spPr>
          <p:txBody>
            <a:bodyPr wrap="none" anchor="ct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buFont typeface="Wingdings 3" pitchFamily="18" charset="2"/>
                <a:buChar char="â"/>
              </a:pPr>
              <a:r>
                <a:rPr lang="en-US" altLang="en-US" sz="2800" dirty="0">
                  <a:solidFill>
                    <a:srgbClr val="FF0000"/>
                  </a:solidFill>
                </a:rPr>
                <a:t>  </a:t>
              </a:r>
            </a:p>
          </p:txBody>
        </p:sp>
        <p:sp>
          <p:nvSpPr>
            <p:cNvPr id="14" name="Rectangle 5"/>
            <p:cNvSpPr>
              <a:spLocks noChangeArrowheads="1"/>
            </p:cNvSpPr>
            <p:nvPr/>
          </p:nvSpPr>
          <p:spPr bwMode="auto">
            <a:xfrm>
              <a:off x="3978320" y="4011107"/>
              <a:ext cx="838200" cy="381000"/>
            </a:xfrm>
            <a:prstGeom prst="rect">
              <a:avLst/>
            </a:prstGeom>
            <a:noFill/>
            <a:ln>
              <a:noFill/>
            </a:ln>
            <a:effectLst/>
            <a:extLst/>
          </p:spPr>
          <p:txBody>
            <a:bodyPr wrap="none" anchor="ct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buFont typeface="Wingdings 3" pitchFamily="18" charset="2"/>
                <a:buChar char="â"/>
              </a:pPr>
              <a:r>
                <a:rPr lang="en-US" altLang="en-US" sz="2800" dirty="0">
                  <a:solidFill>
                    <a:srgbClr val="FF0000"/>
                  </a:solidFill>
                </a:rPr>
                <a:t>  </a:t>
              </a:r>
            </a:p>
          </p:txBody>
        </p:sp>
        <p:sp>
          <p:nvSpPr>
            <p:cNvPr id="15" name="Rectangle 5"/>
            <p:cNvSpPr>
              <a:spLocks noChangeArrowheads="1"/>
            </p:cNvSpPr>
            <p:nvPr/>
          </p:nvSpPr>
          <p:spPr bwMode="auto">
            <a:xfrm>
              <a:off x="4876800" y="4881988"/>
              <a:ext cx="838200" cy="381000"/>
            </a:xfrm>
            <a:prstGeom prst="rect">
              <a:avLst/>
            </a:prstGeom>
            <a:noFill/>
            <a:ln>
              <a:noFill/>
            </a:ln>
            <a:effectLst/>
            <a:extLst/>
          </p:spPr>
          <p:txBody>
            <a:bodyPr wrap="none" anchor="ct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buFont typeface="Wingdings 3" pitchFamily="18" charset="2"/>
                <a:buChar char="â"/>
              </a:pPr>
              <a:r>
                <a:rPr lang="en-US" altLang="en-US" sz="2800" dirty="0">
                  <a:solidFill>
                    <a:srgbClr val="FF0000"/>
                  </a:solidFill>
                </a:rPr>
                <a:t>  </a:t>
              </a:r>
            </a:p>
          </p:txBody>
        </p:sp>
        <p:sp>
          <p:nvSpPr>
            <p:cNvPr id="16" name="Rectangle 5"/>
            <p:cNvSpPr>
              <a:spLocks noChangeArrowheads="1"/>
            </p:cNvSpPr>
            <p:nvPr/>
          </p:nvSpPr>
          <p:spPr bwMode="auto">
            <a:xfrm>
              <a:off x="5665838" y="5796239"/>
              <a:ext cx="838200" cy="381000"/>
            </a:xfrm>
            <a:prstGeom prst="rect">
              <a:avLst/>
            </a:prstGeom>
            <a:noFill/>
            <a:ln>
              <a:noFill/>
            </a:ln>
            <a:effectLst/>
            <a:extLst/>
          </p:spPr>
          <p:txBody>
            <a:bodyPr wrap="none" anchor="ct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buFont typeface="Wingdings 3" pitchFamily="18" charset="2"/>
                <a:buChar char="â"/>
              </a:pPr>
              <a:r>
                <a:rPr lang="en-US" altLang="en-US" sz="2800" dirty="0">
                  <a:solidFill>
                    <a:srgbClr val="FF0000"/>
                  </a:solidFill>
                </a:rPr>
                <a:t>  </a:t>
              </a:r>
            </a:p>
          </p:txBody>
        </p:sp>
      </p:grpSp>
    </p:spTree>
    <p:extLst>
      <p:ext uri="{BB962C8B-B14F-4D97-AF65-F5344CB8AC3E}">
        <p14:creationId xmlns:p14="http://schemas.microsoft.com/office/powerpoint/2010/main" val="386402173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idx="4294967295"/>
          </p:nvPr>
        </p:nvSpPr>
        <p:spPr>
          <a:xfrm>
            <a:off x="7959725" y="674688"/>
            <a:ext cx="4232275" cy="762000"/>
          </a:xfrm>
        </p:spPr>
        <p:txBody>
          <a:bodyPr>
            <a:normAutofit fontScale="90000"/>
          </a:bodyPr>
          <a:lstStyle/>
          <a:p>
            <a:pPr algn="r"/>
            <a:r>
              <a:rPr lang="en-US" altLang="en-US" sz="3200" b="1" dirty="0" smtClean="0">
                <a:solidFill>
                  <a:srgbClr val="FF0000"/>
                </a:solidFill>
              </a:rPr>
              <a:t>What Is Hypothesis?</a:t>
            </a:r>
            <a:endParaRPr lang="en-US" altLang="en-US" sz="3200" b="1" dirty="0">
              <a:solidFill>
                <a:srgbClr val="FF0000"/>
              </a:solidFill>
            </a:endParaRPr>
          </a:p>
        </p:txBody>
      </p:sp>
      <p:sp>
        <p:nvSpPr>
          <p:cNvPr id="32772" name="Rectangle 3"/>
          <p:cNvSpPr>
            <a:spLocks noGrp="1" noChangeArrowheads="1"/>
          </p:cNvSpPr>
          <p:nvPr>
            <p:ph sz="quarter" idx="4294967295"/>
          </p:nvPr>
        </p:nvSpPr>
        <p:spPr>
          <a:xfrm>
            <a:off x="5040313" y="1481138"/>
            <a:ext cx="7151687" cy="1349375"/>
          </a:xfrm>
          <a:ln w="28575">
            <a:solidFill>
              <a:schemeClr val="accent2">
                <a:lumMod val="50000"/>
              </a:schemeClr>
            </a:solidFill>
          </a:ln>
        </p:spPr>
        <p:txBody>
          <a:bodyPr>
            <a:normAutofit/>
          </a:bodyPr>
          <a:lstStyle/>
          <a:p>
            <a:pPr marL="363538" indent="-363538"/>
            <a:r>
              <a:rPr lang="en-US" altLang="en-US" dirty="0" smtClean="0"/>
              <a:t>A statement that shows a relationship between two or more variables in testable form.</a:t>
            </a:r>
          </a:p>
          <a:p>
            <a:pPr marL="363538" indent="-363538"/>
            <a:r>
              <a:rPr lang="en-US" altLang="en-US" dirty="0" smtClean="0"/>
              <a:t>A proposition formulated for empirical testing </a:t>
            </a:r>
          </a:p>
          <a:p>
            <a:pPr marL="319088" indent="-319088">
              <a:buNone/>
            </a:pPr>
            <a:endParaRPr lang="en-US" altLang="en-US" dirty="0" smtClean="0"/>
          </a:p>
        </p:txBody>
      </p:sp>
      <p:pic>
        <p:nvPicPr>
          <p:cNvPr id="6146" name="Picture 2" descr="http://www.wphillips.com/Examin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29" y="696686"/>
            <a:ext cx="2888342" cy="346891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667657" y="3194273"/>
            <a:ext cx="7053944" cy="913267"/>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defRPr/>
            </a:pPr>
            <a:r>
              <a:rPr lang="en-US" sz="3200" b="1" dirty="0" smtClean="0">
                <a:solidFill>
                  <a:srgbClr val="C00000"/>
                </a:solidFill>
              </a:rPr>
              <a:t>The hypothesis is the foundation of the research</a:t>
            </a:r>
            <a:endParaRPr lang="en-US" sz="3200" b="1" dirty="0">
              <a:solidFill>
                <a:srgbClr val="C00000"/>
              </a:solidFill>
            </a:endParaRPr>
          </a:p>
        </p:txBody>
      </p:sp>
      <p:pic>
        <p:nvPicPr>
          <p:cNvPr id="6148" name="Picture 4" descr="https://lh5.googleusercontent.com/PkYlAwUs2z7VBAvFYMvpSM-9ASro9hKezwvqvL3o8SrzWdnwIAyuMkrHQu2dgaceJDtBFMMC0x_duT-hOsdSaOgQX4ABS1N8cfc2oXuH9MCQ-auOomBFfZItJGPrA8pRMA"/>
          <p:cNvPicPr>
            <a:picLocks noChangeAspect="1" noChangeArrowheads="1"/>
          </p:cNvPicPr>
          <p:nvPr/>
        </p:nvPicPr>
        <p:blipFill rotWithShape="1">
          <a:blip r:embed="rId3">
            <a:extLst>
              <a:ext uri="{28A0092B-C50C-407E-A947-70E740481C1C}">
                <a14:useLocalDpi xmlns:a14="http://schemas.microsoft.com/office/drawing/2010/main" val="0"/>
              </a:ext>
            </a:extLst>
          </a:blip>
          <a:srcRect l="52378" t="29343"/>
          <a:stretch/>
        </p:blipFill>
        <p:spPr bwMode="auto">
          <a:xfrm>
            <a:off x="8577942" y="2917371"/>
            <a:ext cx="2989942" cy="332377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40228" y="4235488"/>
            <a:ext cx="9274629" cy="1938992"/>
          </a:xfrm>
          <a:prstGeom prst="rect">
            <a:avLst/>
          </a:prstGeom>
          <a:ln w="28575">
            <a:solidFill>
              <a:schemeClr val="accent2">
                <a:lumMod val="50000"/>
              </a:schemeClr>
            </a:solidFill>
          </a:ln>
        </p:spPr>
        <p:txBody>
          <a:bodyPr wrap="square">
            <a:spAutoFit/>
          </a:bodyPr>
          <a:lstStyle/>
          <a:p>
            <a:pPr marL="342900" indent="-342900">
              <a:buFont typeface="Arial" panose="020B0604020202020204" pitchFamily="34" charset="0"/>
              <a:buChar char="•"/>
            </a:pPr>
            <a:r>
              <a:rPr lang="en-US" altLang="en-US" sz="2400" dirty="0"/>
              <a:t>The development of a hypothesis is the first step in designing and conducting research</a:t>
            </a:r>
          </a:p>
          <a:p>
            <a:pPr marL="342900" indent="-342900">
              <a:buFont typeface="Arial" panose="020B0604020202020204" pitchFamily="34" charset="0"/>
              <a:buChar char="•"/>
            </a:pPr>
            <a:r>
              <a:rPr lang="en-US" altLang="en-US" sz="2400" dirty="0"/>
              <a:t>The hypothesis should be clear, specific, and testable (or researchable)</a:t>
            </a:r>
          </a:p>
          <a:p>
            <a:pPr marL="342900" indent="-342900">
              <a:buFont typeface="Arial" panose="020B0604020202020204" pitchFamily="34" charset="0"/>
              <a:buChar char="•"/>
            </a:pPr>
            <a:r>
              <a:rPr lang="en-US" altLang="en-US" sz="2400" dirty="0"/>
              <a:t>The hypothesis is the link between the theory and the research, that </a:t>
            </a:r>
            <a:r>
              <a:rPr lang="en-US" altLang="en-US" sz="2400" u="sng" dirty="0"/>
              <a:t>leads</a:t>
            </a:r>
            <a:r>
              <a:rPr lang="en-US" altLang="en-US" sz="2400" dirty="0"/>
              <a:t> us to new discoveries</a:t>
            </a:r>
          </a:p>
        </p:txBody>
      </p:sp>
    </p:spTree>
    <p:extLst>
      <p:ext uri="{BB962C8B-B14F-4D97-AF65-F5344CB8AC3E}">
        <p14:creationId xmlns:p14="http://schemas.microsoft.com/office/powerpoint/2010/main" val="30887562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idx="4294967295"/>
          </p:nvPr>
        </p:nvSpPr>
        <p:spPr>
          <a:xfrm>
            <a:off x="0" y="696913"/>
            <a:ext cx="7475538" cy="685800"/>
          </a:xfrm>
        </p:spPr>
        <p:txBody>
          <a:bodyPr>
            <a:normAutofit fontScale="90000"/>
          </a:bodyPr>
          <a:lstStyle/>
          <a:p>
            <a:pPr algn="ctr"/>
            <a:r>
              <a:rPr lang="en-US" altLang="en-US" sz="3200" b="1" dirty="0" smtClean="0">
                <a:solidFill>
                  <a:srgbClr val="C00000"/>
                </a:solidFill>
                <a:latin typeface="Arial" panose="020B0604020202020204" pitchFamily="34" charset="0"/>
                <a:cs typeface="Arial" panose="020B0604020202020204" pitchFamily="34" charset="0"/>
              </a:rPr>
              <a:t>How Do We Derive Hypotheses?</a:t>
            </a:r>
            <a:endParaRPr lang="en-US" altLang="en-US" sz="3200" b="1" dirty="0">
              <a:solidFill>
                <a:srgbClr val="C00000"/>
              </a:solidFill>
              <a:latin typeface="Arial" panose="020B0604020202020204" pitchFamily="34" charset="0"/>
              <a:cs typeface="Arial" panose="020B0604020202020204" pitchFamily="34" charset="0"/>
            </a:endParaRPr>
          </a:p>
        </p:txBody>
      </p:sp>
      <p:sp>
        <p:nvSpPr>
          <p:cNvPr id="6" name="Rectangle 3"/>
          <p:cNvSpPr txBox="1">
            <a:spLocks noChangeArrowheads="1"/>
          </p:cNvSpPr>
          <p:nvPr/>
        </p:nvSpPr>
        <p:spPr>
          <a:xfrm>
            <a:off x="5820229" y="1364343"/>
            <a:ext cx="5646056" cy="3077027"/>
          </a:xfrm>
          <a:prstGeom prst="rect">
            <a:avLst/>
          </a:prstGeom>
          <a:ln w="28575">
            <a:solidFill>
              <a:srgbClr val="003300"/>
            </a:solidFill>
          </a:ln>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319088" indent="-319088" algn="just">
              <a:buFont typeface="Arial"/>
              <a:buNone/>
            </a:pPr>
            <a:r>
              <a:rPr lang="en-US" altLang="en-US" sz="2800" b="1" dirty="0" smtClean="0">
                <a:solidFill>
                  <a:srgbClr val="002060"/>
                </a:solidFill>
              </a:rPr>
              <a:t>   If it is from own observation, supported by other research, supported by other hypothesis, supported by other literature review, and supported by YOUR OWN theoretical framework. </a:t>
            </a:r>
          </a:p>
        </p:txBody>
      </p:sp>
      <p:sp>
        <p:nvSpPr>
          <p:cNvPr id="4" name="Down Arrow 3"/>
          <p:cNvSpPr/>
          <p:nvPr/>
        </p:nvSpPr>
        <p:spPr>
          <a:xfrm>
            <a:off x="8084458" y="4586514"/>
            <a:ext cx="870857" cy="11030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Two coffee cups"/>
          <p:cNvPicPr>
            <a:picLocks noChangeAspect="1" noChangeArrowheads="1"/>
          </p:cNvPicPr>
          <p:nvPr/>
        </p:nvPicPr>
        <p:blipFill>
          <a:blip r:embed="rId3">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620033" y="1407886"/>
            <a:ext cx="5127624" cy="387531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txBox="1">
            <a:spLocks noChangeArrowheads="1"/>
          </p:cNvSpPr>
          <p:nvPr/>
        </p:nvSpPr>
        <p:spPr>
          <a:xfrm>
            <a:off x="687935" y="1393371"/>
            <a:ext cx="5030694" cy="385098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319088" indent="-319088"/>
            <a:r>
              <a:rPr lang="en-US" altLang="en-US" sz="2800" b="1" dirty="0" smtClean="0">
                <a:solidFill>
                  <a:srgbClr val="FFFF99"/>
                </a:solidFill>
              </a:rPr>
              <a:t>From own dreams?</a:t>
            </a:r>
          </a:p>
          <a:p>
            <a:pPr marL="319088" indent="-319088"/>
            <a:r>
              <a:rPr lang="en-US" altLang="en-US" sz="2800" b="1" dirty="0" smtClean="0">
                <a:solidFill>
                  <a:srgbClr val="FFFF99"/>
                </a:solidFill>
              </a:rPr>
              <a:t>From own observations?</a:t>
            </a:r>
          </a:p>
          <a:p>
            <a:pPr marL="319088" indent="-319088"/>
            <a:r>
              <a:rPr lang="en-US" altLang="en-US" sz="2800" b="1" dirty="0" smtClean="0">
                <a:solidFill>
                  <a:srgbClr val="FFFF99"/>
                </a:solidFill>
              </a:rPr>
              <a:t>From other research?</a:t>
            </a:r>
          </a:p>
          <a:p>
            <a:pPr marL="319088" indent="-319088"/>
            <a:r>
              <a:rPr lang="en-US" altLang="en-US" sz="2800" b="1" dirty="0" smtClean="0">
                <a:solidFill>
                  <a:srgbClr val="FFFF99"/>
                </a:solidFill>
              </a:rPr>
              <a:t>From other hypothesis?</a:t>
            </a:r>
          </a:p>
          <a:p>
            <a:pPr marL="319088" indent="-319088"/>
            <a:r>
              <a:rPr lang="en-US" altLang="en-US" sz="2800" b="1" dirty="0" smtClean="0">
                <a:solidFill>
                  <a:srgbClr val="FFFF99"/>
                </a:solidFill>
              </a:rPr>
              <a:t>From literature review?</a:t>
            </a:r>
          </a:p>
          <a:p>
            <a:pPr marL="319088" indent="-319088"/>
            <a:r>
              <a:rPr lang="en-US" altLang="en-US" sz="2800" b="1" dirty="0" smtClean="0">
                <a:solidFill>
                  <a:srgbClr val="FFFF99"/>
                </a:solidFill>
              </a:rPr>
              <a:t>From theoretical framework?</a:t>
            </a:r>
          </a:p>
        </p:txBody>
      </p:sp>
      <p:sp>
        <p:nvSpPr>
          <p:cNvPr id="11" name="Right Arrow 10"/>
          <p:cNvSpPr/>
          <p:nvPr/>
        </p:nvSpPr>
        <p:spPr>
          <a:xfrm>
            <a:off x="4630057" y="1262739"/>
            <a:ext cx="1320800" cy="10450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122706" y="5302642"/>
            <a:ext cx="8738667" cy="1384995"/>
          </a:xfrm>
          <a:prstGeom prst="rect">
            <a:avLst/>
          </a:prstGeom>
        </p:spPr>
        <p:txBody>
          <a:bodyPr wrap="square">
            <a:spAutoFit/>
          </a:bodyPr>
          <a:lstStyle/>
          <a:p>
            <a:pPr marL="319088" indent="-319088" algn="just">
              <a:buFont typeface="Arial"/>
              <a:buNone/>
            </a:pPr>
            <a:r>
              <a:rPr lang="en-US" altLang="en-US" sz="2800" b="1" dirty="0">
                <a:solidFill>
                  <a:srgbClr val="FF0000"/>
                </a:solidFill>
                <a:latin typeface="Arial" panose="020B0604020202020204" pitchFamily="34" charset="0"/>
                <a:cs typeface="Arial" panose="020B0604020202020204" pitchFamily="34" charset="0"/>
              </a:rPr>
              <a:t>Therefore</a:t>
            </a:r>
            <a:r>
              <a:rPr lang="en-US" altLang="en-US" sz="2800" b="1" dirty="0">
                <a:solidFill>
                  <a:srgbClr val="FFFF00"/>
                </a:solidFill>
                <a:latin typeface="Arial" panose="020B0604020202020204" pitchFamily="34" charset="0"/>
                <a:cs typeface="Arial" panose="020B0604020202020204" pitchFamily="34" charset="0"/>
              </a:rPr>
              <a:t> </a:t>
            </a:r>
            <a:r>
              <a:rPr lang="en-US" altLang="en-US" sz="2800" b="1" dirty="0" smtClean="0">
                <a:solidFill>
                  <a:srgbClr val="FF0000"/>
                </a:solidFill>
                <a:latin typeface="Arial" panose="020B0604020202020204" pitchFamily="34" charset="0"/>
                <a:cs typeface="Arial" panose="020B0604020202020204" pitchFamily="34" charset="0"/>
              </a:rPr>
              <a:t>:</a:t>
            </a:r>
            <a:endParaRPr lang="en-US" altLang="en-US" sz="2000" b="1" dirty="0" smtClean="0">
              <a:solidFill>
                <a:srgbClr val="FF0000"/>
              </a:solidFill>
              <a:latin typeface="Arial" panose="020B0604020202020204" pitchFamily="34" charset="0"/>
              <a:cs typeface="Arial" panose="020B0604020202020204" pitchFamily="34" charset="0"/>
            </a:endParaRPr>
          </a:p>
          <a:p>
            <a:pPr marL="87313" algn="just">
              <a:buFont typeface="Arial"/>
              <a:buNone/>
            </a:pPr>
            <a:r>
              <a:rPr lang="en-US" altLang="en-US" sz="2800" b="1" dirty="0" smtClean="0">
                <a:latin typeface="Arial" panose="020B0604020202020204" pitchFamily="34" charset="0"/>
                <a:cs typeface="Arial" panose="020B0604020202020204" pitchFamily="34" charset="0"/>
              </a:rPr>
              <a:t>Ideally you should expect that the hypotheses to be accepted not rejected… aren’t you?</a:t>
            </a:r>
            <a:endParaRPr lang="en-US" alt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21957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359388" y="2641802"/>
            <a:ext cx="10047459" cy="377209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n-US" sz="2399" b="1" dirty="0">
                <a:solidFill>
                  <a:schemeClr val="tx1"/>
                </a:solidFill>
              </a:rPr>
              <a:t>A statement logically formed an opinion on the basis of relationships between two or more variables.</a:t>
            </a:r>
          </a:p>
          <a:p>
            <a:pPr algn="just"/>
            <a:r>
              <a:rPr lang="en-US" sz="2399" b="1" dirty="0">
                <a:solidFill>
                  <a:schemeClr val="tx1"/>
                </a:solidFill>
              </a:rPr>
              <a:t>An opinion is made on the basis of theoretical network.</a:t>
            </a:r>
          </a:p>
          <a:p>
            <a:pPr marL="318992" indent="-318992"/>
            <a:r>
              <a:rPr lang="en-US" altLang="en-US" sz="2399" b="1" dirty="0">
                <a:solidFill>
                  <a:schemeClr val="tx1"/>
                </a:solidFill>
              </a:rPr>
              <a:t> A statement that shows a relationship between two or more variables in testable form.</a:t>
            </a:r>
          </a:p>
          <a:p>
            <a:pPr marL="318992" indent="-318992"/>
            <a:r>
              <a:rPr lang="en-US" altLang="en-US" sz="2399" b="1" dirty="0">
                <a:solidFill>
                  <a:schemeClr val="tx1"/>
                </a:solidFill>
              </a:rPr>
              <a:t> A proposition formulated for empirical testing </a:t>
            </a:r>
          </a:p>
          <a:p>
            <a:pPr marL="318992" indent="-318992"/>
            <a:r>
              <a:rPr lang="en-US" sz="2399" b="1" dirty="0">
                <a:solidFill>
                  <a:schemeClr val="tx1"/>
                </a:solidFill>
              </a:rPr>
              <a:t>a prediction for the outcome of an experiment</a:t>
            </a:r>
          </a:p>
          <a:p>
            <a:pPr marL="318992" indent="-318992"/>
            <a:r>
              <a:rPr lang="en-US" sz="2399" b="1" dirty="0">
                <a:solidFill>
                  <a:schemeClr val="tx1"/>
                </a:solidFill>
              </a:rPr>
              <a:t>Explains facts and guides the research to possible outcomes</a:t>
            </a:r>
          </a:p>
          <a:p>
            <a:pPr marL="0" indent="0">
              <a:buNone/>
            </a:pPr>
            <a:endParaRPr lang="en-US" altLang="en-US" sz="2399" b="1" dirty="0">
              <a:solidFill>
                <a:schemeClr val="tx1"/>
              </a:solidFill>
            </a:endParaRPr>
          </a:p>
          <a:p>
            <a:pPr marL="0" indent="0" algn="just">
              <a:buNone/>
            </a:pPr>
            <a:endParaRPr lang="en-US" sz="2399" b="1" dirty="0">
              <a:solidFill>
                <a:schemeClr val="tx1"/>
              </a:solidFill>
            </a:endParaRPr>
          </a:p>
          <a:p>
            <a:endParaRPr lang="en-US" sz="2399" b="1" dirty="0">
              <a:solidFill>
                <a:schemeClr val="tx1"/>
              </a:solidFill>
            </a:endParaRPr>
          </a:p>
        </p:txBody>
      </p:sp>
      <p:sp>
        <p:nvSpPr>
          <p:cNvPr id="3" name="Rectangle 2"/>
          <p:cNvSpPr/>
          <p:nvPr/>
        </p:nvSpPr>
        <p:spPr>
          <a:xfrm>
            <a:off x="1676331" y="709274"/>
            <a:ext cx="8964813" cy="646163"/>
          </a:xfrm>
          <a:prstGeom prst="rect">
            <a:avLst/>
          </a:prstGeom>
        </p:spPr>
        <p:txBody>
          <a:bodyPr wrap="square">
            <a:spAutoFit/>
          </a:bodyPr>
          <a:lstStyle/>
          <a:p>
            <a:pPr algn="ctr"/>
            <a:r>
              <a:rPr lang="en-US" sz="3599" b="1" dirty="0">
                <a:solidFill>
                  <a:srgbClr val="C00000"/>
                </a:solidFill>
              </a:rPr>
              <a:t>Hypothesis Development</a:t>
            </a:r>
          </a:p>
        </p:txBody>
      </p:sp>
      <p:sp>
        <p:nvSpPr>
          <p:cNvPr id="4" name="TextBox 3"/>
          <p:cNvSpPr txBox="1"/>
          <p:nvPr/>
        </p:nvSpPr>
        <p:spPr>
          <a:xfrm>
            <a:off x="1359387" y="1904823"/>
            <a:ext cx="2734164" cy="523084"/>
          </a:xfrm>
          <a:prstGeom prst="rect">
            <a:avLst/>
          </a:prstGeom>
          <a:noFill/>
        </p:spPr>
        <p:txBody>
          <a:bodyPr wrap="square" rtlCol="0">
            <a:spAutoFit/>
          </a:bodyPr>
          <a:lstStyle/>
          <a:p>
            <a:r>
              <a:rPr lang="en-US" sz="2799" b="1" dirty="0"/>
              <a:t>Hypothesis is :</a:t>
            </a:r>
          </a:p>
        </p:txBody>
      </p:sp>
    </p:spTree>
    <p:extLst>
      <p:ext uri="{BB962C8B-B14F-4D97-AF65-F5344CB8AC3E}">
        <p14:creationId xmlns:p14="http://schemas.microsoft.com/office/powerpoint/2010/main" val="689333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830" y="686516"/>
            <a:ext cx="9598700" cy="752839"/>
          </a:xfrm>
        </p:spPr>
        <p:txBody>
          <a:bodyPr>
            <a:normAutofit fontScale="90000"/>
          </a:bodyPr>
          <a:lstStyle/>
          <a:p>
            <a:pPr algn="ctr"/>
            <a:r>
              <a:rPr lang="en-US" altLang="en-US" b="1" dirty="0" smtClean="0">
                <a:solidFill>
                  <a:srgbClr val="C00000"/>
                </a:solidFill>
              </a:rPr>
              <a:t>Hypothesis’ Format</a:t>
            </a:r>
            <a:endParaRPr lang="en-US" dirty="0">
              <a:solidFill>
                <a:srgbClr val="C00000"/>
              </a:solidFill>
            </a:endParaRPr>
          </a:p>
        </p:txBody>
      </p:sp>
      <p:sp>
        <p:nvSpPr>
          <p:cNvPr id="3" name="Content Placeholder 2"/>
          <p:cNvSpPr>
            <a:spLocks noGrp="1"/>
          </p:cNvSpPr>
          <p:nvPr>
            <p:ph idx="1"/>
          </p:nvPr>
        </p:nvSpPr>
        <p:spPr>
          <a:xfrm>
            <a:off x="1413161" y="2071202"/>
            <a:ext cx="9598700" cy="4145096"/>
          </a:xfrm>
        </p:spPr>
        <p:txBody>
          <a:bodyPr>
            <a:normAutofit/>
          </a:bodyPr>
          <a:lstStyle/>
          <a:p>
            <a:pPr>
              <a:lnSpc>
                <a:spcPct val="90000"/>
              </a:lnSpc>
            </a:pPr>
            <a:r>
              <a:rPr lang="en-US" altLang="en-US" sz="3199" b="1" dirty="0">
                <a:solidFill>
                  <a:srgbClr val="002060"/>
                </a:solidFill>
              </a:rPr>
              <a:t>If-then statement</a:t>
            </a:r>
          </a:p>
          <a:p>
            <a:pPr lvl="1">
              <a:lnSpc>
                <a:spcPct val="90000"/>
              </a:lnSpc>
            </a:pPr>
            <a:r>
              <a:rPr lang="en-US" altLang="en-US" sz="2399" b="1" dirty="0">
                <a:solidFill>
                  <a:srgbClr val="002060"/>
                </a:solidFill>
              </a:rPr>
              <a:t>If the employees are more healthy, then they will take sick leave less frequently.</a:t>
            </a:r>
          </a:p>
          <a:p>
            <a:pPr>
              <a:lnSpc>
                <a:spcPct val="90000"/>
              </a:lnSpc>
            </a:pPr>
            <a:r>
              <a:rPr lang="en-US" altLang="en-US" sz="3199" b="1" dirty="0">
                <a:solidFill>
                  <a:srgbClr val="002060"/>
                </a:solidFill>
              </a:rPr>
              <a:t>Directional </a:t>
            </a:r>
          </a:p>
          <a:p>
            <a:pPr lvl="1">
              <a:lnSpc>
                <a:spcPct val="90000"/>
              </a:lnSpc>
            </a:pPr>
            <a:r>
              <a:rPr lang="en-US" altLang="en-US" sz="2399" b="1" dirty="0">
                <a:solidFill>
                  <a:srgbClr val="002060"/>
                </a:solidFill>
              </a:rPr>
              <a:t>The greater the stress experienced in the job, the lower the job satisfaction.</a:t>
            </a:r>
          </a:p>
          <a:p>
            <a:pPr>
              <a:lnSpc>
                <a:spcPct val="90000"/>
              </a:lnSpc>
            </a:pPr>
            <a:r>
              <a:rPr lang="en-US" altLang="en-US" sz="3199" b="1" dirty="0">
                <a:solidFill>
                  <a:srgbClr val="002060"/>
                </a:solidFill>
              </a:rPr>
              <a:t>Non directional </a:t>
            </a:r>
          </a:p>
          <a:p>
            <a:pPr lvl="1">
              <a:lnSpc>
                <a:spcPct val="90000"/>
              </a:lnSpc>
            </a:pPr>
            <a:r>
              <a:rPr lang="en-US" altLang="en-US" sz="2399" b="1" dirty="0">
                <a:solidFill>
                  <a:srgbClr val="002060"/>
                </a:solidFill>
              </a:rPr>
              <a:t>There is a relationship between age and job satisfaction</a:t>
            </a:r>
          </a:p>
        </p:txBody>
      </p:sp>
    </p:spTree>
    <p:extLst>
      <p:ext uri="{BB962C8B-B14F-4D97-AF65-F5344CB8AC3E}">
        <p14:creationId xmlns:p14="http://schemas.microsoft.com/office/powerpoint/2010/main" val="297139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Content Placeholder 2"/>
          <p:cNvSpPr>
            <a:spLocks noGrp="1"/>
          </p:cNvSpPr>
          <p:nvPr>
            <p:ph idx="1"/>
          </p:nvPr>
        </p:nvSpPr>
        <p:spPr>
          <a:xfrm>
            <a:off x="767409" y="1340768"/>
            <a:ext cx="7911693" cy="5400600"/>
          </a:xfrm>
        </p:spPr>
        <p:txBody>
          <a:bodyPr>
            <a:noAutofit/>
          </a:bodyPr>
          <a:lstStyle/>
          <a:p>
            <a:pPr eaLnBrk="1" hangingPunct="1">
              <a:lnSpc>
                <a:spcPct val="90000"/>
              </a:lnSpc>
            </a:pPr>
            <a:r>
              <a:rPr lang="en-US" altLang="en-US" sz="2799" b="1" dirty="0"/>
              <a:t>If, in stating the relationship between two variables or comparing two groups, terms such as positive, negative, more than, less than, and the like are used, then these hypotheses are </a:t>
            </a:r>
            <a:r>
              <a:rPr lang="en-US" altLang="en-US" sz="2799" b="1" dirty="0">
                <a:solidFill>
                  <a:srgbClr val="FF0000"/>
                </a:solidFill>
              </a:rPr>
              <a:t>directional </a:t>
            </a:r>
            <a:r>
              <a:rPr lang="en-US" altLang="en-US" sz="2799" b="1" dirty="0"/>
              <a:t>because the direction of the relationship between the variables is indicated.</a:t>
            </a:r>
          </a:p>
          <a:p>
            <a:pPr eaLnBrk="1" hangingPunct="1">
              <a:lnSpc>
                <a:spcPct val="90000"/>
              </a:lnSpc>
              <a:buFont typeface="Arial" charset="0"/>
              <a:buNone/>
            </a:pPr>
            <a:r>
              <a:rPr lang="en-US" altLang="en-US" sz="2799" b="1" dirty="0">
                <a:solidFill>
                  <a:srgbClr val="C00000"/>
                </a:solidFill>
              </a:rPr>
              <a:t>Example:</a:t>
            </a:r>
          </a:p>
          <a:p>
            <a:pPr marL="174573" indent="0">
              <a:buNone/>
            </a:pPr>
            <a:r>
              <a:rPr lang="en-US" altLang="en-US" sz="2799" b="1" dirty="0">
                <a:solidFill>
                  <a:schemeClr val="tx2"/>
                </a:solidFill>
              </a:rPr>
              <a:t>The greater the stress experienced in the job, the lower the job satisfaction of employee</a:t>
            </a:r>
          </a:p>
          <a:p>
            <a:pPr marL="174573" indent="0">
              <a:buNone/>
            </a:pPr>
            <a:r>
              <a:rPr lang="en-US" altLang="en-US" sz="2799" b="1" dirty="0">
                <a:solidFill>
                  <a:schemeClr val="tx2"/>
                </a:solidFill>
              </a:rPr>
              <a:t>Women are more motivated than men </a:t>
            </a:r>
          </a:p>
        </p:txBody>
      </p:sp>
      <p:sp>
        <p:nvSpPr>
          <p:cNvPr id="5" name="TextBox 4"/>
          <p:cNvSpPr txBox="1"/>
          <p:nvPr/>
        </p:nvSpPr>
        <p:spPr>
          <a:xfrm>
            <a:off x="767408" y="620688"/>
            <a:ext cx="7846556" cy="523084"/>
          </a:xfrm>
          <a:prstGeom prst="rect">
            <a:avLst/>
          </a:prstGeom>
          <a:noFill/>
        </p:spPr>
        <p:txBody>
          <a:bodyPr wrap="square" rtlCol="0">
            <a:spAutoFit/>
          </a:bodyPr>
          <a:lstStyle/>
          <a:p>
            <a:pPr algn="ctr"/>
            <a:r>
              <a:rPr lang="en-US" altLang="en-US" sz="2799" b="1" dirty="0">
                <a:solidFill>
                  <a:srgbClr val="C00000"/>
                </a:solidFill>
              </a:rPr>
              <a:t>Directional and Non-directional Hypotheses</a:t>
            </a:r>
            <a:endParaRPr lang="en-US" sz="2799" cap="all"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9382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Content Placeholder 2"/>
          <p:cNvSpPr>
            <a:spLocks noGrp="1"/>
          </p:cNvSpPr>
          <p:nvPr>
            <p:ph idx="1"/>
          </p:nvPr>
        </p:nvSpPr>
        <p:spPr>
          <a:xfrm>
            <a:off x="1874724" y="1951423"/>
            <a:ext cx="8632471" cy="4220064"/>
          </a:xfrm>
        </p:spPr>
        <p:txBody>
          <a:bodyPr>
            <a:normAutofit fontScale="85000" lnSpcReduction="10000"/>
          </a:bodyPr>
          <a:lstStyle/>
          <a:p>
            <a:pPr eaLnBrk="1" hangingPunct="1"/>
            <a:r>
              <a:rPr lang="en-US" altLang="en-US" sz="2799" b="1" dirty="0">
                <a:solidFill>
                  <a:srgbClr val="C00000"/>
                </a:solidFill>
              </a:rPr>
              <a:t>Non-directional </a:t>
            </a:r>
            <a:r>
              <a:rPr lang="en-US" altLang="en-US" sz="2799" b="1" dirty="0"/>
              <a:t>hypotheses are formulated either because the relationships or differences have never been previously explored and hence there is no basis for indicating the direction, or because there have been conflicting findings in previous research studies on the variable.</a:t>
            </a:r>
          </a:p>
          <a:p>
            <a:pPr eaLnBrk="1" hangingPunct="1">
              <a:buFont typeface="Arial" charset="0"/>
              <a:buNone/>
            </a:pPr>
            <a:r>
              <a:rPr lang="en-US" altLang="en-US" sz="2799" b="1" dirty="0">
                <a:solidFill>
                  <a:srgbClr val="C00000"/>
                </a:solidFill>
              </a:rPr>
              <a:t>    Example: </a:t>
            </a:r>
          </a:p>
          <a:p>
            <a:pPr marL="268208" indent="0">
              <a:buNone/>
            </a:pPr>
            <a:r>
              <a:rPr lang="en-US" altLang="en-US" sz="2799" b="1" dirty="0">
                <a:solidFill>
                  <a:schemeClr val="accent6">
                    <a:lumMod val="75000"/>
                  </a:schemeClr>
                </a:solidFill>
              </a:rPr>
              <a:t>There is a relationship between age and job satisfaction.</a:t>
            </a:r>
          </a:p>
          <a:p>
            <a:pPr marL="268208" indent="0">
              <a:buNone/>
            </a:pPr>
            <a:r>
              <a:rPr lang="en-US" altLang="en-US" sz="2799" b="1" dirty="0">
                <a:solidFill>
                  <a:schemeClr val="accent6">
                    <a:lumMod val="75000"/>
                  </a:schemeClr>
                </a:solidFill>
              </a:rPr>
              <a:t>There is a difference between the work ethic values of American and Asian employees. </a:t>
            </a:r>
          </a:p>
        </p:txBody>
      </p:sp>
      <p:sp>
        <p:nvSpPr>
          <p:cNvPr id="6" name="TextBox 5"/>
          <p:cNvSpPr txBox="1"/>
          <p:nvPr/>
        </p:nvSpPr>
        <p:spPr>
          <a:xfrm>
            <a:off x="1825430" y="835609"/>
            <a:ext cx="8797848" cy="584623"/>
          </a:xfrm>
          <a:prstGeom prst="rect">
            <a:avLst/>
          </a:prstGeom>
          <a:noFill/>
        </p:spPr>
        <p:txBody>
          <a:bodyPr wrap="square" rtlCol="0">
            <a:spAutoFit/>
          </a:bodyPr>
          <a:lstStyle/>
          <a:p>
            <a:pPr algn="ctr"/>
            <a:r>
              <a:rPr lang="en-US" altLang="en-US" sz="3199" b="1" dirty="0">
                <a:solidFill>
                  <a:srgbClr val="C00000"/>
                </a:solidFill>
              </a:rPr>
              <a:t>Directional and Non-directional Hypotheses</a:t>
            </a:r>
            <a:endParaRPr lang="en-US" sz="3199" cap="all"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3975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307770" y="272142"/>
            <a:ext cx="7848600" cy="792163"/>
          </a:xfrm>
        </p:spPr>
        <p:txBody>
          <a:bodyPr/>
          <a:lstStyle/>
          <a:p>
            <a:pPr algn="ctr"/>
            <a:r>
              <a:rPr lang="en-US" b="1" dirty="0" smtClean="0">
                <a:solidFill>
                  <a:schemeClr val="tx1"/>
                </a:solidFill>
                <a:effectLst/>
                <a:latin typeface="Comic Sans MS" panose="030F0702030302020204" pitchFamily="66" charset="0"/>
                <a:cs typeface="Arial" panose="020B0604020202020204" pitchFamily="34" charset="0"/>
              </a:rPr>
              <a:t>Research Process</a:t>
            </a:r>
            <a:endParaRPr lang="en-US" b="1" dirty="0">
              <a:solidFill>
                <a:schemeClr val="tx1"/>
              </a:solidFill>
              <a:latin typeface="Comic Sans MS" panose="030F0702030302020204" pitchFamily="66" charset="0"/>
              <a:cs typeface="Arial" panose="020B0604020202020204" pitchFamily="34" charset="0"/>
            </a:endParaRPr>
          </a:p>
        </p:txBody>
      </p:sp>
      <p:grpSp>
        <p:nvGrpSpPr>
          <p:cNvPr id="2" name="Group 1"/>
          <p:cNvGrpSpPr/>
          <p:nvPr/>
        </p:nvGrpSpPr>
        <p:grpSpPr>
          <a:xfrm>
            <a:off x="300713" y="1328058"/>
            <a:ext cx="11484884" cy="4840514"/>
            <a:chOff x="112031" y="1328058"/>
            <a:chExt cx="11484884" cy="4840514"/>
          </a:xfrm>
        </p:grpSpPr>
        <p:sp>
          <p:nvSpPr>
            <p:cNvPr id="4" name="Rectangle 3"/>
            <p:cNvSpPr/>
            <p:nvPr/>
          </p:nvSpPr>
          <p:spPr>
            <a:xfrm>
              <a:off x="3686629" y="1328058"/>
              <a:ext cx="7910286" cy="4832092"/>
            </a:xfrm>
            <a:prstGeom prst="rect">
              <a:avLst/>
            </a:prstGeom>
            <a:solidFill>
              <a:schemeClr val="tx1"/>
            </a:solidFill>
          </p:spPr>
          <p:txBody>
            <a:bodyPr wrap="square">
              <a:spAutoFit/>
            </a:bodyPr>
            <a:lstStyle/>
            <a:p>
              <a:pPr marL="457200" indent="-457200">
                <a:buFont typeface="Arial" panose="020B0604020202020204" pitchFamily="34" charset="0"/>
                <a:buChar char="•"/>
              </a:pPr>
              <a:r>
                <a:rPr lang="en-US" sz="2800" b="1" dirty="0">
                  <a:solidFill>
                    <a:schemeClr val="accent1">
                      <a:lumMod val="40000"/>
                      <a:lumOff val="60000"/>
                    </a:schemeClr>
                  </a:solidFill>
                  <a:latin typeface="Comic Sans MS" panose="030F0702030302020204" pitchFamily="66" charset="0"/>
                </a:rPr>
                <a:t>Formulate and identify problems</a:t>
              </a:r>
            </a:p>
            <a:p>
              <a:pPr marL="457200" indent="-457200">
                <a:buFont typeface="Arial" panose="020B0604020202020204" pitchFamily="34" charset="0"/>
                <a:buChar char="•"/>
              </a:pPr>
              <a:r>
                <a:rPr lang="en-US" sz="2800" b="1" dirty="0">
                  <a:solidFill>
                    <a:schemeClr val="accent1">
                      <a:lumMod val="40000"/>
                      <a:lumOff val="60000"/>
                    </a:schemeClr>
                  </a:solidFill>
                  <a:latin typeface="Comic Sans MS" panose="030F0702030302020204" pitchFamily="66" charset="0"/>
                </a:rPr>
                <a:t>Conducting literature study</a:t>
              </a:r>
            </a:p>
            <a:p>
              <a:pPr marL="457200" indent="-457200">
                <a:buFont typeface="Arial" panose="020B0604020202020204" pitchFamily="34" charset="0"/>
                <a:buChar char="•"/>
              </a:pPr>
              <a:r>
                <a:rPr lang="en-US" sz="2800" b="1" dirty="0">
                  <a:solidFill>
                    <a:schemeClr val="accent1">
                      <a:lumMod val="40000"/>
                      <a:lumOff val="60000"/>
                    </a:schemeClr>
                  </a:solidFill>
                  <a:latin typeface="Comic Sans MS" panose="030F0702030302020204" pitchFamily="66" charset="0"/>
                </a:rPr>
                <a:t>Formulate concepts, hypotheses, and variables</a:t>
              </a:r>
            </a:p>
            <a:p>
              <a:pPr marL="457200" indent="-457200">
                <a:buFont typeface="Arial" panose="020B0604020202020204" pitchFamily="34" charset="0"/>
                <a:buChar char="•"/>
              </a:pPr>
              <a:r>
                <a:rPr lang="en-US" sz="2800" b="1" dirty="0">
                  <a:solidFill>
                    <a:schemeClr val="accent1">
                      <a:lumMod val="40000"/>
                      <a:lumOff val="60000"/>
                    </a:schemeClr>
                  </a:solidFill>
                  <a:latin typeface="Comic Sans MS" panose="030F0702030302020204" pitchFamily="66" charset="0"/>
                </a:rPr>
                <a:t>Determining the model and hypothesis testing </a:t>
              </a:r>
            </a:p>
            <a:p>
              <a:pPr marL="457200" indent="-457200">
                <a:buFont typeface="Arial" panose="020B0604020202020204" pitchFamily="34" charset="0"/>
                <a:buChar char="•"/>
              </a:pPr>
              <a:r>
                <a:rPr lang="en-US" sz="2800" b="1" dirty="0">
                  <a:solidFill>
                    <a:schemeClr val="accent1">
                      <a:lumMod val="40000"/>
                      <a:lumOff val="60000"/>
                    </a:schemeClr>
                  </a:solidFill>
                  <a:latin typeface="Comic Sans MS" panose="030F0702030302020204" pitchFamily="66" charset="0"/>
                </a:rPr>
                <a:t>Preparing for data collection </a:t>
              </a:r>
            </a:p>
            <a:p>
              <a:pPr marL="457200" indent="-457200">
                <a:buFont typeface="Arial" panose="020B0604020202020204" pitchFamily="34" charset="0"/>
                <a:buChar char="•"/>
              </a:pPr>
              <a:r>
                <a:rPr lang="en-US" sz="2800" b="1" dirty="0">
                  <a:solidFill>
                    <a:schemeClr val="accent1">
                      <a:lumMod val="40000"/>
                      <a:lumOff val="60000"/>
                    </a:schemeClr>
                  </a:solidFill>
                  <a:latin typeface="Comic Sans MS" panose="030F0702030302020204" pitchFamily="66" charset="0"/>
                </a:rPr>
                <a:t>Collecting the data </a:t>
              </a:r>
            </a:p>
            <a:p>
              <a:pPr marL="457200" indent="-457200">
                <a:buFont typeface="Arial" panose="020B0604020202020204" pitchFamily="34" charset="0"/>
                <a:buChar char="•"/>
              </a:pPr>
              <a:r>
                <a:rPr lang="en-US" sz="2800" b="1" dirty="0">
                  <a:solidFill>
                    <a:schemeClr val="accent1">
                      <a:lumMod val="40000"/>
                      <a:lumOff val="60000"/>
                    </a:schemeClr>
                  </a:solidFill>
                  <a:latin typeface="Comic Sans MS" panose="030F0702030302020204" pitchFamily="66" charset="0"/>
                </a:rPr>
                <a:t>Compile, analyze, and interpret data </a:t>
              </a:r>
            </a:p>
            <a:p>
              <a:pPr marL="457200" indent="-457200">
                <a:buFont typeface="Arial" panose="020B0604020202020204" pitchFamily="34" charset="0"/>
                <a:buChar char="•"/>
              </a:pPr>
              <a:r>
                <a:rPr lang="en-US" sz="2800" b="1" dirty="0">
                  <a:solidFill>
                    <a:schemeClr val="accent1">
                      <a:lumMod val="40000"/>
                      <a:lumOff val="60000"/>
                    </a:schemeClr>
                  </a:solidFill>
                  <a:latin typeface="Comic Sans MS" panose="030F0702030302020204" pitchFamily="66" charset="0"/>
                </a:rPr>
                <a:t>Making generalizations and conclusions</a:t>
              </a:r>
            </a:p>
            <a:p>
              <a:pPr marL="457200" indent="-457200">
                <a:buFont typeface="Arial" panose="020B0604020202020204" pitchFamily="34" charset="0"/>
                <a:buChar char="•"/>
              </a:pPr>
              <a:r>
                <a:rPr lang="en-US" sz="2800" b="1" dirty="0">
                  <a:solidFill>
                    <a:schemeClr val="accent1">
                      <a:lumMod val="40000"/>
                      <a:lumOff val="60000"/>
                    </a:schemeClr>
                  </a:solidFill>
                  <a:latin typeface="Comic Sans MS" panose="030F0702030302020204" pitchFamily="66" charset="0"/>
                </a:rPr>
                <a:t>Making research report</a:t>
              </a:r>
            </a:p>
          </p:txBody>
        </p:sp>
        <p:pic>
          <p:nvPicPr>
            <p:cNvPr id="6" name="Picture 2" descr="Hasil gambar untuk research statis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31" y="1335314"/>
              <a:ext cx="3603626" cy="48332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82373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123" name="Title 1"/>
          <p:cNvSpPr>
            <a:spLocks noGrp="1"/>
          </p:cNvSpPr>
          <p:nvPr>
            <p:ph type="title" idx="4294967295"/>
          </p:nvPr>
        </p:nvSpPr>
        <p:spPr>
          <a:xfrm>
            <a:off x="0" y="298450"/>
            <a:ext cx="10515600" cy="1006475"/>
          </a:xfrm>
        </p:spPr>
        <p:txBody>
          <a:bodyPr>
            <a:normAutofit/>
          </a:bodyPr>
          <a:lstStyle/>
          <a:p>
            <a:pPr algn="ctr" eaLnBrk="1" hangingPunct="1"/>
            <a:r>
              <a:rPr lang="en-US" altLang="en-US" sz="3600" b="1" dirty="0">
                <a:solidFill>
                  <a:srgbClr val="FFFF00"/>
                </a:solidFill>
                <a:latin typeface="Arial" panose="020B0604020202020204" pitchFamily="34" charset="0"/>
                <a:cs typeface="Arial" panose="020B0604020202020204" pitchFamily="34" charset="0"/>
              </a:rPr>
              <a:t>OVERVIEW OF RESEARCH PROCESS</a:t>
            </a:r>
          </a:p>
        </p:txBody>
      </p:sp>
      <p:cxnSp>
        <p:nvCxnSpPr>
          <p:cNvPr id="52" name="Straight Arrow Connector 51"/>
          <p:cNvCxnSpPr>
            <a:stCxn id="8" idx="2"/>
          </p:cNvCxnSpPr>
          <p:nvPr/>
        </p:nvCxnSpPr>
        <p:spPr>
          <a:xfrm flipH="1">
            <a:off x="4983165" y="4615082"/>
            <a:ext cx="15081" cy="3760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089400" y="1716087"/>
            <a:ext cx="1303338" cy="93503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US" dirty="0">
                <a:solidFill>
                  <a:srgbClr val="FFFF00"/>
                </a:solidFill>
              </a:rPr>
              <a:t>Identifying</a:t>
            </a:r>
          </a:p>
          <a:p>
            <a:pPr algn="ctr">
              <a:defRPr/>
            </a:pPr>
            <a:r>
              <a:rPr lang="en-US" dirty="0">
                <a:solidFill>
                  <a:srgbClr val="FFFF00"/>
                </a:solidFill>
              </a:rPr>
              <a:t>Research Problem</a:t>
            </a:r>
          </a:p>
        </p:txBody>
      </p:sp>
      <p:sp>
        <p:nvSpPr>
          <p:cNvPr id="5" name="TextBox 4"/>
          <p:cNvSpPr txBox="1"/>
          <p:nvPr/>
        </p:nvSpPr>
        <p:spPr>
          <a:xfrm>
            <a:off x="5757276" y="1716087"/>
            <a:ext cx="2064924" cy="923330"/>
          </a:xfrm>
          <a:prstGeom prst="rect">
            <a:avLst/>
          </a:prstGeom>
          <a:solidFill>
            <a:srgbClr val="00B050"/>
          </a:solidFill>
          <a:ln/>
        </p:spPr>
        <p:style>
          <a:lnRef idx="3">
            <a:schemeClr val="lt1"/>
          </a:lnRef>
          <a:fillRef idx="1">
            <a:schemeClr val="accent1"/>
          </a:fillRef>
          <a:effectRef idx="1">
            <a:schemeClr val="accent1"/>
          </a:effectRef>
          <a:fontRef idx="minor">
            <a:schemeClr val="lt1"/>
          </a:fontRef>
        </p:style>
        <p:txBody>
          <a:bodyPr wrap="none">
            <a:spAutoFit/>
          </a:bodyPr>
          <a:lstStyle/>
          <a:p>
            <a:pPr algn="ctr">
              <a:defRPr/>
            </a:pPr>
            <a:r>
              <a:rPr lang="en-US" dirty="0">
                <a:solidFill>
                  <a:schemeClr val="tx1"/>
                </a:solidFill>
              </a:rPr>
              <a:t>Research Questions</a:t>
            </a:r>
          </a:p>
          <a:p>
            <a:pPr algn="ctr">
              <a:defRPr/>
            </a:pPr>
            <a:r>
              <a:rPr lang="en-US" dirty="0">
                <a:solidFill>
                  <a:schemeClr val="tx1"/>
                </a:solidFill>
              </a:rPr>
              <a:t>&amp;</a:t>
            </a:r>
          </a:p>
          <a:p>
            <a:pPr algn="ctr">
              <a:defRPr/>
            </a:pPr>
            <a:r>
              <a:rPr lang="en-US" dirty="0">
                <a:solidFill>
                  <a:schemeClr val="tx1"/>
                </a:solidFill>
              </a:rPr>
              <a:t>Research Objectives</a:t>
            </a:r>
          </a:p>
        </p:txBody>
      </p:sp>
      <p:sp>
        <p:nvSpPr>
          <p:cNvPr id="6" name="TextBox 5"/>
          <p:cNvSpPr txBox="1"/>
          <p:nvPr/>
        </p:nvSpPr>
        <p:spPr>
          <a:xfrm>
            <a:off x="8251679" y="1871663"/>
            <a:ext cx="1100430" cy="646331"/>
          </a:xfrm>
          <a:prstGeom prst="rect">
            <a:avLst/>
          </a:prstGeom>
          <a:solidFill>
            <a:srgbClr val="008000"/>
          </a:solidFill>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lgn="ctr">
              <a:defRPr/>
            </a:pPr>
            <a:r>
              <a:rPr lang="en-US" dirty="0">
                <a:solidFill>
                  <a:schemeClr val="tx1"/>
                </a:solidFill>
              </a:rPr>
              <a:t>Literature</a:t>
            </a:r>
          </a:p>
          <a:p>
            <a:pPr algn="ctr">
              <a:defRPr/>
            </a:pPr>
            <a:r>
              <a:rPr lang="en-US" dirty="0">
                <a:solidFill>
                  <a:schemeClr val="tx1"/>
                </a:solidFill>
              </a:rPr>
              <a:t>Review</a:t>
            </a:r>
          </a:p>
        </p:txBody>
      </p:sp>
      <p:sp>
        <p:nvSpPr>
          <p:cNvPr id="7" name="TextBox 6"/>
          <p:cNvSpPr txBox="1"/>
          <p:nvPr/>
        </p:nvSpPr>
        <p:spPr>
          <a:xfrm>
            <a:off x="7439844" y="3735387"/>
            <a:ext cx="2174826" cy="923330"/>
          </a:xfrm>
          <a:prstGeom prst="rect">
            <a:avLst/>
          </a:prstGeom>
          <a:solidFill>
            <a:srgbClr val="002060"/>
          </a:solidFill>
        </p:spPr>
        <p:style>
          <a:lnRef idx="3">
            <a:schemeClr val="lt1"/>
          </a:lnRef>
          <a:fillRef idx="1">
            <a:schemeClr val="dk1"/>
          </a:fillRef>
          <a:effectRef idx="1">
            <a:schemeClr val="dk1"/>
          </a:effectRef>
          <a:fontRef idx="minor">
            <a:schemeClr val="lt1"/>
          </a:fontRef>
        </p:style>
        <p:txBody>
          <a:bodyPr wrap="none">
            <a:spAutoFit/>
          </a:bodyPr>
          <a:lstStyle/>
          <a:p>
            <a:pPr algn="ctr">
              <a:defRPr/>
            </a:pPr>
            <a:r>
              <a:rPr lang="en-US" dirty="0"/>
              <a:t>Develop</a:t>
            </a:r>
          </a:p>
          <a:p>
            <a:pPr algn="ctr">
              <a:defRPr/>
            </a:pPr>
            <a:r>
              <a:rPr lang="en-US" dirty="0"/>
              <a:t>Theoretical/Research</a:t>
            </a:r>
          </a:p>
          <a:p>
            <a:pPr algn="ctr">
              <a:defRPr/>
            </a:pPr>
            <a:r>
              <a:rPr lang="en-US" dirty="0"/>
              <a:t>Framework</a:t>
            </a:r>
          </a:p>
        </p:txBody>
      </p:sp>
      <p:sp>
        <p:nvSpPr>
          <p:cNvPr id="8" name="TextBox 7"/>
          <p:cNvSpPr txBox="1"/>
          <p:nvPr/>
        </p:nvSpPr>
        <p:spPr>
          <a:xfrm>
            <a:off x="4455180" y="3968751"/>
            <a:ext cx="1086131" cy="646331"/>
          </a:xfrm>
          <a:prstGeom prst="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algn="ctr">
              <a:defRPr/>
            </a:pPr>
            <a:r>
              <a:rPr lang="en-US" dirty="0">
                <a:solidFill>
                  <a:schemeClr val="tx1"/>
                </a:solidFill>
              </a:rPr>
              <a:t>Research </a:t>
            </a:r>
          </a:p>
          <a:p>
            <a:pPr algn="ctr">
              <a:defRPr/>
            </a:pPr>
            <a:r>
              <a:rPr lang="en-US" dirty="0">
                <a:solidFill>
                  <a:schemeClr val="tx1"/>
                </a:solidFill>
              </a:rPr>
              <a:t>Design</a:t>
            </a:r>
          </a:p>
        </p:txBody>
      </p:sp>
      <p:grpSp>
        <p:nvGrpSpPr>
          <p:cNvPr id="5129" name="TextBox 15"/>
          <p:cNvGrpSpPr>
            <a:grpSpLocks/>
          </p:cNvGrpSpPr>
          <p:nvPr/>
        </p:nvGrpSpPr>
        <p:grpSpPr bwMode="auto">
          <a:xfrm>
            <a:off x="2098675" y="1579563"/>
            <a:ext cx="1289050" cy="1355725"/>
            <a:chOff x="35" y="1260"/>
            <a:chExt cx="837" cy="837"/>
          </a:xfrm>
        </p:grpSpPr>
        <p:pic>
          <p:nvPicPr>
            <p:cNvPr id="5157" name="TextBox 1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 y="1260"/>
              <a:ext cx="837" cy="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158" name="Text Box 31"/>
            <p:cNvSpPr txBox="1">
              <a:spLocks noChangeArrowheads="1"/>
            </p:cNvSpPr>
            <p:nvPr/>
          </p:nvSpPr>
          <p:spPr bwMode="auto">
            <a:xfrm>
              <a:off x="46" y="1296"/>
              <a:ext cx="820"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Arial" charset="0"/>
                </a:defRPr>
              </a:lvl1pPr>
              <a:lvl2pPr marL="742950" indent="-285750">
                <a:spcBef>
                  <a:spcPct val="20000"/>
                </a:spcBef>
                <a:buSzPct val="80000"/>
                <a:buBlip>
                  <a:blip r:embed="rId4"/>
                </a:buBlip>
                <a:defRPr sz="2800">
                  <a:solidFill>
                    <a:schemeClr val="tx1"/>
                  </a:solidFill>
                  <a:latin typeface="Arial" charset="0"/>
                </a:defRPr>
              </a:lvl2pPr>
              <a:lvl3pPr marL="1143000" indent="-228600">
                <a:spcBef>
                  <a:spcPct val="20000"/>
                </a:spcBef>
                <a:buSzPct val="70000"/>
                <a:buBlip>
                  <a:blip r:embed="rId5"/>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200" dirty="0">
                  <a:solidFill>
                    <a:srgbClr val="FFFFFF"/>
                  </a:solidFill>
                  <a:latin typeface="Tw Cen MT" pitchFamily="34" charset="0"/>
                </a:rPr>
                <a:t>Preliminary</a:t>
              </a:r>
            </a:p>
            <a:p>
              <a:pPr algn="ctr" eaLnBrk="1" hangingPunct="1">
                <a:spcBef>
                  <a:spcPct val="0"/>
                </a:spcBef>
                <a:buFontTx/>
                <a:buNone/>
              </a:pPr>
              <a:r>
                <a:rPr lang="en-US" altLang="en-US" sz="1800" dirty="0">
                  <a:solidFill>
                    <a:srgbClr val="FFFFFF"/>
                  </a:solidFill>
                  <a:latin typeface="Tw Cen MT" pitchFamily="34" charset="0"/>
                </a:rPr>
                <a:t>Data</a:t>
              </a:r>
            </a:p>
            <a:p>
              <a:pPr algn="ctr" eaLnBrk="1" hangingPunct="1">
                <a:spcBef>
                  <a:spcPct val="0"/>
                </a:spcBef>
                <a:buFontTx/>
                <a:buNone/>
              </a:pPr>
              <a:r>
                <a:rPr lang="en-US" altLang="en-US" sz="1800" dirty="0">
                  <a:solidFill>
                    <a:srgbClr val="FFFFFF"/>
                  </a:solidFill>
                  <a:latin typeface="Tw Cen MT" pitchFamily="34" charset="0"/>
                </a:rPr>
                <a:t>Gathering</a:t>
              </a:r>
            </a:p>
          </p:txBody>
        </p:sp>
      </p:grpSp>
      <p:sp>
        <p:nvSpPr>
          <p:cNvPr id="18" name="Right Arrow 17"/>
          <p:cNvSpPr/>
          <p:nvPr/>
        </p:nvSpPr>
        <p:spPr>
          <a:xfrm>
            <a:off x="3351213" y="2103437"/>
            <a:ext cx="652462" cy="7778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latin typeface="Tw Cen MT" pitchFamily="34" charset="0"/>
            </a:endParaRPr>
          </a:p>
        </p:txBody>
      </p:sp>
      <p:sp>
        <p:nvSpPr>
          <p:cNvPr id="19" name="Right Arrow 18"/>
          <p:cNvSpPr/>
          <p:nvPr/>
        </p:nvSpPr>
        <p:spPr>
          <a:xfrm>
            <a:off x="7851776" y="2168526"/>
            <a:ext cx="390525" cy="777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latin typeface="Tw Cen MT" pitchFamily="34" charset="0"/>
            </a:endParaRPr>
          </a:p>
        </p:txBody>
      </p:sp>
      <p:sp>
        <p:nvSpPr>
          <p:cNvPr id="5132" name="Right Arrow 19"/>
          <p:cNvSpPr>
            <a:spLocks noChangeArrowheads="1"/>
          </p:cNvSpPr>
          <p:nvPr/>
        </p:nvSpPr>
        <p:spPr bwMode="auto">
          <a:xfrm rot="5400000" flipV="1">
            <a:off x="8224839" y="3114676"/>
            <a:ext cx="974725" cy="41275"/>
          </a:xfrm>
          <a:prstGeom prst="rightArrow">
            <a:avLst>
              <a:gd name="adj1" fmla="val 50000"/>
              <a:gd name="adj2" fmla="val 60788"/>
            </a:avLst>
          </a:prstGeom>
          <a:solidFill>
            <a:srgbClr val="FF0000"/>
          </a:solidFill>
          <a:ln w="19050" algn="ctr">
            <a:solidFill>
              <a:srgbClr val="FF0000"/>
            </a:solidFill>
            <a:miter lim="800000"/>
            <a:headEnd/>
            <a:tailEnd/>
          </a:ln>
        </p:spPr>
        <p:txBody>
          <a:bodyPr vert="eaVert" anchor="ctr"/>
          <a:lstStyle>
            <a:lvl1pPr>
              <a:spcBef>
                <a:spcPct val="20000"/>
              </a:spcBef>
              <a:buBlip>
                <a:blip r:embed="rId3"/>
              </a:buBlip>
              <a:defRPr sz="3200">
                <a:solidFill>
                  <a:schemeClr val="tx1"/>
                </a:solidFill>
                <a:latin typeface="Arial" charset="0"/>
              </a:defRPr>
            </a:lvl1pPr>
            <a:lvl2pPr marL="742950" indent="-285750">
              <a:spcBef>
                <a:spcPct val="20000"/>
              </a:spcBef>
              <a:buSzPct val="80000"/>
              <a:buBlip>
                <a:blip r:embed="rId4"/>
              </a:buBlip>
              <a:defRPr sz="2800">
                <a:solidFill>
                  <a:schemeClr val="tx1"/>
                </a:solidFill>
                <a:latin typeface="Arial" charset="0"/>
              </a:defRPr>
            </a:lvl2pPr>
            <a:lvl3pPr marL="1143000" indent="-228600">
              <a:spcBef>
                <a:spcPct val="20000"/>
              </a:spcBef>
              <a:buSzPct val="70000"/>
              <a:buBlip>
                <a:blip r:embed="rId5"/>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solidFill>
                <a:srgbClr val="FFFFFF"/>
              </a:solidFill>
              <a:latin typeface="Tw Cen MT" pitchFamily="34" charset="0"/>
            </a:endParaRPr>
          </a:p>
        </p:txBody>
      </p:sp>
      <p:sp>
        <p:nvSpPr>
          <p:cNvPr id="21" name="Right Arrow 20"/>
          <p:cNvSpPr/>
          <p:nvPr/>
        </p:nvSpPr>
        <p:spPr>
          <a:xfrm>
            <a:off x="5451475" y="2112962"/>
            <a:ext cx="260350" cy="7778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latin typeface="Tw Cen MT" pitchFamily="34" charset="0"/>
            </a:endParaRPr>
          </a:p>
        </p:txBody>
      </p:sp>
      <p:sp>
        <p:nvSpPr>
          <p:cNvPr id="23" name="Left Arrow 22"/>
          <p:cNvSpPr/>
          <p:nvPr/>
        </p:nvSpPr>
        <p:spPr>
          <a:xfrm>
            <a:off x="7302501" y="4124326"/>
            <a:ext cx="131763" cy="15557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latin typeface="Tw Cen MT" pitchFamily="34" charset="0"/>
            </a:endParaRPr>
          </a:p>
        </p:txBody>
      </p:sp>
      <p:sp>
        <p:nvSpPr>
          <p:cNvPr id="24" name="TextBox 23"/>
          <p:cNvSpPr txBox="1"/>
          <p:nvPr/>
        </p:nvSpPr>
        <p:spPr>
          <a:xfrm>
            <a:off x="2759075" y="3811587"/>
            <a:ext cx="937564" cy="923330"/>
          </a:xfrm>
          <a:prstGeom prst="rect">
            <a:avLst/>
          </a:prstGeom>
          <a:solidFill>
            <a:srgbClr val="990000"/>
          </a:solidFill>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US" dirty="0">
                <a:solidFill>
                  <a:srgbClr val="FFFF00"/>
                </a:solidFill>
              </a:rPr>
              <a:t>Analysis</a:t>
            </a:r>
          </a:p>
          <a:p>
            <a:pPr>
              <a:defRPr/>
            </a:pPr>
            <a:r>
              <a:rPr lang="en-US" dirty="0">
                <a:solidFill>
                  <a:srgbClr val="FFFF00"/>
                </a:solidFill>
              </a:rPr>
              <a:t>And</a:t>
            </a:r>
          </a:p>
          <a:p>
            <a:pPr>
              <a:defRPr/>
            </a:pPr>
            <a:r>
              <a:rPr lang="en-US" dirty="0">
                <a:solidFill>
                  <a:srgbClr val="FFFF00"/>
                </a:solidFill>
              </a:rPr>
              <a:t>findings</a:t>
            </a:r>
          </a:p>
        </p:txBody>
      </p:sp>
      <p:sp>
        <p:nvSpPr>
          <p:cNvPr id="25" name="Left Arrow 24"/>
          <p:cNvSpPr/>
          <p:nvPr/>
        </p:nvSpPr>
        <p:spPr>
          <a:xfrm>
            <a:off x="5553076" y="4202112"/>
            <a:ext cx="390525" cy="7778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latin typeface="Tw Cen MT" pitchFamily="34" charset="0"/>
            </a:endParaRPr>
          </a:p>
        </p:txBody>
      </p:sp>
      <p:sp>
        <p:nvSpPr>
          <p:cNvPr id="5137" name="Left Arrow 25"/>
          <p:cNvSpPr>
            <a:spLocks noChangeArrowheads="1"/>
          </p:cNvSpPr>
          <p:nvPr/>
        </p:nvSpPr>
        <p:spPr bwMode="auto">
          <a:xfrm flipV="1">
            <a:off x="3700463" y="4202113"/>
            <a:ext cx="715962" cy="155575"/>
          </a:xfrm>
          <a:prstGeom prst="leftArrow">
            <a:avLst>
              <a:gd name="adj1" fmla="val 50000"/>
              <a:gd name="adj2" fmla="val 41844"/>
            </a:avLst>
          </a:prstGeom>
          <a:solidFill>
            <a:srgbClr val="FF0000"/>
          </a:solidFill>
          <a:ln w="19050" algn="ctr">
            <a:solidFill>
              <a:srgbClr val="FF0000"/>
            </a:solidFill>
            <a:miter lim="800000"/>
            <a:headEnd/>
            <a:tailEnd/>
          </a:ln>
        </p:spPr>
        <p:txBody>
          <a:bodyPr rot="10800000" anchor="ctr"/>
          <a:lstStyle>
            <a:lvl1pPr>
              <a:spcBef>
                <a:spcPct val="20000"/>
              </a:spcBef>
              <a:buBlip>
                <a:blip r:embed="rId3"/>
              </a:buBlip>
              <a:defRPr sz="3200">
                <a:solidFill>
                  <a:schemeClr val="tx1"/>
                </a:solidFill>
                <a:latin typeface="Arial" charset="0"/>
              </a:defRPr>
            </a:lvl1pPr>
            <a:lvl2pPr marL="742950" indent="-285750">
              <a:spcBef>
                <a:spcPct val="20000"/>
              </a:spcBef>
              <a:buSzPct val="80000"/>
              <a:buBlip>
                <a:blip r:embed="rId4"/>
              </a:buBlip>
              <a:defRPr sz="2800">
                <a:solidFill>
                  <a:schemeClr val="tx1"/>
                </a:solidFill>
                <a:latin typeface="Arial" charset="0"/>
              </a:defRPr>
            </a:lvl2pPr>
            <a:lvl3pPr marL="1143000" indent="-228600">
              <a:spcBef>
                <a:spcPct val="20000"/>
              </a:spcBef>
              <a:buSzPct val="70000"/>
              <a:buBlip>
                <a:blip r:embed="rId5"/>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solidFill>
                <a:srgbClr val="FFFFFF"/>
              </a:solidFill>
              <a:latin typeface="Tw Cen MT" pitchFamily="34" charset="0"/>
            </a:endParaRPr>
          </a:p>
        </p:txBody>
      </p:sp>
      <p:cxnSp>
        <p:nvCxnSpPr>
          <p:cNvPr id="28" name="Straight Arrow Connector 27"/>
          <p:cNvCxnSpPr/>
          <p:nvPr/>
        </p:nvCxnSpPr>
        <p:spPr>
          <a:xfrm rot="5400000" flipH="1" flipV="1">
            <a:off x="4455319" y="2842419"/>
            <a:ext cx="388938"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279776" y="4979987"/>
            <a:ext cx="475932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3124201" y="5135563"/>
            <a:ext cx="31115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4233069" y="5136356"/>
            <a:ext cx="31115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5405438" y="5135563"/>
            <a:ext cx="312738"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6515101" y="5135563"/>
            <a:ext cx="31115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7921626" y="5097463"/>
            <a:ext cx="233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5400000" flipH="1" flipV="1">
            <a:off x="6280944" y="3098006"/>
            <a:ext cx="1087438" cy="342900"/>
          </a:xfrm>
          <a:prstGeom prst="bentConnector3">
            <a:avLst>
              <a:gd name="adj1" fmla="val 50000"/>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rot="16200000" flipV="1">
            <a:off x="5109370" y="2774157"/>
            <a:ext cx="1165225" cy="912813"/>
          </a:xfrm>
          <a:prstGeom prst="bentConnector3">
            <a:avLst>
              <a:gd name="adj1" fmla="val 73662"/>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4" name="Elbow Connector 63"/>
          <p:cNvCxnSpPr/>
          <p:nvPr/>
        </p:nvCxnSpPr>
        <p:spPr>
          <a:xfrm flipV="1">
            <a:off x="3606801" y="3192463"/>
            <a:ext cx="3846513" cy="620713"/>
          </a:xfrm>
          <a:prstGeom prst="bentConnector3">
            <a:avLst>
              <a:gd name="adj1" fmla="val 55729"/>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flipH="1" flipV="1">
            <a:off x="7219157" y="2959894"/>
            <a:ext cx="466725" cy="158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150" name="TextBox 7"/>
          <p:cNvSpPr txBox="1">
            <a:spLocks noChangeArrowheads="1"/>
          </p:cNvSpPr>
          <p:nvPr/>
        </p:nvSpPr>
        <p:spPr bwMode="auto">
          <a:xfrm>
            <a:off x="2806238" y="5313362"/>
            <a:ext cx="883575" cy="369332"/>
          </a:xfrm>
          <a:prstGeom prst="rect">
            <a:avLst/>
          </a:prstGeom>
          <a:solidFill>
            <a:schemeClr val="bg2">
              <a:lumMod val="75000"/>
            </a:schemeClr>
          </a:solidFill>
          <a:ln w="19050" algn="ctr">
            <a:solidFill>
              <a:srgbClr val="9E8241"/>
            </a:solidFill>
            <a:miter lim="800000"/>
            <a:headEnd/>
            <a:tailEnd/>
          </a:ln>
          <a:extLst/>
        </p:spPr>
        <p:txBody>
          <a:bodyPr wrap="none">
            <a:spAutoFit/>
          </a:bodyPr>
          <a:lstStyle>
            <a:lvl1pPr>
              <a:spcBef>
                <a:spcPct val="20000"/>
              </a:spcBef>
              <a:buBlip>
                <a:blip r:embed="rId3"/>
              </a:buBlip>
              <a:defRPr sz="3200">
                <a:solidFill>
                  <a:schemeClr val="tx1"/>
                </a:solidFill>
                <a:latin typeface="Arial" charset="0"/>
              </a:defRPr>
            </a:lvl1pPr>
            <a:lvl2pPr marL="742950" indent="-285750">
              <a:spcBef>
                <a:spcPct val="20000"/>
              </a:spcBef>
              <a:buSzPct val="80000"/>
              <a:buBlip>
                <a:blip r:embed="rId4"/>
              </a:buBlip>
              <a:defRPr sz="2800">
                <a:solidFill>
                  <a:schemeClr val="tx1"/>
                </a:solidFill>
                <a:latin typeface="Arial" charset="0"/>
              </a:defRPr>
            </a:lvl2pPr>
            <a:lvl3pPr marL="1143000" indent="-228600">
              <a:spcBef>
                <a:spcPct val="20000"/>
              </a:spcBef>
              <a:buSzPct val="70000"/>
              <a:buBlip>
                <a:blip r:embed="rId5"/>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dirty="0">
                <a:latin typeface="Tw Cen MT" pitchFamily="34" charset="0"/>
              </a:rPr>
              <a:t>Method</a:t>
            </a:r>
          </a:p>
        </p:txBody>
      </p:sp>
      <p:sp>
        <p:nvSpPr>
          <p:cNvPr id="5151" name="TextBox 7"/>
          <p:cNvSpPr txBox="1">
            <a:spLocks noChangeArrowheads="1"/>
          </p:cNvSpPr>
          <p:nvPr/>
        </p:nvSpPr>
        <p:spPr bwMode="auto">
          <a:xfrm>
            <a:off x="3827533" y="5313362"/>
            <a:ext cx="1101584" cy="369332"/>
          </a:xfrm>
          <a:prstGeom prst="rect">
            <a:avLst/>
          </a:prstGeom>
          <a:solidFill>
            <a:schemeClr val="bg2">
              <a:lumMod val="75000"/>
            </a:schemeClr>
          </a:solidFill>
          <a:ln w="19050" algn="ctr">
            <a:solidFill>
              <a:srgbClr val="9E8241"/>
            </a:solidFill>
            <a:miter lim="800000"/>
            <a:headEnd/>
            <a:tailEnd/>
          </a:ln>
          <a:extLst/>
        </p:spPr>
        <p:txBody>
          <a:bodyPr wrap="none">
            <a:spAutoFit/>
          </a:bodyPr>
          <a:lstStyle>
            <a:lvl1pPr>
              <a:spcBef>
                <a:spcPct val="20000"/>
              </a:spcBef>
              <a:buBlip>
                <a:blip r:embed="rId3"/>
              </a:buBlip>
              <a:defRPr sz="3200">
                <a:solidFill>
                  <a:schemeClr val="tx1"/>
                </a:solidFill>
                <a:latin typeface="Arial" charset="0"/>
              </a:defRPr>
            </a:lvl1pPr>
            <a:lvl2pPr marL="742950" indent="-285750">
              <a:spcBef>
                <a:spcPct val="20000"/>
              </a:spcBef>
              <a:buSzPct val="80000"/>
              <a:buBlip>
                <a:blip r:embed="rId4"/>
              </a:buBlip>
              <a:defRPr sz="2800">
                <a:solidFill>
                  <a:schemeClr val="tx1"/>
                </a:solidFill>
                <a:latin typeface="Arial" charset="0"/>
              </a:defRPr>
            </a:lvl2pPr>
            <a:lvl3pPr marL="1143000" indent="-228600">
              <a:spcBef>
                <a:spcPct val="20000"/>
              </a:spcBef>
              <a:buSzPct val="70000"/>
              <a:buBlip>
                <a:blip r:embed="rId5"/>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latin typeface="Tw Cen MT" pitchFamily="34" charset="0"/>
              </a:rPr>
              <a:t>Sampling </a:t>
            </a:r>
          </a:p>
        </p:txBody>
      </p:sp>
      <p:sp>
        <p:nvSpPr>
          <p:cNvPr id="5152" name="TextBox 7"/>
          <p:cNvSpPr txBox="1">
            <a:spLocks noChangeArrowheads="1"/>
          </p:cNvSpPr>
          <p:nvPr/>
        </p:nvSpPr>
        <p:spPr bwMode="auto">
          <a:xfrm>
            <a:off x="4994276" y="5313362"/>
            <a:ext cx="1171575" cy="660400"/>
          </a:xfrm>
          <a:prstGeom prst="rect">
            <a:avLst/>
          </a:prstGeom>
          <a:solidFill>
            <a:schemeClr val="bg2">
              <a:lumMod val="75000"/>
            </a:schemeClr>
          </a:solidFill>
          <a:ln w="19050" algn="ctr">
            <a:solidFill>
              <a:srgbClr val="9E8241"/>
            </a:solidFill>
            <a:miter lim="800000"/>
            <a:headEnd/>
            <a:tailEnd/>
          </a:ln>
          <a:extLst/>
        </p:spPr>
        <p:txBody>
          <a:bodyPr>
            <a:spAutoFit/>
          </a:bodyPr>
          <a:lstStyle>
            <a:lvl1pPr>
              <a:spcBef>
                <a:spcPct val="20000"/>
              </a:spcBef>
              <a:buBlip>
                <a:blip r:embed="rId3"/>
              </a:buBlip>
              <a:defRPr sz="3200">
                <a:solidFill>
                  <a:schemeClr val="tx1"/>
                </a:solidFill>
                <a:latin typeface="Arial" charset="0"/>
              </a:defRPr>
            </a:lvl1pPr>
            <a:lvl2pPr marL="742950" indent="-285750">
              <a:spcBef>
                <a:spcPct val="20000"/>
              </a:spcBef>
              <a:buSzPct val="80000"/>
              <a:buBlip>
                <a:blip r:embed="rId4"/>
              </a:buBlip>
              <a:defRPr sz="2800">
                <a:solidFill>
                  <a:schemeClr val="tx1"/>
                </a:solidFill>
                <a:latin typeface="Arial" charset="0"/>
              </a:defRPr>
            </a:lvl2pPr>
            <a:lvl3pPr marL="1143000" indent="-228600">
              <a:spcBef>
                <a:spcPct val="20000"/>
              </a:spcBef>
              <a:buSzPct val="70000"/>
              <a:buBlip>
                <a:blip r:embed="rId5"/>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latin typeface="Tw Cen MT" pitchFamily="34" charset="0"/>
              </a:rPr>
              <a:t>Unit of analysis </a:t>
            </a:r>
          </a:p>
        </p:txBody>
      </p:sp>
      <p:sp>
        <p:nvSpPr>
          <p:cNvPr id="5153" name="TextBox 7"/>
          <p:cNvSpPr txBox="1">
            <a:spLocks noChangeArrowheads="1"/>
          </p:cNvSpPr>
          <p:nvPr/>
        </p:nvSpPr>
        <p:spPr bwMode="auto">
          <a:xfrm>
            <a:off x="6213476" y="5313362"/>
            <a:ext cx="1171575" cy="935038"/>
          </a:xfrm>
          <a:prstGeom prst="rect">
            <a:avLst/>
          </a:prstGeom>
          <a:solidFill>
            <a:schemeClr val="bg2">
              <a:lumMod val="75000"/>
            </a:schemeClr>
          </a:solidFill>
          <a:ln w="19050" algn="ctr">
            <a:solidFill>
              <a:srgbClr val="9E8241"/>
            </a:solidFill>
            <a:miter lim="800000"/>
            <a:headEnd/>
            <a:tailEnd/>
          </a:ln>
          <a:extLst/>
        </p:spPr>
        <p:txBody>
          <a:bodyPr>
            <a:spAutoFit/>
          </a:bodyPr>
          <a:lstStyle>
            <a:lvl1pPr>
              <a:spcBef>
                <a:spcPct val="20000"/>
              </a:spcBef>
              <a:buBlip>
                <a:blip r:embed="rId3"/>
              </a:buBlip>
              <a:defRPr sz="3200">
                <a:solidFill>
                  <a:schemeClr val="tx1"/>
                </a:solidFill>
                <a:latin typeface="Arial" charset="0"/>
              </a:defRPr>
            </a:lvl1pPr>
            <a:lvl2pPr marL="742950" indent="-285750">
              <a:spcBef>
                <a:spcPct val="20000"/>
              </a:spcBef>
              <a:buSzPct val="80000"/>
              <a:buBlip>
                <a:blip r:embed="rId4"/>
              </a:buBlip>
              <a:defRPr sz="2800">
                <a:solidFill>
                  <a:schemeClr val="tx1"/>
                </a:solidFill>
                <a:latin typeface="Arial" charset="0"/>
              </a:defRPr>
            </a:lvl2pPr>
            <a:lvl3pPr marL="1143000" indent="-228600">
              <a:spcBef>
                <a:spcPct val="20000"/>
              </a:spcBef>
              <a:buSzPct val="70000"/>
              <a:buBlip>
                <a:blip r:embed="rId5"/>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latin typeface="Tw Cen MT" pitchFamily="34" charset="0"/>
              </a:rPr>
              <a:t>Data collection method</a:t>
            </a:r>
          </a:p>
        </p:txBody>
      </p:sp>
      <p:sp>
        <p:nvSpPr>
          <p:cNvPr id="5154" name="TextBox 7"/>
          <p:cNvSpPr txBox="1">
            <a:spLocks noChangeArrowheads="1"/>
          </p:cNvSpPr>
          <p:nvPr/>
        </p:nvSpPr>
        <p:spPr bwMode="auto">
          <a:xfrm>
            <a:off x="7432675" y="5313362"/>
            <a:ext cx="1524000" cy="660400"/>
          </a:xfrm>
          <a:prstGeom prst="rect">
            <a:avLst/>
          </a:prstGeom>
          <a:solidFill>
            <a:schemeClr val="bg2">
              <a:lumMod val="75000"/>
            </a:schemeClr>
          </a:solidFill>
          <a:ln w="19050" algn="ctr">
            <a:solidFill>
              <a:srgbClr val="9E8241"/>
            </a:solidFill>
            <a:miter lim="800000"/>
            <a:headEnd/>
            <a:tailEnd/>
          </a:ln>
          <a:extLst/>
        </p:spPr>
        <p:txBody>
          <a:bodyPr>
            <a:spAutoFit/>
          </a:bodyPr>
          <a:lstStyle>
            <a:lvl1pPr>
              <a:spcBef>
                <a:spcPct val="20000"/>
              </a:spcBef>
              <a:buBlip>
                <a:blip r:embed="rId3"/>
              </a:buBlip>
              <a:defRPr sz="3200">
                <a:solidFill>
                  <a:schemeClr val="tx1"/>
                </a:solidFill>
                <a:latin typeface="Arial" charset="0"/>
              </a:defRPr>
            </a:lvl1pPr>
            <a:lvl2pPr marL="742950" indent="-285750">
              <a:spcBef>
                <a:spcPct val="20000"/>
              </a:spcBef>
              <a:buSzPct val="80000"/>
              <a:buBlip>
                <a:blip r:embed="rId4"/>
              </a:buBlip>
              <a:defRPr sz="2800">
                <a:solidFill>
                  <a:schemeClr val="tx1"/>
                </a:solidFill>
                <a:latin typeface="Arial" charset="0"/>
              </a:defRPr>
            </a:lvl2pPr>
            <a:lvl3pPr marL="1143000" indent="-228600">
              <a:spcBef>
                <a:spcPct val="20000"/>
              </a:spcBef>
              <a:buSzPct val="70000"/>
              <a:buBlip>
                <a:blip r:embed="rId5"/>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latin typeface="Tw Cen MT" pitchFamily="34" charset="0"/>
              </a:rPr>
              <a:t>Development of hypothesis</a:t>
            </a:r>
          </a:p>
        </p:txBody>
      </p:sp>
      <p:sp>
        <p:nvSpPr>
          <p:cNvPr id="13" name="TextBox 7"/>
          <p:cNvSpPr txBox="1"/>
          <p:nvPr/>
        </p:nvSpPr>
        <p:spPr>
          <a:xfrm>
            <a:off x="5913438" y="3941762"/>
            <a:ext cx="1376362" cy="660400"/>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algn="ctr" eaLnBrk="1" hangingPunct="1">
              <a:defRPr/>
            </a:pPr>
            <a:r>
              <a:rPr lang="en-US" dirty="0">
                <a:solidFill>
                  <a:schemeClr val="tx1"/>
                </a:solidFill>
                <a:latin typeface="Tw Cen MT" pitchFamily="34" charset="0"/>
              </a:rPr>
              <a:t>Hypothesis </a:t>
            </a:r>
          </a:p>
          <a:p>
            <a:pPr algn="ctr" eaLnBrk="1" hangingPunct="1">
              <a:defRPr/>
            </a:pPr>
            <a:r>
              <a:rPr lang="en-US" dirty="0">
                <a:solidFill>
                  <a:schemeClr val="tx1"/>
                </a:solidFill>
                <a:latin typeface="Tw Cen MT" pitchFamily="34" charset="0"/>
              </a:rPr>
              <a:t>development</a:t>
            </a:r>
          </a:p>
        </p:txBody>
      </p:sp>
      <p:sp>
        <p:nvSpPr>
          <p:cNvPr id="5156" name="TextBox 5"/>
          <p:cNvSpPr txBox="1">
            <a:spLocks noChangeArrowheads="1"/>
          </p:cNvSpPr>
          <p:nvPr/>
        </p:nvSpPr>
        <p:spPr bwMode="auto">
          <a:xfrm>
            <a:off x="3165475" y="3000468"/>
            <a:ext cx="2438400" cy="749300"/>
          </a:xfrm>
          <a:prstGeom prst="rect">
            <a:avLst/>
          </a:prstGeom>
          <a:solidFill>
            <a:srgbClr val="FF0000"/>
          </a:solidFill>
          <a:ln w="19050" algn="ctr">
            <a:solidFill>
              <a:srgbClr val="A25C32"/>
            </a:solidFill>
            <a:miter lim="800000"/>
            <a:headEnd/>
            <a:tailEnd/>
          </a:ln>
        </p:spPr>
        <p:txBody>
          <a:bodyPr>
            <a:spAutoFit/>
          </a:bodyPr>
          <a:lstStyle>
            <a:lvl1pPr>
              <a:spcBef>
                <a:spcPct val="20000"/>
              </a:spcBef>
              <a:buBlip>
                <a:blip r:embed="rId3"/>
              </a:buBlip>
              <a:defRPr sz="3200">
                <a:solidFill>
                  <a:schemeClr val="tx1"/>
                </a:solidFill>
                <a:latin typeface="Arial" charset="0"/>
              </a:defRPr>
            </a:lvl1pPr>
            <a:lvl2pPr marL="742950" indent="-285750">
              <a:spcBef>
                <a:spcPct val="20000"/>
              </a:spcBef>
              <a:buSzPct val="80000"/>
              <a:buBlip>
                <a:blip r:embed="rId4"/>
              </a:buBlip>
              <a:defRPr sz="2800">
                <a:solidFill>
                  <a:schemeClr val="tx1"/>
                </a:solidFill>
                <a:latin typeface="Arial" charset="0"/>
              </a:defRPr>
            </a:lvl2pPr>
            <a:lvl3pPr marL="1143000" indent="-228600">
              <a:spcBef>
                <a:spcPct val="20000"/>
              </a:spcBef>
              <a:buSzPct val="70000"/>
              <a:buBlip>
                <a:blip r:embed="rId5"/>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dirty="0">
                <a:solidFill>
                  <a:schemeClr val="bg1"/>
                </a:solidFill>
              </a:rPr>
              <a:t>What are the symptoms or</a:t>
            </a:r>
          </a:p>
          <a:p>
            <a:pPr>
              <a:spcBef>
                <a:spcPct val="0"/>
              </a:spcBef>
              <a:buFontTx/>
              <a:buNone/>
            </a:pPr>
            <a:r>
              <a:rPr lang="en-US" altLang="en-US" sz="1400" dirty="0">
                <a:solidFill>
                  <a:schemeClr val="bg1"/>
                </a:solidFill>
              </a:rPr>
              <a:t>indicators</a:t>
            </a:r>
          </a:p>
          <a:p>
            <a:pPr algn="ctr" eaLnBrk="1" hangingPunct="1">
              <a:spcBef>
                <a:spcPct val="0"/>
              </a:spcBef>
              <a:buFontTx/>
              <a:buNone/>
            </a:pPr>
            <a:endParaRPr lang="en-US" altLang="en-US" sz="1400" dirty="0">
              <a:solidFill>
                <a:schemeClr val="bg1"/>
              </a:solidFill>
              <a:latin typeface="Tw Cen MT" pitchFamily="34" charset="0"/>
            </a:endParaRPr>
          </a:p>
        </p:txBody>
      </p:sp>
    </p:spTree>
    <p:extLst>
      <p:ext uri="{BB962C8B-B14F-4D97-AF65-F5344CB8AC3E}">
        <p14:creationId xmlns:p14="http://schemas.microsoft.com/office/powerpoint/2010/main" val="1892042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376" y="657655"/>
            <a:ext cx="4470904" cy="523220"/>
          </a:xfrm>
          <a:prstGeom prst="rect">
            <a:avLst/>
          </a:prstGeom>
          <a:solidFill>
            <a:schemeClr val="bg1"/>
          </a:solidFill>
        </p:spPr>
        <p:txBody>
          <a:bodyPr wrap="none" rtlCol="0">
            <a:spAutoFit/>
          </a:bodyPr>
          <a:lstStyle/>
          <a:p>
            <a:r>
              <a:rPr lang="en-US" sz="2800" b="1" dirty="0">
                <a:solidFill>
                  <a:srgbClr val="000066"/>
                </a:solidFill>
              </a:rPr>
              <a:t>IN CONDUCTING RESEARCH :</a:t>
            </a:r>
          </a:p>
        </p:txBody>
      </p:sp>
      <p:sp>
        <p:nvSpPr>
          <p:cNvPr id="5" name="TextBox 4"/>
          <p:cNvSpPr txBox="1"/>
          <p:nvPr/>
        </p:nvSpPr>
        <p:spPr>
          <a:xfrm>
            <a:off x="479377" y="1772817"/>
            <a:ext cx="3060453" cy="584775"/>
          </a:xfrm>
          <a:prstGeom prst="rect">
            <a:avLst/>
          </a:prstGeom>
          <a:noFill/>
          <a:ln>
            <a:solidFill>
              <a:srgbClr val="FF0000"/>
            </a:solidFill>
          </a:ln>
        </p:spPr>
        <p:txBody>
          <a:bodyPr wrap="none" rtlCol="0">
            <a:spAutoFit/>
          </a:bodyPr>
          <a:lstStyle/>
          <a:p>
            <a:pPr marL="457200" indent="-457200">
              <a:buFont typeface="Arial" panose="020B0604020202020204" pitchFamily="34" charset="0"/>
              <a:buChar char="•"/>
            </a:pPr>
            <a:r>
              <a:rPr lang="en-US" sz="3200" b="1" dirty="0">
                <a:solidFill>
                  <a:srgbClr val="FF0000"/>
                </a:solidFill>
                <a:latin typeface="Segoe Print" panose="02000600000000000000" pitchFamily="2" charset="0"/>
              </a:rPr>
              <a:t>What to Do</a:t>
            </a:r>
            <a:endParaRPr lang="en-US" sz="3200" b="1" dirty="0">
              <a:solidFill>
                <a:srgbClr val="FF0000"/>
              </a:solidFill>
            </a:endParaRPr>
          </a:p>
        </p:txBody>
      </p:sp>
      <p:sp>
        <p:nvSpPr>
          <p:cNvPr id="6" name="TextBox 5"/>
          <p:cNvSpPr txBox="1"/>
          <p:nvPr/>
        </p:nvSpPr>
        <p:spPr>
          <a:xfrm>
            <a:off x="1415480" y="2777443"/>
            <a:ext cx="2869696" cy="584775"/>
          </a:xfrm>
          <a:prstGeom prst="rect">
            <a:avLst/>
          </a:prstGeom>
          <a:noFill/>
          <a:ln>
            <a:solidFill>
              <a:srgbClr val="000066"/>
            </a:solidFill>
          </a:ln>
        </p:spPr>
        <p:txBody>
          <a:bodyPr wrap="none" rtlCol="0">
            <a:spAutoFit/>
          </a:bodyPr>
          <a:lstStyle/>
          <a:p>
            <a:pPr marL="457200" indent="-457200">
              <a:buFont typeface="Arial" panose="020B0604020202020204" pitchFamily="34" charset="0"/>
              <a:buChar char="•"/>
            </a:pPr>
            <a:r>
              <a:rPr lang="en-US" sz="3200" b="1" dirty="0">
                <a:solidFill>
                  <a:srgbClr val="000066"/>
                </a:solidFill>
                <a:latin typeface="Segoe Print" panose="02000600000000000000" pitchFamily="2" charset="0"/>
              </a:rPr>
              <a:t>Why to Do</a:t>
            </a:r>
            <a:endParaRPr lang="en-US" sz="3200" b="1" dirty="0">
              <a:solidFill>
                <a:srgbClr val="000066"/>
              </a:solidFill>
            </a:endParaRPr>
          </a:p>
        </p:txBody>
      </p:sp>
      <p:sp>
        <p:nvSpPr>
          <p:cNvPr id="7" name="Rectangle 6"/>
          <p:cNvSpPr/>
          <p:nvPr/>
        </p:nvSpPr>
        <p:spPr>
          <a:xfrm>
            <a:off x="2555179" y="3616769"/>
            <a:ext cx="2880917" cy="584775"/>
          </a:xfrm>
          <a:prstGeom prst="rect">
            <a:avLst/>
          </a:prstGeom>
          <a:ln>
            <a:solidFill>
              <a:srgbClr val="660066"/>
            </a:solidFill>
          </a:ln>
        </p:spPr>
        <p:txBody>
          <a:bodyPr wrap="none">
            <a:spAutoFit/>
          </a:bodyPr>
          <a:lstStyle/>
          <a:p>
            <a:pPr marL="457200" indent="-457200">
              <a:buFont typeface="Arial" panose="020B0604020202020204" pitchFamily="34" charset="0"/>
              <a:buChar char="•"/>
            </a:pPr>
            <a:r>
              <a:rPr lang="en-US" sz="3200" b="1" dirty="0">
                <a:solidFill>
                  <a:srgbClr val="660066"/>
                </a:solidFill>
                <a:latin typeface="Segoe Print" panose="02000600000000000000" pitchFamily="2" charset="0"/>
              </a:rPr>
              <a:t>How to Do</a:t>
            </a:r>
            <a:endParaRPr lang="en-US" sz="3200" b="1" dirty="0">
              <a:solidFill>
                <a:srgbClr val="660066"/>
              </a:solidFill>
            </a:endParaRPr>
          </a:p>
        </p:txBody>
      </p:sp>
      <p:sp>
        <p:nvSpPr>
          <p:cNvPr id="8" name="TextBox 7"/>
          <p:cNvSpPr txBox="1"/>
          <p:nvPr/>
        </p:nvSpPr>
        <p:spPr>
          <a:xfrm>
            <a:off x="5214692" y="1844825"/>
            <a:ext cx="4259499" cy="584775"/>
          </a:xfrm>
          <a:prstGeom prst="rect">
            <a:avLst/>
          </a:prstGeom>
          <a:noFill/>
        </p:spPr>
        <p:txBody>
          <a:bodyPr wrap="none" rtlCol="0">
            <a:spAutoFit/>
          </a:bodyPr>
          <a:lstStyle/>
          <a:p>
            <a:r>
              <a:rPr lang="en-US" sz="3200" b="1" dirty="0">
                <a:latin typeface="Segoe Print" panose="02000600000000000000" pitchFamily="2" charset="0"/>
              </a:rPr>
              <a:t>PS, RO, RQ, Scope </a:t>
            </a:r>
          </a:p>
        </p:txBody>
      </p:sp>
      <p:sp>
        <p:nvSpPr>
          <p:cNvPr id="9" name="Rectangle 8"/>
          <p:cNvSpPr/>
          <p:nvPr/>
        </p:nvSpPr>
        <p:spPr>
          <a:xfrm>
            <a:off x="5471863" y="2838998"/>
            <a:ext cx="4706738" cy="523220"/>
          </a:xfrm>
          <a:prstGeom prst="rect">
            <a:avLst/>
          </a:prstGeom>
        </p:spPr>
        <p:txBody>
          <a:bodyPr wrap="none">
            <a:spAutoFit/>
          </a:bodyPr>
          <a:lstStyle/>
          <a:p>
            <a:r>
              <a:rPr lang="en-US" sz="2800" b="1" dirty="0">
                <a:latin typeface="Segoe Print" panose="02000600000000000000" pitchFamily="2" charset="0"/>
              </a:rPr>
              <a:t>Background, Significance</a:t>
            </a:r>
            <a:endParaRPr lang="en-US" sz="2800" b="1" dirty="0"/>
          </a:p>
        </p:txBody>
      </p:sp>
      <p:sp>
        <p:nvSpPr>
          <p:cNvPr id="10" name="Rectangle 9"/>
          <p:cNvSpPr/>
          <p:nvPr/>
        </p:nvSpPr>
        <p:spPr>
          <a:xfrm>
            <a:off x="7032105" y="3616769"/>
            <a:ext cx="3494867" cy="584775"/>
          </a:xfrm>
          <a:prstGeom prst="rect">
            <a:avLst/>
          </a:prstGeom>
        </p:spPr>
        <p:txBody>
          <a:bodyPr wrap="none">
            <a:spAutoFit/>
          </a:bodyPr>
          <a:lstStyle/>
          <a:p>
            <a:r>
              <a:rPr lang="en-US" sz="3200" b="1" dirty="0">
                <a:solidFill>
                  <a:srgbClr val="C00000"/>
                </a:solidFill>
                <a:latin typeface="Segoe Print" panose="02000600000000000000" pitchFamily="2" charset="0"/>
              </a:rPr>
              <a:t>Research Design</a:t>
            </a:r>
            <a:endParaRPr lang="en-US" sz="3200" b="1" dirty="0">
              <a:solidFill>
                <a:srgbClr val="C00000"/>
              </a:solidFill>
            </a:endParaRPr>
          </a:p>
        </p:txBody>
      </p:sp>
      <p:sp>
        <p:nvSpPr>
          <p:cNvPr id="11" name="Right Arrow 10"/>
          <p:cNvSpPr/>
          <p:nvPr/>
        </p:nvSpPr>
        <p:spPr>
          <a:xfrm>
            <a:off x="3960850" y="18937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450054" y="277910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857079" y="365485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312024" y="5550332"/>
            <a:ext cx="5492428" cy="646331"/>
          </a:xfrm>
          <a:prstGeom prst="rect">
            <a:avLst/>
          </a:prstGeom>
          <a:noFill/>
        </p:spPr>
        <p:txBody>
          <a:bodyPr wrap="square" rtlCol="0">
            <a:spAutoFit/>
          </a:bodyPr>
          <a:lstStyle/>
          <a:p>
            <a:r>
              <a:rPr lang="en-US" b="1" i="1" dirty="0">
                <a:solidFill>
                  <a:srgbClr val="008000"/>
                </a:solidFill>
                <a:latin typeface="Arial" panose="020B0604020202020204" pitchFamily="34" charset="0"/>
                <a:cs typeface="Arial" panose="020B0604020202020204" pitchFamily="34" charset="0"/>
              </a:rPr>
              <a:t>Theories (concept, construct, preposition), Theoretical Framework </a:t>
            </a:r>
          </a:p>
        </p:txBody>
      </p:sp>
      <p:sp>
        <p:nvSpPr>
          <p:cNvPr id="15" name="Down Arrow 14"/>
          <p:cNvSpPr/>
          <p:nvPr/>
        </p:nvSpPr>
        <p:spPr>
          <a:xfrm rot="10800000">
            <a:off x="8271813" y="4322800"/>
            <a:ext cx="484632" cy="97840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8229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80427"/>
            <a:ext cx="9601196" cy="779433"/>
          </a:xfrm>
        </p:spPr>
        <p:txBody>
          <a:bodyPr/>
          <a:lstStyle/>
          <a:p>
            <a:r>
              <a:rPr lang="en-US" b="1" dirty="0" smtClean="0">
                <a:solidFill>
                  <a:srgbClr val="C00000"/>
                </a:solidFill>
              </a:rPr>
              <a:t>Types of Research</a:t>
            </a:r>
            <a:endParaRPr lang="en-US" b="1" dirty="0">
              <a:solidFill>
                <a:srgbClr val="C00000"/>
              </a:solidFill>
            </a:endParaRPr>
          </a:p>
        </p:txBody>
      </p:sp>
      <p:pic>
        <p:nvPicPr>
          <p:cNvPr id="4" name="Picture 4" descr="https://lh5.googleusercontent.com/PkYlAwUs2z7VBAvFYMvpSM-9ASro9hKezwvqvL3o8SrzWdnwIAyuMkrHQu2dgaceJDtBFMMC0x_duT-hOsdSaOgQX4ABS1N8cfc2oXuH9MCQ-auOomBFfZItJGPrA8pRMA"/>
          <p:cNvPicPr>
            <a:picLocks noChangeAspect="1" noChangeArrowheads="1"/>
          </p:cNvPicPr>
          <p:nvPr/>
        </p:nvPicPr>
        <p:blipFill rotWithShape="1">
          <a:blip r:embed="rId2">
            <a:extLst>
              <a:ext uri="{28A0092B-C50C-407E-A947-70E740481C1C}">
                <a14:useLocalDpi xmlns:a14="http://schemas.microsoft.com/office/drawing/2010/main" val="0"/>
              </a:ext>
            </a:extLst>
          </a:blip>
          <a:srcRect l="52378" t="29343"/>
          <a:stretch/>
        </p:blipFill>
        <p:spPr bwMode="auto">
          <a:xfrm>
            <a:off x="8161362" y="2392734"/>
            <a:ext cx="3807726" cy="3806158"/>
          </a:xfrm>
          <a:prstGeom prst="rect">
            <a:avLst/>
          </a:prstGeom>
          <a:solidFill>
            <a:srgbClr val="00B050"/>
          </a:solidFill>
          <a:extLst/>
        </p:spPr>
      </p:pic>
      <p:sp>
        <p:nvSpPr>
          <p:cNvPr id="6" name="Content Placeholder 2"/>
          <p:cNvSpPr txBox="1">
            <a:spLocks/>
          </p:cNvSpPr>
          <p:nvPr/>
        </p:nvSpPr>
        <p:spPr>
          <a:xfrm>
            <a:off x="1146415" y="1815151"/>
            <a:ext cx="7888406" cy="4531057"/>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3000" b="1" dirty="0" smtClean="0">
                <a:solidFill>
                  <a:srgbClr val="003300"/>
                </a:solidFill>
              </a:rPr>
              <a:t>Exploratory: Conducted to clarify ambiguous situations or discover ideas</a:t>
            </a:r>
          </a:p>
          <a:p>
            <a:r>
              <a:rPr lang="en-US" sz="3000" b="1" dirty="0" smtClean="0">
                <a:solidFill>
                  <a:srgbClr val="003300"/>
                </a:solidFill>
              </a:rPr>
              <a:t>Descriptive: describe characteristics of objects, people, groups, organizations, or environments, tries to “paint a picture” </a:t>
            </a:r>
            <a:r>
              <a:rPr lang="en-US" sz="3000" b="1" dirty="0" err="1" smtClean="0">
                <a:solidFill>
                  <a:srgbClr val="003300"/>
                </a:solidFill>
              </a:rPr>
              <a:t>og</a:t>
            </a:r>
            <a:r>
              <a:rPr lang="en-US" sz="3000" b="1" dirty="0" smtClean="0">
                <a:solidFill>
                  <a:srgbClr val="003300"/>
                </a:solidFill>
              </a:rPr>
              <a:t> a given situation</a:t>
            </a:r>
          </a:p>
          <a:p>
            <a:r>
              <a:rPr lang="en-US" sz="3000" b="1" dirty="0" smtClean="0">
                <a:solidFill>
                  <a:srgbClr val="003300"/>
                </a:solidFill>
              </a:rPr>
              <a:t>Causal:  Allow causal inferences to be made; seeks to identify cause-and-effect relationships</a:t>
            </a:r>
            <a:endParaRPr lang="en-US" sz="3000" b="1" dirty="0">
              <a:solidFill>
                <a:srgbClr val="003300"/>
              </a:solidFill>
            </a:endParaRPr>
          </a:p>
        </p:txBody>
      </p:sp>
    </p:spTree>
    <p:extLst>
      <p:ext uri="{BB962C8B-B14F-4D97-AF65-F5344CB8AC3E}">
        <p14:creationId xmlns:p14="http://schemas.microsoft.com/office/powerpoint/2010/main" val="298074349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Badg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2498</TotalTime>
  <Words>2529</Words>
  <Application>Microsoft Office PowerPoint</Application>
  <PresentationFormat>Widescreen</PresentationFormat>
  <Paragraphs>393</Paragraphs>
  <Slides>55</Slides>
  <Notes>6</Notes>
  <HiddenSlides>0</HiddenSlides>
  <MMClips>0</MMClips>
  <ScaleCrop>false</ScaleCrop>
  <HeadingPairs>
    <vt:vector size="6" baseType="variant">
      <vt:variant>
        <vt:lpstr>Fonts Used</vt:lpstr>
      </vt:variant>
      <vt:variant>
        <vt:i4>20</vt:i4>
      </vt:variant>
      <vt:variant>
        <vt:lpstr>Theme</vt:lpstr>
      </vt:variant>
      <vt:variant>
        <vt:i4>4</vt:i4>
      </vt:variant>
      <vt:variant>
        <vt:lpstr>Slide Titles</vt:lpstr>
      </vt:variant>
      <vt:variant>
        <vt:i4>55</vt:i4>
      </vt:variant>
    </vt:vector>
  </HeadingPairs>
  <TitlesOfParts>
    <vt:vector size="79" baseType="lpstr">
      <vt:lpstr>宋体</vt:lpstr>
      <vt:lpstr>Arial</vt:lpstr>
      <vt:lpstr>Arial Black</vt:lpstr>
      <vt:lpstr>Calibri</vt:lpstr>
      <vt:lpstr>Calibri Light</vt:lpstr>
      <vt:lpstr>Century Gothic</vt:lpstr>
      <vt:lpstr>Comic Sans MS</vt:lpstr>
      <vt:lpstr>Franklin Gothic Book</vt:lpstr>
      <vt:lpstr>Gill Sans MT</vt:lpstr>
      <vt:lpstr>Helvetica Neue</vt:lpstr>
      <vt:lpstr>Impact</vt:lpstr>
      <vt:lpstr>Lucida Handwriting</vt:lpstr>
      <vt:lpstr>Monotype Sorts</vt:lpstr>
      <vt:lpstr>Segoe Print</vt:lpstr>
      <vt:lpstr>Tahoma</vt:lpstr>
      <vt:lpstr>Times New Roman</vt:lpstr>
      <vt:lpstr>Tw Cen MT</vt:lpstr>
      <vt:lpstr>Verdana</vt:lpstr>
      <vt:lpstr>Wingdings</vt:lpstr>
      <vt:lpstr>Wingdings 3</vt:lpstr>
      <vt:lpstr>Retrospect</vt:lpstr>
      <vt:lpstr>1_Retrospect</vt:lpstr>
      <vt:lpstr>Wisp</vt:lpstr>
      <vt:lpstr>Badge</vt:lpstr>
      <vt:lpstr>PowerPoint Presentation</vt:lpstr>
      <vt:lpstr>Research is….</vt:lpstr>
      <vt:lpstr>The scientific method:</vt:lpstr>
      <vt:lpstr>The Scientific Method</vt:lpstr>
      <vt:lpstr>RESEARCH PROCESS</vt:lpstr>
      <vt:lpstr>Research Process</vt:lpstr>
      <vt:lpstr>OVERVIEW OF RESEARCH PROCESS</vt:lpstr>
      <vt:lpstr>PowerPoint Presentation</vt:lpstr>
      <vt:lpstr>Types of Research</vt:lpstr>
      <vt:lpstr>PowerPoint Presentation</vt:lpstr>
      <vt:lpstr>Descriptive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Objectives</vt:lpstr>
      <vt:lpstr>Research Objectives</vt:lpstr>
      <vt:lpstr>Turning ideas into research projects: Include SMART Personal objectives</vt:lpstr>
      <vt:lpstr>PowerPoint Presentation</vt:lpstr>
      <vt:lpstr>What is the Literature?</vt:lpstr>
      <vt:lpstr>Literature Sources Available</vt:lpstr>
      <vt:lpstr>What is a Literature Review?</vt:lpstr>
      <vt:lpstr>PowerPoint Presentation</vt:lpstr>
      <vt:lpstr>Approaches to critical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Process of Hypothesis Generation</vt:lpstr>
      <vt:lpstr>PowerPoint Presentation</vt:lpstr>
      <vt:lpstr>Theoretical Framework</vt:lpstr>
      <vt:lpstr>PowerPoint Presentation</vt:lpstr>
      <vt:lpstr>PowerPoint Presentation</vt:lpstr>
      <vt:lpstr>PowerPoint Presentation</vt:lpstr>
      <vt:lpstr>THEORETICAL FRAMEWORK (Extended)</vt:lpstr>
      <vt:lpstr>Variable and Hypothesis Development</vt:lpstr>
      <vt:lpstr>PowerPoint Presentation</vt:lpstr>
      <vt:lpstr>PowerPoint Presentation</vt:lpstr>
      <vt:lpstr>PowerPoint Presentation</vt:lpstr>
      <vt:lpstr>Theoretical Framework and Hypothesis</vt:lpstr>
      <vt:lpstr>What Is Hypothesis?</vt:lpstr>
      <vt:lpstr>How Do We Derive Hypotheses?</vt:lpstr>
      <vt:lpstr>PowerPoint Presentation</vt:lpstr>
      <vt:lpstr>Hypothesis’ Format</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and how to conduct research</dc:title>
  <dc:creator>User</dc:creator>
  <cp:lastModifiedBy>ASUS</cp:lastModifiedBy>
  <cp:revision>115</cp:revision>
  <dcterms:created xsi:type="dcterms:W3CDTF">2016-01-30T01:33:06Z</dcterms:created>
  <dcterms:modified xsi:type="dcterms:W3CDTF">2018-11-22T09:46:01Z</dcterms:modified>
</cp:coreProperties>
</file>