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93" r:id="rId6"/>
    <p:sldId id="270" r:id="rId7"/>
    <p:sldId id="272" r:id="rId8"/>
    <p:sldId id="292" r:id="rId9"/>
    <p:sldId id="294" r:id="rId10"/>
    <p:sldId id="273" r:id="rId11"/>
    <p:sldId id="274" r:id="rId12"/>
    <p:sldId id="285" r:id="rId13"/>
    <p:sldId id="286" r:id="rId14"/>
    <p:sldId id="287" r:id="rId15"/>
    <p:sldId id="275" r:id="rId16"/>
    <p:sldId id="276" r:id="rId17"/>
    <p:sldId id="278" r:id="rId18"/>
    <p:sldId id="277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288" r:id="rId28"/>
    <p:sldId id="30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CC"/>
    <a:srgbClr val="FFCC99"/>
    <a:srgbClr val="FF99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F4EA64-D5E8-4450-BC30-7DFC4EBD38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41F71-C740-4CC1-840C-5FB23C851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63B1-226B-4B24-8975-7DD28730789D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CE577-AAC9-4588-9221-506DA251D4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921CD-9C42-44C5-B535-5F5FA40227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A9CF0-FE85-40E5-A3E4-9D8D4A205B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78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0BE83-1F76-412F-817F-6B87541A62B7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4AA9-D1C5-4A71-8BC1-393246244D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d-ID"/>
              <a:t>@ Margono Slamet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374014-1C01-4DDA-A71E-3165452D9140}" type="slidenum">
              <a:rPr lang="id-ID"/>
              <a:pPr/>
              <a:t>3</a:t>
            </a:fld>
            <a:endParaRPr lang="id-ID"/>
          </a:p>
        </p:txBody>
      </p:sp>
      <p:sp>
        <p:nvSpPr>
          <p:cNvPr id="307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75" y="695325"/>
            <a:ext cx="6067425" cy="3413125"/>
          </a:xfrm>
          <a:ln cap="flat"/>
        </p:spPr>
      </p:sp>
      <p:sp>
        <p:nvSpPr>
          <p:cNvPr id="3072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078" y="4341682"/>
            <a:ext cx="5029846" cy="4116481"/>
          </a:xfrm>
          <a:noFill/>
        </p:spPr>
        <p:txBody>
          <a:bodyPr lIns="95362" tIns="47682" rIns="95362" bIns="47682"/>
          <a:lstStyle/>
          <a:p>
            <a:pPr latinLnBrk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5945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DC8AA-C115-4494-8EB2-7EEFA77EC90E}" type="slidenum">
              <a:rPr lang="en-US"/>
              <a:pPr/>
              <a:t>5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3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6A2FD-F6D5-4914-B1E9-655D64C2BD21}" type="slidenum">
              <a:rPr lang="en-US"/>
              <a:pPr/>
              <a:t>15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2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8/1/2023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7">
            <a:extLst>
              <a:ext uri="{FF2B5EF4-FFF2-40B4-BE49-F238E27FC236}">
                <a16:creationId xmlns:a16="http://schemas.microsoft.com/office/drawing/2014/main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7427" y="3253120"/>
            <a:ext cx="4959822" cy="20071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D7BBD3E8-D5DD-C21F-3792-4880373CCDCC}"/>
              </a:ext>
            </a:extLst>
          </p:cNvPr>
          <p:cNvSpPr/>
          <p:nvPr userDrawn="1"/>
        </p:nvSpPr>
        <p:spPr>
          <a:xfrm flipH="1">
            <a:off x="7400972" y="4508725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FC461D80-0CAC-62E5-726A-63B48BEF3F25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27" y="2497488"/>
            <a:ext cx="9823998" cy="1325563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68D53-92DA-7335-4DAB-83485CAF3FE9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CB16-3643-AB04-D20E-A14FFE07F67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820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06411/kiwi-by-delug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14263/phalaenopsi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92506/easter-bee-clipart-by-jesseakc-192506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d/seminar-pekerja-kantor-pengusaha-1184788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74251/fwd__bubble_hand_drawn-by-rejon-177666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isolated-white-gorilla-monkey-ape-1050384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7799/bee-by-kittyjingles15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vgsilh.com/ms/image/303949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lion-cub-wildlife-animal-wild-2404290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vgsilh.com/ms/image/944525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d/koin-uang-emas-berharga-kas-35354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isolated-hay-wagon-bauer-wagon-2350271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lifeliqe.com/app/scene/p_aleo_trilobit?LP=true&amp;blind=fals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qitutorial.blogspot.com/2016/04/fungsi-penting-android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6144/harr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mu%C3%B1eco-de-nieve-militar-ej%C3%A9rcito-152567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867647-07B7-4265-832F-DE0E80979A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288DDC23-5A42-5DBB-7F5A-283DB3438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6876" y="229590"/>
            <a:ext cx="4002318" cy="1154324"/>
          </a:xfrm>
        </p:spPr>
        <p:txBody>
          <a:bodyPr/>
          <a:lstStyle/>
          <a:p>
            <a:r>
              <a:rPr lang="en-US" sz="3600" b="1" dirty="0">
                <a:solidFill>
                  <a:srgbClr val="FF9999"/>
                </a:solidFill>
              </a:rPr>
              <a:t>KEPEMIMPINAN -1</a:t>
            </a:r>
          </a:p>
        </p:txBody>
      </p:sp>
      <p:pic>
        <p:nvPicPr>
          <p:cNvPr id="5" name="Picture Placeholder 19" descr="Grey vases with pink flowers in them">
            <a:extLst>
              <a:ext uri="{FF2B5EF4-FFF2-40B4-BE49-F238E27FC236}">
                <a16:creationId xmlns:a16="http://schemas.microsoft.com/office/drawing/2014/main" id="{0FB225A1-50DF-F0FE-37D9-F6777CAEB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25652"/>
          <a:stretch/>
        </p:blipFill>
        <p:spPr>
          <a:xfrm>
            <a:off x="643337" y="640855"/>
            <a:ext cx="6909241" cy="557107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6D69D1A-AD0A-EAB5-DBBE-320A88F7A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496" y="6219751"/>
            <a:ext cx="6958082" cy="58577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err="1">
                <a:solidFill>
                  <a:schemeClr val="bg1"/>
                </a:solidFill>
              </a:rPr>
              <a:t>Zulkarnain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Lubis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54E80D-B12C-3639-6BA0-AB920ACC8E22}"/>
              </a:ext>
            </a:extLst>
          </p:cNvPr>
          <p:cNvSpPr txBox="1">
            <a:spLocks noChangeArrowheads="1"/>
          </p:cNvSpPr>
          <p:nvPr/>
        </p:nvSpPr>
        <p:spPr>
          <a:xfrm>
            <a:off x="8280685" y="1613504"/>
            <a:ext cx="3996085" cy="2196548"/>
          </a:xfrm>
          <a:prstGeom prst="rect">
            <a:avLst/>
          </a:prstGeom>
        </p:spPr>
        <p:txBody>
          <a:bodyPr vert="horz" lIns="92065" tIns="46033" rIns="92065" bIns="46033" rtlCol="0" anchor="b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id-ID" sz="24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Kepemimpinan</a:t>
            </a:r>
            <a:endParaRPr lang="en-US" sz="2400" b="1" cap="non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2400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Peran </a:t>
            </a:r>
            <a:r>
              <a:rPr lang="en-US" sz="2400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Kepemimpinan</a:t>
            </a:r>
            <a:endParaRPr lang="en-US" sz="2400" b="1" cap="none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2400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Fungsi</a:t>
            </a:r>
            <a:r>
              <a:rPr lang="en-US" sz="2400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Kepemimpinan</a:t>
            </a:r>
            <a:endParaRPr lang="en-US" sz="2400" b="1" cap="none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fi-FI" sz="2400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Tipe Utama Kepemimpinan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2400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Gaya </a:t>
            </a:r>
            <a:r>
              <a:rPr lang="en-US" sz="2400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Kepemimpinan</a:t>
            </a:r>
            <a:endParaRPr lang="en-US" sz="2400" b="1" cap="none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2400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Hal-</a:t>
            </a:r>
            <a:r>
              <a:rPr lang="en-US" sz="2400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</a:t>
            </a:r>
            <a:r>
              <a:rPr lang="en-US" sz="2400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Harus </a:t>
            </a:r>
            <a:r>
              <a:rPr lang="en-US" sz="2400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Dimiliki</a:t>
            </a:r>
            <a:r>
              <a:rPr lang="en-US" sz="2400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Pemimpin</a:t>
            </a:r>
            <a:endParaRPr lang="id-ID" sz="2400" b="1" cap="non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26" y="533263"/>
            <a:ext cx="10058400" cy="788641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Kepemimpinan</a:t>
            </a: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Bersifat</a:t>
            </a: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Paternalistik</a:t>
            </a: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DC67D-0043-CA38-6A43-8C1F23573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822096" y="1401418"/>
            <a:ext cx="4034182" cy="4800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951058-2343-E256-24FA-E4D9D1D4741D}"/>
              </a:ext>
            </a:extLst>
          </p:cNvPr>
          <p:cNvSpPr txBox="1">
            <a:spLocks/>
          </p:cNvSpPr>
          <p:nvPr/>
        </p:nvSpPr>
        <p:spPr>
          <a:xfrm>
            <a:off x="540026" y="1401418"/>
            <a:ext cx="7961243" cy="480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kebapakan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bersikap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bawahannya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menganggap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bersifat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mandiri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dorongan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sesuatu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sifat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merasa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serba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jarang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memberikan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kesempatan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mengambil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keputusan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kurang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memberikan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kesempatan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mengembangkan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kreasi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fantasinya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Kelebihannya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bersikap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tegas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mengambil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keputusan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merasa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merasa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dilindungi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Kelemahannya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kurang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inisiatif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bertindak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keputusan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diambil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musyawarah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bersama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imajinasi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kreativitas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cukup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008" y="444923"/>
            <a:ext cx="8160026" cy="877645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Kepemimpinan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Bersifat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Kharismatik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713" y="1343536"/>
            <a:ext cx="8328991" cy="50695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tarik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luar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biasa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mempengaruhi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orang lain</a:t>
            </a:r>
          </a:p>
          <a:p>
            <a:pPr>
              <a:lnSpc>
                <a:spcPct val="10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belum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dipastikan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sebab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sebab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mengapa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pemimpin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kharisma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pengikut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jumlahnya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kharismatik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dipercayai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karunia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Tuhan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dilihat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berbicara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berjalan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maupun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bertindak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lnSpc>
                <a:spcPct val="10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Kelebihannya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mengkomunikasikan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jelas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membangkitkan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semangat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danmampu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pengikut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masa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Kelemahannya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mengambil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keputusan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beresiko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cenderung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berkeyakinan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pasti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benar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ketergantungan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susah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regenerasi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756AE-BCAB-B52F-FFD8-3CC99DA2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130208" y="1290333"/>
            <a:ext cx="3722225" cy="42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174" y="665922"/>
            <a:ext cx="7851913" cy="944562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rgbClr val="FFFF00"/>
                </a:solidFill>
              </a:rPr>
              <a:t>Kepemimpinan</a:t>
            </a:r>
            <a:r>
              <a:rPr lang="en-US" sz="3600" b="1" dirty="0">
                <a:solidFill>
                  <a:srgbClr val="FFFF00"/>
                </a:solidFill>
              </a:rPr>
              <a:t> yang Laissez Faire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895" y="1746364"/>
            <a:ext cx="7643192" cy="3372288"/>
          </a:xfrm>
        </p:spPr>
        <p:txBody>
          <a:bodyPr>
            <a:noAutofit/>
          </a:bodyPr>
          <a:lstStyle/>
          <a:p>
            <a:r>
              <a:rPr lang="en-US" sz="2400" b="1" dirty="0" err="1"/>
              <a:t>Pemimpin</a:t>
            </a:r>
            <a:r>
              <a:rPr lang="en-US" sz="2400" b="1" dirty="0"/>
              <a:t> </a:t>
            </a:r>
            <a:r>
              <a:rPr lang="en-US" sz="2400" b="1" dirty="0" err="1"/>
              <a:t>berkeyakinan</a:t>
            </a:r>
            <a:r>
              <a:rPr lang="en-US" sz="2400" b="1" dirty="0"/>
              <a:t> </a:t>
            </a:r>
            <a:r>
              <a:rPr lang="en-US" sz="2400" b="1" dirty="0" err="1"/>
              <a:t>bahwa</a:t>
            </a:r>
            <a:r>
              <a:rPr lang="en-US" sz="2400" b="1" dirty="0"/>
              <a:t> </a:t>
            </a:r>
            <a:r>
              <a:rPr lang="en-US" sz="2400" b="1" dirty="0" err="1"/>
              <a:t>perannya</a:t>
            </a:r>
            <a:r>
              <a:rPr lang="en-US" sz="2400" b="1" dirty="0"/>
              <a:t> </a:t>
            </a:r>
            <a:r>
              <a:rPr lang="en-US" sz="2400" b="1" dirty="0" err="1"/>
              <a:t>hanya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mendampingi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dan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melayani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/>
              <a:t>apabila</a:t>
            </a:r>
            <a:r>
              <a:rPr lang="en-US" sz="2400" b="1" dirty="0"/>
              <a:t> </a:t>
            </a:r>
            <a:r>
              <a:rPr lang="en-US" sz="2400" b="1" dirty="0" err="1"/>
              <a:t>diperlukan</a:t>
            </a:r>
            <a:endParaRPr lang="en-US" sz="2400" b="1" dirty="0"/>
          </a:p>
          <a:p>
            <a:r>
              <a:rPr lang="en-US" sz="2400" b="1" dirty="0" err="1"/>
              <a:t>Ia</a:t>
            </a:r>
            <a:r>
              <a:rPr lang="en-US" sz="2400" b="1" dirty="0"/>
              <a:t> </a:t>
            </a:r>
            <a:r>
              <a:rPr lang="en-US" sz="2400" b="1" dirty="0" err="1"/>
              <a:t>merasa</a:t>
            </a:r>
            <a:r>
              <a:rPr lang="en-US" sz="2400" b="1" dirty="0"/>
              <a:t> </a:t>
            </a:r>
            <a:r>
              <a:rPr lang="en-US" sz="2400" b="1" dirty="0" err="1"/>
              <a:t>fungsinya</a:t>
            </a:r>
            <a:r>
              <a:rPr lang="en-US" sz="2400" b="1" dirty="0"/>
              <a:t> </a:t>
            </a:r>
            <a:r>
              <a:rPr lang="en-US" sz="2400" b="1" dirty="0" err="1"/>
              <a:t>adalah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err="1"/>
              <a:t>sebagai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penasehat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dan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pemberi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petunjuk</a:t>
            </a:r>
            <a:endParaRPr lang="en-US" sz="2400" b="1" dirty="0">
              <a:solidFill>
                <a:srgbClr val="00FF00"/>
              </a:solidFill>
            </a:endParaRPr>
          </a:p>
          <a:p>
            <a:r>
              <a:rPr lang="en-US" sz="2400" b="1" dirty="0" err="1"/>
              <a:t>Kelemahannya</a:t>
            </a:r>
            <a:r>
              <a:rPr lang="en-US" sz="2400" b="1" dirty="0"/>
              <a:t>, </a:t>
            </a:r>
            <a:r>
              <a:rPr lang="en-US" sz="2400" b="1" dirty="0" err="1">
                <a:solidFill>
                  <a:srgbClr val="00FF00"/>
                </a:solidFill>
              </a:rPr>
              <a:t>anggota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kelompok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tidak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err="1">
                <a:solidFill>
                  <a:srgbClr val="00FF00"/>
                </a:solidFill>
              </a:rPr>
              <a:t>berkembang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/>
              <a:t>karena</a:t>
            </a:r>
            <a:r>
              <a:rPr lang="en-US" sz="2400" b="1" dirty="0"/>
              <a:t> </a:t>
            </a:r>
            <a:r>
              <a:rPr lang="en-US" sz="2400" b="1" dirty="0" err="1"/>
              <a:t>tidak</a:t>
            </a:r>
            <a:r>
              <a:rPr lang="en-US" sz="2400" b="1" dirty="0"/>
              <a:t> </a:t>
            </a:r>
            <a:r>
              <a:rPr lang="en-US" sz="2400" b="1" dirty="0" err="1"/>
              <a:t>mendapat</a:t>
            </a:r>
            <a:r>
              <a:rPr lang="en-US" sz="2400" b="1" dirty="0"/>
              <a:t> </a:t>
            </a:r>
            <a:r>
              <a:rPr lang="en-US" sz="2400" b="1" dirty="0" err="1"/>
              <a:t>bimbingan</a:t>
            </a:r>
            <a:r>
              <a:rPr lang="en-US" sz="2400" b="1" dirty="0"/>
              <a:t>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pengarahan</a:t>
            </a:r>
            <a:r>
              <a:rPr lang="en-US" sz="2400" b="1" dirty="0"/>
              <a:t> yang </a:t>
            </a:r>
            <a:r>
              <a:rPr lang="en-US" sz="2400" b="1" dirty="0" err="1"/>
              <a:t>cukup</a:t>
            </a:r>
            <a:r>
              <a:rPr lang="en-US" sz="24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BC157-1FD0-DF0C-CAC2-0007C4AE9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546653"/>
            <a:ext cx="381101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697" y="473421"/>
            <a:ext cx="9816353" cy="1020762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FFCC99"/>
                </a:solidFill>
              </a:rPr>
              <a:t>Kepemimpinan</a:t>
            </a:r>
            <a:r>
              <a:rPr lang="en-US" sz="3200" b="1" dirty="0">
                <a:solidFill>
                  <a:srgbClr val="FFCC99"/>
                </a:solidFill>
              </a:rPr>
              <a:t> yang </a:t>
            </a:r>
            <a:r>
              <a:rPr lang="en-US" sz="3200" b="1" dirty="0" err="1">
                <a:solidFill>
                  <a:srgbClr val="FFCC99"/>
                </a:solidFill>
              </a:rPr>
              <a:t>Demokratis</a:t>
            </a:r>
            <a:endParaRPr lang="en-US" sz="3200" b="1" dirty="0">
              <a:solidFill>
                <a:srgbClr val="FFCC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225" y="1494183"/>
            <a:ext cx="8709602" cy="4562061"/>
          </a:xfrm>
        </p:spPr>
        <p:txBody>
          <a:bodyPr>
            <a:noAutofit/>
          </a:bodyPr>
          <a:lstStyle/>
          <a:p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pemimpin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berkeyakinan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perannya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ialah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mendorong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membimbing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menghimpun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semua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kekuatan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kelompok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secara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maksimal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bekerja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dengan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kelompok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dalam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rangka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mencapai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tujuan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bersama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merasa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harus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menggerakkan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kelompok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arah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pencapaian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tujuan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menyadari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bahwa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kekuatan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kelompok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adalah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keseluruhan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dari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kekuatan-kekuatan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anggotanya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akan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meningkatkan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kualitas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kelompoknya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melalui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peningkatkan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kualitas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setiap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anggota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kelompoknya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prinsip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utama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ialah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mengikutsertakan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semua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orang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dalam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proses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penetapan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penentuan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</a:t>
            </a:r>
            <a:r>
              <a:rPr lang="en-US" sz="2000" b="1" dirty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dalam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usaha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pencapaian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tujuan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bersama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E0DB8-E1F0-D342-2F68-6194E1629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43549"/>
          <a:stretch/>
        </p:blipFill>
        <p:spPr>
          <a:xfrm>
            <a:off x="357808" y="1494183"/>
            <a:ext cx="2782958" cy="45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4183" y="646043"/>
            <a:ext cx="7721601" cy="9725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Gaya </a:t>
            </a:r>
            <a:r>
              <a:rPr lang="en-US" sz="4000" b="1" dirty="0" err="1">
                <a:solidFill>
                  <a:srgbClr val="FFFF00"/>
                </a:solidFill>
              </a:rPr>
              <a:t>Kepemimpinan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210" y="1918252"/>
            <a:ext cx="7562574" cy="3919291"/>
          </a:xfrm>
        </p:spPr>
        <p:txBody>
          <a:bodyPr>
            <a:normAutofit fontScale="77500" lnSpcReduction="20000"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Kombinasi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keterampilan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perilaku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pemimpin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dipergunakan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interaksi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pengikutnya</a:t>
            </a:r>
            <a:endParaRPr lang="en-US" sz="36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 yang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diambil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rangka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mempraktekkan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kepemimpinanannya</a:t>
            </a:r>
            <a:endParaRPr lang="en-US" sz="36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Perilaku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dipergunakan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pemimpin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mempengaruhi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pengikutnya</a:t>
            </a:r>
            <a:endParaRPr lang="en-US" sz="36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Gambar terk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183604"/>
            <a:ext cx="4542975" cy="649296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2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6251" y="511631"/>
            <a:ext cx="8539519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4000" b="1" dirty="0" err="1">
                <a:solidFill>
                  <a:srgbClr val="FFCC99"/>
                </a:solidFill>
              </a:rPr>
              <a:t>Enam</a:t>
            </a:r>
            <a:r>
              <a:rPr lang="en-US" sz="4000" b="1" dirty="0">
                <a:solidFill>
                  <a:srgbClr val="FFCC99"/>
                </a:solidFill>
              </a:rPr>
              <a:t> Style (Gaya) </a:t>
            </a:r>
            <a:r>
              <a:rPr lang="en-US" sz="4000" b="1" dirty="0" err="1">
                <a:solidFill>
                  <a:srgbClr val="FFCC99"/>
                </a:solidFill>
              </a:rPr>
              <a:t>Kepemimpinan</a:t>
            </a:r>
            <a:r>
              <a:rPr lang="en-US" sz="4000" b="1" dirty="0">
                <a:solidFill>
                  <a:srgbClr val="FFCC99"/>
                </a:solidFill>
              </a:rPr>
              <a:t> 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2920298" y="1502231"/>
            <a:ext cx="8539519" cy="3556786"/>
          </a:xfrm>
          <a:noFill/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Coercive (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bersifat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memaksa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Mengharapkan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kepatuhan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mutlak</a:t>
            </a:r>
            <a:endParaRPr 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Authoritative (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bersifat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memerintah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Memobilisasi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orang-orang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</a:t>
            </a:r>
            <a:endParaRPr 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Affiliative (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kebersamaan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dan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menjaga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harmoni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Menciptakan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harmoni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membangun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ikatan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emosional</a:t>
            </a:r>
            <a:endParaRPr 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Democratic (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bersifat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demokratis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consensus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partisipasi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anggota</a:t>
            </a:r>
            <a:endParaRPr 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Pacesetting (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penentu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</a:t>
            </a:r>
            <a:r>
              <a:rPr kumimoji="0" lang="de-DE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Menuntut kinerja dengan standar tinggi </a:t>
            </a:r>
            <a:endParaRPr 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Coaching (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kepelatihan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Membangun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manusia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kumimoji="0" lang="en-US" sz="2000" b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masa </a:t>
            </a:r>
            <a:r>
              <a:rPr kumimoji="0" lang="en-US" sz="2000" b="1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6877" y="5127169"/>
            <a:ext cx="9141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Selain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coercive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pacesetting,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secara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konsisten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mempunyai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efek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positif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terhadap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hasil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suasana</a:t>
            </a:r>
            <a:r>
              <a:rPr lang="en-US" sz="2400" b="1" i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organisasinya</a:t>
            </a:r>
            <a:endParaRPr lang="en-US" sz="2400" b="1" i="1" dirty="0">
              <a:solidFill>
                <a:srgbClr val="FFFF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10" descr="Gambar terkait">
            <a:extLst>
              <a:ext uri="{FF2B5EF4-FFF2-40B4-BE49-F238E27FC236}">
                <a16:creationId xmlns:a16="http://schemas.microsoft.com/office/drawing/2014/main" id="{182455DA-7BFE-193A-F806-F4A8B0CA4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6"/>
          <a:stretch/>
        </p:blipFill>
        <p:spPr bwMode="auto">
          <a:xfrm>
            <a:off x="401281" y="1292087"/>
            <a:ext cx="2361797" cy="447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42" y="484897"/>
            <a:ext cx="7536057" cy="141642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Hal-</a:t>
            </a:r>
            <a:r>
              <a:rPr lang="en-US" sz="4000" b="1" dirty="0" err="1">
                <a:solidFill>
                  <a:srgbClr val="FFFF00"/>
                </a:solidFill>
              </a:rPr>
              <a:t>hal</a:t>
            </a:r>
            <a:r>
              <a:rPr lang="en-US" sz="4000" b="1" dirty="0">
                <a:solidFill>
                  <a:srgbClr val="FFFF00"/>
                </a:solidFill>
              </a:rPr>
              <a:t> yang </a:t>
            </a:r>
            <a:r>
              <a:rPr lang="en-US" sz="4000" b="1" dirty="0" err="1">
                <a:solidFill>
                  <a:srgbClr val="FFFF00"/>
                </a:solidFill>
              </a:rPr>
              <a:t>Harus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Dimiliki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Pemimpin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942" y="1901319"/>
            <a:ext cx="7536056" cy="4419601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/>
              <a:t>Karakter</a:t>
            </a:r>
            <a:r>
              <a:rPr lang="en-US" sz="2800" b="1" dirty="0"/>
              <a:t> </a:t>
            </a:r>
            <a:r>
              <a:rPr lang="en-US" sz="2800" b="1" dirty="0" err="1"/>
              <a:t>Kuat</a:t>
            </a:r>
            <a:r>
              <a:rPr lang="en-US" sz="2800" b="1" dirty="0"/>
              <a:t> </a:t>
            </a:r>
            <a:r>
              <a:rPr lang="en-US" sz="2800" b="1" dirty="0" err="1"/>
              <a:t>Seorang</a:t>
            </a:r>
            <a:r>
              <a:rPr lang="en-US" sz="2800" b="1" dirty="0"/>
              <a:t> </a:t>
            </a:r>
            <a:r>
              <a:rPr lang="en-US" sz="2800" b="1" dirty="0" err="1"/>
              <a:t>Pemimpin</a:t>
            </a:r>
            <a:endParaRPr lang="en-US" sz="2800" b="1" dirty="0"/>
          </a:p>
          <a:p>
            <a:r>
              <a:rPr lang="en-US" sz="2800" b="1" dirty="0" err="1"/>
              <a:t>Memiliki</a:t>
            </a:r>
            <a:r>
              <a:rPr lang="en-US" sz="2800" b="1" dirty="0"/>
              <a:t> </a:t>
            </a:r>
            <a:r>
              <a:rPr lang="en-US" sz="2800" b="1" dirty="0" err="1"/>
              <a:t>Visi</a:t>
            </a:r>
            <a:r>
              <a:rPr lang="en-US" sz="2800" b="1" dirty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Misi</a:t>
            </a:r>
            <a:r>
              <a:rPr lang="en-US" sz="2800" b="1" dirty="0"/>
              <a:t> yang </a:t>
            </a:r>
            <a:r>
              <a:rPr lang="en-US" sz="2800" b="1" dirty="0" err="1"/>
              <a:t>Jelas</a:t>
            </a:r>
            <a:r>
              <a:rPr lang="en-US" sz="2800" b="1" dirty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Detail</a:t>
            </a:r>
          </a:p>
          <a:p>
            <a:r>
              <a:rPr lang="en-US" sz="2800" b="1" dirty="0" err="1"/>
              <a:t>Menggiring</a:t>
            </a:r>
            <a:r>
              <a:rPr lang="en-US" sz="2800" b="1" dirty="0"/>
              <a:t> </a:t>
            </a:r>
            <a:r>
              <a:rPr lang="en-US" sz="2800" b="1" dirty="0" err="1"/>
              <a:t>Tanpa</a:t>
            </a:r>
            <a:r>
              <a:rPr lang="en-US" sz="2800" b="1" dirty="0"/>
              <a:t> </a:t>
            </a:r>
            <a:r>
              <a:rPr lang="en-US" sz="2800" b="1" dirty="0" err="1"/>
              <a:t>Paksaan</a:t>
            </a:r>
            <a:endParaRPr lang="en-US" sz="2800" b="1" dirty="0"/>
          </a:p>
          <a:p>
            <a:r>
              <a:rPr lang="en-US" sz="2800" b="1" dirty="0" err="1"/>
              <a:t>Efektif</a:t>
            </a:r>
            <a:r>
              <a:rPr lang="en-US" sz="2800" b="1" dirty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Efisien</a:t>
            </a:r>
            <a:r>
              <a:rPr lang="en-US" sz="2800" b="1" dirty="0"/>
              <a:t> </a:t>
            </a:r>
            <a:r>
              <a:rPr lang="en-US" sz="2800" b="1" dirty="0" err="1"/>
              <a:t>dalam</a:t>
            </a:r>
            <a:r>
              <a:rPr lang="en-US" sz="2800" b="1" dirty="0"/>
              <a:t> </a:t>
            </a:r>
            <a:r>
              <a:rPr lang="en-US" sz="2800" b="1" dirty="0" err="1"/>
              <a:t>Berkomunikasi</a:t>
            </a:r>
            <a:endParaRPr lang="en-US" sz="2800" b="1" dirty="0"/>
          </a:p>
          <a:p>
            <a:r>
              <a:rPr lang="en-US" sz="2800" b="1" dirty="0" err="1"/>
              <a:t>Pimpinan</a:t>
            </a:r>
            <a:r>
              <a:rPr lang="en-US" sz="2800" b="1" dirty="0"/>
              <a:t> yang </a:t>
            </a:r>
            <a:r>
              <a:rPr lang="en-US" sz="2800" b="1" dirty="0" err="1"/>
              <a:t>Antisipatif</a:t>
            </a:r>
            <a:r>
              <a:rPr lang="en-US" sz="2800" b="1" dirty="0"/>
              <a:t> </a:t>
            </a:r>
            <a:r>
              <a:rPr lang="en-US" sz="2800" b="1" dirty="0" err="1"/>
              <a:t>terhadap</a:t>
            </a:r>
            <a:r>
              <a:rPr lang="en-US" sz="2800" b="1" dirty="0"/>
              <a:t> </a:t>
            </a:r>
            <a:r>
              <a:rPr lang="en-US" sz="2800" b="1" dirty="0" err="1"/>
              <a:t>Masalah</a:t>
            </a:r>
            <a:endParaRPr lang="en-US" sz="2800" b="1" dirty="0"/>
          </a:p>
          <a:p>
            <a:r>
              <a:rPr lang="en-US" sz="2800" b="1" dirty="0" err="1"/>
              <a:t>Sukses</a:t>
            </a:r>
            <a:r>
              <a:rPr lang="en-US" sz="2800" b="1" dirty="0"/>
              <a:t> </a:t>
            </a:r>
            <a:r>
              <a:rPr lang="en-US" sz="2800" b="1" dirty="0" err="1"/>
              <a:t>Memberdayakan</a:t>
            </a:r>
            <a:r>
              <a:rPr lang="en-US" sz="2800" b="1" dirty="0"/>
              <a:t> Tim</a:t>
            </a:r>
          </a:p>
          <a:p>
            <a:r>
              <a:rPr lang="en-US" sz="2800" b="1" dirty="0" err="1"/>
              <a:t>Menggapai</a:t>
            </a:r>
            <a:r>
              <a:rPr lang="en-US" sz="2800" b="1" dirty="0"/>
              <a:t> </a:t>
            </a:r>
            <a:r>
              <a:rPr lang="en-US" sz="2800" b="1" dirty="0" err="1"/>
              <a:t>Kesuksesan</a:t>
            </a:r>
            <a:r>
              <a:rPr lang="en-US" sz="2800" b="1" dirty="0"/>
              <a:t> </a:t>
            </a:r>
            <a:r>
              <a:rPr lang="en-US" sz="2800" b="1" dirty="0" err="1"/>
              <a:t>Berikutnya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4F5A1-B528-10F8-6679-6439BCF39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531248" y="1023730"/>
            <a:ext cx="5077657" cy="510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4053" y="476416"/>
            <a:ext cx="8882742" cy="971774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Karakter</a:t>
            </a:r>
            <a:r>
              <a:rPr lang="en-US" sz="4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Kuat</a:t>
            </a:r>
            <a:r>
              <a:rPr lang="en-US" sz="4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US" sz="4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Pemimpin</a:t>
            </a:r>
            <a:endParaRPr lang="en-US" sz="4000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85148" y="1607667"/>
            <a:ext cx="3888986" cy="4419601"/>
          </a:xfrm>
        </p:spPr>
        <p:txBody>
          <a:bodyPr/>
          <a:lstStyle/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Karismatik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Memiliki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Integritas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Menggunakan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Kekuasaan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Sesuai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Porsinya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Komitmen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Tinggi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Memiliki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Ketenangan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Bersikap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Adil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Beretika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Penuh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Tanggung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Jawab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Kepercayaan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Diri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Tinggi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13517" y="1607666"/>
            <a:ext cx="3605519" cy="4419601"/>
          </a:xfrm>
        </p:spPr>
        <p:txBody>
          <a:bodyPr/>
          <a:lstStyle/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Tidak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Takut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Perubahan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Berani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Berkorban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Menjunjung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Tinggi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Kejujuran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Disiplin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Memandang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dari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Sudut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Lain</a:t>
            </a: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Berwibawa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Keinginan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untuk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Memimpin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Proaktif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Objektif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dalam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Menilai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Gambar terka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r="35975"/>
          <a:stretch/>
        </p:blipFill>
        <p:spPr bwMode="auto">
          <a:xfrm>
            <a:off x="8050697" y="1106814"/>
            <a:ext cx="3676852" cy="5065385"/>
          </a:xfrm>
          <a:prstGeom prst="ca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6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696" y="513523"/>
            <a:ext cx="7076661" cy="1097280"/>
          </a:xfrm>
        </p:spPr>
        <p:txBody>
          <a:bodyPr>
            <a:noAutofit/>
          </a:bodyPr>
          <a:lstStyle/>
          <a:p>
            <a:pPr algn="r"/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Jelas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Detail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8148" y="1825486"/>
            <a:ext cx="4804228" cy="4419601"/>
          </a:xfrm>
        </p:spPr>
        <p:txBody>
          <a:bodyPr>
            <a:normAutofit fontScale="92500"/>
          </a:bodyPr>
          <a:lstStyle/>
          <a:p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Fokus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terhadap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Tujuan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Orientasi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untuk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Melayani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Orientasi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pada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Pengembangan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Pemimpin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Bukan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Majikan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Rencana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Kerja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yang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Matang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Penuh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dengan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Inovasi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Brilian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Terus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Melangkah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Walau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Setapak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Mampu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Mengagendakan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Sesuatu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Pertumbuhan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Eksplosif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B036B3-7BA9-D43F-9E04-3342F013D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97565" y="745435"/>
            <a:ext cx="5698435" cy="56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1" y="510988"/>
            <a:ext cx="7076661" cy="78441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FF00"/>
                </a:solidFill>
              </a:rPr>
              <a:t>Menggiring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Tanpa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Paksaan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714" y="1394791"/>
            <a:ext cx="6351104" cy="4638261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Memiliki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Pengaruh</a:t>
            </a: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Menggiring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Tanpa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Paksaan</a:t>
            </a: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Mampu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Memotivasi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Diri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Sendiri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dan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Orang Lain</a:t>
            </a:r>
          </a:p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Mampu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Membuat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Ketergantungan</a:t>
            </a: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Memiliki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Daya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Tarik</a:t>
            </a:r>
          </a:p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Perkataan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dan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Tindakan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Beriringan</a:t>
            </a: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Sentuh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Hati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dan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Orang Akan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Mengikutinya</a:t>
            </a: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Pencitraan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Diri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Kuat</a:t>
            </a: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Banyak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Memiliki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Prestasi</a:t>
            </a: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6CDF3-61BA-7F23-61CE-58BEB6029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689036" y="1295400"/>
            <a:ext cx="4850294" cy="46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8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18" y="430306"/>
            <a:ext cx="11403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֍"/>
            </a:pPr>
            <a:r>
              <a:rPr lang="en-US" sz="4000" b="1" dirty="0" err="1">
                <a:latin typeface="Chaparral Pro Light" panose="02060403030505090203" pitchFamily="18" charset="0"/>
              </a:rPr>
              <a:t>Setiap</a:t>
            </a:r>
            <a:r>
              <a:rPr lang="en-US" sz="4000" b="1" dirty="0">
                <a:latin typeface="Chaparral Pro Light" panose="02060403030505090203" pitchFamily="18" charset="0"/>
              </a:rPr>
              <a:t> kalian </a:t>
            </a:r>
            <a:r>
              <a:rPr lang="en-US" sz="4000" b="1" dirty="0" err="1">
                <a:latin typeface="Chaparral Pro Light" panose="02060403030505090203" pitchFamily="18" charset="0"/>
              </a:rPr>
              <a:t>adalah</a:t>
            </a:r>
            <a:r>
              <a:rPr lang="en-US" sz="4000" b="1" dirty="0">
                <a:latin typeface="Chaparral Pro Light" panose="02060403030505090203" pitchFamily="18" charset="0"/>
              </a:rPr>
              <a:t> </a:t>
            </a:r>
            <a:r>
              <a:rPr lang="en-US" sz="4000" b="1" dirty="0" err="1">
                <a:latin typeface="Chaparral Pro Light" panose="02060403030505090203" pitchFamily="18" charset="0"/>
              </a:rPr>
              <a:t>pemimpin</a:t>
            </a:r>
            <a:r>
              <a:rPr lang="en-US" sz="4000" b="1" dirty="0">
                <a:latin typeface="Chaparral Pro Light" panose="02060403030505090203" pitchFamily="18" charset="0"/>
              </a:rPr>
              <a:t>, </a:t>
            </a:r>
            <a:r>
              <a:rPr lang="en-US" sz="4000" b="1" dirty="0" err="1">
                <a:latin typeface="Chaparral Pro Light" panose="02060403030505090203" pitchFamily="18" charset="0"/>
              </a:rPr>
              <a:t>dan</a:t>
            </a:r>
            <a:r>
              <a:rPr lang="en-US" sz="4000" b="1" dirty="0">
                <a:latin typeface="Chaparral Pro Light" panose="02060403030505090203" pitchFamily="18" charset="0"/>
              </a:rPr>
              <a:t> </a:t>
            </a:r>
            <a:r>
              <a:rPr lang="en-US" sz="4000" b="1" dirty="0" err="1">
                <a:latin typeface="Chaparral Pro Light" panose="02060403030505090203" pitchFamily="18" charset="0"/>
              </a:rPr>
              <a:t>setiap</a:t>
            </a:r>
            <a:r>
              <a:rPr lang="en-US" sz="4000" b="1" dirty="0">
                <a:latin typeface="Chaparral Pro Light" panose="02060403030505090203" pitchFamily="18" charset="0"/>
              </a:rPr>
              <a:t> </a:t>
            </a:r>
            <a:r>
              <a:rPr lang="en-US" sz="4000" b="1" dirty="0" err="1">
                <a:latin typeface="Chaparral Pro Light" panose="02060403030505090203" pitchFamily="18" charset="0"/>
              </a:rPr>
              <a:t>pemimpin</a:t>
            </a:r>
            <a:r>
              <a:rPr lang="en-US" sz="4000" b="1" dirty="0">
                <a:latin typeface="Chaparral Pro Light" panose="02060403030505090203" pitchFamily="18" charset="0"/>
              </a:rPr>
              <a:t> </a:t>
            </a:r>
            <a:r>
              <a:rPr lang="en-US" sz="4000" b="1" dirty="0" err="1">
                <a:latin typeface="Chaparral Pro Light" panose="02060403030505090203" pitchFamily="18" charset="0"/>
              </a:rPr>
              <a:t>akan</a:t>
            </a:r>
            <a:r>
              <a:rPr lang="en-US" sz="4000" b="1" dirty="0">
                <a:latin typeface="Chaparral Pro Light" panose="02060403030505090203" pitchFamily="18" charset="0"/>
              </a:rPr>
              <a:t> </a:t>
            </a:r>
            <a:r>
              <a:rPr lang="en-US" sz="4000" b="1" dirty="0" err="1">
                <a:latin typeface="Chaparral Pro Light" panose="02060403030505090203" pitchFamily="18" charset="0"/>
              </a:rPr>
              <a:t>dimintai</a:t>
            </a:r>
            <a:r>
              <a:rPr lang="en-US" sz="4000" b="1" dirty="0">
                <a:latin typeface="Chaparral Pro Light" panose="02060403030505090203" pitchFamily="18" charset="0"/>
              </a:rPr>
              <a:t> </a:t>
            </a:r>
            <a:r>
              <a:rPr lang="en-US" sz="4000" b="1" dirty="0" err="1">
                <a:latin typeface="Chaparral Pro Light" panose="02060403030505090203" pitchFamily="18" charset="0"/>
              </a:rPr>
              <a:t>pertanggungjawaban</a:t>
            </a:r>
            <a:r>
              <a:rPr lang="en-US" sz="4000" b="1" dirty="0">
                <a:latin typeface="Chaparral Pro Light" panose="02060403030505090203" pitchFamily="18" charset="0"/>
              </a:rPr>
              <a:t> </a:t>
            </a:r>
            <a:r>
              <a:rPr lang="en-US" sz="4000" b="1" dirty="0" err="1">
                <a:latin typeface="Chaparral Pro Light" panose="02060403030505090203" pitchFamily="18" charset="0"/>
              </a:rPr>
              <a:t>atas</a:t>
            </a:r>
            <a:r>
              <a:rPr lang="en-US" sz="4000" b="1" dirty="0">
                <a:latin typeface="Chaparral Pro Light" panose="02060403030505090203" pitchFamily="18" charset="0"/>
              </a:rPr>
              <a:t> </a:t>
            </a:r>
            <a:r>
              <a:rPr lang="en-US" sz="4000" b="1" dirty="0" err="1">
                <a:latin typeface="Chaparral Pro Light" panose="02060403030505090203" pitchFamily="18" charset="0"/>
              </a:rPr>
              <a:t>kepemimpinannya</a:t>
            </a:r>
            <a:r>
              <a:rPr lang="en-US" sz="4000" b="1" dirty="0">
                <a:latin typeface="Chaparral Pro Light" panose="02060403030505090203" pitchFamily="18" charset="0"/>
              </a:rPr>
              <a:t> </a:t>
            </a:r>
          </a:p>
          <a:p>
            <a:pPr marL="538163"/>
            <a:r>
              <a:rPr lang="en-US" sz="4000" b="1" dirty="0">
                <a:latin typeface="Chaparral Pro Light" panose="02060403030505090203" pitchFamily="18" charset="0"/>
              </a:rPr>
              <a:t>(</a:t>
            </a:r>
            <a:r>
              <a:rPr lang="en-US" sz="4000" b="1" dirty="0" err="1">
                <a:latin typeface="Chaparral Pro Light" panose="02060403030505090203" pitchFamily="18" charset="0"/>
              </a:rPr>
              <a:t>Rasulullah</a:t>
            </a:r>
            <a:r>
              <a:rPr lang="en-US" sz="4000" b="1" dirty="0">
                <a:latin typeface="Chaparral Pro Light" panose="02060403030505090203" pitchFamily="18" charset="0"/>
              </a:rPr>
              <a:t> saw)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F695A2-354E-10FF-1E7B-3EB829F6942B}"/>
              </a:ext>
            </a:extLst>
          </p:cNvPr>
          <p:cNvGrpSpPr/>
          <p:nvPr/>
        </p:nvGrpSpPr>
        <p:grpSpPr>
          <a:xfrm>
            <a:off x="3126664" y="3873150"/>
            <a:ext cx="8498418" cy="2180962"/>
            <a:chOff x="3126664" y="3873150"/>
            <a:chExt cx="8498418" cy="2180962"/>
          </a:xfrm>
        </p:grpSpPr>
        <p:sp>
          <p:nvSpPr>
            <p:cNvPr id="3" name="TextBox 2"/>
            <p:cNvSpPr txBox="1"/>
            <p:nvPr/>
          </p:nvSpPr>
          <p:spPr>
            <a:xfrm>
              <a:off x="3126664" y="3873150"/>
              <a:ext cx="8498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r">
                <a:buClr>
                  <a:schemeClr val="accent3">
                    <a:lumMod val="20000"/>
                    <a:lumOff val="8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36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Leadership is action not a position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025535" y="4642590"/>
              <a:ext cx="7599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r">
                <a:buClr>
                  <a:schemeClr val="accent3">
                    <a:lumMod val="20000"/>
                    <a:lumOff val="8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36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Leadership is a choice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10708" y="5407781"/>
              <a:ext cx="8314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r">
                <a:buClr>
                  <a:schemeClr val="accent3">
                    <a:lumMod val="20000"/>
                    <a:lumOff val="80000"/>
                  </a:schemeClr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Kepemimpinan</a:t>
              </a:r>
              <a:r>
                <a:rPr lang="en-US" sz="36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adalah</a:t>
              </a:r>
              <a:r>
                <a:rPr lang="en-US" sz="36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pengaruh</a:t>
              </a:r>
              <a:endPara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8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956" y="510483"/>
            <a:ext cx="10058400" cy="77856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Efektif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dan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Efisien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dalam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Berkomunikasi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428" y="1381402"/>
            <a:ext cx="3634886" cy="4966115"/>
          </a:xfrm>
        </p:spPr>
        <p:txBody>
          <a:bodyPr>
            <a:noAutofit/>
          </a:bodyPr>
          <a:lstStyle/>
          <a:p>
            <a:r>
              <a:rPr lang="en-US" sz="2400" b="1" dirty="0" err="1"/>
              <a:t>Komunikasi</a:t>
            </a:r>
            <a:r>
              <a:rPr lang="en-US" sz="2400" b="1" dirty="0"/>
              <a:t> </a:t>
            </a:r>
            <a:r>
              <a:rPr lang="en-US" sz="2400" b="1" dirty="0" err="1"/>
              <a:t>efektif</a:t>
            </a:r>
            <a:endParaRPr lang="en-US" sz="2400" b="1" dirty="0"/>
          </a:p>
          <a:p>
            <a:r>
              <a:rPr lang="en-US" sz="2400" b="1" dirty="0" err="1"/>
              <a:t>Menghargai</a:t>
            </a:r>
            <a:r>
              <a:rPr lang="en-US" sz="2400" b="1" dirty="0"/>
              <a:t> </a:t>
            </a:r>
            <a:r>
              <a:rPr lang="en-US" sz="2400" b="1" dirty="0" err="1"/>
              <a:t>Bawahan</a:t>
            </a:r>
            <a:endParaRPr lang="en-US" sz="2400" b="1" dirty="0"/>
          </a:p>
          <a:p>
            <a:r>
              <a:rPr lang="en-US" sz="2400" b="1" dirty="0" err="1"/>
              <a:t>Memiliki</a:t>
            </a:r>
            <a:r>
              <a:rPr lang="en-US" sz="2400" b="1" dirty="0"/>
              <a:t> </a:t>
            </a:r>
            <a:r>
              <a:rPr lang="en-US" sz="2400" b="1" dirty="0" err="1"/>
              <a:t>Fleksibilitas</a:t>
            </a:r>
            <a:endParaRPr lang="en-US" sz="2400" b="1" dirty="0"/>
          </a:p>
          <a:p>
            <a:r>
              <a:rPr lang="en-US" sz="2400" b="1" dirty="0" err="1"/>
              <a:t>Koordinasi</a:t>
            </a:r>
            <a:r>
              <a:rPr lang="en-US" sz="2400" b="1" dirty="0"/>
              <a:t> </a:t>
            </a:r>
            <a:r>
              <a:rPr lang="en-US" sz="2400" b="1" dirty="0" err="1"/>
              <a:t>Intens</a:t>
            </a:r>
            <a:endParaRPr lang="en-US" sz="2400" b="1" dirty="0"/>
          </a:p>
          <a:p>
            <a:r>
              <a:rPr lang="en-US" sz="2400" b="1" dirty="0" err="1"/>
              <a:t>Pendengar</a:t>
            </a:r>
            <a:r>
              <a:rPr lang="en-US" sz="2400" b="1" dirty="0"/>
              <a:t> yang </a:t>
            </a:r>
            <a:r>
              <a:rPr lang="en-US" sz="2400" b="1" dirty="0" err="1"/>
              <a:t>Baik</a:t>
            </a:r>
            <a:endParaRPr lang="en-US" sz="2400" b="1" dirty="0"/>
          </a:p>
          <a:p>
            <a:r>
              <a:rPr lang="en-US" sz="2400" b="1" dirty="0" err="1"/>
              <a:t>Kemampuan</a:t>
            </a:r>
            <a:r>
              <a:rPr lang="en-US" sz="2400" b="1" dirty="0"/>
              <a:t> </a:t>
            </a:r>
            <a:r>
              <a:rPr lang="en-US" sz="2400" b="1" dirty="0" err="1"/>
              <a:t>Berbicara</a:t>
            </a:r>
            <a:r>
              <a:rPr lang="en-US" sz="2400" b="1" dirty="0"/>
              <a:t> </a:t>
            </a:r>
            <a:r>
              <a:rPr lang="en-US" sz="2400" b="1" dirty="0" err="1"/>
              <a:t>dengan</a:t>
            </a:r>
            <a:r>
              <a:rPr lang="en-US" sz="2400" b="1" dirty="0"/>
              <a:t> </a:t>
            </a:r>
            <a:r>
              <a:rPr lang="en-US" sz="2400" b="1" dirty="0" err="1"/>
              <a:t>Tepat</a:t>
            </a:r>
            <a:endParaRPr lang="en-US" sz="2400" b="1" dirty="0"/>
          </a:p>
          <a:p>
            <a:r>
              <a:rPr lang="en-US" sz="2400" b="1" dirty="0" err="1"/>
              <a:t>Berikan</a:t>
            </a:r>
            <a:r>
              <a:rPr lang="en-US" sz="2400" b="1" dirty="0"/>
              <a:t> </a:t>
            </a:r>
            <a:r>
              <a:rPr lang="en-US" sz="2400" b="1" dirty="0" err="1"/>
              <a:t>Perintah</a:t>
            </a:r>
            <a:r>
              <a:rPr lang="en-US" sz="2400" b="1" dirty="0"/>
              <a:t> </a:t>
            </a:r>
            <a:r>
              <a:rPr lang="en-US" sz="2400" b="1" dirty="0" err="1"/>
              <a:t>Secara</a:t>
            </a:r>
            <a:r>
              <a:rPr lang="en-US" sz="2400" b="1" dirty="0"/>
              <a:t> </a:t>
            </a:r>
            <a:r>
              <a:rPr lang="en-US" sz="2400" b="1" dirty="0" err="1"/>
              <a:t>Halus</a:t>
            </a:r>
            <a:endParaRPr lang="en-US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80512" y="1606619"/>
            <a:ext cx="3552060" cy="4515679"/>
          </a:xfrm>
        </p:spPr>
        <p:txBody>
          <a:bodyPr>
            <a:normAutofit fontScale="92500"/>
          </a:bodyPr>
          <a:lstStyle/>
          <a:p>
            <a:r>
              <a:rPr lang="en-US" sz="2400" b="1" dirty="0" err="1"/>
              <a:t>Kemampuan</a:t>
            </a:r>
            <a:r>
              <a:rPr lang="en-US" sz="2400" b="1" dirty="0"/>
              <a:t> </a:t>
            </a:r>
            <a:r>
              <a:rPr lang="en-US" sz="2400" b="1" dirty="0" err="1"/>
              <a:t>Membangun</a:t>
            </a:r>
            <a:r>
              <a:rPr lang="en-US" sz="2400" b="1" dirty="0"/>
              <a:t> </a:t>
            </a:r>
            <a:r>
              <a:rPr lang="en-US" sz="2400" b="1" dirty="0" err="1"/>
              <a:t>Fondasi</a:t>
            </a:r>
            <a:r>
              <a:rPr lang="en-US" sz="2400" b="1" dirty="0"/>
              <a:t> </a:t>
            </a:r>
            <a:r>
              <a:rPr lang="en-US" sz="2400" b="1" dirty="0" err="1"/>
              <a:t>Hubungan</a:t>
            </a:r>
            <a:endParaRPr lang="en-US" sz="2400" b="1" dirty="0"/>
          </a:p>
          <a:p>
            <a:r>
              <a:rPr lang="en-US" sz="2400" b="1" dirty="0" err="1"/>
              <a:t>Kecerdasar</a:t>
            </a:r>
            <a:r>
              <a:rPr lang="en-US" sz="2400" b="1" dirty="0"/>
              <a:t> </a:t>
            </a:r>
            <a:r>
              <a:rPr lang="en-US" sz="2400" b="1" dirty="0" err="1"/>
              <a:t>Diplomasi</a:t>
            </a:r>
            <a:endParaRPr lang="en-US" sz="2400" b="1" dirty="0"/>
          </a:p>
          <a:p>
            <a:r>
              <a:rPr lang="en-US" sz="2400" b="1" dirty="0" err="1"/>
              <a:t>Selalu</a:t>
            </a:r>
            <a:r>
              <a:rPr lang="en-US" sz="2400" b="1" dirty="0"/>
              <a:t> </a:t>
            </a:r>
            <a:r>
              <a:rPr lang="en-US" sz="2400" b="1" dirty="0" err="1"/>
              <a:t>Mengucapkan</a:t>
            </a:r>
            <a:r>
              <a:rPr lang="en-US" sz="2400" b="1" dirty="0"/>
              <a:t> Kata-kata </a:t>
            </a:r>
            <a:r>
              <a:rPr lang="en-US" sz="2400" b="1" dirty="0" err="1"/>
              <a:t>Baik</a:t>
            </a:r>
            <a:endParaRPr lang="en-US" sz="2400" b="1" dirty="0"/>
          </a:p>
          <a:p>
            <a:r>
              <a:rPr lang="en-US" sz="2400" b="1" dirty="0" err="1"/>
              <a:t>Hindari</a:t>
            </a:r>
            <a:r>
              <a:rPr lang="en-US" sz="2400" b="1" dirty="0"/>
              <a:t> </a:t>
            </a:r>
            <a:r>
              <a:rPr lang="en-US" sz="2400" b="1" dirty="0" err="1"/>
              <a:t>Permusuhan</a:t>
            </a:r>
            <a:r>
              <a:rPr lang="en-US" sz="2400" b="1" dirty="0"/>
              <a:t> </a:t>
            </a:r>
            <a:r>
              <a:rPr lang="en-US" sz="2400" b="1" dirty="0" err="1"/>
              <a:t>Pribadi</a:t>
            </a:r>
            <a:endParaRPr lang="en-US" sz="2400" b="1" dirty="0"/>
          </a:p>
          <a:p>
            <a:r>
              <a:rPr lang="en-US" sz="2400" b="1" dirty="0" err="1"/>
              <a:t>Adakalanya</a:t>
            </a:r>
            <a:r>
              <a:rPr lang="en-US" sz="2400" b="1" dirty="0"/>
              <a:t> </a:t>
            </a:r>
            <a:r>
              <a:rPr lang="en-US" sz="2400" b="1" dirty="0" err="1"/>
              <a:t>Diam</a:t>
            </a:r>
            <a:endParaRPr lang="en-US" sz="2400" b="1" dirty="0"/>
          </a:p>
          <a:p>
            <a:r>
              <a:rPr lang="en-US" sz="2400" b="1" dirty="0" err="1"/>
              <a:t>Biasakan</a:t>
            </a:r>
            <a:r>
              <a:rPr lang="en-US" sz="2400" b="1" dirty="0"/>
              <a:t> </a:t>
            </a:r>
            <a:r>
              <a:rPr lang="en-US" sz="2400" b="1" dirty="0" err="1"/>
              <a:t>Tersenyum</a:t>
            </a:r>
            <a:endParaRPr lang="en-US" sz="2400" b="1" dirty="0"/>
          </a:p>
          <a:p>
            <a:r>
              <a:rPr lang="en-US" sz="2400" b="1" dirty="0" err="1"/>
              <a:t>Kecerdasan</a:t>
            </a:r>
            <a:r>
              <a:rPr lang="en-US" sz="2400" b="1" dirty="0"/>
              <a:t> </a:t>
            </a:r>
            <a:r>
              <a:rPr lang="en-US" sz="2400" b="1" dirty="0" err="1"/>
              <a:t>Toleransi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C38F9-655D-2CA1-9750-FCA9575D8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221377" y="1532280"/>
            <a:ext cx="3634886" cy="451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33" y="536712"/>
            <a:ext cx="10088848" cy="818321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Pimpinan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Antisipatif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82465" y="1384705"/>
            <a:ext cx="3661544" cy="4977116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Antisipatif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terhadap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Masalah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Selalu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Konstruktif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Menerima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Kritik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dengan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Elegan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Membuat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Keputusan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Tepat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Menarik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Kesimpulan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Secara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Akurat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Efektif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dan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Efisien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Menjauhkan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Masalah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Pribadi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dengan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Tim</a:t>
            </a: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Memperbaiki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Diri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Reaktif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Positif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Mampu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Bertahan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Ekstra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176485" y="1355033"/>
            <a:ext cx="3839029" cy="4977116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Berani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Mengambil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Resiko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Mengerti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Medan</a:t>
            </a: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Mampu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Mengelola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Amarah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Kemampuan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Observasi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Pandai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Memonitoring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Realistis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Selektif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Penuh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Keseimbangan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Kemapanan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Mampu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Memberikan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Alternatif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Mengevaluasi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Hasil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4615C8-FE81-036E-3468-589F1095B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828183" y="1045726"/>
            <a:ext cx="4951652" cy="336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14" y="154577"/>
            <a:ext cx="9448800" cy="1097280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00"/>
                </a:solidFill>
              </a:rPr>
              <a:t>Sukses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Memberdayakan</a:t>
            </a:r>
            <a:r>
              <a:rPr lang="en-US" sz="4000" dirty="0">
                <a:solidFill>
                  <a:srgbClr val="FFFF00"/>
                </a:solidFill>
              </a:rPr>
              <a:t> Tim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714" y="1366464"/>
            <a:ext cx="3477229" cy="4993239"/>
          </a:xfrm>
        </p:spPr>
        <p:txBody>
          <a:bodyPr>
            <a:no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Mampu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Memberdayakan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Tim</a:t>
            </a: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Mampu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Mengidentifikasi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Kebutuhan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Tim</a:t>
            </a: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Mampu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Melatih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Pendamping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Baik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Belajar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Saat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utuk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Menjadi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Pemimpin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Esok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Hari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Mampu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Mengelola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Waktu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3" y="1251857"/>
            <a:ext cx="3179278" cy="5101199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Etos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Kerjasama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Pemberi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Dukungan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Mempunyai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Loyalitas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Mampu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Mengarahkan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Dapat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Mendelegasikan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Tugas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Regenerasi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Berkelanjutan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72CD9-A884-C4D9-074F-D24FA90C9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132137" y="1085515"/>
            <a:ext cx="4588149" cy="452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82490" y="511312"/>
            <a:ext cx="7906525" cy="711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FF00"/>
                </a:solidFill>
              </a:rPr>
              <a:t>Menggapai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Kesuksesan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Berikutnya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3653" y="1532750"/>
            <a:ext cx="4081129" cy="4337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Kreatif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Segala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Hal</a:t>
            </a: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Penuh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Gagasan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Memegang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Teguh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Kepercayaan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Memberikan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Reward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Punishment</a:t>
            </a: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Demokratis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Pikir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Positif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Menghindari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Kebiasaan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Menunda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Mengutamakan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Prioritas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Kaya Akan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Referensi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633318" y="1532749"/>
            <a:ext cx="3506610" cy="433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Memiliki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Antusiasme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Peka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Momentum</a:t>
            </a:r>
          </a:p>
          <a:p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Hindari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Keraguan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Pembelajar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Ulung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Keterbukaan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Lincahkan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Pikiran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Intuisi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Tajam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Penuh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Inisiatif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cepat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Puas</a:t>
            </a:r>
            <a:r>
              <a:rPr 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Diri</a:t>
            </a:r>
            <a:endParaRPr lang="en-US" sz="20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2D69BB-FA7E-3D33-E35F-8127D4F16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126356" y="755374"/>
            <a:ext cx="4561991" cy="512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077" y="469144"/>
            <a:ext cx="7603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…..</a:t>
            </a:r>
            <a:r>
              <a:rPr lang="en-US" sz="3200" b="1" dirty="0" err="1">
                <a:solidFill>
                  <a:srgbClr val="FFFF00"/>
                </a:solidFill>
                <a:latin typeface="Monotype Corsiva" panose="03010101010201010101" pitchFamily="66" charset="0"/>
              </a:rPr>
              <a:t>namun</a:t>
            </a:r>
            <a:r>
              <a:rPr lang="en-US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Monotype Corsiva" panose="03010101010201010101" pitchFamily="66" charset="0"/>
              </a:rPr>
              <a:t>perlu</a:t>
            </a:r>
            <a:r>
              <a:rPr lang="en-US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Monotype Corsiva" panose="03010101010201010101" pitchFamily="66" charset="0"/>
              </a:rPr>
              <a:t>dicamkan</a:t>
            </a:r>
            <a:r>
              <a:rPr lang="en-US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Monotype Corsiva" panose="03010101010201010101" pitchFamily="66" charset="0"/>
              </a:rPr>
              <a:t>bahwa</a:t>
            </a:r>
            <a:r>
              <a:rPr lang="en-US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Monotype Corsiva" panose="03010101010201010101" pitchFamily="66" charset="0"/>
              </a:rPr>
              <a:t>sesungguhnya</a:t>
            </a:r>
            <a:endParaRPr lang="en-US" sz="32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  <a:p>
            <a:r>
              <a:rPr lang="en-US" sz="3200" b="1" dirty="0" err="1">
                <a:solidFill>
                  <a:srgbClr val="FFFF00"/>
                </a:solidFill>
                <a:latin typeface="Monotype Corsiva" panose="03010101010201010101" pitchFamily="66" charset="0"/>
              </a:rPr>
              <a:t>demikian</a:t>
            </a:r>
            <a:r>
              <a:rPr lang="en-US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,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B871B-64AE-8952-9C77-456766D39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77078" y="1677528"/>
            <a:ext cx="5754757" cy="37695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1C510E-62CC-5BA7-9FD1-AAB93BEC1E93}"/>
              </a:ext>
            </a:extLst>
          </p:cNvPr>
          <p:cNvSpPr/>
          <p:nvPr/>
        </p:nvSpPr>
        <p:spPr>
          <a:xfrm>
            <a:off x="4875492" y="1546362"/>
            <a:ext cx="68394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FF0000"/>
              </a:buClr>
              <a:buFont typeface="Monotype Corsiva" pitchFamily="66" charset="0"/>
              <a:buChar char="@"/>
            </a:pP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Kepemimpinan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bukanlah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suatu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popularitas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,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bukan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kekuasaan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,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bukan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keahlian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melakukan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pertunjukkan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,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dan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bukan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kebijaksanaan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dalam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perencanaan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jangka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panjang</a:t>
            </a:r>
            <a:endParaRPr lang="en-US" sz="3200" b="1" dirty="0">
              <a:solidFill>
                <a:srgbClr val="FFFFCC"/>
              </a:solidFill>
              <a:latin typeface="Monotype Corsiva" pitchFamily="66" charset="0"/>
            </a:endParaRPr>
          </a:p>
          <a:p>
            <a:pPr algn="r">
              <a:buClr>
                <a:srgbClr val="FF0000"/>
              </a:buClr>
              <a:buFont typeface="Monotype Corsiva" pitchFamily="66" charset="0"/>
              <a:buChar char="@"/>
            </a:pP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Dalam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bentuk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yang paling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sederhana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,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kepemimpinan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adalah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menyelesaikan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sesuatu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bersama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orang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lain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dan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membantu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orang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lain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dalam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mencapai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suatu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tujuan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Monotype Corsiva" pitchFamily="66" charset="0"/>
              </a:rPr>
              <a:t>bersama</a:t>
            </a:r>
            <a:r>
              <a:rPr lang="en-US" sz="3200" b="1" dirty="0">
                <a:solidFill>
                  <a:srgbClr val="FFFFCC"/>
                </a:solidFill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78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占位符 31">
            <a:extLst>
              <a:ext uri="{FF2B5EF4-FFF2-40B4-BE49-F238E27FC236}">
                <a16:creationId xmlns:a16="http://schemas.microsoft.com/office/drawing/2014/main" id="{6037332D-8714-C147-6E64-3654D8C578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504265" y="3029080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30A6A-65C9-04FE-77CF-C95CC406DBD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25</a:t>
            </a:fld>
            <a:endParaRPr lang="en-US" altLang="zh-CN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44FD2BD-E106-4828-AFC2-5A7C1DFD65C4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3"/>
          <a:srcRect l="15798" t="18288" r="19508" b="25189"/>
          <a:stretch/>
        </p:blipFill>
        <p:spPr>
          <a:xfrm>
            <a:off x="7573618" y="703919"/>
            <a:ext cx="4084984" cy="5001141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8D543B-20FD-7C13-9E00-FAD9D1FE5492}"/>
              </a:ext>
            </a:extLst>
          </p:cNvPr>
          <p:cNvSpPr txBox="1"/>
          <p:nvPr/>
        </p:nvSpPr>
        <p:spPr>
          <a:xfrm>
            <a:off x="834888" y="951846"/>
            <a:ext cx="66095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Sekian</a:t>
            </a:r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dan </a:t>
            </a:r>
            <a:r>
              <a:rPr lang="en-US" sz="44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Terima</a:t>
            </a:r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Kasih, </a:t>
            </a:r>
          </a:p>
          <a:p>
            <a:r>
              <a:rPr lang="en-US" sz="44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Semoga</a:t>
            </a:r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44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Bermanfaat</a:t>
            </a:r>
            <a:endParaRPr lang="en-US" sz="4400" b="1" i="1" dirty="0">
              <a:solidFill>
                <a:schemeClr val="accent4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BE6BB4-621F-CB2D-196E-34CD48BB6E6E}"/>
              </a:ext>
            </a:extLst>
          </p:cNvPr>
          <p:cNvSpPr txBox="1"/>
          <p:nvPr/>
        </p:nvSpPr>
        <p:spPr>
          <a:xfrm>
            <a:off x="2080853" y="2776760"/>
            <a:ext cx="539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Lucida Calligraphy" panose="03010101010101010101" pitchFamily="66" charset="0"/>
              </a:rPr>
              <a:t>Dengan</a:t>
            </a:r>
            <a:r>
              <a:rPr lang="en-US" sz="2400" b="1" dirty="0">
                <a:solidFill>
                  <a:srgbClr val="FFFF00"/>
                </a:solidFill>
                <a:latin typeface="Lucida Calligraphy" panose="03010101010101010101" pitchFamily="66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Lucida Calligraphy" panose="03010101010101010101" pitchFamily="66" charset="0"/>
              </a:rPr>
              <a:t>hati</a:t>
            </a:r>
            <a:r>
              <a:rPr lang="en-US" sz="2400" b="1" dirty="0">
                <a:solidFill>
                  <a:srgbClr val="FFFF00"/>
                </a:solidFill>
                <a:latin typeface="Lucida Calligraphy" panose="03010101010101010101" pitchFamily="66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Lucida Calligraphy" panose="03010101010101010101" pitchFamily="66" charset="0"/>
              </a:rPr>
              <a:t>Zulkarnain</a:t>
            </a:r>
            <a:r>
              <a:rPr lang="en-US" sz="2400" b="1" dirty="0">
                <a:solidFill>
                  <a:srgbClr val="FFFF00"/>
                </a:solidFill>
                <a:latin typeface="Lucida Calligraphy" panose="03010101010101010101" pitchFamily="66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Lucida Calligraphy" panose="03010101010101010101" pitchFamily="66" charset="0"/>
              </a:rPr>
              <a:t>Lubis</a:t>
            </a:r>
            <a:endParaRPr lang="en-US" sz="2400" b="1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33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83027" y="699337"/>
            <a:ext cx="7769225" cy="672263"/>
          </a:xfrm>
        </p:spPr>
        <p:txBody>
          <a:bodyPr vert="horz" lIns="92065" tIns="46033" rIns="92065" bIns="46033" rtlCol="0" anchor="b">
            <a:normAutofit/>
          </a:bodyPr>
          <a:lstStyle/>
          <a:p>
            <a:pPr algn="ctr">
              <a:defRPr/>
            </a:pPr>
            <a:r>
              <a:rPr lang="id-ID" sz="38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KEPEMIMPINAN</a:t>
            </a:r>
          </a:p>
        </p:txBody>
      </p:sp>
      <p:sp>
        <p:nvSpPr>
          <p:cNvPr id="35843" name="AutoShape 3"/>
          <p:cNvSpPr>
            <a:spLocks noChangeArrowheads="1"/>
          </p:cNvSpPr>
          <p:nvPr/>
        </p:nvSpPr>
        <p:spPr bwMode="auto">
          <a:xfrm>
            <a:off x="529873" y="1283623"/>
            <a:ext cx="10682343" cy="4875040"/>
          </a:xfrm>
          <a:prstGeom prst="roundRect">
            <a:avLst>
              <a:gd name="adj" fmla="val 12458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square" lIns="92065" tIns="46033" rIns="92065" bIns="46033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id-ID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Kegiatan </a:t>
            </a:r>
            <a:r>
              <a:rPr lang="id-ID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mempengaruhi peri-laku orang banyak</a:t>
            </a:r>
            <a:r>
              <a:rPr lang="id-ID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agar mau bekerja sama untuk mencapai tujuan tertentu.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mempengaruhi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mengarahkan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tingkah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laku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lain,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kelompok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keahlian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khusus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diinginkan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kelompoknya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mencapai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tujuan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kelompok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Monotype Sorts" pitchFamily="2" charset="2"/>
              <a:buChar char="r"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Kepemimpinan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Leaders-Followers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Organizational Objectives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pic>
        <p:nvPicPr>
          <p:cNvPr id="1026" name="Picture 2" descr="Hasil gambar untuk leadershi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13985" r="9860" b="9777"/>
          <a:stretch/>
        </p:blipFill>
        <p:spPr bwMode="auto">
          <a:xfrm>
            <a:off x="6921314" y="4121836"/>
            <a:ext cx="4740813" cy="231378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1964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  <p:bldP spid="3584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60864" y="1659285"/>
            <a:ext cx="63170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pitchFamily="2" charset="2"/>
              <a:buChar char="q"/>
            </a:pPr>
            <a:r>
              <a:rPr lang="id-ID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 proses tersebut seorang pimpinan </a:t>
            </a:r>
            <a:r>
              <a:rPr lang="id-ID" sz="2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membimbing, memberi pengarahan, mempengaruhi perasaan dan perilaku orang lain</a:t>
            </a:r>
            <a:r>
              <a:rPr lang="id-ID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serta </a:t>
            </a:r>
            <a:r>
              <a:rPr lang="id-ID" sz="2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menggerakkan</a:t>
            </a:r>
            <a:r>
              <a:rPr lang="id-ID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 itu untuk bekerja menuju sasaran yang diingini bersama.</a:t>
            </a:r>
          </a:p>
        </p:txBody>
      </p:sp>
      <p:pic>
        <p:nvPicPr>
          <p:cNvPr id="2" name="Picture Placeholder 11" descr="3 blue pots with a plant">
            <a:extLst>
              <a:ext uri="{FF2B5EF4-FFF2-40B4-BE49-F238E27FC236}">
                <a16:creationId xmlns:a16="http://schemas.microsoft.com/office/drawing/2014/main" id="{A7F367AB-2AA5-CBD1-2E17-B709E90AC2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653" y="994202"/>
            <a:ext cx="4587903" cy="494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>
          <a:xfrm>
            <a:off x="571977" y="427383"/>
            <a:ext cx="7445459" cy="901994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Peran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Kepemimpinan</a:t>
            </a:r>
            <a:endParaRPr lang="en-US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404511" y="1398950"/>
            <a:ext cx="7448901" cy="4630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Menentukan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tujuan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sasaran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organisasi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yang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dipimpin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Merencanakan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program yang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disetujui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semua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pihak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bagaimana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mencapai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sasarannya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darimana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memulai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dimana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harus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berhenti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Memberikan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pengarahan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yaitu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menjelaskan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rencana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tujuan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kenapa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dipilih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sesuatu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cara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untuk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mencapai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sasaran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Mengawasi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memantau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semua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pekerjaan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yang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sedang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berlangsung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Mengadakan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evaluasi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umpan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balik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untuk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melakukan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yang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lebih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baik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kemudian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A8DDFE56-7C0A-9A95-34B8-F1E8E32EBA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1" t="4762" r="10942" b="-111"/>
          <a:stretch/>
        </p:blipFill>
        <p:spPr>
          <a:xfrm>
            <a:off x="6490252" y="1825402"/>
            <a:ext cx="5297237" cy="463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485" y="533401"/>
            <a:ext cx="5150223" cy="109728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Fungsi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Kepemimpinan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443" y="1630681"/>
            <a:ext cx="5002306" cy="4419601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92D050"/>
                </a:solidFill>
              </a:rPr>
              <a:t>Penentu</a:t>
            </a:r>
            <a:r>
              <a:rPr lang="en-US" sz="3200" b="1" dirty="0">
                <a:solidFill>
                  <a:srgbClr val="92D050"/>
                </a:solidFill>
              </a:rPr>
              <a:t> </a:t>
            </a:r>
            <a:r>
              <a:rPr lang="en-US" sz="3200" b="1" dirty="0" err="1">
                <a:solidFill>
                  <a:srgbClr val="92D050"/>
                </a:solidFill>
              </a:rPr>
              <a:t>Arah</a:t>
            </a:r>
            <a:endParaRPr lang="en-US" sz="3200" b="1" dirty="0">
              <a:solidFill>
                <a:srgbClr val="92D050"/>
              </a:solidFill>
            </a:endParaRPr>
          </a:p>
          <a:p>
            <a:r>
              <a:rPr lang="en-US" sz="3200" b="1" dirty="0" err="1">
                <a:solidFill>
                  <a:srgbClr val="92D050"/>
                </a:solidFill>
              </a:rPr>
              <a:t>Wakil</a:t>
            </a:r>
            <a:r>
              <a:rPr lang="en-US" sz="3200" b="1" dirty="0">
                <a:solidFill>
                  <a:srgbClr val="92D050"/>
                </a:solidFill>
              </a:rPr>
              <a:t> </a:t>
            </a:r>
            <a:r>
              <a:rPr lang="en-US" sz="3200" b="1" dirty="0" err="1">
                <a:solidFill>
                  <a:srgbClr val="92D050"/>
                </a:solidFill>
              </a:rPr>
              <a:t>dan</a:t>
            </a:r>
            <a:r>
              <a:rPr lang="en-US" sz="3200" b="1" dirty="0">
                <a:solidFill>
                  <a:srgbClr val="92D050"/>
                </a:solidFill>
              </a:rPr>
              <a:t> </a:t>
            </a:r>
            <a:r>
              <a:rPr lang="en-US" sz="3200" b="1" dirty="0" err="1">
                <a:solidFill>
                  <a:srgbClr val="92D050"/>
                </a:solidFill>
              </a:rPr>
              <a:t>Juru</a:t>
            </a:r>
            <a:r>
              <a:rPr lang="en-US" sz="3200" b="1" dirty="0">
                <a:solidFill>
                  <a:srgbClr val="92D050"/>
                </a:solidFill>
              </a:rPr>
              <a:t> </a:t>
            </a:r>
            <a:r>
              <a:rPr lang="en-US" sz="3200" b="1" dirty="0" err="1">
                <a:solidFill>
                  <a:srgbClr val="92D050"/>
                </a:solidFill>
              </a:rPr>
              <a:t>Bicara</a:t>
            </a:r>
            <a:endParaRPr lang="en-US" sz="3200" b="1" dirty="0">
              <a:solidFill>
                <a:srgbClr val="92D050"/>
              </a:solidFill>
            </a:endParaRPr>
          </a:p>
          <a:p>
            <a:r>
              <a:rPr lang="en-US" sz="3200" b="1" dirty="0" err="1">
                <a:solidFill>
                  <a:srgbClr val="92D050"/>
                </a:solidFill>
              </a:rPr>
              <a:t>Komunikator</a:t>
            </a:r>
            <a:endParaRPr lang="en-US" sz="3200" b="1" dirty="0">
              <a:solidFill>
                <a:srgbClr val="92D050"/>
              </a:solidFill>
            </a:endParaRPr>
          </a:p>
          <a:p>
            <a:r>
              <a:rPr lang="en-US" sz="3200" b="1" dirty="0">
                <a:solidFill>
                  <a:srgbClr val="92D050"/>
                </a:solidFill>
              </a:rPr>
              <a:t>Mediator</a:t>
            </a:r>
          </a:p>
          <a:p>
            <a:r>
              <a:rPr lang="en-US" sz="3200" b="1" dirty="0">
                <a:solidFill>
                  <a:srgbClr val="92D050"/>
                </a:solidFill>
              </a:rPr>
              <a:t>Integrator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9D68E-E3BE-10F6-13C4-B01961AE7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1808" r="20069"/>
          <a:stretch/>
        </p:blipFill>
        <p:spPr>
          <a:xfrm>
            <a:off x="6606598" y="616227"/>
            <a:ext cx="5002306" cy="5655364"/>
          </a:xfrm>
          <a:prstGeom prst="can">
            <a:avLst/>
          </a:prstGeom>
        </p:spPr>
      </p:pic>
    </p:spTree>
    <p:extLst>
      <p:ext uri="{BB962C8B-B14F-4D97-AF65-F5344CB8AC3E}">
        <p14:creationId xmlns:p14="http://schemas.microsoft.com/office/powerpoint/2010/main" val="86058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2" y="589566"/>
            <a:ext cx="6827013" cy="1307633"/>
          </a:xfrm>
        </p:spPr>
        <p:txBody>
          <a:bodyPr>
            <a:noAutofit/>
          </a:bodyPr>
          <a:lstStyle/>
          <a:p>
            <a:r>
              <a:rPr lang="fi-FI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</a:rPr>
              <a:t>enam tipe utama kepemimpinan</a:t>
            </a:r>
            <a:endParaRPr lang="en-US" sz="4000" b="1" dirty="0">
              <a:solidFill>
                <a:schemeClr val="accent1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973" y="2174320"/>
            <a:ext cx="6203566" cy="3931838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kepemimpinan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otoriter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kepemimpinan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militeristik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kepemimpinan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paternalistik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kepemimpinan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kharismatik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kepemimpinan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laissez faire </a:t>
            </a:r>
          </a:p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kepemimpinan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demokratis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AF8A7D32-930B-49F8-A369-7C75A8F6FD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7235416"/>
                  </p:ext>
                </p:extLst>
              </p:nvPr>
            </p:nvGraphicFramePr>
            <p:xfrm>
              <a:off x="6757875" y="864704"/>
              <a:ext cx="4956760" cy="505901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956760" cy="5059017"/>
                    </a:xfrm>
                    <a:prstGeom prst="rect">
                      <a:avLst/>
                    </a:prstGeom>
                  </am3d:spPr>
                  <am3d:camera>
                    <am3d:pos x="0" y="0" z="679293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189" d="1000000"/>
                    <am3d:preTrans dx="-2492904" dy="-1410480" dz="7845508"/>
                    <am3d:scale>
                      <am3d:sx n="1000000" d="1000000"/>
                      <am3d:sy n="1000000" d="1000000"/>
                      <am3d:sz n="1000000" d="1000000"/>
                    </am3d:scale>
                    <am3d:rot ax="1418017" ay="-1176547" az="-50126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7451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AF8A7D32-930B-49F8-A369-7C75A8F6FD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57875" y="864704"/>
                <a:ext cx="4956760" cy="50590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67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008" y="665922"/>
            <a:ext cx="7345018" cy="755374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FFFF00"/>
                </a:solidFill>
              </a:rPr>
              <a:t>Kepemimpinan</a:t>
            </a:r>
            <a:r>
              <a:rPr lang="en-US" sz="3200" b="1" dirty="0">
                <a:solidFill>
                  <a:srgbClr val="FFFF00"/>
                </a:solidFill>
              </a:rPr>
              <a:t> yang </a:t>
            </a:r>
            <a:r>
              <a:rPr lang="en-US" sz="3200" b="1" dirty="0" err="1">
                <a:solidFill>
                  <a:srgbClr val="FFFF00"/>
                </a:solidFill>
              </a:rPr>
              <a:t>Bersifat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Otoriter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548" y="1658863"/>
            <a:ext cx="7215809" cy="436425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Muncul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atas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keyakinan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pemimpin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bawahan</a:t>
            </a:r>
            <a:endParaRPr 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fungsi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perannya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adalah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memerintah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mengatur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mengawasi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anggota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kelompoknya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merasa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bahwa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statusnya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berbeda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lebih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tinggi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dari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pada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kelompoknya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menempatkan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luar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di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atas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kelompoknya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Keuntungannya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disiplin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dapat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dikontrol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dengan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baik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semua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pekerjaan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dapat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berlangsung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secara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tertib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teratur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Kelemahannya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staf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atau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kelompok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tidak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dapat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berkembang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dengan</a:t>
            </a:r>
            <a:r>
              <a:rPr lang="en-US" sz="2000" b="1" dirty="0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baik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karena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kurang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atau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tidak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mendapat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kesempatan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untuk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ikut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berpartisipasi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dalam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pengambilan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keputusan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971DC-5863-9579-2912-3E8A3E2CD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94522" y="1152939"/>
            <a:ext cx="3260036" cy="48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957" y="520927"/>
            <a:ext cx="8468139" cy="784412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Kepemimpinan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Bertipe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Militeristik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57" y="1305339"/>
            <a:ext cx="8378687" cy="50317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disiplin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biasanya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menyukai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hal-hal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formal</a:t>
            </a:r>
          </a:p>
          <a:p>
            <a:pPr>
              <a:lnSpc>
                <a:spcPct val="10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menerapkan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komando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menggerakkan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pangkat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jabatan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mempengaruhi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bertindak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sukar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menerima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kritikkan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menggemari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upacara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upacara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acara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keadaan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keuntungannya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tegas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keraguan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bertindak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mengambil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keputusan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disiplin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merasa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terlindungi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suasana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cenderung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kaku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lingkungan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formal,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susah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memperoleh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saran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masukan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merasa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tertekan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nyaman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E89FF-789A-EF64-FFC4-1385E99EE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279296" y="520927"/>
            <a:ext cx="3415747" cy="5621456"/>
          </a:xfrm>
          <a:prstGeom prst="rect">
            <a:avLst/>
          </a:prstGeom>
          <a:solidFill>
            <a:srgbClr val="FFFFCC"/>
          </a:solidFill>
        </p:spPr>
      </p:pic>
    </p:spTree>
    <p:extLst>
      <p:ext uri="{BB962C8B-B14F-4D97-AF65-F5344CB8AC3E}">
        <p14:creationId xmlns:p14="http://schemas.microsoft.com/office/powerpoint/2010/main" val="27262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FC83A0-AB98-4659-ACD5-D2185007C703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3949939-2C9E-4399-80BE-3FEFB064CF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B7C465-BD8F-4B6A-8925-267AB00CDB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Garden design</Template>
  <TotalTime>705</TotalTime>
  <Words>1201</Words>
  <Application>Microsoft Office PowerPoint</Application>
  <PresentationFormat>Widescreen</PresentationFormat>
  <Paragraphs>223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宋体</vt:lpstr>
      <vt:lpstr>Arial</vt:lpstr>
      <vt:lpstr>Calibri</vt:lpstr>
      <vt:lpstr>Century Gothic</vt:lpstr>
      <vt:lpstr>Chaparral Pro Light</vt:lpstr>
      <vt:lpstr>Comic Sans MS</vt:lpstr>
      <vt:lpstr>Courier New</vt:lpstr>
      <vt:lpstr>Lucida Calligraphy</vt:lpstr>
      <vt:lpstr>Monotype Corsiva</vt:lpstr>
      <vt:lpstr>Monotype Sorts</vt:lpstr>
      <vt:lpstr>Posterama Text SemiBold</vt:lpstr>
      <vt:lpstr>Times New Roman</vt:lpstr>
      <vt:lpstr>Verdana</vt:lpstr>
      <vt:lpstr>Wingdings</vt:lpstr>
      <vt:lpstr>Savon</vt:lpstr>
      <vt:lpstr>KEPEMIMPINAN -1</vt:lpstr>
      <vt:lpstr>PowerPoint Presentation</vt:lpstr>
      <vt:lpstr>KEPEMIMPINAN</vt:lpstr>
      <vt:lpstr>PowerPoint Presentation</vt:lpstr>
      <vt:lpstr>Peran Kepemimpinan</vt:lpstr>
      <vt:lpstr>Fungsi Kepemimpinan</vt:lpstr>
      <vt:lpstr>enam tipe utama kepemimpinan</vt:lpstr>
      <vt:lpstr>Kepemimpinan yang Bersifat Otoriter</vt:lpstr>
      <vt:lpstr>Kepemimpinan yang Bertipe Militeristik</vt:lpstr>
      <vt:lpstr>Kepemimpinan yang Bersifat Paternalistik</vt:lpstr>
      <vt:lpstr>Kepemimpinan Bersifat Kharismatik</vt:lpstr>
      <vt:lpstr>Kepemimpinan yang Laissez Faire</vt:lpstr>
      <vt:lpstr>Kepemimpinan yang Demokratis</vt:lpstr>
      <vt:lpstr>Gaya Kepemimpinan</vt:lpstr>
      <vt:lpstr>Enam Style (Gaya) Kepemimpinan </vt:lpstr>
      <vt:lpstr>Hal-hal yang Harus Dimiliki Pemimpin</vt:lpstr>
      <vt:lpstr>Karakter Kuat Seorang Pemimpin</vt:lpstr>
      <vt:lpstr>Memiliki Visi dan Misi yang Jelas dan Detail</vt:lpstr>
      <vt:lpstr>Menggiring Tanpa Paksaan</vt:lpstr>
      <vt:lpstr>Efektif dan Efisien dalam Berkomunikasi</vt:lpstr>
      <vt:lpstr>Pimpinan yang Antisipatif terhadap Masalah</vt:lpstr>
      <vt:lpstr>Sukses Memberdayakan Tim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KEPEMIMPINAN -1</dc:title>
  <dc:creator>ASUS</dc:creator>
  <cp:lastModifiedBy>VivoBook</cp:lastModifiedBy>
  <cp:revision>6</cp:revision>
  <dcterms:created xsi:type="dcterms:W3CDTF">2023-03-17T07:32:24Z</dcterms:created>
  <dcterms:modified xsi:type="dcterms:W3CDTF">2023-08-01T05:06:19Z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