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29"/>
  </p:notesMasterIdLst>
  <p:handoutMasterIdLst>
    <p:handoutMasterId r:id="rId30"/>
  </p:handoutMasterIdLst>
  <p:sldIdLst>
    <p:sldId id="400" r:id="rId5"/>
    <p:sldId id="403" r:id="rId6"/>
    <p:sldId id="288" r:id="rId7"/>
    <p:sldId id="289" r:id="rId8"/>
    <p:sldId id="290" r:id="rId9"/>
    <p:sldId id="291" r:id="rId10"/>
    <p:sldId id="292" r:id="rId11"/>
    <p:sldId id="293" r:id="rId12"/>
    <p:sldId id="294" r:id="rId13"/>
    <p:sldId id="295" r:id="rId14"/>
    <p:sldId id="398" r:id="rId15"/>
    <p:sldId id="267" r:id="rId16"/>
    <p:sldId id="405" r:id="rId17"/>
    <p:sldId id="404" r:id="rId18"/>
    <p:sldId id="259" r:id="rId19"/>
    <p:sldId id="299" r:id="rId20"/>
    <p:sldId id="300" r:id="rId21"/>
    <p:sldId id="343" r:id="rId22"/>
    <p:sldId id="344" r:id="rId23"/>
    <p:sldId id="296" r:id="rId24"/>
    <p:sldId id="306" r:id="rId25"/>
    <p:sldId id="307" r:id="rId26"/>
    <p:sldId id="308"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FFFFCC"/>
    <a:srgbClr val="FF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66" d="100"/>
          <a:sy n="66" d="100"/>
        </p:scale>
        <p:origin x="600"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426"/>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8C0E1-628D-4A29-932B-81EFC1D54B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4E1657-5A73-426A-A66E-C4F85559B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80B55D-A28C-4981-AA30-62D8B2215F35}" type="datetimeFigureOut">
              <a:rPr lang="en-US" smtClean="0"/>
              <a:t>8/1/2023</a:t>
            </a:fld>
            <a:endParaRPr lang="en-US" dirty="0"/>
          </a:p>
        </p:txBody>
      </p:sp>
      <p:sp>
        <p:nvSpPr>
          <p:cNvPr id="4" name="Footer Placeholder 3">
            <a:extLst>
              <a:ext uri="{FF2B5EF4-FFF2-40B4-BE49-F238E27FC236}">
                <a16:creationId xmlns:a16="http://schemas.microsoft.com/office/drawing/2014/main" id="{DBBF12EE-0BCA-4112-A66D-A1C7DDACEE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059303C-1C5B-4166-91D0-954E1FF8A2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1B084-08CE-4CE2-A230-03FB2D2096EE}" type="slidenum">
              <a:rPr lang="en-US" smtClean="0"/>
              <a:t>‹#›</a:t>
            </a:fld>
            <a:endParaRPr lang="en-US" dirty="0"/>
          </a:p>
        </p:txBody>
      </p:sp>
    </p:spTree>
    <p:extLst>
      <p:ext uri="{BB962C8B-B14F-4D97-AF65-F5344CB8AC3E}">
        <p14:creationId xmlns:p14="http://schemas.microsoft.com/office/powerpoint/2010/main" val="53962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E07F7-7765-40B0-95C6-6F0178FC4D78}" type="datetimeFigureOut">
              <a:rPr lang="en-US" smtClean="0"/>
              <a:t>8/1/2023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B07EB-3CEE-4B2A-A06F-03C965D4E9F1}" type="slidenum">
              <a:rPr lang="en-US" smtClean="0"/>
              <a:t>‹#›</a:t>
            </a:fld>
            <a:endParaRPr lang="en-US" dirty="0"/>
          </a:p>
        </p:txBody>
      </p:sp>
    </p:spTree>
    <p:extLst>
      <p:ext uri="{BB962C8B-B14F-4D97-AF65-F5344CB8AC3E}">
        <p14:creationId xmlns:p14="http://schemas.microsoft.com/office/powerpoint/2010/main" val="20762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BFE780-4B97-4708-B97F-94D8ADC6D799}" type="slidenum">
              <a:rPr lang="en-US" smtClean="0"/>
              <a:t>1</a:t>
            </a:fld>
            <a:endParaRPr lang="en-US" dirty="0"/>
          </a:p>
        </p:txBody>
      </p:sp>
    </p:spTree>
    <p:extLst>
      <p:ext uri="{BB962C8B-B14F-4D97-AF65-F5344CB8AC3E}">
        <p14:creationId xmlns:p14="http://schemas.microsoft.com/office/powerpoint/2010/main" val="44667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2</a:t>
            </a:fld>
            <a:endParaRPr lang="en-US" dirty="0"/>
          </a:p>
        </p:txBody>
      </p:sp>
    </p:spTree>
    <p:extLst>
      <p:ext uri="{BB962C8B-B14F-4D97-AF65-F5344CB8AC3E}">
        <p14:creationId xmlns:p14="http://schemas.microsoft.com/office/powerpoint/2010/main" val="6377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11</a:t>
            </a:fld>
            <a:endParaRPr lang="en-US" dirty="0"/>
          </a:p>
        </p:txBody>
      </p:sp>
    </p:spTree>
    <p:extLst>
      <p:ext uri="{BB962C8B-B14F-4D97-AF65-F5344CB8AC3E}">
        <p14:creationId xmlns:p14="http://schemas.microsoft.com/office/powerpoint/2010/main" val="163009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DC8AA-C115-4494-8EB2-7EEFA77EC90E}" type="slidenum">
              <a:rPr lang="en-US"/>
              <a:pPr/>
              <a:t>23</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724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6D7BE9-6C4F-48E9-816E-E7C44694421A}" type="slidenum">
              <a:rPr lang="en-US" smtClean="0"/>
              <a:t>24</a:t>
            </a:fld>
            <a:endParaRPr lang="en-US" dirty="0"/>
          </a:p>
        </p:txBody>
      </p:sp>
    </p:spTree>
    <p:extLst>
      <p:ext uri="{BB962C8B-B14F-4D97-AF65-F5344CB8AC3E}">
        <p14:creationId xmlns:p14="http://schemas.microsoft.com/office/powerpoint/2010/main" val="151756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useBgFill="1">
        <p:nvSpPr>
          <p:cNvPr id="10" name="Title 1">
            <a:extLst>
              <a:ext uri="{FF2B5EF4-FFF2-40B4-BE49-F238E27FC236}">
                <a16:creationId xmlns:a16="http://schemas.microsoft.com/office/drawing/2014/main" id="{E234E1C5-BD1C-4142-BA62-2A1D902B606D}"/>
              </a:ext>
            </a:extLst>
          </p:cNvPr>
          <p:cNvSpPr>
            <a:spLocks noGrp="1"/>
          </p:cNvSpPr>
          <p:nvPr>
            <p:ph type="ctrTitle"/>
          </p:nvPr>
        </p:nvSpPr>
        <p:spPr>
          <a:xfrm>
            <a:off x="2263430" y="1762887"/>
            <a:ext cx="7665140" cy="2140251"/>
          </a:xfrm>
        </p:spPr>
        <p:txBody>
          <a:bodyPr tIns="365760" anchor="ctr">
            <a:normAutofit/>
          </a:bodyPr>
          <a:lstStyle>
            <a:lvl1pPr algn="ctr">
              <a:defRPr sz="5400"/>
            </a:lvl1pPr>
          </a:lstStyle>
          <a:p>
            <a:r>
              <a:rPr lang="en-US" sz="4800"/>
              <a:t>Click to edit Master title style</a:t>
            </a:r>
            <a:endParaRPr lang="en-US" sz="4800" dirty="0"/>
          </a:p>
        </p:txBody>
      </p:sp>
      <p:sp useBgFill="1">
        <p:nvSpPr>
          <p:cNvPr id="12" name="Subtitle 2" descr="Tag=AccentColor&#10;Flavor=Light&#10;Target=Text">
            <a:extLst>
              <a:ext uri="{FF2B5EF4-FFF2-40B4-BE49-F238E27FC236}">
                <a16:creationId xmlns:a16="http://schemas.microsoft.com/office/drawing/2014/main" id="{DED57426-1707-4704-8E09-2F76090515F3}"/>
              </a:ext>
            </a:extLst>
          </p:cNvPr>
          <p:cNvSpPr>
            <a:spLocks noGrp="1"/>
          </p:cNvSpPr>
          <p:nvPr>
            <p:ph type="subTitle" idx="1"/>
          </p:nvPr>
        </p:nvSpPr>
        <p:spPr>
          <a:xfrm>
            <a:off x="2263430" y="3903138"/>
            <a:ext cx="7665139" cy="1191977"/>
          </a:xfrm>
        </p:spPr>
        <p:txBody>
          <a:bodyPr/>
          <a:lstStyle>
            <a:lvl1pPr marL="0" indent="0" algn="ctr">
              <a:buNone/>
              <a:defRPr/>
            </a:lvl1pPr>
          </a:lstStyle>
          <a:p>
            <a:r>
              <a:rPr lang="en-US"/>
              <a:t>Click to edit Master subtitle style</a:t>
            </a:r>
            <a:endParaRPr lang="en-US" dirty="0"/>
          </a:p>
        </p:txBody>
      </p:sp>
    </p:spTree>
    <p:extLst>
      <p:ext uri="{BB962C8B-B14F-4D97-AF65-F5344CB8AC3E}">
        <p14:creationId xmlns:p14="http://schemas.microsoft.com/office/powerpoint/2010/main" val="36003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DB9BCB-0C27-46E1-90C0-AADF00541844}"/>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0649" y="1"/>
            <a:ext cx="4690532" cy="6858000"/>
          </a:xfrm>
          <a:prstGeom prst="rect">
            <a:avLst/>
          </a:prstGeom>
        </p:spPr>
      </p:pic>
      <p:sp>
        <p:nvSpPr>
          <p:cNvPr id="2" name="Title 1"/>
          <p:cNvSpPr>
            <a:spLocks noGrp="1"/>
          </p:cNvSpPr>
          <p:nvPr>
            <p:ph type="title"/>
          </p:nvPr>
        </p:nvSpPr>
        <p:spPr>
          <a:xfrm>
            <a:off x="5369441" y="1233378"/>
            <a:ext cx="5898114" cy="1357422"/>
          </a:xfrm>
        </p:spPr>
        <p:txBody>
          <a:bodyPr anchor="b">
            <a:noAutofit/>
          </a:bodyPr>
          <a:lstStyle>
            <a:lvl1pPr algn="ctr">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a:t>Click to edit Master title style</a:t>
            </a:r>
            <a:endParaRPr lang="en-US" dirty="0"/>
          </a:p>
        </p:txBody>
      </p:sp>
      <p:sp>
        <p:nvSpPr>
          <p:cNvPr id="10" name="Subtitle 2" descr="Tag=AccentColor&#10;Flavor=Light&#10;Target=Text">
            <a:extLst>
              <a:ext uri="{FF2B5EF4-FFF2-40B4-BE49-F238E27FC236}">
                <a16:creationId xmlns:a16="http://schemas.microsoft.com/office/drawing/2014/main" id="{61821B46-FA47-4BEB-A735-3A8E1161FD7A}"/>
              </a:ext>
            </a:extLst>
          </p:cNvPr>
          <p:cNvSpPr>
            <a:spLocks noGrp="1"/>
          </p:cNvSpPr>
          <p:nvPr>
            <p:ph type="subTitle" idx="13"/>
          </p:nvPr>
        </p:nvSpPr>
        <p:spPr>
          <a:xfrm>
            <a:off x="5369440" y="2895601"/>
            <a:ext cx="5898115" cy="2378074"/>
          </a:xfrm>
        </p:spPr>
        <p:txBody>
          <a:bodyPr>
            <a:normAutofit/>
          </a:bodyPr>
          <a:lstStyle>
            <a:lvl1pPr marL="36900" indent="0">
              <a:buNone/>
              <a:defRPr/>
            </a:lvl1pPr>
          </a:lstStyle>
          <a:p>
            <a:r>
              <a:rPr lang="en-US"/>
              <a:t>Click to edit Master subtitle style</a:t>
            </a:r>
            <a:endParaRPr lang="en-US" dirty="0"/>
          </a:p>
        </p:txBody>
      </p:sp>
      <p:sp>
        <p:nvSpPr>
          <p:cNvPr id="13" name="Picture Placeholder 12">
            <a:extLst>
              <a:ext uri="{FF2B5EF4-FFF2-40B4-BE49-F238E27FC236}">
                <a16:creationId xmlns:a16="http://schemas.microsoft.com/office/drawing/2014/main" id="{CF220894-C699-4E12-9EB4-2318F23E4AAF}"/>
              </a:ext>
            </a:extLst>
          </p:cNvPr>
          <p:cNvSpPr>
            <a:spLocks noGrp="1"/>
          </p:cNvSpPr>
          <p:nvPr>
            <p:ph type="pic" sz="quarter" idx="14"/>
          </p:nvPr>
        </p:nvSpPr>
        <p:spPr>
          <a:xfrm>
            <a:off x="-11113" y="0"/>
            <a:ext cx="4583113" cy="6858000"/>
          </a:xfrm>
        </p:spPr>
        <p:txBody>
          <a:bodyPr/>
          <a:lstStyle/>
          <a:p>
            <a:r>
              <a:rPr lang="en-US"/>
              <a:t>Click icon to add picture</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79034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0" y="0"/>
            <a:ext cx="12192000" cy="6858000"/>
          </a:xfrm>
        </p:spPr>
        <p:txBody>
          <a:bodyPr/>
          <a:lstStyle/>
          <a:p>
            <a:r>
              <a:rPr lang="en-US"/>
              <a:t>Click icon to add picture</a:t>
            </a:r>
            <a:endParaRPr lang="en-US" dirty="0"/>
          </a:p>
        </p:txBody>
      </p:sp>
      <p:sp useBgFill="1">
        <p:nvSpPr>
          <p:cNvPr id="2" name="Title 1"/>
          <p:cNvSpPr>
            <a:spLocks noGrp="1"/>
          </p:cNvSpPr>
          <p:nvPr>
            <p:ph type="ctrTitle"/>
          </p:nvPr>
        </p:nvSpPr>
        <p:spPr>
          <a:xfrm>
            <a:off x="1146676" y="1572884"/>
            <a:ext cx="4100417" cy="2585050"/>
          </a:xfrm>
        </p:spPr>
        <p:txBody>
          <a:bodyPr lIns="274320" anchor="ctr">
            <a:normAutofit/>
          </a:bodyPr>
          <a:lstStyle>
            <a:lvl1pPr algn="l">
              <a:def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stStyle>
          <a:p>
            <a:r>
              <a:rPr lang="en-US"/>
              <a:t>Click to edit Master title style</a:t>
            </a:r>
            <a:endParaRPr lang="en-US" dirty="0"/>
          </a:p>
        </p:txBody>
      </p:sp>
      <p:sp useBgFill="1">
        <p:nvSpPr>
          <p:cNvPr id="3" name="Subtitle 2"/>
          <p:cNvSpPr>
            <a:spLocks noGrp="1"/>
          </p:cNvSpPr>
          <p:nvPr>
            <p:ph type="subTitle" idx="1"/>
          </p:nvPr>
        </p:nvSpPr>
        <p:spPr>
          <a:xfrm>
            <a:off x="1146675" y="4157934"/>
            <a:ext cx="4100418" cy="1446364"/>
          </a:xfrm>
        </p:spPr>
        <p:txBody>
          <a:bodyPr lIns="274320" anchor="t">
            <a:normAutofit/>
          </a:bodyPr>
          <a:lstStyle>
            <a:lvl1pPr marL="342900" indent="-306000" algn="l" defTabSz="457200" rtl="0" eaLnBrk="1" latinLnBrk="0" hangingPunct="1">
              <a:lnSpc>
                <a:spcPct val="80000"/>
              </a:lnSpc>
              <a:spcBef>
                <a:spcPct val="20000"/>
              </a:spcBef>
              <a:spcAft>
                <a:spcPts val="600"/>
              </a:spcAft>
              <a:buClr>
                <a:schemeClr val="tx2"/>
              </a:buClr>
              <a:buSzPct val="70000"/>
              <a:buFont typeface="Wingdings 2" charset="2"/>
              <a:buChar char=""/>
              <a:defRPr lang="en-US" sz="1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6425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8/1/2023</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4734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anchor="ctr"/>
          <a:lstStyle>
            <a:lvl1pPr>
              <a:defRPr sz="2400" cap="all" spc="100" baseline="0">
                <a:solidFill>
                  <a:schemeClr val="accent2"/>
                </a:solidFill>
              </a:defRPr>
            </a:lvl1pPr>
          </a:lstStyle>
          <a:p>
            <a:r>
              <a:rPr lang="en-US" dirty="0"/>
              <a:t>Click to add title</a:t>
            </a:r>
          </a:p>
        </p:txBody>
      </p:sp>
      <p:sp>
        <p:nvSpPr>
          <p:cNvPr id="11" name="Text Placeholder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anchor="ctr"/>
          <a:lstStyle>
            <a:lvl1pPr marL="0" indent="0" algn="l">
              <a:buNone/>
              <a:defRPr sz="2000" cap="none" spc="100" baseline="0">
                <a:solidFill>
                  <a:schemeClr val="accent2"/>
                </a:solidFill>
                <a:latin typeface="+mn-lt"/>
              </a:defRPr>
            </a:lvl1pPr>
          </a:lstStyle>
          <a:p>
            <a:pPr lvl="0"/>
            <a:r>
              <a:rPr lang="en-US" dirty="0"/>
              <a:t>Click to add title</a:t>
            </a:r>
          </a:p>
        </p:txBody>
      </p:sp>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anchor="ctr"/>
          <a:lstStyle>
            <a:lvl1pPr marL="0" indent="0" algn="ctr">
              <a:lnSpc>
                <a:spcPct val="100000"/>
              </a:lnSpc>
              <a:buNone/>
              <a:defRPr sz="2000" cap="all" spc="200" baseline="0">
                <a:solidFill>
                  <a:schemeClr val="accent5">
                    <a:lumMod val="50000"/>
                  </a:schemeClr>
                </a:solidFill>
                <a:latin typeface="+mj-lt"/>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mn-lt"/>
              </a:defRPr>
            </a:lvl1pPr>
          </a:lstStyle>
          <a:p>
            <a:pPr lvl="0"/>
            <a:r>
              <a:rPr lang="en-US" dirty="0"/>
              <a:t>Click to add text</a:t>
            </a:r>
          </a:p>
        </p:txBody>
      </p:sp>
      <p:sp>
        <p:nvSpPr>
          <p:cNvPr id="17" name="Date Placeholder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r>
              <a:rPr lang="en-US" dirty="0"/>
              <a:t>20XX</a:t>
            </a:r>
          </a:p>
        </p:txBody>
      </p:sp>
      <p:sp>
        <p:nvSpPr>
          <p:cNvPr id="27" name="Footer Placeholder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r>
              <a:rPr lang="en-US" dirty="0"/>
              <a:t>Pitch deck</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661778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anchor="ctr"/>
          <a:lstStyle>
            <a:lvl1pPr algn="ctr">
              <a:defRPr sz="2400" cap="all" spc="100" baseline="0">
                <a:solidFill>
                  <a:schemeClr val="bg1"/>
                </a:solidFill>
              </a:defRPr>
            </a:lvl1pPr>
          </a:lstStyle>
          <a:p>
            <a:r>
              <a:rPr lang="en-US" dirty="0"/>
              <a:t>Add title</a:t>
            </a:r>
          </a:p>
        </p:txBody>
      </p:sp>
      <p:sp>
        <p:nvSpPr>
          <p:cNvPr id="8" name="Date Placeholder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9" name="Footer Placeholder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15" name="Text Placeholder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anchor="ctr"/>
          <a:lstStyle>
            <a:lvl1pPr marL="0" indent="0" algn="l">
              <a:lnSpc>
                <a:spcPct val="200000"/>
              </a:lnSpc>
              <a:spcBef>
                <a:spcPts val="0"/>
              </a:spcBef>
              <a:buNone/>
              <a:defRPr sz="1800" cap="none" spc="10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202418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anchor="ctr"/>
          <a:lstStyle>
            <a:lvl1pPr algn="ctr">
              <a:defRPr sz="2400" cap="all" spc="100" baseline="0">
                <a:solidFill>
                  <a:schemeClr val="accent2"/>
                </a:solidFill>
              </a:defRPr>
            </a:lvl1pPr>
          </a:lstStyle>
          <a:p>
            <a:r>
              <a:rPr lang="en-US" dirty="0"/>
              <a:t>Title</a:t>
            </a:r>
          </a:p>
        </p:txBody>
      </p:sp>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cap="all" spc="100" baseline="0">
                <a:solidFill>
                  <a:schemeClr val="accent5">
                    <a:lumMod val="50000"/>
                  </a:schemeClr>
                </a:solidFill>
                <a:latin typeface="+mj-lt"/>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100" baseline="0">
                <a:solidFill>
                  <a:schemeClr val="tx1"/>
                </a:solidFill>
                <a:latin typeface="+mn-lt"/>
              </a:defRPr>
            </a:lvl1pPr>
          </a:lstStyle>
          <a:p>
            <a:pPr lvl="0"/>
            <a:r>
              <a:rPr lang="en-US" dirty="0"/>
              <a:t>Click to add text</a:t>
            </a:r>
          </a:p>
        </p:txBody>
      </p:sp>
      <p:sp>
        <p:nvSpPr>
          <p:cNvPr id="30" name="Date Placeholder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r>
              <a:rPr lang="en-US" dirty="0"/>
              <a:t>20XX</a:t>
            </a:r>
          </a:p>
        </p:txBody>
      </p:sp>
      <p:sp>
        <p:nvSpPr>
          <p:cNvPr id="31" name="Footer Placeholder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r>
              <a:rPr lang="en-US" dirty="0"/>
              <a:t>Pitch deck</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342757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8/1/2023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6660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2FCC-99C4-4C2B-99B4-9C5E13D5344B}"/>
              </a:ext>
            </a:extLst>
          </p:cNvPr>
          <p:cNvSpPr>
            <a:spLocks noGrp="1"/>
          </p:cNvSpPr>
          <p:nvPr>
            <p:ph type="title"/>
          </p:nvPr>
        </p:nvSpPr>
        <p:spPr>
          <a:xfrm>
            <a:off x="8050975" y="782122"/>
            <a:ext cx="3619500" cy="2492828"/>
          </a:xfrm>
        </p:spPr>
        <p:txBody>
          <a:bodyPr anchor="b"/>
          <a:lstStyle>
            <a:lvl1pPr algn="l">
              <a:spcBef>
                <a:spcPts val="960"/>
              </a:spcBef>
              <a:spcAft>
                <a:spcPts val="600"/>
              </a:spcAft>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958888C-33C4-45BB-9053-0F238EBC2503}"/>
              </a:ext>
            </a:extLst>
          </p:cNvPr>
          <p:cNvSpPr>
            <a:spLocks noGrp="1"/>
          </p:cNvSpPr>
          <p:nvPr>
            <p:ph type="pic" sz="quarter" idx="13"/>
          </p:nvPr>
        </p:nvSpPr>
        <p:spPr>
          <a:xfrm>
            <a:off x="-4740" y="0"/>
            <a:ext cx="3754712" cy="2675444"/>
          </a:xfrm>
          <a:ln>
            <a:noFill/>
          </a:ln>
        </p:spPr>
        <p:txBody>
          <a:bodyPr/>
          <a:lstStyle/>
          <a:p>
            <a:r>
              <a:rPr lang="en-US"/>
              <a:t>Click icon to add picture</a:t>
            </a:r>
            <a:endParaRPr lang="en-US" dirty="0"/>
          </a:p>
        </p:txBody>
      </p:sp>
      <p:sp>
        <p:nvSpPr>
          <p:cNvPr id="19" name="Picture Placeholder 10">
            <a:extLst>
              <a:ext uri="{FF2B5EF4-FFF2-40B4-BE49-F238E27FC236}">
                <a16:creationId xmlns:a16="http://schemas.microsoft.com/office/drawing/2014/main" id="{B5F49914-A317-424F-9214-203370D7674B}"/>
              </a:ext>
            </a:extLst>
          </p:cNvPr>
          <p:cNvSpPr>
            <a:spLocks noGrp="1"/>
          </p:cNvSpPr>
          <p:nvPr>
            <p:ph type="pic" sz="quarter" idx="14"/>
          </p:nvPr>
        </p:nvSpPr>
        <p:spPr>
          <a:xfrm>
            <a:off x="3749972" y="0"/>
            <a:ext cx="3793815" cy="2675444"/>
          </a:xfrm>
          <a:ln>
            <a:noFill/>
          </a:ln>
        </p:spPr>
        <p:txBody>
          <a:bodyPr/>
          <a:lstStyle/>
          <a:p>
            <a:r>
              <a:rPr lang="en-US"/>
              <a:t>Click icon to add picture</a:t>
            </a:r>
            <a:endParaRPr lang="en-US" dirty="0"/>
          </a:p>
        </p:txBody>
      </p:sp>
      <p:sp>
        <p:nvSpPr>
          <p:cNvPr id="20" name="Picture Placeholder 10">
            <a:extLst>
              <a:ext uri="{FF2B5EF4-FFF2-40B4-BE49-F238E27FC236}">
                <a16:creationId xmlns:a16="http://schemas.microsoft.com/office/drawing/2014/main" id="{B68EE34D-80C0-4CEE-99D1-3C91F6626DFF}"/>
              </a:ext>
            </a:extLst>
          </p:cNvPr>
          <p:cNvSpPr>
            <a:spLocks noGrp="1"/>
          </p:cNvSpPr>
          <p:nvPr>
            <p:ph type="pic" sz="quarter" idx="15"/>
          </p:nvPr>
        </p:nvSpPr>
        <p:spPr>
          <a:xfrm>
            <a:off x="-4740" y="2675444"/>
            <a:ext cx="7543904" cy="4182556"/>
          </a:xfrm>
          <a:ln>
            <a:noFill/>
          </a:ln>
        </p:spPr>
        <p:txBody>
          <a:bodyPr/>
          <a:lstStyle/>
          <a:p>
            <a:r>
              <a:rPr lang="en-US"/>
              <a:t>Click icon to add picture</a:t>
            </a:r>
            <a:endParaRPr lang="en-US" dirty="0"/>
          </a:p>
        </p:txBody>
      </p:sp>
      <p:sp>
        <p:nvSpPr>
          <p:cNvPr id="12" name="Footer Placeholder 4">
            <a:extLst>
              <a:ext uri="{FF2B5EF4-FFF2-40B4-BE49-F238E27FC236}">
                <a16:creationId xmlns:a16="http://schemas.microsoft.com/office/drawing/2014/main" id="{25E34894-A499-4CC3-9F3E-BB0B1268CC35}"/>
              </a:ext>
            </a:extLst>
          </p:cNvPr>
          <p:cNvSpPr>
            <a:spLocks noGrp="1"/>
          </p:cNvSpPr>
          <p:nvPr>
            <p:ph type="ftr" sz="quarter" idx="11"/>
          </p:nvPr>
        </p:nvSpPr>
        <p:spPr>
          <a:xfrm>
            <a:off x="913795" y="6000749"/>
            <a:ext cx="6672865" cy="365125"/>
          </a:xfrm>
        </p:spPr>
        <p:txBody>
          <a:bodyPr/>
          <a:lstStyle/>
          <a:p>
            <a:r>
              <a:rPr lang="en-US" dirty="0"/>
              <a:t>Sample footer text</a:t>
            </a:r>
          </a:p>
        </p:txBody>
      </p:sp>
      <p:sp>
        <p:nvSpPr>
          <p:cNvPr id="23" name="Text Placeholder 22">
            <a:extLst>
              <a:ext uri="{FF2B5EF4-FFF2-40B4-BE49-F238E27FC236}">
                <a16:creationId xmlns:a16="http://schemas.microsoft.com/office/drawing/2014/main" id="{6F37D4A7-7BA4-4331-82C1-818D1B5B05B2}"/>
              </a:ext>
            </a:extLst>
          </p:cNvPr>
          <p:cNvSpPr>
            <a:spLocks noGrp="1"/>
          </p:cNvSpPr>
          <p:nvPr>
            <p:ph type="body" sz="quarter" idx="17"/>
          </p:nvPr>
        </p:nvSpPr>
        <p:spPr>
          <a:xfrm>
            <a:off x="8042275" y="3592286"/>
            <a:ext cx="3619500" cy="199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187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p:cNvSpPr>
            <a:spLocks noGrp="1"/>
          </p:cNvSpPr>
          <p:nvPr>
            <p:ph type="ctrTitle"/>
          </p:nvPr>
        </p:nvSpPr>
        <p:spPr>
          <a:xfrm>
            <a:off x="913335" y="1233378"/>
            <a:ext cx="5697102" cy="1405366"/>
          </a:xfrm>
        </p:spPr>
        <p:txBody>
          <a:bodyPr anchor="b">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913795" y="3002281"/>
            <a:ext cx="5686437" cy="2271393"/>
          </a:xfrm>
        </p:spPr>
        <p:txBody>
          <a:bodyPr anchor="t">
            <a:normAutofit/>
          </a:bodyPr>
          <a:lstStyle>
            <a:lvl1pPr marL="0" indent="0" algn="ctr">
              <a:buNone/>
              <a:defRPr lang="en-US" sz="2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F93FCD85-64A9-4257-8703-568A1629E13D}"/>
              </a:ext>
            </a:extLst>
          </p:cNvPr>
          <p:cNvSpPr>
            <a:spLocks noGrp="1"/>
          </p:cNvSpPr>
          <p:nvPr>
            <p:ph type="pic" sz="quarter" idx="13"/>
          </p:nvPr>
        </p:nvSpPr>
        <p:spPr>
          <a:xfrm>
            <a:off x="7596864" y="0"/>
            <a:ext cx="4572000" cy="6858000"/>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1A47AB1B-8039-41F6-A255-B03F33FB635C}"/>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10" name="Date Placeholder 3">
            <a:extLst>
              <a:ext uri="{FF2B5EF4-FFF2-40B4-BE49-F238E27FC236}">
                <a16:creationId xmlns:a16="http://schemas.microsoft.com/office/drawing/2014/main" id="{FBC8FC98-420D-47E9-A6BF-65337349F5D7}"/>
              </a:ext>
            </a:extLst>
          </p:cNvPr>
          <p:cNvSpPr>
            <a:spLocks noGrp="1"/>
          </p:cNvSpPr>
          <p:nvPr>
            <p:ph type="dt" sz="half" idx="10"/>
          </p:nvPr>
        </p:nvSpPr>
        <p:spPr>
          <a:xfrm>
            <a:off x="7678736" y="6000749"/>
            <a:ext cx="2743200" cy="365125"/>
          </a:xfrm>
        </p:spPr>
        <p:txBody>
          <a:bodyPr/>
          <a:lstStyle>
            <a:lvl1pPr>
              <a:defRPr/>
            </a:lvl1pPr>
          </a:lstStyle>
          <a:p>
            <a:r>
              <a:rPr lang="en-US" dirty="0"/>
              <a:t>20XX</a:t>
            </a:r>
          </a:p>
        </p:txBody>
      </p:sp>
      <p:sp>
        <p:nvSpPr>
          <p:cNvPr id="11" name="Slide Number Placeholder 5">
            <a:extLst>
              <a:ext uri="{FF2B5EF4-FFF2-40B4-BE49-F238E27FC236}">
                <a16:creationId xmlns:a16="http://schemas.microsoft.com/office/drawing/2014/main" id="{016EE41C-5E1E-448A-AC09-A8C32B4A87FA}"/>
              </a:ext>
            </a:extLst>
          </p:cNvPr>
          <p:cNvSpPr>
            <a:spLocks noGrp="1"/>
          </p:cNvSpPr>
          <p:nvPr>
            <p:ph type="sldNum" sz="quarter" idx="12"/>
          </p:nvPr>
        </p:nvSpPr>
        <p:spPr>
          <a:xfrm>
            <a:off x="10514011" y="6000749"/>
            <a:ext cx="753545"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79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1370693" y="4913529"/>
            <a:ext cx="9440034" cy="680691"/>
          </a:xfrm>
        </p:spPr>
        <p:txBody>
          <a:bodyPr/>
          <a:lstStyle/>
          <a:p>
            <a:r>
              <a:rPr lang="en-US"/>
              <a:t>Click to edit Master title style</a:t>
            </a:r>
            <a:endParaRPr lang="en-US" dirty="0"/>
          </a:p>
        </p:txBody>
      </p:sp>
      <p:sp>
        <p:nvSpPr>
          <p:cNvPr id="8" name="Subtitle 2">
            <a:extLst>
              <a:ext uri="{FF2B5EF4-FFF2-40B4-BE49-F238E27FC236}">
                <a16:creationId xmlns:a16="http://schemas.microsoft.com/office/drawing/2014/main" id="{29CC1453-4E18-4960-B6D5-529F625B9A3C}"/>
              </a:ext>
            </a:extLst>
          </p:cNvPr>
          <p:cNvSpPr>
            <a:spLocks noGrp="1"/>
          </p:cNvSpPr>
          <p:nvPr>
            <p:ph type="subTitle" idx="1"/>
          </p:nvPr>
        </p:nvSpPr>
        <p:spPr>
          <a:xfrm>
            <a:off x="1370693" y="5713343"/>
            <a:ext cx="9440034" cy="436942"/>
          </a:xfrm>
        </p:spPr>
        <p:txBody>
          <a:bodyPr/>
          <a:lstStyle>
            <a:lvl1pPr marL="36900" indent="0" algn="ctr">
              <a:buNone/>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ADDA07CD-6F66-4875-B1ED-5D11B9642B31}"/>
              </a:ext>
            </a:extLst>
          </p:cNvPr>
          <p:cNvSpPr>
            <a:spLocks noGrp="1"/>
          </p:cNvSpPr>
          <p:nvPr>
            <p:ph type="pic" sz="quarter" idx="13"/>
          </p:nvPr>
        </p:nvSpPr>
        <p:spPr>
          <a:xfrm>
            <a:off x="642938" y="642938"/>
            <a:ext cx="5130800" cy="3303587"/>
          </a:xfrm>
        </p:spPr>
        <p:txBody>
          <a:bodyPr/>
          <a:lstStyle/>
          <a:p>
            <a:r>
              <a:rPr lang="en-US"/>
              <a:t>Click icon to add picture</a:t>
            </a:r>
            <a:endParaRPr lang="en-US" dirty="0"/>
          </a:p>
        </p:txBody>
      </p:sp>
      <p:sp>
        <p:nvSpPr>
          <p:cNvPr id="17" name="Picture Placeholder 15">
            <a:extLst>
              <a:ext uri="{FF2B5EF4-FFF2-40B4-BE49-F238E27FC236}">
                <a16:creationId xmlns:a16="http://schemas.microsoft.com/office/drawing/2014/main" id="{E1CB1643-335F-4FF9-8A42-C5652761302E}"/>
              </a:ext>
            </a:extLst>
          </p:cNvPr>
          <p:cNvSpPr>
            <a:spLocks noGrp="1"/>
          </p:cNvSpPr>
          <p:nvPr>
            <p:ph type="pic" sz="quarter" idx="14"/>
          </p:nvPr>
        </p:nvSpPr>
        <p:spPr>
          <a:xfrm>
            <a:off x="6417733" y="642937"/>
            <a:ext cx="5130800" cy="3303587"/>
          </a:xfrm>
        </p:spPr>
        <p:txBody>
          <a:bodyPr/>
          <a:lstStyle/>
          <a:p>
            <a:r>
              <a:rPr lang="en-US"/>
              <a:t>Click icon to add picture</a:t>
            </a:r>
            <a:endParaRPr lang="en-US" dirty="0"/>
          </a:p>
        </p:txBody>
      </p:sp>
      <p:pic>
        <p:nvPicPr>
          <p:cNvPr id="9" name="Picture 8">
            <a:extLst>
              <a:ext uri="{FF2B5EF4-FFF2-40B4-BE49-F238E27FC236}">
                <a16:creationId xmlns:a16="http://schemas.microsoft.com/office/drawing/2014/main" id="{44843549-5E1B-48B7-A510-624588410748}"/>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2001" cy="4322278"/>
          </a:xfrm>
          <a:prstGeom prst="rect">
            <a:avLst/>
          </a:prstGeom>
        </p:spPr>
      </p:pic>
      <p:cxnSp>
        <p:nvCxnSpPr>
          <p:cNvPr id="11" name="Straight Connector 10">
            <a:extLst>
              <a:ext uri="{FF2B5EF4-FFF2-40B4-BE49-F238E27FC236}">
                <a16:creationId xmlns:a16="http://schemas.microsoft.com/office/drawing/2014/main" id="{43B5FF67-7EEC-4AB0-8445-132F99922894}"/>
              </a:ext>
              <a:ext uri="{C183D7F6-B498-43B3-948B-1728B52AA6E4}">
                <adec:decorative xmlns:adec="http://schemas.microsoft.com/office/drawing/2017/decorative" xmlns="" val="1"/>
              </a:ext>
            </a:extLst>
          </p:cNvPr>
          <p:cNvCxnSpPr/>
          <p:nvPr userDrawn="1"/>
        </p:nvCxnSpPr>
        <p:spPr>
          <a:xfrm>
            <a:off x="6096000" y="1609536"/>
            <a:ext cx="0" cy="1371600"/>
          </a:xfrm>
          <a:prstGeom prst="line">
            <a:avLst/>
          </a:prstGeom>
          <a:ln w="19050">
            <a:solidFill>
              <a:schemeClr val="tx1">
                <a:lumMod val="75000"/>
              </a:schemeClr>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7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290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754A53-50F5-4BFC-9D4B-69FF19B5766A}"/>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7501468" y="1"/>
            <a:ext cx="4690532" cy="6858000"/>
          </a:xfrm>
          <a:prstGeom prst="rect">
            <a:avLst/>
          </a:prstGeom>
        </p:spPr>
      </p:pic>
      <p:sp>
        <p:nvSpPr>
          <p:cNvPr id="2" name="Title 1">
            <a:extLst>
              <a:ext uri="{FF2B5EF4-FFF2-40B4-BE49-F238E27FC236}">
                <a16:creationId xmlns:a16="http://schemas.microsoft.com/office/drawing/2014/main" id="{5EE3AA4C-F452-4742-B62F-D92ACEB05867}"/>
              </a:ext>
            </a:extLst>
          </p:cNvPr>
          <p:cNvSpPr>
            <a:spLocks noGrp="1"/>
          </p:cNvSpPr>
          <p:nvPr>
            <p:ph type="title"/>
          </p:nvPr>
        </p:nvSpPr>
        <p:spPr>
          <a:xfrm>
            <a:off x="1158948" y="1233378"/>
            <a:ext cx="5441285" cy="2911902"/>
          </a:xfrm>
        </p:spPr>
        <p:txBody>
          <a:bodyPr>
            <a:normAutofit/>
          </a:bodyPr>
          <a:lstStyle>
            <a:lvl1pPr>
              <a:defRPr sz="44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C4A6F582-B177-429F-8965-8FC2335DBCC9}"/>
              </a:ext>
            </a:extLst>
          </p:cNvPr>
          <p:cNvSpPr>
            <a:spLocks noGrp="1"/>
          </p:cNvSpPr>
          <p:nvPr>
            <p:ph type="subTitle" idx="1"/>
          </p:nvPr>
        </p:nvSpPr>
        <p:spPr>
          <a:xfrm>
            <a:off x="1158948" y="4495800"/>
            <a:ext cx="5441286" cy="777874"/>
          </a:xfrm>
        </p:spPr>
        <p:txBody>
          <a:bodyPr/>
          <a:lstStyle>
            <a:lvl1pPr marL="36900" indent="0" algn="ctr">
              <a:buNone/>
              <a:defRPr/>
            </a:lvl1pPr>
          </a:lstStyle>
          <a:p>
            <a:r>
              <a:rPr lang="en-US"/>
              <a:t>Click to edit Master subtitle style</a:t>
            </a:r>
            <a:endParaRPr lang="en-US" dirty="0"/>
          </a:p>
        </p:txBody>
      </p:sp>
      <p:sp>
        <p:nvSpPr>
          <p:cNvPr id="4" name="Footer Placeholder 3">
            <a:extLst>
              <a:ext uri="{FF2B5EF4-FFF2-40B4-BE49-F238E27FC236}">
                <a16:creationId xmlns:a16="http://schemas.microsoft.com/office/drawing/2014/main" id="{D5708956-7306-4C30-B1DF-68E2666A233C}"/>
              </a:ext>
            </a:extLst>
          </p:cNvPr>
          <p:cNvSpPr>
            <a:spLocks noGrp="1"/>
          </p:cNvSpPr>
          <p:nvPr>
            <p:ph type="ftr" sz="quarter" idx="11"/>
          </p:nvPr>
        </p:nvSpPr>
        <p:spPr>
          <a:xfrm>
            <a:off x="913796" y="6000749"/>
            <a:ext cx="5686438" cy="365125"/>
          </a:xfrm>
        </p:spPr>
        <p:txBody>
          <a:bodyPr/>
          <a:lstStyle/>
          <a:p>
            <a:r>
              <a:rPr lang="en-US" dirty="0"/>
              <a:t>Sample footer text</a:t>
            </a:r>
          </a:p>
        </p:txBody>
      </p:sp>
      <p:sp>
        <p:nvSpPr>
          <p:cNvPr id="17" name="Picture Placeholder 16">
            <a:extLst>
              <a:ext uri="{FF2B5EF4-FFF2-40B4-BE49-F238E27FC236}">
                <a16:creationId xmlns:a16="http://schemas.microsoft.com/office/drawing/2014/main" id="{F5FA9922-F4B7-458A-B446-58C5673A30DC}"/>
              </a:ext>
            </a:extLst>
          </p:cNvPr>
          <p:cNvSpPr>
            <a:spLocks noGrp="1"/>
          </p:cNvSpPr>
          <p:nvPr>
            <p:ph type="pic" sz="quarter" idx="12"/>
          </p:nvPr>
        </p:nvSpPr>
        <p:spPr>
          <a:xfrm>
            <a:off x="7848600" y="642938"/>
            <a:ext cx="3700463" cy="2625725"/>
          </a:xfrm>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A931B751-CD27-4E96-B65A-1D983D265034}"/>
              </a:ext>
            </a:extLst>
          </p:cNvPr>
          <p:cNvSpPr>
            <a:spLocks noGrp="1"/>
          </p:cNvSpPr>
          <p:nvPr>
            <p:ph type="pic" sz="quarter" idx="13"/>
          </p:nvPr>
        </p:nvSpPr>
        <p:spPr>
          <a:xfrm>
            <a:off x="7848600" y="3600901"/>
            <a:ext cx="3700463" cy="2625725"/>
          </a:xfrm>
        </p:spPr>
        <p:txBody>
          <a:bodyPr/>
          <a:lstStyle/>
          <a:p>
            <a:r>
              <a:rPr lang="en-US"/>
              <a:t>Click icon to add picture</a:t>
            </a:r>
            <a:endParaRPr lang="en-US" dirty="0"/>
          </a:p>
        </p:txBody>
      </p:sp>
    </p:spTree>
    <p:extLst>
      <p:ext uri="{BB962C8B-B14F-4D97-AF65-F5344CB8AC3E}">
        <p14:creationId xmlns:p14="http://schemas.microsoft.com/office/powerpoint/2010/main" val="126780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B87676-021D-46A4-8D5E-AAB45A5F2EB7}"/>
              </a:ext>
              <a:ext uri="{C183D7F6-B498-43B3-948B-1728B52AA6E4}">
                <adec:decorative xmlns:adec="http://schemas.microsoft.com/office/drawing/2017/decorative" xmlns="" val="1"/>
              </a:ext>
            </a:extLst>
          </p:cNvPr>
          <p:cNvSpPr/>
          <p:nvPr userDrawn="1"/>
        </p:nvSpPr>
        <p:spPr>
          <a:xfrm>
            <a:off x="660053"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3E2461C8-280B-42BE-8793-5F1B2C4C0A30}"/>
              </a:ext>
            </a:extLst>
          </p:cNvPr>
          <p:cNvSpPr>
            <a:spLocks noGrp="1"/>
          </p:cNvSpPr>
          <p:nvPr>
            <p:ph type="pic" sz="quarter" idx="13"/>
          </p:nvPr>
        </p:nvSpPr>
        <p:spPr>
          <a:xfrm>
            <a:off x="913796" y="2327275"/>
            <a:ext cx="1827818" cy="2181225"/>
          </a:xfrm>
        </p:spPr>
        <p:txBody>
          <a:bodyPr/>
          <a:lstStyle/>
          <a:p>
            <a:r>
              <a:rPr lang="en-US"/>
              <a:t>Click icon to add picture</a:t>
            </a:r>
            <a:endParaRPr lang="en-US" dirty="0"/>
          </a:p>
        </p:txBody>
      </p:sp>
      <p:sp>
        <p:nvSpPr>
          <p:cNvPr id="10" name="Rectangle 9">
            <a:extLst>
              <a:ext uri="{FF2B5EF4-FFF2-40B4-BE49-F238E27FC236}">
                <a16:creationId xmlns:a16="http://schemas.microsoft.com/office/drawing/2014/main" id="{B256D654-5693-4897-AD58-F42CEECEC0EF}"/>
              </a:ext>
              <a:ext uri="{C183D7F6-B498-43B3-948B-1728B52AA6E4}">
                <adec:decorative xmlns:adec="http://schemas.microsoft.com/office/drawing/2017/decorative" xmlns="" val="1"/>
              </a:ext>
            </a:extLst>
          </p:cNvPr>
          <p:cNvSpPr/>
          <p:nvPr userDrawn="1"/>
        </p:nvSpPr>
        <p:spPr>
          <a:xfrm>
            <a:off x="3452764"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7D5C18-F020-4168-9A98-D4162006A81B}"/>
              </a:ext>
              <a:ext uri="{C183D7F6-B498-43B3-948B-1728B52AA6E4}">
                <adec:decorative xmlns:adec="http://schemas.microsoft.com/office/drawing/2017/decorative" xmlns="" val="1"/>
              </a:ext>
            </a:extLst>
          </p:cNvPr>
          <p:cNvSpPr/>
          <p:nvPr userDrawn="1"/>
        </p:nvSpPr>
        <p:spPr>
          <a:xfrm>
            <a:off x="6245475" y="2057400"/>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19BC3A-55C2-47AD-93E5-368070939BF6}"/>
              </a:ext>
              <a:ext uri="{C183D7F6-B498-43B3-948B-1728B52AA6E4}">
                <adec:decorative xmlns:adec="http://schemas.microsoft.com/office/drawing/2017/decorative" xmlns="" val="1"/>
              </a:ext>
            </a:extLst>
          </p:cNvPr>
          <p:cNvSpPr/>
          <p:nvPr userDrawn="1"/>
        </p:nvSpPr>
        <p:spPr>
          <a:xfrm>
            <a:off x="9038186" y="2043502"/>
            <a:ext cx="2359477" cy="2743200"/>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1">
            <a:extLst>
              <a:ext uri="{FF2B5EF4-FFF2-40B4-BE49-F238E27FC236}">
                <a16:creationId xmlns:a16="http://schemas.microsoft.com/office/drawing/2014/main" id="{E249A1C0-506E-4C49-A763-DA0BF00B5AFC}"/>
              </a:ext>
            </a:extLst>
          </p:cNvPr>
          <p:cNvSpPr>
            <a:spLocks noGrp="1"/>
          </p:cNvSpPr>
          <p:nvPr>
            <p:ph type="pic" sz="quarter" idx="14"/>
          </p:nvPr>
        </p:nvSpPr>
        <p:spPr>
          <a:xfrm>
            <a:off x="3718593" y="2327275"/>
            <a:ext cx="1827818" cy="2181225"/>
          </a:xfrm>
        </p:spPr>
        <p:txBody>
          <a:bodyPr/>
          <a:lstStyle/>
          <a:p>
            <a:r>
              <a:rPr lang="en-US"/>
              <a:t>Click icon to add picture</a:t>
            </a:r>
            <a:endParaRPr lang="en-US" dirty="0"/>
          </a:p>
        </p:txBody>
      </p:sp>
      <p:sp>
        <p:nvSpPr>
          <p:cNvPr id="34" name="Picture Placeholder 31">
            <a:extLst>
              <a:ext uri="{FF2B5EF4-FFF2-40B4-BE49-F238E27FC236}">
                <a16:creationId xmlns:a16="http://schemas.microsoft.com/office/drawing/2014/main" id="{C9B12B3E-6E6A-4B9F-BCDC-ABAB3007AE6C}"/>
              </a:ext>
            </a:extLst>
          </p:cNvPr>
          <p:cNvSpPr>
            <a:spLocks noGrp="1"/>
          </p:cNvSpPr>
          <p:nvPr>
            <p:ph type="pic" sz="quarter" idx="15"/>
          </p:nvPr>
        </p:nvSpPr>
        <p:spPr>
          <a:xfrm>
            <a:off x="6511305" y="2327275"/>
            <a:ext cx="1827818" cy="2181225"/>
          </a:xfrm>
        </p:spPr>
        <p:txBody>
          <a:bodyPr/>
          <a:lstStyle/>
          <a:p>
            <a:r>
              <a:rPr lang="en-US"/>
              <a:t>Click icon to add picture</a:t>
            </a:r>
            <a:endParaRPr lang="en-US" dirty="0"/>
          </a:p>
        </p:txBody>
      </p:sp>
      <p:sp>
        <p:nvSpPr>
          <p:cNvPr id="35" name="Picture Placeholder 31">
            <a:extLst>
              <a:ext uri="{FF2B5EF4-FFF2-40B4-BE49-F238E27FC236}">
                <a16:creationId xmlns:a16="http://schemas.microsoft.com/office/drawing/2014/main" id="{961CEF8D-8303-439E-BDF8-3983FAE33E12}"/>
              </a:ext>
            </a:extLst>
          </p:cNvPr>
          <p:cNvSpPr>
            <a:spLocks noGrp="1"/>
          </p:cNvSpPr>
          <p:nvPr>
            <p:ph type="pic" sz="quarter" idx="16"/>
          </p:nvPr>
        </p:nvSpPr>
        <p:spPr>
          <a:xfrm>
            <a:off x="9304015" y="2327275"/>
            <a:ext cx="1827818" cy="2181225"/>
          </a:xfrm>
        </p:spPr>
        <p:txBody>
          <a:bodyPr/>
          <a:lstStyle/>
          <a:p>
            <a:r>
              <a:rPr lang="en-US"/>
              <a:t>Click icon to add picture</a:t>
            </a:r>
            <a:endParaRPr lang="en-US" dirty="0"/>
          </a:p>
        </p:txBody>
      </p:sp>
      <p:sp>
        <p:nvSpPr>
          <p:cNvPr id="36" name="Text Placeholder 27">
            <a:extLst>
              <a:ext uri="{FF2B5EF4-FFF2-40B4-BE49-F238E27FC236}">
                <a16:creationId xmlns:a16="http://schemas.microsoft.com/office/drawing/2014/main" id="{4BDD0E13-DDEB-44F9-8676-F70405015877}"/>
              </a:ext>
            </a:extLst>
          </p:cNvPr>
          <p:cNvSpPr>
            <a:spLocks noGrp="1"/>
          </p:cNvSpPr>
          <p:nvPr>
            <p:ph type="body" sz="quarter" idx="17"/>
          </p:nvPr>
        </p:nvSpPr>
        <p:spPr>
          <a:xfrm>
            <a:off x="66005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7" name="Text Placeholder 27">
            <a:extLst>
              <a:ext uri="{FF2B5EF4-FFF2-40B4-BE49-F238E27FC236}">
                <a16:creationId xmlns:a16="http://schemas.microsoft.com/office/drawing/2014/main" id="{51948158-9C97-4517-B0D3-4085249937AC}"/>
              </a:ext>
            </a:extLst>
          </p:cNvPr>
          <p:cNvSpPr>
            <a:spLocks noGrp="1"/>
          </p:cNvSpPr>
          <p:nvPr>
            <p:ph type="body" sz="quarter" idx="18"/>
          </p:nvPr>
        </p:nvSpPr>
        <p:spPr>
          <a:xfrm>
            <a:off x="66005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8" name="Text Placeholder 27">
            <a:extLst>
              <a:ext uri="{FF2B5EF4-FFF2-40B4-BE49-F238E27FC236}">
                <a16:creationId xmlns:a16="http://schemas.microsoft.com/office/drawing/2014/main" id="{CA53CE84-6890-4263-ABB8-F39819C6A432}"/>
              </a:ext>
            </a:extLst>
          </p:cNvPr>
          <p:cNvSpPr>
            <a:spLocks noGrp="1"/>
          </p:cNvSpPr>
          <p:nvPr>
            <p:ph type="body" sz="quarter" idx="19"/>
          </p:nvPr>
        </p:nvSpPr>
        <p:spPr>
          <a:xfrm>
            <a:off x="345276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9" name="Text Placeholder 27">
            <a:extLst>
              <a:ext uri="{FF2B5EF4-FFF2-40B4-BE49-F238E27FC236}">
                <a16:creationId xmlns:a16="http://schemas.microsoft.com/office/drawing/2014/main" id="{2C891989-38F5-4F8A-AD02-DBBD0666D172}"/>
              </a:ext>
            </a:extLst>
          </p:cNvPr>
          <p:cNvSpPr>
            <a:spLocks noGrp="1"/>
          </p:cNvSpPr>
          <p:nvPr>
            <p:ph type="body" sz="quarter" idx="20"/>
          </p:nvPr>
        </p:nvSpPr>
        <p:spPr>
          <a:xfrm>
            <a:off x="345276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0" name="Text Placeholder 27">
            <a:extLst>
              <a:ext uri="{FF2B5EF4-FFF2-40B4-BE49-F238E27FC236}">
                <a16:creationId xmlns:a16="http://schemas.microsoft.com/office/drawing/2014/main" id="{470811B1-7881-44B2-88EA-0D7D0EE5CB0B}"/>
              </a:ext>
            </a:extLst>
          </p:cNvPr>
          <p:cNvSpPr>
            <a:spLocks noGrp="1"/>
          </p:cNvSpPr>
          <p:nvPr>
            <p:ph type="body" sz="quarter" idx="21"/>
          </p:nvPr>
        </p:nvSpPr>
        <p:spPr>
          <a:xfrm>
            <a:off x="624547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1" name="Text Placeholder 27">
            <a:extLst>
              <a:ext uri="{FF2B5EF4-FFF2-40B4-BE49-F238E27FC236}">
                <a16:creationId xmlns:a16="http://schemas.microsoft.com/office/drawing/2014/main" id="{42DCE357-186A-457C-951C-49B33EE59FBF}"/>
              </a:ext>
            </a:extLst>
          </p:cNvPr>
          <p:cNvSpPr>
            <a:spLocks noGrp="1"/>
          </p:cNvSpPr>
          <p:nvPr>
            <p:ph type="body" sz="quarter" idx="22"/>
          </p:nvPr>
        </p:nvSpPr>
        <p:spPr>
          <a:xfrm>
            <a:off x="624547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2" name="Text Placeholder 27">
            <a:extLst>
              <a:ext uri="{FF2B5EF4-FFF2-40B4-BE49-F238E27FC236}">
                <a16:creationId xmlns:a16="http://schemas.microsoft.com/office/drawing/2014/main" id="{125640C8-2610-4EE2-B7DB-43B69762CA69}"/>
              </a:ext>
            </a:extLst>
          </p:cNvPr>
          <p:cNvSpPr>
            <a:spLocks noGrp="1"/>
          </p:cNvSpPr>
          <p:nvPr>
            <p:ph type="body" sz="quarter" idx="23"/>
          </p:nvPr>
        </p:nvSpPr>
        <p:spPr>
          <a:xfrm>
            <a:off x="9038184" y="5017734"/>
            <a:ext cx="2359476" cy="350292"/>
          </a:xfrm>
        </p:spPr>
        <p:txBody>
          <a:bodyPr>
            <a:normAutofit/>
          </a:bodyPr>
          <a:lstStyle>
            <a:lvl1pPr marL="3690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43" name="Text Placeholder 27">
            <a:extLst>
              <a:ext uri="{FF2B5EF4-FFF2-40B4-BE49-F238E27FC236}">
                <a16:creationId xmlns:a16="http://schemas.microsoft.com/office/drawing/2014/main" id="{A681FDE6-437A-4435-B435-9E095137BA70}"/>
              </a:ext>
            </a:extLst>
          </p:cNvPr>
          <p:cNvSpPr>
            <a:spLocks noGrp="1"/>
          </p:cNvSpPr>
          <p:nvPr>
            <p:ph type="body" sz="quarter" idx="24"/>
          </p:nvPr>
        </p:nvSpPr>
        <p:spPr>
          <a:xfrm>
            <a:off x="9038184" y="5352052"/>
            <a:ext cx="2359476" cy="350292"/>
          </a:xfrm>
        </p:spPr>
        <p:txBody>
          <a:bodyPr>
            <a:noAutofit/>
          </a:bodyPr>
          <a:lstStyle>
            <a:lvl1pPr marL="3690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Sample footer text</a:t>
            </a:r>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800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928224A9-CB7A-4D21-8CA0-38125E2983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7B721FF-D609-4D98-9D19-CF75AA8A54FC}"/>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40" y="1734506"/>
            <a:ext cx="3359592" cy="4099959"/>
          </a:xfrm>
          <a:prstGeom prst="rect">
            <a:avLst/>
          </a:prstGeom>
        </p:spPr>
      </p:pic>
      <p:pic>
        <p:nvPicPr>
          <p:cNvPr id="21" name="Picture 20">
            <a:extLst>
              <a:ext uri="{FF2B5EF4-FFF2-40B4-BE49-F238E27FC236}">
                <a16:creationId xmlns:a16="http://schemas.microsoft.com/office/drawing/2014/main" id="{073936BD-C868-433F-8E84-D6DD8E640E3E}"/>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204" y="1734506"/>
            <a:ext cx="3359592" cy="4099959"/>
          </a:xfrm>
          <a:prstGeom prst="rect">
            <a:avLst/>
          </a:prstGeom>
        </p:spPr>
      </p:pic>
      <p:sp>
        <p:nvSpPr>
          <p:cNvPr id="3" name="Text Placeholder 2"/>
          <p:cNvSpPr>
            <a:spLocks noGrp="1"/>
          </p:cNvSpPr>
          <p:nvPr>
            <p:ph type="body" idx="1"/>
          </p:nvPr>
        </p:nvSpPr>
        <p:spPr>
          <a:xfrm>
            <a:off x="1001623" y="1855153"/>
            <a:ext cx="318294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1623" y="2702103"/>
            <a:ext cx="318294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95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95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2CB356B5-0EDC-4245-8878-C19DA25A30F4}"/>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904" y="1734506"/>
            <a:ext cx="3359592" cy="4099959"/>
          </a:xfrm>
          <a:prstGeom prst="rect">
            <a:avLst/>
          </a:prstGeom>
        </p:spPr>
      </p:pic>
      <p:sp>
        <p:nvSpPr>
          <p:cNvPr id="13" name="Text Placeholder 4">
            <a:extLst>
              <a:ext uri="{FF2B5EF4-FFF2-40B4-BE49-F238E27FC236}">
                <a16:creationId xmlns:a16="http://schemas.microsoft.com/office/drawing/2014/main" id="{556C3DD2-AE94-4BA5-920E-A7EEE19296E8}"/>
              </a:ext>
            </a:extLst>
          </p:cNvPr>
          <p:cNvSpPr>
            <a:spLocks noGrp="1"/>
          </p:cNvSpPr>
          <p:nvPr>
            <p:ph type="body" sz="quarter" idx="13"/>
          </p:nvPr>
        </p:nvSpPr>
        <p:spPr>
          <a:xfrm>
            <a:off x="8035279" y="1855152"/>
            <a:ext cx="3192843"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04BCB055-753B-4006-BF3C-73FC5A3C25D9}"/>
              </a:ext>
            </a:extLst>
          </p:cNvPr>
          <p:cNvSpPr>
            <a:spLocks noGrp="1"/>
          </p:cNvSpPr>
          <p:nvPr>
            <p:ph sz="quarter" idx="14"/>
          </p:nvPr>
        </p:nvSpPr>
        <p:spPr>
          <a:xfrm>
            <a:off x="8035279" y="2702103"/>
            <a:ext cx="3192842"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
        <p:nvSpPr>
          <p:cNvPr id="10" name="Title 9">
            <a:extLst>
              <a:ext uri="{FF2B5EF4-FFF2-40B4-BE49-F238E27FC236}">
                <a16:creationId xmlns:a16="http://schemas.microsoft.com/office/drawing/2014/main" id="{CE1D954F-2A50-4751-9E47-BB4B7BD615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6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20XX</a:t>
            </a:r>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Sample footer text</a:t>
            </a:r>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4170521828"/>
      </p:ext>
    </p:extLst>
  </p:cSld>
  <p:clrMap bg1="dk1" tx1="lt1" bg2="dk2" tx2="lt2" accent1="accent1" accent2="accent2" accent3="accent3" accent4="accent4" accent5="accent5" accent6="accent6" hlink="hlink" folHlink="folHlink"/>
  <p:sldLayoutIdLst>
    <p:sldLayoutId id="2147483682" r:id="rId1"/>
    <p:sldLayoutId id="2147483681" r:id="rId2"/>
    <p:sldLayoutId id="2147483679" r:id="rId3"/>
    <p:sldLayoutId id="2147483664" r:id="rId4"/>
    <p:sldLayoutId id="2147483660" r:id="rId5"/>
    <p:sldLayoutId id="2147483677" r:id="rId6"/>
    <p:sldLayoutId id="2147483678" r:id="rId7"/>
    <p:sldLayoutId id="2147483663" r:id="rId8"/>
    <p:sldLayoutId id="2147483676" r:id="rId9"/>
    <p:sldLayoutId id="2147483680" r:id="rId10"/>
    <p:sldLayoutId id="2147483659" r:id="rId11"/>
    <p:sldLayoutId id="2147483684" r:id="rId12"/>
    <p:sldLayoutId id="2147483686" r:id="rId13"/>
    <p:sldLayoutId id="2147483687" r:id="rId14"/>
    <p:sldLayoutId id="2147483688" r:id="rId15"/>
    <p:sldLayoutId id="2147483689" r:id="rId16"/>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pngall.com/rice-pn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openclipart.org/detail/440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garrettc/91385737" TargetMode="External"/><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shovel-trowel-digging-equipment-575661/" TargetMode="External"/><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pngall.com/angelfish-png/download/52693" TargetMode="Externa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openclipart.org/detail/169719/imagebot-com-2012042714194724316-by-dako" TargetMode="External"/><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hyperlink" Target="https://openclipart.org/detail/168917/pin-by-yves_guillou"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pixabay.com/es/elefante-animales-%C3%A1frica-naturaleza-104984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openclipart.org/detail/117187/candle" TargetMode="External"/><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id/uang-kertas-bankroll-tagihan-uang-159085/"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gclibrary.commons.gc.cuny.edu/2015/04/15/new-ill-policy-request-any-print-book-even-those-available-at-other-cuny-libraries/"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id/pemilik-perkebunan-bunga-bunga-2828213/"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id/kaca-cangkir-kimia-alat-botol-307400/"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59A25C-E419-61CA-8CCF-D943F7CCE2B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2" y="248478"/>
            <a:ext cx="7364897" cy="6629400"/>
          </a:xfrm>
          <a:prstGeom prst="rect">
            <a:avLst/>
          </a:prstGeom>
        </p:spPr>
      </p:pic>
      <p:sp>
        <p:nvSpPr>
          <p:cNvPr id="13" name="Title 3">
            <a:extLst>
              <a:ext uri="{FF2B5EF4-FFF2-40B4-BE49-F238E27FC236}">
                <a16:creationId xmlns:a16="http://schemas.microsoft.com/office/drawing/2014/main" id="{A0DACD2D-6025-938C-BBA1-490281BF01EC}"/>
              </a:ext>
            </a:extLst>
          </p:cNvPr>
          <p:cNvSpPr>
            <a:spLocks noGrp="1"/>
          </p:cNvSpPr>
          <p:nvPr>
            <p:ph type="ctrTitle"/>
          </p:nvPr>
        </p:nvSpPr>
        <p:spPr>
          <a:xfrm>
            <a:off x="4880112" y="248478"/>
            <a:ext cx="7131120" cy="1013791"/>
          </a:xfrm>
        </p:spPr>
        <p:txBody>
          <a:bodyPr>
            <a:noAutofit/>
          </a:bodyPr>
          <a:lstStyle/>
          <a:p>
            <a:r>
              <a:rPr lang="en-US" sz="4400" b="1" dirty="0">
                <a:solidFill>
                  <a:srgbClr val="FFFF00"/>
                </a:solidFill>
              </a:rPr>
              <a:t>KEPEMIMPINAN -2</a:t>
            </a:r>
          </a:p>
        </p:txBody>
      </p:sp>
      <p:sp>
        <p:nvSpPr>
          <p:cNvPr id="14" name="Title 12">
            <a:extLst>
              <a:ext uri="{FF2B5EF4-FFF2-40B4-BE49-F238E27FC236}">
                <a16:creationId xmlns:a16="http://schemas.microsoft.com/office/drawing/2014/main" id="{2EEDE1DF-6E40-D474-91F6-771090BE7BE8}"/>
              </a:ext>
            </a:extLst>
          </p:cNvPr>
          <p:cNvSpPr txBox="1">
            <a:spLocks/>
          </p:cNvSpPr>
          <p:nvPr/>
        </p:nvSpPr>
        <p:spPr>
          <a:xfrm>
            <a:off x="6064732" y="1714498"/>
            <a:ext cx="6031190" cy="2355575"/>
          </a:xfrm>
          <a:prstGeom prst="rect">
            <a:avLst/>
          </a:prstGeom>
          <a:effectLst>
            <a:outerShdw blurRad="25400" dir="17880000">
              <a:srgbClr val="000000">
                <a:alpha val="46000"/>
              </a:srgbClr>
            </a:outerShdw>
          </a:effectLst>
        </p:spPr>
        <p:txBody>
          <a:bodyPr vert="horz" lIns="91440" tIns="365760" rIns="91440" bIns="45720" rtlCol="0" anchor="ctr">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Font typeface="Arial" panose="020B0604020202020204" pitchFamily="34" charset="0"/>
              <a:buChar char="•"/>
            </a:pPr>
            <a:r>
              <a:rPr lang="en-US" sz="2400" b="1" dirty="0" err="1">
                <a:solidFill>
                  <a:srgbClr val="00FF00"/>
                </a:solidFill>
                <a:latin typeface="Calibri" panose="020F0502020204030204" pitchFamily="34" charset="0"/>
                <a:cs typeface="Calibri" panose="020F0502020204030204" pitchFamily="34" charset="0"/>
              </a:rPr>
              <a:t>kepemimpinan</a:t>
            </a:r>
            <a:r>
              <a:rPr lang="en-US" sz="2400" b="1" dirty="0">
                <a:solidFill>
                  <a:srgbClr val="00FF00"/>
                </a:solidFill>
                <a:latin typeface="Calibri" panose="020F0502020204030204" pitchFamily="34" charset="0"/>
                <a:cs typeface="Calibri" panose="020F0502020204030204" pitchFamily="34" charset="0"/>
              </a:rPr>
              <a:t> </a:t>
            </a:r>
            <a:r>
              <a:rPr lang="en-US" sz="2400" b="1" dirty="0" err="1">
                <a:solidFill>
                  <a:srgbClr val="00FF00"/>
                </a:solidFill>
                <a:latin typeface="Calibri" panose="020F0502020204030204" pitchFamily="34" charset="0"/>
                <a:cs typeface="Calibri" panose="020F0502020204030204" pitchFamily="34" charset="0"/>
              </a:rPr>
              <a:t>bermutu</a:t>
            </a:r>
            <a:endParaRPr lang="en-US" sz="2400" b="1" dirty="0">
              <a:solidFill>
                <a:srgbClr val="00FF0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b="1" dirty="0" err="1">
                <a:solidFill>
                  <a:srgbClr val="00FF00"/>
                </a:solidFill>
                <a:latin typeface="Calibri" panose="020F0502020204030204" pitchFamily="34" charset="0"/>
                <a:cs typeface="Calibri" panose="020F0502020204030204" pitchFamily="34" charset="0"/>
              </a:rPr>
              <a:t>peranan</a:t>
            </a:r>
            <a:r>
              <a:rPr lang="en-US" sz="2400" b="1" dirty="0">
                <a:solidFill>
                  <a:srgbClr val="00FF00"/>
                </a:solidFill>
                <a:latin typeface="Calibri" panose="020F0502020204030204" pitchFamily="34" charset="0"/>
                <a:cs typeface="Calibri" panose="020F0502020204030204" pitchFamily="34" charset="0"/>
              </a:rPr>
              <a:t> </a:t>
            </a:r>
            <a:r>
              <a:rPr lang="en-US" sz="2400" b="1" dirty="0" err="1">
                <a:solidFill>
                  <a:srgbClr val="00FF00"/>
                </a:solidFill>
                <a:latin typeface="Calibri" panose="020F0502020204030204" pitchFamily="34" charset="0"/>
                <a:cs typeface="Calibri" panose="020F0502020204030204" pitchFamily="34" charset="0"/>
              </a:rPr>
              <a:t>pemimpin</a:t>
            </a:r>
            <a:r>
              <a:rPr lang="en-US" sz="2400" b="1" dirty="0">
                <a:solidFill>
                  <a:srgbClr val="00FF00"/>
                </a:solidFill>
                <a:latin typeface="Calibri" panose="020F0502020204030204" pitchFamily="34" charset="0"/>
                <a:cs typeface="Calibri" panose="020F0502020204030204" pitchFamily="34" charset="0"/>
              </a:rPr>
              <a:t> </a:t>
            </a:r>
            <a:r>
              <a:rPr lang="en-US" sz="2400" b="1" dirty="0" err="1">
                <a:solidFill>
                  <a:srgbClr val="00FF00"/>
                </a:solidFill>
                <a:latin typeface="Calibri" panose="020F0502020204030204" pitchFamily="34" charset="0"/>
                <a:cs typeface="Calibri" panose="020F0502020204030204" pitchFamily="34" charset="0"/>
              </a:rPr>
              <a:t>bermutu</a:t>
            </a:r>
            <a:endParaRPr lang="en-US" sz="2400" b="1" dirty="0">
              <a:solidFill>
                <a:srgbClr val="00FF0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2400" b="1" dirty="0" err="1">
                <a:solidFill>
                  <a:srgbClr val="00FF00"/>
                </a:solidFill>
                <a:latin typeface="Calibri" panose="020F0502020204030204" pitchFamily="34" charset="0"/>
                <a:cs typeface="Calibri" panose="020F0502020204030204" pitchFamily="34" charset="0"/>
              </a:rPr>
              <a:t>pemimpin</a:t>
            </a:r>
            <a:r>
              <a:rPr lang="en-US" sz="2400" b="1" dirty="0">
                <a:solidFill>
                  <a:srgbClr val="00FF00"/>
                </a:solidFill>
                <a:latin typeface="Calibri" panose="020F0502020204030204" pitchFamily="34" charset="0"/>
                <a:cs typeface="Calibri" panose="020F0502020204030204" pitchFamily="34" charset="0"/>
              </a:rPr>
              <a:t> </a:t>
            </a:r>
            <a:r>
              <a:rPr lang="en-US" sz="2400" b="1" dirty="0" err="1">
                <a:solidFill>
                  <a:srgbClr val="00FF00"/>
                </a:solidFill>
                <a:latin typeface="Calibri" panose="020F0502020204030204" pitchFamily="34" charset="0"/>
                <a:cs typeface="Calibri" panose="020F0502020204030204" pitchFamily="34" charset="0"/>
              </a:rPr>
              <a:t>bermutu</a:t>
            </a:r>
            <a:r>
              <a:rPr lang="en-US" sz="2400" b="1" dirty="0">
                <a:solidFill>
                  <a:srgbClr val="00FF00"/>
                </a:solidFill>
                <a:latin typeface="Calibri" panose="020F0502020204030204" pitchFamily="34" charset="0"/>
                <a:cs typeface="Calibri" panose="020F0502020204030204" pitchFamily="34" charset="0"/>
              </a:rPr>
              <a:t> </a:t>
            </a:r>
            <a:r>
              <a:rPr lang="en-US" sz="2400" b="1" dirty="0" err="1">
                <a:solidFill>
                  <a:srgbClr val="00FF00"/>
                </a:solidFill>
                <a:latin typeface="Calibri" panose="020F0502020204030204" pitchFamily="34" charset="0"/>
                <a:cs typeface="Calibri" panose="020F0502020204030204" pitchFamily="34" charset="0"/>
              </a:rPr>
              <a:t>menurut</a:t>
            </a:r>
            <a:r>
              <a:rPr lang="en-US" sz="2400" b="1" dirty="0">
                <a:solidFill>
                  <a:srgbClr val="00FF00"/>
                </a:solidFill>
                <a:latin typeface="Calibri" panose="020F0502020204030204" pitchFamily="34" charset="0"/>
                <a:cs typeface="Calibri" panose="020F0502020204030204" pitchFamily="34" charset="0"/>
              </a:rPr>
              <a:t> </a:t>
            </a:r>
            <a:r>
              <a:rPr lang="en-US" sz="2400" b="1" dirty="0" err="1">
                <a:solidFill>
                  <a:srgbClr val="00FF00"/>
                </a:solidFill>
                <a:latin typeface="Calibri" panose="020F0502020204030204" pitchFamily="34" charset="0"/>
                <a:cs typeface="Calibri" panose="020F0502020204030204" pitchFamily="34" charset="0"/>
              </a:rPr>
              <a:t>konsep</a:t>
            </a:r>
            <a:r>
              <a:rPr lang="en-US" sz="2400" b="1" dirty="0">
                <a:solidFill>
                  <a:srgbClr val="00FF00"/>
                </a:solidFill>
                <a:latin typeface="Calibri" panose="020F0502020204030204" pitchFamily="34" charset="0"/>
                <a:cs typeface="Calibri" panose="020F0502020204030204" pitchFamily="34" charset="0"/>
              </a:rPr>
              <a:t> total quality management</a:t>
            </a:r>
          </a:p>
          <a:p>
            <a:pPr marL="342900" indent="-342900" algn="l">
              <a:buFont typeface="Arial" panose="020B0604020202020204" pitchFamily="34" charset="0"/>
              <a:buChar char="•"/>
            </a:pPr>
            <a:r>
              <a:rPr lang="en-US" sz="2400" b="1" dirty="0" err="1">
                <a:solidFill>
                  <a:srgbClr val="00FF00"/>
                </a:solidFill>
                <a:latin typeface="Calibri" panose="020F0502020204030204" pitchFamily="34" charset="0"/>
                <a:cs typeface="Calibri" panose="020F0502020204030204" pitchFamily="34" charset="0"/>
              </a:rPr>
              <a:t>konsep</a:t>
            </a:r>
            <a:r>
              <a:rPr lang="en-US" sz="2400" b="1" dirty="0">
                <a:solidFill>
                  <a:srgbClr val="00FF00"/>
                </a:solidFill>
                <a:latin typeface="Calibri" panose="020F0502020204030204" pitchFamily="34" charset="0"/>
                <a:cs typeface="Calibri" panose="020F0502020204030204" pitchFamily="34" charset="0"/>
              </a:rPr>
              <a:t> total quality management</a:t>
            </a:r>
          </a:p>
        </p:txBody>
      </p:sp>
    </p:spTree>
    <p:extLst>
      <p:ext uri="{BB962C8B-B14F-4D97-AF65-F5344CB8AC3E}">
        <p14:creationId xmlns:p14="http://schemas.microsoft.com/office/powerpoint/2010/main" val="3196402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91459" y="1376302"/>
            <a:ext cx="5701837" cy="3891438"/>
          </a:xfrm>
          <a:noFill/>
        </p:spPr>
        <p:txBody>
          <a:bodyPr>
            <a:noAutofit/>
          </a:bodyPr>
          <a:lstStyle/>
          <a:p>
            <a:r>
              <a:rPr lang="en-US" sz="2800" b="1" dirty="0" err="1">
                <a:solidFill>
                  <a:srgbClr val="92D050"/>
                </a:solidFill>
                <a:latin typeface="Calibri" panose="020F0502020204030204" pitchFamily="34" charset="0"/>
                <a:cs typeface="Calibri" panose="020F0502020204030204" pitchFamily="34" charset="0"/>
              </a:rPr>
              <a:t>Menentukan</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Visi</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Organisasi</a:t>
            </a:r>
            <a:r>
              <a:rPr lang="en-US" sz="2800" b="1" dirty="0">
                <a:solidFill>
                  <a:srgbClr val="92D050"/>
                </a:solidFill>
                <a:latin typeface="Calibri" panose="020F0502020204030204" pitchFamily="34" charset="0"/>
                <a:cs typeface="Calibri" panose="020F0502020204030204" pitchFamily="34" charset="0"/>
              </a:rPr>
              <a:t> yang </a:t>
            </a:r>
            <a:r>
              <a:rPr lang="en-US" sz="2800" b="1" dirty="0" err="1">
                <a:solidFill>
                  <a:srgbClr val="92D050"/>
                </a:solidFill>
                <a:latin typeface="Calibri" panose="020F0502020204030204" pitchFamily="34" charset="0"/>
                <a:cs typeface="Calibri" panose="020F0502020204030204" pitchFamily="34" charset="0"/>
              </a:rPr>
              <a:t>dipimpin</a:t>
            </a:r>
            <a:r>
              <a:rPr lang="en-US" sz="2800" b="1" dirty="0">
                <a:solidFill>
                  <a:srgbClr val="92D050"/>
                </a:solidFill>
                <a:latin typeface="Calibri" panose="020F0502020204030204" pitchFamily="34" charset="0"/>
                <a:cs typeface="Calibri" panose="020F0502020204030204" pitchFamily="34" charset="0"/>
              </a:rPr>
              <a:t> (Establish A Vision)</a:t>
            </a:r>
          </a:p>
          <a:p>
            <a:r>
              <a:rPr lang="en-US" sz="2800" b="1" dirty="0" err="1">
                <a:solidFill>
                  <a:srgbClr val="92D050"/>
                </a:solidFill>
                <a:latin typeface="Calibri" panose="020F0502020204030204" pitchFamily="34" charset="0"/>
                <a:cs typeface="Calibri" panose="020F0502020204030204" pitchFamily="34" charset="0"/>
              </a:rPr>
              <a:t>Menghidupkan</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dan</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menjalankan</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nilai-nilai</a:t>
            </a:r>
            <a:r>
              <a:rPr lang="en-US" sz="2800" b="1" dirty="0">
                <a:solidFill>
                  <a:srgbClr val="92D050"/>
                </a:solidFill>
                <a:latin typeface="Calibri" panose="020F0502020204030204" pitchFamily="34" charset="0"/>
                <a:cs typeface="Calibri" panose="020F0502020204030204" pitchFamily="34" charset="0"/>
              </a:rPr>
              <a:t> (Live the Values)</a:t>
            </a:r>
          </a:p>
          <a:p>
            <a:r>
              <a:rPr lang="en-US" sz="2800" b="1" dirty="0" err="1">
                <a:solidFill>
                  <a:srgbClr val="92D050"/>
                </a:solidFill>
                <a:latin typeface="Calibri" panose="020F0502020204030204" pitchFamily="34" charset="0"/>
                <a:cs typeface="Calibri" panose="020F0502020204030204" pitchFamily="34" charset="0"/>
              </a:rPr>
              <a:t>Memimpin</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perbaikan</a:t>
            </a:r>
            <a:r>
              <a:rPr lang="en-US" sz="2800" b="1" dirty="0">
                <a:solidFill>
                  <a:srgbClr val="92D050"/>
                </a:solidFill>
                <a:latin typeface="Calibri" panose="020F0502020204030204" pitchFamily="34" charset="0"/>
                <a:cs typeface="Calibri" panose="020F0502020204030204" pitchFamily="34" charset="0"/>
              </a:rPr>
              <a:t> </a:t>
            </a:r>
            <a:r>
              <a:rPr lang="en-US" sz="2800" b="1" dirty="0" err="1">
                <a:solidFill>
                  <a:srgbClr val="92D050"/>
                </a:solidFill>
                <a:latin typeface="Calibri" panose="020F0502020204030204" pitchFamily="34" charset="0"/>
                <a:cs typeface="Calibri" panose="020F0502020204030204" pitchFamily="34" charset="0"/>
              </a:rPr>
              <a:t>berkelanjutan</a:t>
            </a:r>
            <a:r>
              <a:rPr lang="en-US" sz="2800" b="1" dirty="0">
                <a:solidFill>
                  <a:srgbClr val="92D050"/>
                </a:solidFill>
                <a:latin typeface="Calibri" panose="020F0502020204030204" pitchFamily="34" charset="0"/>
                <a:cs typeface="Calibri" panose="020F0502020204030204" pitchFamily="34" charset="0"/>
              </a:rPr>
              <a:t> (Lead Continuous Improvement)</a:t>
            </a:r>
          </a:p>
        </p:txBody>
      </p:sp>
      <p:sp>
        <p:nvSpPr>
          <p:cNvPr id="5" name="TextBox 4"/>
          <p:cNvSpPr txBox="1"/>
          <p:nvPr/>
        </p:nvSpPr>
        <p:spPr>
          <a:xfrm>
            <a:off x="109330" y="227431"/>
            <a:ext cx="7687749" cy="1077218"/>
          </a:xfrm>
          <a:prstGeom prst="rect">
            <a:avLst/>
          </a:prstGeom>
          <a:noFill/>
        </p:spPr>
        <p:txBody>
          <a:bodyPr wrap="square" rtlCol="0">
            <a:spAutoFit/>
          </a:bodyPr>
          <a:lstStyle/>
          <a:p>
            <a:r>
              <a:rPr lang="en-US" sz="3200" b="1" dirty="0" err="1">
                <a:solidFill>
                  <a:srgbClr val="FFFF00"/>
                </a:solidFill>
                <a:latin typeface="Arial" panose="020B0604020202020204" pitchFamily="34" charset="0"/>
                <a:cs typeface="Arial" panose="020B0604020202020204" pitchFamily="34" charset="0"/>
              </a:rPr>
              <a:t>Peranan</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dari</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Pemimpin</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Bermutu</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adalah</a:t>
            </a:r>
            <a:r>
              <a:rPr lang="en-US" sz="3200" b="1" dirty="0">
                <a:solidFill>
                  <a:srgbClr val="FFFF00"/>
                </a:solidFill>
                <a:latin typeface="Arial" panose="020B0604020202020204" pitchFamily="34" charset="0"/>
                <a:cs typeface="Arial" panose="020B0604020202020204" pitchFamily="34" charset="0"/>
              </a:rPr>
              <a:t>: </a:t>
            </a:r>
          </a:p>
        </p:txBody>
      </p:sp>
      <p:pic>
        <p:nvPicPr>
          <p:cNvPr id="2" name="Picture Placeholder 18" descr="A person pouring a drink into a glass">
            <a:extLst>
              <a:ext uri="{FF2B5EF4-FFF2-40B4-BE49-F238E27FC236}">
                <a16:creationId xmlns:a16="http://schemas.microsoft.com/office/drawing/2014/main" id="{E8FF6C77-D57D-F61A-15FF-29E99D774E9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198704" y="904461"/>
            <a:ext cx="5701837" cy="5427934"/>
          </a:xfrm>
          <a:prstGeom prst="ellipse">
            <a:avLst/>
          </a:prstGeom>
          <a:scene3d>
            <a:camera prst="orthographicFront"/>
            <a:lightRig rig="threePt" dir="t"/>
          </a:scene3d>
          <a:sp3d>
            <a:bevelT prst="angle"/>
          </a:sp3d>
        </p:spPr>
      </p:pic>
    </p:spTree>
    <p:extLst>
      <p:ext uri="{BB962C8B-B14F-4D97-AF65-F5344CB8AC3E}">
        <p14:creationId xmlns:p14="http://schemas.microsoft.com/office/powerpoint/2010/main" val="174472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3854498-0E64-5FAD-4A56-7D3D8448DD36}"/>
              </a:ext>
            </a:extLst>
          </p:cNvPr>
          <p:cNvSpPr txBox="1"/>
          <p:nvPr/>
        </p:nvSpPr>
        <p:spPr>
          <a:xfrm>
            <a:off x="4731025" y="2281169"/>
            <a:ext cx="7285384" cy="1938992"/>
          </a:xfrm>
          <a:prstGeom prst="rect">
            <a:avLst/>
          </a:prstGeom>
          <a:noFill/>
        </p:spPr>
        <p:txBody>
          <a:bodyPr wrap="square">
            <a:spAutoFit/>
          </a:bodyPr>
          <a:lstStyle/>
          <a:p>
            <a:r>
              <a:rPr lang="en-US" sz="4000" b="1" dirty="0" err="1">
                <a:solidFill>
                  <a:srgbClr val="FFFF00"/>
                </a:solidFill>
              </a:rPr>
              <a:t>Filosofi</a:t>
            </a:r>
            <a:r>
              <a:rPr lang="en-US" sz="4000" b="1" dirty="0">
                <a:solidFill>
                  <a:srgbClr val="FFFF00"/>
                </a:solidFill>
              </a:rPr>
              <a:t> Total Quality Management Dan </a:t>
            </a:r>
            <a:r>
              <a:rPr lang="en-US" sz="4000" b="1" dirty="0" err="1">
                <a:solidFill>
                  <a:srgbClr val="FFFF00"/>
                </a:solidFill>
              </a:rPr>
              <a:t>Kepemimpinan</a:t>
            </a:r>
            <a:r>
              <a:rPr lang="en-US" sz="4000" b="1" dirty="0">
                <a:solidFill>
                  <a:srgbClr val="FFFF00"/>
                </a:solidFill>
              </a:rPr>
              <a:t> </a:t>
            </a:r>
            <a:r>
              <a:rPr lang="en-US" sz="4000" b="1" dirty="0" err="1">
                <a:solidFill>
                  <a:srgbClr val="FFFF00"/>
                </a:solidFill>
              </a:rPr>
              <a:t>Bermutu</a:t>
            </a:r>
            <a:endParaRPr lang="en-US" sz="4000" dirty="0">
              <a:solidFill>
                <a:srgbClr val="FFFF00"/>
              </a:solidFill>
            </a:endParaRPr>
          </a:p>
        </p:txBody>
      </p:sp>
      <p:pic>
        <p:nvPicPr>
          <p:cNvPr id="25" name="Picture Placeholder 24">
            <a:extLst>
              <a:ext uri="{FF2B5EF4-FFF2-40B4-BE49-F238E27FC236}">
                <a16:creationId xmlns:a16="http://schemas.microsoft.com/office/drawing/2014/main" id="{9A78B759-6248-1AD8-F558-E57213191832}"/>
              </a:ext>
            </a:extLst>
          </p:cNvPr>
          <p:cNvPicPr>
            <a:picLocks noGrp="1" noChangeAspect="1"/>
          </p:cNvPicPr>
          <p:nvPr>
            <p:ph type="pic" sz="quarter" idx="14"/>
          </p:nvPr>
        </p:nvPicPr>
        <p:blipFill>
          <a:blip r:embed="rId3">
            <a:extLst>
              <a:ext uri="{837473B0-CC2E-450A-ABE3-18F120FF3D39}">
                <a1611:picAttrSrcUrl xmlns:a1611="http://schemas.microsoft.com/office/drawing/2016/11/main" xmlns="" r:id="rId4"/>
              </a:ext>
            </a:extLst>
          </a:blip>
          <a:srcRect l="6597" r="6597"/>
          <a:stretch>
            <a:fillRect/>
          </a:stretch>
        </p:blipFill>
        <p:spPr>
          <a:xfrm>
            <a:off x="417442" y="755372"/>
            <a:ext cx="4313583" cy="5098775"/>
          </a:xfrm>
          <a:prstGeom prst="rect">
            <a:avLst/>
          </a:prstGeom>
        </p:spPr>
      </p:pic>
    </p:spTree>
    <p:extLst>
      <p:ext uri="{BB962C8B-B14F-4D97-AF65-F5344CB8AC3E}">
        <p14:creationId xmlns:p14="http://schemas.microsoft.com/office/powerpoint/2010/main" val="921361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B23F79-82E5-43EE-8390-DF067A88C957}"/>
              </a:ext>
            </a:extLst>
          </p:cNvPr>
          <p:cNvSpPr>
            <a:spLocks noGrp="1"/>
          </p:cNvSpPr>
          <p:nvPr>
            <p:ph type="ftr" sz="quarter" idx="3"/>
          </p:nvPr>
        </p:nvSpPr>
        <p:spPr>
          <a:xfrm>
            <a:off x="6473608" y="6356350"/>
            <a:ext cx="2743200" cy="365125"/>
          </a:xfrm>
        </p:spPr>
        <p:txBody>
          <a:bodyPr/>
          <a:lstStyle/>
          <a:p>
            <a:r>
              <a:rPr lang="en-US" dirty="0"/>
              <a:t>Pitch deck</a:t>
            </a:r>
          </a:p>
        </p:txBody>
      </p:sp>
      <p:sp>
        <p:nvSpPr>
          <p:cNvPr id="5" name="Rectangle 4">
            <a:extLst>
              <a:ext uri="{FF2B5EF4-FFF2-40B4-BE49-F238E27FC236}">
                <a16:creationId xmlns:a16="http://schemas.microsoft.com/office/drawing/2014/main" id="{7346A411-2209-B170-DE22-653A86FFB472}"/>
              </a:ext>
            </a:extLst>
          </p:cNvPr>
          <p:cNvSpPr/>
          <p:nvPr/>
        </p:nvSpPr>
        <p:spPr>
          <a:xfrm>
            <a:off x="667537" y="1916181"/>
            <a:ext cx="6122506" cy="4303644"/>
          </a:xfrm>
          <a:prstGeom prst="rect">
            <a:avLst/>
          </a:prstGeom>
          <a:solidFill>
            <a:schemeClr val="bg1"/>
          </a:solidFill>
          <a:ln>
            <a:solidFill>
              <a:schemeClr val="bg1"/>
            </a:solidFill>
          </a:ln>
        </p:spPr>
        <p:txBody>
          <a:bodyPr vert="horz" lIns="72000" tIns="180000" rIns="180000" bIns="0" rtlCol="0" anchor="t">
            <a:noAutofit/>
          </a:bodyPr>
          <a:lstStyle/>
          <a:p>
            <a:pPr algn="ctr">
              <a:lnSpc>
                <a:spcPts val="4700"/>
              </a:lnSpc>
              <a:spcBef>
                <a:spcPct val="0"/>
              </a:spcBef>
            </a:pPr>
            <a:r>
              <a:rPr lang="en-US" sz="2800" b="1" cap="all" dirty="0">
                <a:latin typeface="Arial" panose="020B0604020202020204" pitchFamily="34" charset="0"/>
                <a:cs typeface="Arial" panose="020B0604020202020204" pitchFamily="34" charset="0"/>
              </a:rPr>
              <a:t>TOTAL QUALITY MANAGEMENT</a:t>
            </a:r>
          </a:p>
          <a:p>
            <a:pPr marL="342900" indent="-342900">
              <a:spcBef>
                <a:spcPct val="0"/>
              </a:spcBef>
              <a:buFont typeface="Arial" panose="020B0604020202020204" pitchFamily="34" charset="0"/>
              <a:buChar char="•"/>
            </a:pPr>
            <a:r>
              <a:rPr lang="de-DE" sz="2000" b="1" dirty="0">
                <a:solidFill>
                  <a:srgbClr val="FF0000"/>
                </a:solidFill>
                <a:latin typeface="Arial" panose="020B0604020202020204" pitchFamily="34" charset="0"/>
                <a:cs typeface="Arial" panose="020B0604020202020204" pitchFamily="34" charset="0"/>
              </a:rPr>
              <a:t>Metoda, pendekatan, gaya atau cara </a:t>
            </a:r>
            <a:r>
              <a:rPr lang="de-DE" sz="2000" b="1" dirty="0">
                <a:latin typeface="Arial" panose="020B0604020202020204" pitchFamily="34" charset="0"/>
                <a:cs typeface="Arial" panose="020B0604020202020204" pitchFamily="34" charset="0"/>
              </a:rPr>
              <a:t>mengelola</a:t>
            </a:r>
            <a:r>
              <a:rPr lang="de-DE" sz="2000" b="1" dirty="0">
                <a:solidFill>
                  <a:srgbClr val="FF0000"/>
                </a:solidFill>
                <a:latin typeface="Arial" panose="020B0604020202020204" pitchFamily="34" charset="0"/>
                <a:cs typeface="Arial" panose="020B0604020202020204" pitchFamily="34" charset="0"/>
              </a:rPr>
              <a:t> </a:t>
            </a:r>
            <a:r>
              <a:rPr lang="de-DE" sz="2000" b="1" dirty="0">
                <a:latin typeface="Arial" panose="020B0604020202020204" pitchFamily="34" charset="0"/>
                <a:cs typeface="Arial" panose="020B0604020202020204" pitchFamily="34" charset="0"/>
              </a:rPr>
              <a:t>suatu organisasi atau institusi secara terpadu dan terintegrasi dalam rangka mencapai </a:t>
            </a:r>
            <a:r>
              <a:rPr lang="de-DE" sz="2000" b="1" dirty="0">
                <a:solidFill>
                  <a:srgbClr val="0000CC"/>
                </a:solidFill>
                <a:latin typeface="Arial" panose="020B0604020202020204" pitchFamily="34" charset="0"/>
                <a:cs typeface="Arial" panose="020B0604020202020204" pitchFamily="34" charset="0"/>
              </a:rPr>
              <a:t>terwujudnya kebutuhan, keinginan, dan harapan pelanggan secara konsisten</a:t>
            </a:r>
            <a:r>
              <a:rPr lang="de-DE" sz="2000" b="1" dirty="0">
                <a:latin typeface="Arial" panose="020B0604020202020204" pitchFamily="34" charset="0"/>
                <a:cs typeface="Arial" panose="020B0604020202020204" pitchFamily="34" charset="0"/>
              </a:rPr>
              <a:t>, serta  tercapainya perbaikan yang kontiniu pada setiap aspek dari setiap aktivitas organisasi yang bersangkutan</a:t>
            </a:r>
            <a:r>
              <a:rPr lang="en-US" sz="2000" dirty="0">
                <a:latin typeface="Arial" panose="020B0604020202020204" pitchFamily="34" charset="0"/>
                <a:cs typeface="Arial" panose="020B0604020202020204" pitchFamily="34" charset="0"/>
              </a:rPr>
              <a:t> </a:t>
            </a:r>
          </a:p>
          <a:p>
            <a:pPr>
              <a:lnSpc>
                <a:spcPts val="4700"/>
              </a:lnSpc>
              <a:spcBef>
                <a:spcPct val="0"/>
              </a:spcBef>
            </a:pPr>
            <a:endParaRPr lang="en-US" sz="2800" dirty="0">
              <a:latin typeface="Arial" panose="020B0604020202020204" pitchFamily="34" charset="0"/>
              <a:ea typeface="+mj-ea"/>
              <a:cs typeface="Arial" panose="020B0604020202020204" pitchFamily="34" charset="0"/>
            </a:endParaRPr>
          </a:p>
        </p:txBody>
      </p:sp>
      <p:pic>
        <p:nvPicPr>
          <p:cNvPr id="6" name="Content Placeholder 3" descr="Planting">
            <a:extLst>
              <a:ext uri="{FF2B5EF4-FFF2-40B4-BE49-F238E27FC236}">
                <a16:creationId xmlns:a16="http://schemas.microsoft.com/office/drawing/2014/main" id="{DDA9E0E9-B63B-9B3B-90E6-77A705C896F1}"/>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l="9473" r="9473"/>
          <a:stretch/>
        </p:blipFill>
        <p:spPr>
          <a:xfrm>
            <a:off x="7106478" y="0"/>
            <a:ext cx="4601818" cy="6858000"/>
          </a:xfrm>
          <a:prstGeom prst="can">
            <a:avLst/>
          </a:prstGeom>
        </p:spPr>
      </p:pic>
    </p:spTree>
    <p:extLst>
      <p:ext uri="{BB962C8B-B14F-4D97-AF65-F5344CB8AC3E}">
        <p14:creationId xmlns:p14="http://schemas.microsoft.com/office/powerpoint/2010/main" val="363535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03831AD4-4DCD-A493-2EC7-3CE4BF49FED5}"/>
              </a:ext>
            </a:extLst>
          </p:cNvPr>
          <p:cNvSpPr>
            <a:spLocks noGrp="1"/>
          </p:cNvSpPr>
          <p:nvPr>
            <p:ph type="dt" sz="half" idx="2"/>
          </p:nvPr>
        </p:nvSpPr>
        <p:spPr/>
        <p:txBody>
          <a:bodyPr/>
          <a:lstStyle/>
          <a:p>
            <a:r>
              <a:rPr lang="en-US"/>
              <a:t>20XX</a:t>
            </a:r>
            <a:endParaRPr lang="en-US" dirty="0"/>
          </a:p>
        </p:txBody>
      </p:sp>
      <p:sp>
        <p:nvSpPr>
          <p:cNvPr id="11" name="Footer Placeholder 10">
            <a:extLst>
              <a:ext uri="{FF2B5EF4-FFF2-40B4-BE49-F238E27FC236}">
                <a16:creationId xmlns:a16="http://schemas.microsoft.com/office/drawing/2014/main" id="{84689B2D-53BE-F783-0312-77C9852EC537}"/>
              </a:ext>
            </a:extLst>
          </p:cNvPr>
          <p:cNvSpPr>
            <a:spLocks noGrp="1"/>
          </p:cNvSpPr>
          <p:nvPr>
            <p:ph type="ftr" sz="quarter" idx="3"/>
          </p:nvPr>
        </p:nvSpPr>
        <p:spPr/>
        <p:txBody>
          <a:bodyPr/>
          <a:lstStyle/>
          <a:p>
            <a:r>
              <a:rPr lang="en-US"/>
              <a:t>Pitch deck</a:t>
            </a:r>
            <a:endParaRPr lang="en-US" dirty="0"/>
          </a:p>
        </p:txBody>
      </p:sp>
      <p:sp>
        <p:nvSpPr>
          <p:cNvPr id="13" name="Slide Number Placeholder 12">
            <a:extLst>
              <a:ext uri="{FF2B5EF4-FFF2-40B4-BE49-F238E27FC236}">
                <a16:creationId xmlns:a16="http://schemas.microsoft.com/office/drawing/2014/main" id="{DD80B5DD-C2A7-DE6D-483E-91E78B372610}"/>
              </a:ext>
            </a:extLst>
          </p:cNvPr>
          <p:cNvSpPr>
            <a:spLocks noGrp="1"/>
          </p:cNvSpPr>
          <p:nvPr>
            <p:ph type="sldNum" sz="quarter" idx="4"/>
          </p:nvPr>
        </p:nvSpPr>
        <p:spPr/>
        <p:txBody>
          <a:bodyPr/>
          <a:lstStyle/>
          <a:p>
            <a:fld id="{EA87306C-81BA-4795-A5CA-9392456A8C1E}" type="slidenum">
              <a:rPr lang="en-US" smtClean="0"/>
              <a:pPr/>
              <a:t>13</a:t>
            </a:fld>
            <a:endParaRPr lang="en-US" dirty="0"/>
          </a:p>
        </p:txBody>
      </p:sp>
      <p:pic>
        <p:nvPicPr>
          <p:cNvPr id="25" name="Picture Placeholder 24">
            <a:extLst>
              <a:ext uri="{FF2B5EF4-FFF2-40B4-BE49-F238E27FC236}">
                <a16:creationId xmlns:a16="http://schemas.microsoft.com/office/drawing/2014/main" id="{4938EA9E-D74B-F580-4B38-6BEBBFA18C19}"/>
              </a:ext>
            </a:extLst>
          </p:cNvPr>
          <p:cNvPicPr>
            <a:picLocks noGrp="1" noChangeAspect="1"/>
          </p:cNvPicPr>
          <p:nvPr>
            <p:ph type="pic" sz="quarter" idx="14"/>
          </p:nvPr>
        </p:nvPicPr>
        <p:blipFill>
          <a:blip r:embed="rId2">
            <a:extLst>
              <a:ext uri="{837473B0-CC2E-450A-ABE3-18F120FF3D39}">
                <a1611:picAttrSrcUrl xmlns:a1611="http://schemas.microsoft.com/office/drawing/2016/11/main" xmlns="" r:id="rId3"/>
              </a:ext>
            </a:extLst>
          </a:blip>
          <a:srcRect t="2263" b="2263"/>
          <a:stretch>
            <a:fillRect/>
          </a:stretch>
        </p:blipFill>
        <p:spPr>
          <a:xfrm>
            <a:off x="6848061" y="248479"/>
            <a:ext cx="5141764" cy="6351104"/>
          </a:xfrm>
        </p:spPr>
      </p:pic>
      <p:sp>
        <p:nvSpPr>
          <p:cNvPr id="28" name="TextBox 27">
            <a:extLst>
              <a:ext uri="{FF2B5EF4-FFF2-40B4-BE49-F238E27FC236}">
                <a16:creationId xmlns:a16="http://schemas.microsoft.com/office/drawing/2014/main" id="{E389EB4A-BE99-B8B1-864B-A52B551DB8AF}"/>
              </a:ext>
            </a:extLst>
          </p:cNvPr>
          <p:cNvSpPr txBox="1"/>
          <p:nvPr/>
        </p:nvSpPr>
        <p:spPr>
          <a:xfrm>
            <a:off x="375952" y="2157204"/>
            <a:ext cx="6097656" cy="3477875"/>
          </a:xfrm>
          <a:prstGeom prst="rect">
            <a:avLst/>
          </a:prstGeom>
          <a:noFill/>
        </p:spPr>
        <p:txBody>
          <a:bodyPr wrap="square">
            <a:spAutoFit/>
          </a:bodyPr>
          <a:lstStyle/>
          <a:p>
            <a:pPr marL="342900" indent="-342900">
              <a:spcBef>
                <a:spcPct val="0"/>
              </a:spcBef>
              <a:buFont typeface="Arial" panose="020B0604020202020204" pitchFamily="34" charset="0"/>
              <a:buChar char="•"/>
            </a:pPr>
            <a:r>
              <a:rPr lang="de-DE" sz="2000" b="1" dirty="0">
                <a:latin typeface="Arial" panose="020B0604020202020204" pitchFamily="34" charset="0"/>
                <a:cs typeface="Arial" panose="020B0604020202020204" pitchFamily="34" charset="0"/>
              </a:rPr>
              <a:t>Dalam mengelola suatu organisasi haruslah berlandaskan atas D*A*T yaitu D untuk </a:t>
            </a:r>
            <a:r>
              <a:rPr lang="de-DE" sz="2000" b="1" i="1" dirty="0">
                <a:latin typeface="Arial" panose="020B0604020202020204" pitchFamily="34" charset="0"/>
                <a:cs typeface="Arial" panose="020B0604020202020204" pitchFamily="34" charset="0"/>
              </a:rPr>
              <a:t>data</a:t>
            </a:r>
            <a:r>
              <a:rPr lang="de-DE" sz="2000" b="1" dirty="0">
                <a:latin typeface="Arial" panose="020B0604020202020204" pitchFamily="34" charset="0"/>
                <a:cs typeface="Arial" panose="020B0604020202020204" pitchFamily="34" charset="0"/>
              </a:rPr>
              <a:t>, A untuk </a:t>
            </a:r>
            <a:r>
              <a:rPr lang="de-DE" sz="2000" b="1" i="1" dirty="0">
                <a:latin typeface="Arial" panose="020B0604020202020204" pitchFamily="34" charset="0"/>
                <a:cs typeface="Arial" panose="020B0604020202020204" pitchFamily="34" charset="0"/>
              </a:rPr>
              <a:t>attitude</a:t>
            </a:r>
            <a:r>
              <a:rPr lang="de-DE" sz="2000" b="1" dirty="0">
                <a:latin typeface="Arial" panose="020B0604020202020204" pitchFamily="34" charset="0"/>
                <a:cs typeface="Arial" panose="020B0604020202020204" pitchFamily="34" charset="0"/>
              </a:rPr>
              <a:t> (perilaku) , dan T untuk </a:t>
            </a:r>
            <a:r>
              <a:rPr lang="de-DE" sz="2000" b="1" i="1" dirty="0">
                <a:latin typeface="Arial" panose="020B0604020202020204" pitchFamily="34" charset="0"/>
                <a:cs typeface="Arial" panose="020B0604020202020204" pitchFamily="34" charset="0"/>
              </a:rPr>
              <a:t>tools </a:t>
            </a:r>
            <a:r>
              <a:rPr lang="de-DE" sz="2000" b="1" dirty="0">
                <a:latin typeface="Arial" panose="020B0604020202020204" pitchFamily="34" charset="0"/>
                <a:cs typeface="Arial" panose="020B0604020202020204" pitchFamily="34" charset="0"/>
              </a:rPr>
              <a:t>(alat)</a:t>
            </a:r>
            <a:r>
              <a:rPr lang="en-US" sz="2000" b="1" dirty="0">
                <a:latin typeface="Arial" panose="020B0604020202020204" pitchFamily="34" charset="0"/>
                <a:cs typeface="Arial" panose="020B0604020202020204" pitchFamily="34" charset="0"/>
              </a:rPr>
              <a:t>; </a:t>
            </a:r>
          </a:p>
          <a:p>
            <a:pPr marL="800100" lvl="1" indent="-342900">
              <a:spcBef>
                <a:spcPct val="0"/>
              </a:spcBef>
              <a:buFont typeface="Arial" panose="020B0604020202020204" pitchFamily="34" charset="0"/>
              <a:buChar char="•"/>
            </a:pPr>
            <a:r>
              <a:rPr lang="de-DE" sz="2000" b="1" dirty="0">
                <a:solidFill>
                  <a:srgbClr val="0070C0"/>
                </a:solidFill>
                <a:latin typeface="Arial" panose="020B0604020202020204" pitchFamily="34" charset="0"/>
                <a:cs typeface="Arial" panose="020B0604020202020204" pitchFamily="34" charset="0"/>
              </a:rPr>
              <a:t>perilaku</a:t>
            </a:r>
            <a:r>
              <a:rPr lang="de-DE" sz="2000" b="1" dirty="0">
                <a:latin typeface="Arial" panose="020B0604020202020204" pitchFamily="34" charset="0"/>
                <a:cs typeface="Arial" panose="020B0604020202020204" pitchFamily="34" charset="0"/>
              </a:rPr>
              <a:t> yang sejalan dengan TQM </a:t>
            </a:r>
          </a:p>
          <a:p>
            <a:pPr marL="800100" lvl="1" indent="-342900">
              <a:spcBef>
                <a:spcPct val="0"/>
              </a:spcBef>
              <a:buFont typeface="Arial" panose="020B0604020202020204" pitchFamily="34" charset="0"/>
              <a:buChar char="•"/>
            </a:pPr>
            <a:r>
              <a:rPr lang="de-DE" sz="2000" b="1" dirty="0">
                <a:solidFill>
                  <a:srgbClr val="0070C0"/>
                </a:solidFill>
                <a:latin typeface="Arial" panose="020B0604020202020204" pitchFamily="34" charset="0"/>
                <a:cs typeface="Arial" panose="020B0604020202020204" pitchFamily="34" charset="0"/>
              </a:rPr>
              <a:t>memanfaatkan data </a:t>
            </a:r>
            <a:r>
              <a:rPr lang="de-DE" sz="2000" b="1" dirty="0">
                <a:latin typeface="Arial" panose="020B0604020202020204" pitchFamily="34" charset="0"/>
                <a:cs typeface="Arial" panose="020B0604020202020204" pitchFamily="34" charset="0"/>
              </a:rPr>
              <a:t>dalam setiap pengambilan keputusan</a:t>
            </a:r>
          </a:p>
          <a:p>
            <a:pPr marL="800100" lvl="1" indent="-342900">
              <a:spcBef>
                <a:spcPct val="0"/>
              </a:spcBef>
              <a:buFont typeface="Arial" panose="020B0604020202020204" pitchFamily="34" charset="0"/>
              <a:buChar char="•"/>
            </a:pPr>
            <a:r>
              <a:rPr lang="de-DE" sz="2000" b="1" dirty="0">
                <a:solidFill>
                  <a:srgbClr val="0070C0"/>
                </a:solidFill>
                <a:latin typeface="Arial" panose="020B0604020202020204" pitchFamily="34" charset="0"/>
                <a:cs typeface="Arial" panose="020B0604020202020204" pitchFamily="34" charset="0"/>
              </a:rPr>
              <a:t>menggunakan berbagai alat dan  teknik </a:t>
            </a:r>
            <a:r>
              <a:rPr lang="de-DE" sz="2000" b="1" dirty="0">
                <a:latin typeface="Arial" panose="020B0604020202020204" pitchFamily="34" charset="0"/>
                <a:cs typeface="Arial" panose="020B0604020202020204" pitchFamily="34" charset="0"/>
              </a:rPr>
              <a:t>tertentu dalam proses setiap pemecahan masalah dan dalam merealisasi perbaikan yang berkelanjutan</a:t>
            </a:r>
            <a:endParaRPr lang="de-DE" sz="20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C5BE460-6E44-C083-2957-54BF0533C718}"/>
              </a:ext>
            </a:extLst>
          </p:cNvPr>
          <p:cNvSpPr txBox="1"/>
          <p:nvPr/>
        </p:nvSpPr>
        <p:spPr>
          <a:xfrm>
            <a:off x="474593" y="1122866"/>
            <a:ext cx="6097656" cy="626133"/>
          </a:xfrm>
          <a:prstGeom prst="rect">
            <a:avLst/>
          </a:prstGeom>
          <a:noFill/>
        </p:spPr>
        <p:txBody>
          <a:bodyPr wrap="square">
            <a:spAutoFit/>
          </a:bodyPr>
          <a:lstStyle/>
          <a:p>
            <a:pPr algn="ctr">
              <a:lnSpc>
                <a:spcPts val="4700"/>
              </a:lnSpc>
              <a:spcBef>
                <a:spcPct val="0"/>
              </a:spcBef>
            </a:pPr>
            <a:r>
              <a:rPr lang="en-US" sz="2800" b="1" cap="all" dirty="0">
                <a:latin typeface="Arial" panose="020B0604020202020204" pitchFamily="34" charset="0"/>
                <a:cs typeface="Arial" panose="020B0604020202020204" pitchFamily="34" charset="0"/>
              </a:rPr>
              <a:t>TOTAL QUALITY MANAGEMENT</a:t>
            </a:r>
          </a:p>
        </p:txBody>
      </p:sp>
    </p:spTree>
    <p:extLst>
      <p:ext uri="{BB962C8B-B14F-4D97-AF65-F5344CB8AC3E}">
        <p14:creationId xmlns:p14="http://schemas.microsoft.com/office/powerpoint/2010/main" val="374989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A leaf with water drops on it">
            <a:extLst>
              <a:ext uri="{FF2B5EF4-FFF2-40B4-BE49-F238E27FC236}">
                <a16:creationId xmlns:a16="http://schemas.microsoft.com/office/drawing/2014/main" id="{218F3EFB-1B94-46C4-961E-9E4CCDFCA1BD}"/>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a:stretch/>
        </p:blipFill>
        <p:spPr>
          <a:xfrm>
            <a:off x="0" y="0"/>
            <a:ext cx="12192000" cy="3429000"/>
          </a:xfrm>
        </p:spPr>
      </p:pic>
      <p:sp>
        <p:nvSpPr>
          <p:cNvPr id="127" name="Rectangle 126">
            <a:extLst>
              <a:ext uri="{FF2B5EF4-FFF2-40B4-BE49-F238E27FC236}">
                <a16:creationId xmlns:a16="http://schemas.microsoft.com/office/drawing/2014/main" id="{DD11EA8B-DB5B-4136-99D3-4D19B66922C1}"/>
              </a:ext>
              <a:ext uri="{C183D7F6-B498-43B3-948B-1728B52AA6E4}">
                <adec:decorative xmlns:adec="http://schemas.microsoft.com/office/drawing/2017/decorative" xmlns="" val="1"/>
              </a:ext>
            </a:extLst>
          </p:cNvPr>
          <p:cNvSpPr/>
          <p:nvPr/>
        </p:nvSpPr>
        <p:spPr>
          <a:xfrm>
            <a:off x="829486" y="4715995"/>
            <a:ext cx="3282916" cy="64069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A20A2B2-3220-5C39-99C9-854A6F4656FA}"/>
              </a:ext>
            </a:extLst>
          </p:cNvPr>
          <p:cNvSpPr/>
          <p:nvPr/>
        </p:nvSpPr>
        <p:spPr>
          <a:xfrm>
            <a:off x="-8870" y="3429000"/>
            <a:ext cx="12192000" cy="735495"/>
          </a:xfrm>
          <a:prstGeom prst="rect">
            <a:avLst/>
          </a:prstGeom>
          <a:solidFill>
            <a:schemeClr val="tx1">
              <a:lumMod val="95000"/>
              <a:lumOff val="5000"/>
            </a:schemeClr>
          </a:solidFill>
          <a:ln>
            <a:solidFill>
              <a:schemeClr val="bg1"/>
            </a:solidFill>
          </a:ln>
        </p:spPr>
        <p:txBody>
          <a:bodyPr vert="horz" lIns="72000" tIns="180000" rIns="180000" bIns="0" rtlCol="0" anchor="t">
            <a:noAutofit/>
          </a:bodyPr>
          <a:lstStyle/>
          <a:p>
            <a:pPr algn="ctr">
              <a:lnSpc>
                <a:spcPts val="4700"/>
              </a:lnSpc>
              <a:spcBef>
                <a:spcPct val="0"/>
              </a:spcBef>
            </a:pPr>
            <a:r>
              <a:rPr lang="en-US" sz="2800" b="1" cap="all" dirty="0">
                <a:solidFill>
                  <a:schemeClr val="bg1"/>
                </a:solidFill>
                <a:latin typeface="open_sanssemibold"/>
              </a:rPr>
              <a:t>TOTAL QUALITY MANAGEMENT</a:t>
            </a:r>
            <a:endParaRPr lang="en-US" sz="2800" dirty="0">
              <a:solidFill>
                <a:schemeClr val="bg1"/>
              </a:solidFill>
              <a:latin typeface="Rockwell" panose="02060603020205020403" pitchFamily="18" charset="0"/>
              <a:ea typeface="+mj-ea"/>
              <a:cs typeface="+mj-cs"/>
            </a:endParaRPr>
          </a:p>
        </p:txBody>
      </p:sp>
      <p:sp>
        <p:nvSpPr>
          <p:cNvPr id="7" name="Rectangle 6">
            <a:extLst>
              <a:ext uri="{FF2B5EF4-FFF2-40B4-BE49-F238E27FC236}">
                <a16:creationId xmlns:a16="http://schemas.microsoft.com/office/drawing/2014/main" id="{A3BAD2AF-6289-7F55-5CA5-4DEC17435C58}"/>
              </a:ext>
            </a:extLst>
          </p:cNvPr>
          <p:cNvSpPr/>
          <p:nvPr/>
        </p:nvSpPr>
        <p:spPr>
          <a:xfrm>
            <a:off x="0" y="4180344"/>
            <a:ext cx="12192000" cy="2677656"/>
          </a:xfrm>
          <a:prstGeom prst="rect">
            <a:avLst/>
          </a:prstGeom>
        </p:spPr>
        <p:txBody>
          <a:bodyPr wrap="square">
            <a:spAutoFit/>
          </a:bodyPr>
          <a:lstStyle/>
          <a:p>
            <a:pPr marL="342900" indent="-342900">
              <a:buFont typeface="Arial" panose="020B0604020202020204" pitchFamily="34" charset="0"/>
              <a:buChar char="•"/>
            </a:pPr>
            <a:r>
              <a:rPr lang="en-US" sz="2400" b="1" dirty="0" err="1"/>
              <a:t>Dipandang</a:t>
            </a:r>
            <a:r>
              <a:rPr lang="en-US" sz="2400" b="1" dirty="0"/>
              <a:t> </a:t>
            </a:r>
            <a:r>
              <a:rPr lang="en-US" sz="2400" b="1" dirty="0" err="1"/>
              <a:t>sebagai</a:t>
            </a:r>
            <a:r>
              <a:rPr lang="id-ID" sz="2400" b="1" dirty="0"/>
              <a:t> filosofi manajemen </a:t>
            </a:r>
            <a:r>
              <a:rPr lang="en-US" sz="2400" b="1" dirty="0" err="1"/>
              <a:t>dalam</a:t>
            </a:r>
            <a:r>
              <a:rPr lang="en-US" sz="2400" b="1" dirty="0"/>
              <a:t> </a:t>
            </a:r>
            <a:r>
              <a:rPr lang="en-US" sz="2400" b="1" dirty="0" err="1"/>
              <a:t>mencapai</a:t>
            </a:r>
            <a:r>
              <a:rPr lang="en-US" sz="2400" b="1" dirty="0"/>
              <a:t> </a:t>
            </a:r>
            <a:r>
              <a:rPr lang="id-ID" sz="2400" b="1" dirty="0"/>
              <a:t>keunggulan</a:t>
            </a:r>
            <a:r>
              <a:rPr lang="en-US" sz="2400" b="1" dirty="0"/>
              <a:t> </a:t>
            </a:r>
            <a:r>
              <a:rPr lang="en-US" sz="2400" b="1" dirty="0" err="1"/>
              <a:t>perusahaan</a:t>
            </a:r>
            <a:r>
              <a:rPr lang="en-US" sz="2400" b="1" dirty="0"/>
              <a:t> </a:t>
            </a:r>
            <a:r>
              <a:rPr lang="en-US" sz="2400" b="1" dirty="0" err="1"/>
              <a:t>atau</a:t>
            </a:r>
            <a:r>
              <a:rPr lang="en-US" sz="2400" b="1" dirty="0"/>
              <a:t> </a:t>
            </a:r>
            <a:r>
              <a:rPr lang="en-US" sz="2400" b="1" dirty="0" err="1"/>
              <a:t>organisasi</a:t>
            </a:r>
            <a:r>
              <a:rPr lang="en-US" sz="2400" b="1" dirty="0"/>
              <a:t> </a:t>
            </a:r>
            <a:r>
              <a:rPr lang="en-US" sz="2400" b="1" dirty="0" err="1"/>
              <a:t>atau</a:t>
            </a:r>
            <a:r>
              <a:rPr lang="en-US" sz="2400" b="1" dirty="0"/>
              <a:t> </a:t>
            </a:r>
            <a:r>
              <a:rPr lang="en-US" sz="2400" b="1" dirty="0" err="1"/>
              <a:t>lembaga</a:t>
            </a:r>
            <a:r>
              <a:rPr lang="en-US" sz="2400" b="1" dirty="0"/>
              <a:t> </a:t>
            </a:r>
            <a:r>
              <a:rPr lang="id-ID" sz="2400" b="1" dirty="0"/>
              <a:t>dalam semua aspek melalui</a:t>
            </a:r>
            <a:r>
              <a:rPr lang="en-US" sz="2400" b="1" dirty="0"/>
              <a:t> </a:t>
            </a:r>
            <a:r>
              <a:rPr lang="id-ID" sz="2400" b="1" dirty="0"/>
              <a:t>perbaikan </a:t>
            </a:r>
            <a:r>
              <a:rPr lang="en-US" sz="2400" b="1" dirty="0"/>
              <a:t> </a:t>
            </a:r>
            <a:r>
              <a:rPr lang="en-US" sz="2400" b="1" dirty="0" err="1"/>
              <a:t>secara</a:t>
            </a:r>
            <a:r>
              <a:rPr lang="en-US" sz="2400" b="1" dirty="0"/>
              <a:t> </a:t>
            </a:r>
            <a:r>
              <a:rPr lang="id-ID" sz="2400" b="1" dirty="0"/>
              <a:t>terus</a:t>
            </a:r>
            <a:r>
              <a:rPr lang="en-US" sz="2400" b="1" dirty="0"/>
              <a:t> m</a:t>
            </a:r>
            <a:r>
              <a:rPr lang="id-ID" sz="2400" b="1" dirty="0"/>
              <a:t>enerus </a:t>
            </a:r>
            <a:r>
              <a:rPr lang="en-US" sz="2400" b="1" dirty="0" err="1"/>
              <a:t>pada</a:t>
            </a:r>
            <a:r>
              <a:rPr lang="en-US" sz="2400" b="1" dirty="0"/>
              <a:t> </a:t>
            </a:r>
            <a:r>
              <a:rPr lang="en-US" sz="2400" b="1" dirty="0" err="1"/>
              <a:t>organisasi</a:t>
            </a:r>
            <a:r>
              <a:rPr lang="en-US" sz="2400" b="1" dirty="0"/>
              <a:t> </a:t>
            </a:r>
            <a:r>
              <a:rPr lang="en-US" sz="2400" b="1" dirty="0" err="1"/>
              <a:t>secara</a:t>
            </a:r>
            <a:r>
              <a:rPr lang="en-US" sz="2400" b="1" dirty="0"/>
              <a:t> </a:t>
            </a:r>
            <a:r>
              <a:rPr lang="en-US" sz="2400" b="1" dirty="0" err="1"/>
              <a:t>luas</a:t>
            </a:r>
            <a:r>
              <a:rPr lang="en-US" sz="2400" b="1" dirty="0"/>
              <a:t>, </a:t>
            </a:r>
            <a:r>
              <a:rPr lang="en-US" sz="2400" b="1" dirty="0" err="1"/>
              <a:t>oleh</a:t>
            </a:r>
            <a:r>
              <a:rPr lang="en-US" sz="2400" b="1" dirty="0"/>
              <a:t> </a:t>
            </a:r>
            <a:r>
              <a:rPr lang="en-US" sz="2400" b="1" dirty="0" err="1"/>
              <a:t>karena</a:t>
            </a:r>
            <a:r>
              <a:rPr lang="en-US" sz="2400" b="1" dirty="0"/>
              <a:t> </a:t>
            </a:r>
            <a:r>
              <a:rPr lang="en-US" sz="2400" b="1" dirty="0" err="1"/>
              <a:t>itu</a:t>
            </a:r>
            <a:r>
              <a:rPr lang="en-US" sz="2400" b="1" dirty="0"/>
              <a:t>, TQM </a:t>
            </a:r>
            <a:r>
              <a:rPr lang="id-ID" sz="2400" b="1" dirty="0"/>
              <a:t>diyakini </a:t>
            </a:r>
            <a:r>
              <a:rPr lang="en-US" sz="2400" b="1" dirty="0" err="1"/>
              <a:t>memberikan</a:t>
            </a:r>
            <a:r>
              <a:rPr lang="en-US" sz="2400" b="1" dirty="0"/>
              <a:t> </a:t>
            </a:r>
            <a:r>
              <a:rPr lang="id-ID" sz="2400" b="1" dirty="0"/>
              <a:t>kontribusi terhadap daya saing</a:t>
            </a:r>
            <a:r>
              <a:rPr lang="en-US" sz="2400" b="1" dirty="0"/>
              <a:t>, </a:t>
            </a:r>
            <a:r>
              <a:rPr lang="en-US" sz="2400" b="1" dirty="0" err="1"/>
              <a:t>dan</a:t>
            </a:r>
            <a:r>
              <a:rPr lang="en-US" sz="2400" b="1" dirty="0"/>
              <a:t> </a:t>
            </a:r>
            <a:r>
              <a:rPr lang="en-US" sz="2400" b="1" dirty="0" err="1"/>
              <a:t>kinerja</a:t>
            </a:r>
            <a:r>
              <a:rPr lang="en-US" sz="2400" b="1" dirty="0"/>
              <a:t> </a:t>
            </a:r>
            <a:r>
              <a:rPr lang="id-ID" sz="2400" b="1" dirty="0"/>
              <a:t>organisas</a:t>
            </a:r>
            <a:r>
              <a:rPr lang="en-US" sz="2400" b="1" dirty="0" err="1"/>
              <a:t>i</a:t>
            </a:r>
            <a:endParaRPr lang="en-US" sz="2400" b="1" dirty="0"/>
          </a:p>
          <a:p>
            <a:pPr marL="342900" indent="-342900">
              <a:buFont typeface="Arial" panose="020B0604020202020204" pitchFamily="34" charset="0"/>
              <a:buChar char="•"/>
            </a:pPr>
            <a:r>
              <a:rPr lang="en-US" sz="2400" b="1" dirty="0" err="1"/>
              <a:t>Merupakan</a:t>
            </a:r>
            <a:r>
              <a:rPr lang="en-US" sz="2400" b="1" dirty="0"/>
              <a:t> </a:t>
            </a:r>
            <a:r>
              <a:rPr lang="en-US" sz="2400" b="1" dirty="0" err="1"/>
              <a:t>filosofi</a:t>
            </a:r>
            <a:r>
              <a:rPr lang="en-US" sz="2400" b="1" dirty="0"/>
              <a:t> dan </a:t>
            </a:r>
            <a:r>
              <a:rPr lang="en-US" sz="2400" b="1" dirty="0" err="1"/>
              <a:t>praktik</a:t>
            </a:r>
            <a:r>
              <a:rPr lang="en-US" sz="2400" b="1" dirty="0"/>
              <a:t> </a:t>
            </a:r>
            <a:r>
              <a:rPr lang="en-US" sz="2400" b="1" dirty="0" err="1"/>
              <a:t>manajemen</a:t>
            </a:r>
            <a:r>
              <a:rPr lang="en-US" sz="2400" b="1" dirty="0"/>
              <a:t> </a:t>
            </a:r>
            <a:r>
              <a:rPr lang="en-US" sz="2400" b="1" dirty="0" err="1"/>
              <a:t>terbaik</a:t>
            </a:r>
            <a:r>
              <a:rPr lang="en-US" sz="2400" b="1" dirty="0"/>
              <a:t> yang </a:t>
            </a:r>
            <a:r>
              <a:rPr lang="en-US" sz="2400" b="1" dirty="0" err="1"/>
              <a:t>dapat</a:t>
            </a:r>
            <a:r>
              <a:rPr lang="en-US" sz="2400" b="1" dirty="0"/>
              <a:t> </a:t>
            </a:r>
            <a:r>
              <a:rPr lang="en-US" sz="2400" b="1" dirty="0" err="1"/>
              <a:t>membantu</a:t>
            </a:r>
            <a:r>
              <a:rPr lang="en-US" sz="2400" b="1" dirty="0"/>
              <a:t> para </a:t>
            </a:r>
            <a:r>
              <a:rPr lang="en-US" sz="2400" b="1" dirty="0" err="1"/>
              <a:t>manajer</a:t>
            </a:r>
            <a:r>
              <a:rPr lang="en-US" sz="2400" b="1" dirty="0"/>
              <a:t> </a:t>
            </a:r>
            <a:r>
              <a:rPr lang="en-US" sz="2400" b="1" dirty="0" err="1"/>
              <a:t>dalam</a:t>
            </a:r>
            <a:r>
              <a:rPr lang="en-US" sz="2400" b="1" dirty="0"/>
              <a:t> </a:t>
            </a:r>
            <a:r>
              <a:rPr lang="en-US" sz="2400" b="1" dirty="0" err="1"/>
              <a:t>mengelola</a:t>
            </a:r>
            <a:r>
              <a:rPr lang="en-US" sz="2400" b="1" dirty="0"/>
              <a:t> </a:t>
            </a:r>
            <a:r>
              <a:rPr lang="en-US" sz="2400" b="1" dirty="0" err="1"/>
              <a:t>organisasi</a:t>
            </a:r>
            <a:r>
              <a:rPr lang="en-US" sz="2400" b="1" dirty="0"/>
              <a:t>/</a:t>
            </a:r>
            <a:r>
              <a:rPr lang="en-US" sz="2400" b="1" dirty="0" err="1"/>
              <a:t>perusahaan</a:t>
            </a:r>
            <a:r>
              <a:rPr lang="en-US" sz="2400" b="1" dirty="0"/>
              <a:t> agar </a:t>
            </a:r>
            <a:r>
              <a:rPr lang="en-US" sz="2400" b="1" dirty="0" err="1">
                <a:solidFill>
                  <a:srgbClr val="00B050"/>
                </a:solidFill>
              </a:rPr>
              <a:t>efektivitas</a:t>
            </a:r>
            <a:r>
              <a:rPr lang="en-US" sz="2400" b="1" dirty="0">
                <a:solidFill>
                  <a:srgbClr val="00B050"/>
                </a:solidFill>
              </a:rPr>
              <a:t> </a:t>
            </a:r>
            <a:r>
              <a:rPr lang="en-US" sz="2400" b="1" dirty="0" err="1">
                <a:solidFill>
                  <a:srgbClr val="00B050"/>
                </a:solidFill>
              </a:rPr>
              <a:t>operasi</a:t>
            </a:r>
            <a:r>
              <a:rPr lang="en-US" sz="2400" b="1" dirty="0">
                <a:solidFill>
                  <a:srgbClr val="00B050"/>
                </a:solidFill>
              </a:rPr>
              <a:t> dan </a:t>
            </a:r>
            <a:r>
              <a:rPr lang="en-US" sz="2400" b="1" dirty="0" err="1">
                <a:solidFill>
                  <a:srgbClr val="00B050"/>
                </a:solidFill>
              </a:rPr>
              <a:t>kinerja</a:t>
            </a:r>
            <a:r>
              <a:rPr lang="en-US" sz="2400" b="1" dirty="0">
                <a:solidFill>
                  <a:srgbClr val="00B050"/>
                </a:solidFill>
              </a:rPr>
              <a:t> </a:t>
            </a:r>
            <a:r>
              <a:rPr lang="en-US" sz="2400" b="1" dirty="0" err="1">
                <a:solidFill>
                  <a:srgbClr val="00B050"/>
                </a:solidFill>
              </a:rPr>
              <a:t>perusahaan</a:t>
            </a:r>
            <a:r>
              <a:rPr lang="en-US" sz="2400" b="1" dirty="0">
                <a:solidFill>
                  <a:srgbClr val="00B050"/>
                </a:solidFill>
              </a:rPr>
              <a:t> </a:t>
            </a:r>
            <a:r>
              <a:rPr lang="en-US" sz="2400" b="1" dirty="0" err="1">
                <a:solidFill>
                  <a:srgbClr val="00B050"/>
                </a:solidFill>
              </a:rPr>
              <a:t>lebih</a:t>
            </a:r>
            <a:r>
              <a:rPr lang="en-US" sz="2400" b="1" dirty="0">
                <a:solidFill>
                  <a:srgbClr val="00B050"/>
                </a:solidFill>
              </a:rPr>
              <a:t> </a:t>
            </a:r>
            <a:r>
              <a:rPr lang="en-US" sz="2400" b="1" dirty="0" err="1">
                <a:solidFill>
                  <a:srgbClr val="00B050"/>
                </a:solidFill>
              </a:rPr>
              <a:t>meningkat</a:t>
            </a:r>
            <a:endParaRPr lang="en-US" sz="2400" b="1" dirty="0">
              <a:solidFill>
                <a:srgbClr val="00B050"/>
              </a:solidFill>
            </a:endParaRPr>
          </a:p>
        </p:txBody>
      </p:sp>
    </p:spTree>
    <p:extLst>
      <p:ext uri="{BB962C8B-B14F-4D97-AF65-F5344CB8AC3E}">
        <p14:creationId xmlns:p14="http://schemas.microsoft.com/office/powerpoint/2010/main" val="185174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laceholder 257">
            <a:extLst>
              <a:ext uri="{FF2B5EF4-FFF2-40B4-BE49-F238E27FC236}">
                <a16:creationId xmlns:a16="http://schemas.microsoft.com/office/drawing/2014/main" id="{A9734560-9D8A-4BBC-A7FA-131A75654DAB}"/>
              </a:ext>
            </a:extLst>
          </p:cNvPr>
          <p:cNvSpPr>
            <a:spLocks noGrp="1"/>
          </p:cNvSpPr>
          <p:nvPr>
            <p:ph type="sldNum" sz="quarter" idx="4"/>
          </p:nvPr>
        </p:nvSpPr>
        <p:spPr>
          <a:xfrm>
            <a:off x="8610600" y="6356350"/>
            <a:ext cx="2743200" cy="365125"/>
          </a:xfrm>
        </p:spPr>
        <p:txBody>
          <a:bodyPr/>
          <a:lstStyle/>
          <a:p>
            <a:fld id="{EA87306C-81BA-4795-A5CA-9392456A8C1E}" type="slidenum">
              <a:rPr lang="en-US" smtClean="0"/>
              <a:pPr/>
              <a:t>15</a:t>
            </a:fld>
            <a:endParaRPr lang="en-US" dirty="0"/>
          </a:p>
        </p:txBody>
      </p:sp>
      <p:sp>
        <p:nvSpPr>
          <p:cNvPr id="2" name="Rectangle 1">
            <a:extLst>
              <a:ext uri="{FF2B5EF4-FFF2-40B4-BE49-F238E27FC236}">
                <a16:creationId xmlns:a16="http://schemas.microsoft.com/office/drawing/2014/main" id="{FD7805AD-8D37-408F-9AF7-8BBFED82B203}"/>
              </a:ext>
            </a:extLst>
          </p:cNvPr>
          <p:cNvSpPr/>
          <p:nvPr/>
        </p:nvSpPr>
        <p:spPr>
          <a:xfrm>
            <a:off x="5903843" y="705678"/>
            <a:ext cx="5913784" cy="6015797"/>
          </a:xfrm>
          <a:prstGeom prst="rect">
            <a:avLst/>
          </a:prstGeom>
          <a:solidFill>
            <a:schemeClr val="bg1"/>
          </a:solidFill>
          <a:ln>
            <a:solidFill>
              <a:schemeClr val="bg1"/>
            </a:solidFill>
          </a:ln>
        </p:spPr>
        <p:txBody>
          <a:bodyPr vert="horz" lIns="72000" tIns="180000" rIns="180000" bIns="0" rtlCol="0" anchor="t">
            <a:noAutofit/>
          </a:bodyPr>
          <a:lstStyle/>
          <a:p>
            <a:pPr>
              <a:spcBef>
                <a:spcPct val="0"/>
              </a:spcBef>
            </a:pPr>
            <a:r>
              <a:rPr lang="en-US" sz="2800" b="1" cap="all" dirty="0">
                <a:latin typeface="Arial" panose="020B0604020202020204" pitchFamily="34" charset="0"/>
                <a:cs typeface="Arial" panose="020B0604020202020204" pitchFamily="34" charset="0"/>
              </a:rPr>
              <a:t>TOTAL QUALITY MANAGEMENT</a:t>
            </a:r>
          </a:p>
          <a:p>
            <a:pPr marL="342900" indent="-342900">
              <a:spcBef>
                <a:spcPct val="0"/>
              </a:spcBef>
              <a:buFont typeface="Arial" panose="020B0604020202020204" pitchFamily="34" charset="0"/>
              <a:buChar char="•"/>
            </a:pP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spcBef>
                <a:spcPct val="0"/>
              </a:spcBef>
              <a:buFont typeface="Arial" panose="020B0604020202020204" pitchFamily="34" charset="0"/>
              <a:buChar char="•"/>
            </a:pPr>
            <a:r>
              <a:rPr lang="en-US" sz="2400" b="1" dirty="0" err="1">
                <a:latin typeface="Arial" panose="020B0604020202020204" pitchFamily="34" charset="0"/>
                <a:ea typeface="Calibri" panose="020F0502020204030204" pitchFamily="34" charset="0"/>
                <a:cs typeface="Arial" panose="020B0604020202020204" pitchFamily="34" charset="0"/>
              </a:rPr>
              <a:t>Memperkenalkan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pengembangan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proses</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produk</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a:latin typeface="Arial" panose="020B0604020202020204" pitchFamily="34" charset="0"/>
                <a:ea typeface="Calibri" panose="020F0502020204030204" pitchFamily="34" charset="0"/>
                <a:cs typeface="Arial" panose="020B0604020202020204" pitchFamily="34" charset="0"/>
              </a:rPr>
              <a:t>dan </a:t>
            </a:r>
            <a:r>
              <a:rPr lang="en-US" sz="2400" b="1" dirty="0" err="1">
                <a:solidFill>
                  <a:srgbClr val="C00000"/>
                </a:solidFill>
                <a:latin typeface="Arial" panose="020B0604020202020204" pitchFamily="34" charset="0"/>
                <a:ea typeface="Calibri" panose="020F0502020204030204" pitchFamily="34" charset="0"/>
                <a:cs typeface="Arial" panose="020B0604020202020204" pitchFamily="34" charset="0"/>
              </a:rPr>
              <a:t>pelayanan</a:t>
            </a:r>
            <a:r>
              <a:rPr lang="en-US" sz="2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sebuah</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organisasi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secara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sistematik</a:t>
            </a:r>
            <a:r>
              <a:rPr lang="en-US" sz="2400" b="1" dirty="0">
                <a:latin typeface="Arial" panose="020B0604020202020204" pitchFamily="34" charset="0"/>
                <a:ea typeface="Calibri" panose="020F0502020204030204" pitchFamily="34" charset="0"/>
                <a:cs typeface="Arial" panose="020B0604020202020204" pitchFamily="34" charset="0"/>
              </a:rPr>
              <a:t> dan </a:t>
            </a:r>
            <a:r>
              <a:rPr lang="en-US" sz="2400" b="1" dirty="0" err="1">
                <a:latin typeface="Arial" panose="020B0604020202020204" pitchFamily="34" charset="0"/>
                <a:ea typeface="Calibri" panose="020F0502020204030204" pitchFamily="34" charset="0"/>
                <a:cs typeface="Arial" panose="020B0604020202020204" pitchFamily="34" charset="0"/>
              </a:rPr>
              <a:t>berkesinambungan</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spcBef>
                <a:spcPct val="0"/>
              </a:spcBef>
              <a:buFont typeface="Arial" panose="020B0604020202020204" pitchFamily="34" charset="0"/>
              <a:buChar char="•"/>
            </a:pPr>
            <a:r>
              <a:rPr lang="en-US" sz="2400" b="1" dirty="0" err="1">
                <a:latin typeface="Arial" panose="020B0604020202020204" pitchFamily="34" charset="0"/>
                <a:ea typeface="Calibri" panose="020F0502020204030204" pitchFamily="34" charset="0"/>
                <a:cs typeface="Arial" panose="020B0604020202020204" pitchFamily="34" charset="0"/>
              </a:rPr>
              <a:t>Melibatkan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semua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pihak</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terkait</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dan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memastikan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bahwa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pengalaman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dan</a:t>
            </a:r>
            <a:r>
              <a:rPr lang="en-US" sz="2400" b="1" dirty="0">
                <a:latin typeface="Arial" panose="020B0604020202020204" pitchFamily="34" charset="0"/>
                <a:ea typeface="Calibri" panose="020F0502020204030204" pitchFamily="34" charset="0"/>
                <a:cs typeface="Arial" panose="020B0604020202020204" pitchFamily="34" charset="0"/>
              </a:rPr>
              <a:t> ide-ide </a:t>
            </a:r>
            <a:r>
              <a:rPr lang="en-US" sz="2400" b="1" dirty="0" err="1">
                <a:latin typeface="Arial" panose="020B0604020202020204" pitchFamily="34" charset="0"/>
                <a:ea typeface="Calibri" panose="020F0502020204030204" pitchFamily="34" charset="0"/>
                <a:cs typeface="Arial" panose="020B0604020202020204" pitchFamily="34" charset="0"/>
              </a:rPr>
              <a:t>mereka</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memiliki</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sumbangan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dalam</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pengembangan</a:t>
            </a:r>
            <a:r>
              <a:rPr lang="en-US" sz="2400" b="1" dirty="0">
                <a:latin typeface="Arial" panose="020B0604020202020204" pitchFamily="34" charset="0"/>
                <a:ea typeface="Calibri" panose="020F0502020204030204" pitchFamily="34" charset="0"/>
                <a:cs typeface="Arial" panose="020B0604020202020204" pitchFamily="34" charset="0"/>
              </a:rPr>
              <a:t> </a:t>
            </a:r>
            <a:r>
              <a:rPr lang="en-US" sz="2400" b="1" dirty="0" err="1">
                <a:latin typeface="Arial" panose="020B0604020202020204" pitchFamily="34" charset="0"/>
                <a:ea typeface="Calibri" panose="020F0502020204030204" pitchFamily="34" charset="0"/>
                <a:cs typeface="Arial" panose="020B0604020202020204" pitchFamily="34" charset="0"/>
              </a:rPr>
              <a:t>mutu</a:t>
            </a:r>
            <a:endParaRPr lang="en-US" sz="2400" b="1" dirty="0">
              <a:latin typeface="Arial" panose="020B0604020202020204" pitchFamily="34" charset="0"/>
              <a:ea typeface="Calibri" panose="020F0502020204030204" pitchFamily="34" charset="0"/>
              <a:cs typeface="Arial" panose="020B0604020202020204" pitchFamily="34" charset="0"/>
            </a:endParaRPr>
          </a:p>
          <a:p>
            <a:pPr marL="342900" indent="-342900">
              <a:spcBef>
                <a:spcPct val="0"/>
              </a:spcBef>
              <a:buFont typeface="Arial" panose="020B0604020202020204" pitchFamily="34" charset="0"/>
              <a:buChar char="•"/>
            </a:pPr>
            <a:r>
              <a:rPr lang="en-US" sz="2400" b="1" dirty="0" err="1">
                <a:latin typeface="Arial" panose="020B0604020202020204" pitchFamily="34" charset="0"/>
                <a:cs typeface="Arial" panose="020B0604020202020204" pitchFamily="34" charset="0"/>
              </a:rPr>
              <a:t>Melibatkan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semua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unsur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aspek</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dalam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perusahaan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mulai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dari</a:t>
            </a:r>
            <a:r>
              <a:rPr lang="en-US" sz="2400" b="1"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top management </a:t>
            </a:r>
            <a:r>
              <a:rPr lang="en-US" sz="2400" b="1" dirty="0" err="1">
                <a:latin typeface="Arial" panose="020B0604020202020204" pitchFamily="34" charset="0"/>
                <a:cs typeface="Arial" panose="020B0604020202020204" pitchFamily="34" charset="0"/>
              </a:rPr>
              <a:t>sampai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dengan</a:t>
            </a:r>
            <a:r>
              <a:rPr lang="en-US" sz="2400" b="1" dirty="0">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pelaksana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teknis</a:t>
            </a:r>
            <a:r>
              <a:rPr lang="en-US" sz="2400" b="1" dirty="0">
                <a:solidFill>
                  <a:srgbClr val="FF0000"/>
                </a:solidFill>
                <a:latin typeface="Arial" panose="020B0604020202020204" pitchFamily="34" charset="0"/>
                <a:cs typeface="Arial" panose="020B0604020202020204" pitchFamily="34" charset="0"/>
              </a:rPr>
              <a:t>/operator</a:t>
            </a:r>
            <a:endParaRPr lang="en-US" sz="2400" b="1" dirty="0">
              <a:solidFill>
                <a:srgbClr val="FF0000"/>
              </a:solidFill>
              <a:latin typeface="Arial" panose="020B0604020202020204" pitchFamily="34" charset="0"/>
              <a:ea typeface="+mj-ea"/>
              <a:cs typeface="Arial" panose="020B0604020202020204" pitchFamily="34" charset="0"/>
            </a:endParaRPr>
          </a:p>
        </p:txBody>
      </p:sp>
      <p:pic>
        <p:nvPicPr>
          <p:cNvPr id="11" name="Picture Placeholder 10">
            <a:extLst>
              <a:ext uri="{FF2B5EF4-FFF2-40B4-BE49-F238E27FC236}">
                <a16:creationId xmlns:a16="http://schemas.microsoft.com/office/drawing/2014/main" id="{AFEE4F38-42FF-DC62-E6F8-A3F2DA27CAF0}"/>
              </a:ext>
            </a:extLst>
          </p:cNvPr>
          <p:cNvPicPr>
            <a:picLocks noGrp="1" noChangeAspect="1"/>
          </p:cNvPicPr>
          <p:nvPr>
            <p:ph type="pic" sz="quarter" idx="10"/>
          </p:nvPr>
        </p:nvPicPr>
        <p:blipFill>
          <a:blip r:embed="rId2">
            <a:extLst>
              <a:ext uri="{837473B0-CC2E-450A-ABE3-18F120FF3D39}">
                <a1611:picAttrSrcUrl xmlns:a1611="http://schemas.microsoft.com/office/drawing/2016/11/main" xmlns="" r:id="rId3"/>
              </a:ext>
            </a:extLst>
          </a:blip>
          <a:srcRect t="7755" b="7755"/>
          <a:stretch>
            <a:fillRect/>
          </a:stretch>
        </p:blipFill>
        <p:spPr>
          <a:xfrm>
            <a:off x="374373" y="705679"/>
            <a:ext cx="5529470" cy="5555974"/>
          </a:xfrm>
          <a:prstGeom prst="rect">
            <a:avLst/>
          </a:prstGeom>
        </p:spPr>
      </p:pic>
    </p:spTree>
    <p:extLst>
      <p:ext uri="{BB962C8B-B14F-4D97-AF65-F5344CB8AC3E}">
        <p14:creationId xmlns:p14="http://schemas.microsoft.com/office/powerpoint/2010/main" val="427588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295275" y="213655"/>
            <a:ext cx="7305675" cy="753036"/>
          </a:xfrm>
          <a:noFill/>
        </p:spPr>
        <p:txBody>
          <a:bodyPr>
            <a:normAutofit fontScale="90000"/>
          </a:bodyPr>
          <a:lstStyle/>
          <a:p>
            <a:pPr algn="ctr"/>
            <a:r>
              <a:rPr lang="en-US" sz="4800" b="1" dirty="0" err="1">
                <a:solidFill>
                  <a:srgbClr val="FFFF00"/>
                </a:solidFill>
              </a:rPr>
              <a:t>Prinsip</a:t>
            </a:r>
            <a:r>
              <a:rPr lang="en-US" sz="4800" b="1" dirty="0">
                <a:solidFill>
                  <a:srgbClr val="FFFF00"/>
                </a:solidFill>
              </a:rPr>
              <a:t> </a:t>
            </a:r>
            <a:r>
              <a:rPr lang="en-US" sz="4800" b="1" dirty="0" err="1">
                <a:solidFill>
                  <a:srgbClr val="FFFF00"/>
                </a:solidFill>
              </a:rPr>
              <a:t>Dasar</a:t>
            </a:r>
            <a:r>
              <a:rPr lang="en-US" sz="4800" b="1" dirty="0">
                <a:solidFill>
                  <a:srgbClr val="FFFF00"/>
                </a:solidFill>
              </a:rPr>
              <a:t> MMT</a:t>
            </a:r>
          </a:p>
        </p:txBody>
      </p:sp>
      <p:sp>
        <p:nvSpPr>
          <p:cNvPr id="22533" name="Rectangle 5"/>
          <p:cNvSpPr>
            <a:spLocks noChangeArrowheads="1"/>
          </p:cNvSpPr>
          <p:nvPr/>
        </p:nvSpPr>
        <p:spPr bwMode="auto">
          <a:xfrm>
            <a:off x="347662" y="1188518"/>
            <a:ext cx="7305675" cy="4154984"/>
          </a:xfrm>
          <a:prstGeom prst="rect">
            <a:avLst/>
          </a:prstGeom>
          <a:noFill/>
          <a:ln w="9525">
            <a:noFill/>
            <a:miter lim="800000"/>
            <a:headEnd/>
            <a:tailEnd/>
          </a:ln>
          <a:effectLst/>
        </p:spPr>
        <p:txBody>
          <a:bodyPr wrap="square" anchor="ctr">
            <a:spAutoFit/>
          </a:bodyPr>
          <a:lstStyle/>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Perbaikan mutu secara berkesinambungan  (C</a:t>
            </a:r>
            <a:r>
              <a:rPr lang="de-DE" sz="2400" b="1" i="1" dirty="0">
                <a:solidFill>
                  <a:srgbClr val="FFFFCC"/>
                </a:solidFill>
                <a:latin typeface="Calibri" panose="020F0502020204030204" pitchFamily="34" charset="0"/>
                <a:ea typeface="Verdana" pitchFamily="34" charset="0"/>
                <a:cs typeface="Calibri" panose="020F0502020204030204" pitchFamily="34" charset="0"/>
              </a:rPr>
              <a:t>ontinuous improvement)</a:t>
            </a:r>
          </a:p>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Fokus kepada kepuasan pelanggan (Cu</a:t>
            </a:r>
            <a:r>
              <a:rPr lang="de-DE" sz="2400" b="1" i="1" dirty="0">
                <a:solidFill>
                  <a:srgbClr val="FFFFCC"/>
                </a:solidFill>
                <a:latin typeface="Calibri" panose="020F0502020204030204" pitchFamily="34" charset="0"/>
                <a:ea typeface="Verdana" pitchFamily="34" charset="0"/>
                <a:cs typeface="Calibri" panose="020F0502020204030204" pitchFamily="34" charset="0"/>
              </a:rPr>
              <a:t>stomer Focus)</a:t>
            </a:r>
            <a:endParaRPr lang="de-DE" sz="2400" b="1" dirty="0">
              <a:solidFill>
                <a:srgbClr val="FFFFCC"/>
              </a:solidFill>
              <a:latin typeface="Calibri" panose="020F0502020204030204" pitchFamily="34" charset="0"/>
              <a:ea typeface="Verdana" pitchFamily="34" charset="0"/>
              <a:cs typeface="Calibri" panose="020F0502020204030204" pitchFamily="34" charset="0"/>
            </a:endParaRPr>
          </a:p>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Berfikir secara proses (</a:t>
            </a:r>
            <a:r>
              <a:rPr lang="de-DE" sz="2400" b="1" i="1" dirty="0">
                <a:solidFill>
                  <a:srgbClr val="FFFFCC"/>
                </a:solidFill>
                <a:latin typeface="Calibri" panose="020F0502020204030204" pitchFamily="34" charset="0"/>
                <a:ea typeface="Verdana" pitchFamily="34" charset="0"/>
                <a:cs typeface="Calibri" panose="020F0502020204030204" pitchFamily="34" charset="0"/>
              </a:rPr>
              <a:t>process thinking) </a:t>
            </a:r>
          </a:p>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Menggalang kerjasama tim (T</a:t>
            </a:r>
            <a:r>
              <a:rPr lang="de-DE" sz="2400" b="1" i="1" dirty="0">
                <a:solidFill>
                  <a:srgbClr val="FFFFCC"/>
                </a:solidFill>
                <a:latin typeface="Calibri" panose="020F0502020204030204" pitchFamily="34" charset="0"/>
                <a:ea typeface="Verdana" pitchFamily="34" charset="0"/>
                <a:cs typeface="Calibri" panose="020F0502020204030204" pitchFamily="34" charset="0"/>
              </a:rPr>
              <a:t>eam Work</a:t>
            </a:r>
            <a:r>
              <a:rPr lang="de-DE" sz="2400" b="1" dirty="0">
                <a:solidFill>
                  <a:srgbClr val="FFFFCC"/>
                </a:solidFill>
                <a:latin typeface="Calibri" panose="020F0502020204030204" pitchFamily="34" charset="0"/>
                <a:ea typeface="Verdana" pitchFamily="34" charset="0"/>
                <a:cs typeface="Calibri" panose="020F0502020204030204" pitchFamily="34" charset="0"/>
              </a:rPr>
              <a:t>) </a:t>
            </a:r>
          </a:p>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Melakukan pemberdayaan dan pelibatan karyawan (</a:t>
            </a:r>
            <a:r>
              <a:rPr lang="de-DE" sz="2400" b="1" i="1" dirty="0">
                <a:solidFill>
                  <a:srgbClr val="FFFFCC"/>
                </a:solidFill>
                <a:latin typeface="Calibri" panose="020F0502020204030204" pitchFamily="34" charset="0"/>
                <a:ea typeface="Verdana" pitchFamily="34" charset="0"/>
                <a:cs typeface="Calibri" panose="020F0502020204030204" pitchFamily="34" charset="0"/>
              </a:rPr>
              <a:t>employee involvement</a:t>
            </a:r>
            <a:r>
              <a:rPr lang="de-DE" sz="2400" b="1" dirty="0">
                <a:solidFill>
                  <a:srgbClr val="FFFFCC"/>
                </a:solidFill>
                <a:latin typeface="Calibri" panose="020F0502020204030204" pitchFamily="34" charset="0"/>
                <a:ea typeface="Verdana" pitchFamily="34" charset="0"/>
                <a:cs typeface="Calibri" panose="020F0502020204030204" pitchFamily="34" charset="0"/>
              </a:rPr>
              <a:t>)</a:t>
            </a:r>
          </a:p>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Menghilangkan rasa takut dan penekanan-penekanan </a:t>
            </a:r>
            <a:r>
              <a:rPr lang="de-DE" sz="2400" b="1" i="1" dirty="0">
                <a:solidFill>
                  <a:srgbClr val="FFFFCC"/>
                </a:solidFill>
                <a:latin typeface="Calibri" panose="020F0502020204030204" pitchFamily="34" charset="0"/>
                <a:ea typeface="Verdana" pitchFamily="34" charset="0"/>
                <a:cs typeface="Calibri" panose="020F0502020204030204" pitchFamily="34" charset="0"/>
              </a:rPr>
              <a:t>(Drive Out Fear/Intimidation)</a:t>
            </a:r>
            <a:r>
              <a:rPr lang="de-DE" sz="2400" b="1" dirty="0">
                <a:solidFill>
                  <a:srgbClr val="FFFFCC"/>
                </a:solidFill>
                <a:latin typeface="Calibri" panose="020F0502020204030204" pitchFamily="34" charset="0"/>
                <a:ea typeface="Verdana" pitchFamily="34" charset="0"/>
                <a:cs typeface="Calibri" panose="020F0502020204030204" pitchFamily="34" charset="0"/>
              </a:rPr>
              <a:t> </a:t>
            </a:r>
          </a:p>
          <a:p>
            <a:pPr marL="117475" indent="-117475">
              <a:buFontTx/>
              <a:buChar char="•"/>
            </a:pPr>
            <a:r>
              <a:rPr lang="de-DE" sz="2400" b="1" dirty="0">
                <a:solidFill>
                  <a:srgbClr val="FFFFCC"/>
                </a:solidFill>
                <a:latin typeface="Calibri" panose="020F0502020204030204" pitchFamily="34" charset="0"/>
                <a:ea typeface="Verdana" pitchFamily="34" charset="0"/>
                <a:cs typeface="Calibri" panose="020F0502020204030204" pitchFamily="34" charset="0"/>
              </a:rPr>
              <a:t>Setiap pengambilan keputusan selalu didasarkan atas data (</a:t>
            </a:r>
            <a:r>
              <a:rPr lang="de-DE" sz="2400" b="1" i="1" dirty="0">
                <a:solidFill>
                  <a:srgbClr val="FFFFCC"/>
                </a:solidFill>
                <a:latin typeface="Calibri" panose="020F0502020204030204" pitchFamily="34" charset="0"/>
                <a:ea typeface="Verdana" pitchFamily="34" charset="0"/>
                <a:cs typeface="Calibri" panose="020F0502020204030204" pitchFamily="34" charset="0"/>
              </a:rPr>
              <a:t>Data-based Decision Making)</a:t>
            </a:r>
            <a:r>
              <a:rPr lang="en-US" sz="2400" b="1" dirty="0">
                <a:solidFill>
                  <a:srgbClr val="FFFFCC"/>
                </a:solidFill>
                <a:latin typeface="Calibri" panose="020F0502020204030204" pitchFamily="34" charset="0"/>
                <a:ea typeface="Verdana" pitchFamily="34" charset="0"/>
                <a:cs typeface="Calibri" panose="020F0502020204030204" pitchFamily="34" charset="0"/>
              </a:rPr>
              <a:t> </a:t>
            </a:r>
          </a:p>
        </p:txBody>
      </p:sp>
      <p:pic>
        <p:nvPicPr>
          <p:cNvPr id="1026" name="Picture 2"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l="9301" t="12180" r="10900" b="10448"/>
          <a:stretch/>
        </p:blipFill>
        <p:spPr bwMode="auto">
          <a:xfrm>
            <a:off x="7600950" y="966691"/>
            <a:ext cx="4243388" cy="5632311"/>
          </a:xfrm>
          <a:prstGeom prst="rect">
            <a:avLst/>
          </a:prstGeom>
          <a:noFill/>
          <a:scene3d>
            <a:camera prst="perspectiveHeroicExtremeLeftFacing"/>
            <a:lightRig rig="threePt" dir="t"/>
          </a:scene3d>
          <a:sp3d>
            <a:bevelT w="139700" prst="cross"/>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7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593574" y="1235596"/>
            <a:ext cx="9144000" cy="4708981"/>
          </a:xfrm>
          <a:prstGeom prst="rect">
            <a:avLst/>
          </a:prstGeom>
          <a:noFill/>
          <a:ln w="28575">
            <a:solidFill>
              <a:schemeClr val="tx2"/>
            </a:solidFill>
            <a:miter lim="800000"/>
            <a:headEnd/>
            <a:tailEnd/>
          </a:ln>
          <a:effectLst/>
        </p:spPr>
        <p:txBody>
          <a:bodyPr wrap="square" anchor="ctr">
            <a:spAutoFit/>
          </a:bodyPr>
          <a:lstStyle/>
          <a:p>
            <a:pPr marL="228600" indent="-228600">
              <a:buFontTx/>
              <a:buChar char="•"/>
            </a:pPr>
            <a:r>
              <a:rPr lang="es-ES" sz="2000" b="1" dirty="0" err="1">
                <a:solidFill>
                  <a:srgbClr val="00FF00"/>
                </a:solidFill>
                <a:latin typeface="Calibri" panose="020F0502020204030204" pitchFamily="34" charset="0"/>
                <a:cs typeface="Calibri" panose="020F0502020204030204" pitchFamily="34" charset="0"/>
              </a:rPr>
              <a:t>Fokus</a:t>
            </a:r>
            <a:r>
              <a:rPr lang="es-ES" sz="2000" b="1" dirty="0">
                <a:solidFill>
                  <a:srgbClr val="00FF00"/>
                </a:solidFill>
                <a:latin typeface="Calibri" panose="020F0502020204030204" pitchFamily="34" charset="0"/>
                <a:cs typeface="Calibri" panose="020F0502020204030204" pitchFamily="34" charset="0"/>
              </a:rPr>
              <a:t> pada </a:t>
            </a:r>
            <a:r>
              <a:rPr lang="es-ES" sz="2000" b="1" dirty="0" err="1">
                <a:solidFill>
                  <a:srgbClr val="00FF00"/>
                </a:solidFill>
                <a:latin typeface="Calibri" panose="020F0502020204030204" pitchFamily="34" charset="0"/>
                <a:cs typeface="Calibri" panose="020F0502020204030204" pitchFamily="34" charset="0"/>
              </a:rPr>
              <a:t>proses</a:t>
            </a:r>
            <a:r>
              <a:rPr lang="es-ES" sz="2000" b="1" dirty="0">
                <a:solidFill>
                  <a:srgbClr val="00FF00"/>
                </a:solidFill>
                <a:latin typeface="Calibri" panose="020F0502020204030204" pitchFamily="34" charset="0"/>
                <a:cs typeface="Calibri" panose="020F0502020204030204" pitchFamily="34" charset="0"/>
              </a:rPr>
              <a:t> dan </a:t>
            </a:r>
            <a:r>
              <a:rPr lang="es-ES" sz="2000" b="1" dirty="0" err="1">
                <a:solidFill>
                  <a:srgbClr val="00FF00"/>
                </a:solidFill>
                <a:latin typeface="Calibri" panose="020F0502020204030204" pitchFamily="34" charset="0"/>
                <a:cs typeface="Calibri" panose="020F0502020204030204" pitchFamily="34" charset="0"/>
              </a:rPr>
              <a:t>sistem</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bukan</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semata</a:t>
            </a:r>
            <a:r>
              <a:rPr lang="es-ES" sz="2000" b="1" dirty="0">
                <a:solidFill>
                  <a:srgbClr val="00FF00"/>
                </a:solidFill>
                <a:latin typeface="Calibri" panose="020F0502020204030204" pitchFamily="34" charset="0"/>
                <a:cs typeface="Calibri" panose="020F0502020204030204" pitchFamily="34" charset="0"/>
              </a:rPr>
              <a:t> pada </a:t>
            </a:r>
            <a:r>
              <a:rPr lang="es-ES" sz="2000" b="1" dirty="0" err="1">
                <a:solidFill>
                  <a:srgbClr val="00FF00"/>
                </a:solidFill>
                <a:latin typeface="Calibri" panose="020F0502020204030204" pitchFamily="34" charset="0"/>
                <a:cs typeface="Calibri" panose="020F0502020204030204" pitchFamily="34" charset="0"/>
              </a:rPr>
              <a:t>hasil</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proses</a:t>
            </a:r>
            <a:r>
              <a:rPr lang="es-ES" sz="2000" b="1" dirty="0">
                <a:solidFill>
                  <a:srgbClr val="00FF00"/>
                </a:solidFill>
                <a:latin typeface="Calibri" panose="020F0502020204030204" pitchFamily="34" charset="0"/>
                <a:cs typeface="Calibri" panose="020F0502020204030204" pitchFamily="34" charset="0"/>
              </a:rPr>
              <a:t> yang </a:t>
            </a:r>
            <a:r>
              <a:rPr lang="es-ES" sz="2000" b="1" dirty="0" err="1">
                <a:solidFill>
                  <a:srgbClr val="00FF00"/>
                </a:solidFill>
                <a:latin typeface="Calibri" panose="020F0502020204030204" pitchFamily="34" charset="0"/>
                <a:cs typeface="Calibri" panose="020F0502020204030204" pitchFamily="34" charset="0"/>
              </a:rPr>
              <a:t>baik</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akan</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mendapatkan</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hasil</a:t>
            </a:r>
            <a:r>
              <a:rPr lang="es-ES" sz="2000" b="1" dirty="0">
                <a:solidFill>
                  <a:srgbClr val="00FF00"/>
                </a:solidFill>
                <a:latin typeface="Calibri" panose="020F0502020204030204" pitchFamily="34" charset="0"/>
                <a:cs typeface="Calibri" panose="020F0502020204030204" pitchFamily="34" charset="0"/>
              </a:rPr>
              <a:t> yang </a:t>
            </a:r>
            <a:r>
              <a:rPr lang="es-ES" sz="2000" b="1" dirty="0" err="1">
                <a:solidFill>
                  <a:srgbClr val="00FF00"/>
                </a:solidFill>
                <a:latin typeface="Calibri" panose="020F0502020204030204" pitchFamily="34" charset="0"/>
                <a:cs typeface="Calibri" panose="020F0502020204030204" pitchFamily="34" charset="0"/>
              </a:rPr>
              <a:t>baik</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belum</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tentu</a:t>
            </a:r>
            <a:r>
              <a:rPr lang="es-ES" sz="2000" b="1" dirty="0">
                <a:solidFill>
                  <a:srgbClr val="00FF00"/>
                </a:solidFill>
                <a:latin typeface="Calibri" panose="020F0502020204030204" pitchFamily="34" charset="0"/>
                <a:cs typeface="Calibri" panose="020F0502020204030204" pitchFamily="34" charset="0"/>
              </a:rPr>
              <a:t> </a:t>
            </a:r>
            <a:r>
              <a:rPr lang="es-ES" sz="2000" b="1" dirty="0" err="1">
                <a:solidFill>
                  <a:srgbClr val="00FF00"/>
                </a:solidFill>
                <a:latin typeface="Calibri" panose="020F0502020204030204" pitchFamily="34" charset="0"/>
                <a:cs typeface="Calibri" panose="020F0502020204030204" pitchFamily="34" charset="0"/>
              </a:rPr>
              <a:t>sebaliknya</a:t>
            </a:r>
            <a:r>
              <a:rPr lang="es-ES" sz="2000" b="1" dirty="0">
                <a:solidFill>
                  <a:srgbClr val="00FF00"/>
                </a:solidFill>
                <a:latin typeface="Calibri" panose="020F0502020204030204" pitchFamily="34" charset="0"/>
                <a:cs typeface="Calibri" panose="020F0502020204030204" pitchFamily="34" charset="0"/>
              </a:rPr>
              <a:t>)</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Perbaikan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berkelanjutan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terus</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menerus</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i="1" dirty="0">
                <a:solidFill>
                  <a:srgbClr val="00FF00"/>
                </a:solidFill>
                <a:latin typeface="Calibri" panose="020F0502020204030204" pitchFamily="34" charset="0"/>
                <a:cs typeface="Calibri" panose="020F0502020204030204" pitchFamily="34" charset="0"/>
              </a:rPr>
              <a:t>Zero defect</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Mulai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dari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hal-hal</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kecil</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Mengutamakan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kerjasama</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melalui</a:t>
            </a:r>
            <a:r>
              <a:rPr lang="en-US" sz="2000" b="1" dirty="0">
                <a:solidFill>
                  <a:srgbClr val="00FF00"/>
                </a:solidFill>
                <a:latin typeface="Calibri" panose="020F0502020204030204" pitchFamily="34" charset="0"/>
                <a:cs typeface="Calibri" panose="020F0502020204030204" pitchFamily="34" charset="0"/>
              </a:rPr>
              <a:t> </a:t>
            </a:r>
            <a:r>
              <a:rPr lang="en-US" sz="2000" b="1" i="1" dirty="0" err="1">
                <a:solidFill>
                  <a:srgbClr val="00FF00"/>
                </a:solidFill>
                <a:latin typeface="Calibri" panose="020F0502020204030204" pitchFamily="34" charset="0"/>
                <a:cs typeface="Calibri" panose="020F0502020204030204" pitchFamily="34" charset="0"/>
              </a:rPr>
              <a:t>tim</a:t>
            </a:r>
            <a:r>
              <a:rPr lang="en-US" sz="2000" b="1" i="1" dirty="0">
                <a:solidFill>
                  <a:srgbClr val="00FF00"/>
                </a:solidFill>
                <a:latin typeface="Calibri" panose="020F0502020204030204" pitchFamily="34" charset="0"/>
                <a:cs typeface="Calibri" panose="020F0502020204030204" pitchFamily="34" charset="0"/>
              </a:rPr>
              <a:t> work </a:t>
            </a:r>
            <a:r>
              <a:rPr lang="en-US" sz="2000" b="1" dirty="0" err="1">
                <a:solidFill>
                  <a:srgbClr val="00FF00"/>
                </a:solidFill>
                <a:latin typeface="Calibri" panose="020F0502020204030204" pitchFamily="34" charset="0"/>
                <a:cs typeface="Calibri" panose="020F0502020204030204" pitchFamily="34" charset="0"/>
              </a:rPr>
              <a:t>dan</a:t>
            </a:r>
            <a:r>
              <a:rPr lang="en-US" sz="2000" b="1" dirty="0">
                <a:solidFill>
                  <a:srgbClr val="00FF00"/>
                </a:solidFill>
                <a:latin typeface="Calibri" panose="020F0502020204030204" pitchFamily="34" charset="0"/>
                <a:cs typeface="Calibri" panose="020F0502020204030204" pitchFamily="34" charset="0"/>
              </a:rPr>
              <a:t> </a:t>
            </a:r>
            <a:r>
              <a:rPr lang="en-US" sz="2000" b="1" i="1" dirty="0">
                <a:solidFill>
                  <a:srgbClr val="00FF00"/>
                </a:solidFill>
                <a:latin typeface="Calibri" panose="020F0502020204030204" pitchFamily="34" charset="0"/>
                <a:cs typeface="Calibri" panose="020F0502020204030204" pitchFamily="34" charset="0"/>
              </a:rPr>
              <a:t>work </a:t>
            </a:r>
            <a:r>
              <a:rPr lang="en-US" sz="2000" b="1" i="1" dirty="0" err="1">
                <a:solidFill>
                  <a:srgbClr val="00FF00"/>
                </a:solidFill>
                <a:latin typeface="Calibri" panose="020F0502020204030204" pitchFamily="34" charset="0"/>
                <a:cs typeface="Calibri" panose="020F0502020204030204" pitchFamily="34" charset="0"/>
              </a:rPr>
              <a:t>tim</a:t>
            </a:r>
            <a:r>
              <a:rPr lang="en-US" sz="2000" b="1" dirty="0">
                <a:solidFill>
                  <a:srgbClr val="00FF00"/>
                </a:solidFill>
                <a:latin typeface="Calibri" panose="020F0502020204030204" pitchFamily="34" charset="0"/>
                <a:cs typeface="Calibri" panose="020F0502020204030204" pitchFamily="34" charset="0"/>
              </a:rPr>
              <a:t> </a:t>
            </a: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Pemberdayaan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partisipasi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aktif</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karyawan</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a:solidFill>
                  <a:srgbClr val="00FF00"/>
                </a:solidFill>
                <a:latin typeface="Calibri" panose="020F0502020204030204" pitchFamily="34" charset="0"/>
                <a:cs typeface="Calibri" panose="020F0502020204030204" pitchFamily="34" charset="0"/>
              </a:rPr>
              <a:t>Data </a:t>
            </a:r>
            <a:r>
              <a:rPr lang="en-US" sz="2000" b="1" dirty="0" err="1">
                <a:solidFill>
                  <a:srgbClr val="00FF00"/>
                </a:solidFill>
                <a:latin typeface="Calibri" panose="020F0502020204030204" pitchFamily="34" charset="0"/>
                <a:cs typeface="Calibri" panose="020F0502020204030204" pitchFamily="34" charset="0"/>
              </a:rPr>
              <a:t>sebagai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sumber</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pengambilan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keputusan</a:t>
            </a:r>
            <a:r>
              <a:rPr lang="en-US" sz="2000" b="1" dirty="0">
                <a:solidFill>
                  <a:srgbClr val="00FF00"/>
                </a:solidFill>
                <a:latin typeface="Calibri" panose="020F0502020204030204" pitchFamily="34" charset="0"/>
                <a:cs typeface="Calibri" panose="020F0502020204030204" pitchFamily="34" charset="0"/>
              </a:rPr>
              <a:t> </a:t>
            </a: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Menggunakan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alat</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teknik</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tertentu</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dalam</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identifikasi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penyelesaian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masalah</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Mencegah</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lebih</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baik</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daripada</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memperbaiki</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a:solidFill>
                  <a:srgbClr val="00FF00"/>
                </a:solidFill>
                <a:latin typeface="Calibri" panose="020F0502020204030204" pitchFamily="34" charset="0"/>
                <a:cs typeface="Calibri" panose="020F0502020204030204" pitchFamily="34" charset="0"/>
              </a:rPr>
              <a:t>Gaya </a:t>
            </a:r>
            <a:r>
              <a:rPr lang="en-US" sz="2000" b="1" dirty="0" err="1">
                <a:solidFill>
                  <a:srgbClr val="00FF00"/>
                </a:solidFill>
                <a:latin typeface="Calibri" panose="020F0502020204030204" pitchFamily="34" charset="0"/>
                <a:cs typeface="Calibri" panose="020F0502020204030204" pitchFamily="34" charset="0"/>
              </a:rPr>
              <a:t>kepemimpinan</a:t>
            </a:r>
            <a:r>
              <a:rPr lang="en-US" sz="2000" b="1" dirty="0">
                <a:solidFill>
                  <a:srgbClr val="00FF00"/>
                </a:solidFill>
                <a:latin typeface="Calibri" panose="020F0502020204030204" pitchFamily="34" charset="0"/>
                <a:cs typeface="Calibri" panose="020F0502020204030204" pitchFamily="34" charset="0"/>
              </a:rPr>
              <a:t> yang “</a:t>
            </a:r>
            <a:r>
              <a:rPr lang="en-US" sz="2000" b="1" dirty="0" err="1">
                <a:solidFill>
                  <a:srgbClr val="00FF00"/>
                </a:solidFill>
                <a:latin typeface="Calibri" panose="020F0502020204030204" pitchFamily="34" charset="0"/>
                <a:cs typeface="Calibri" panose="020F0502020204030204" pitchFamily="34" charset="0"/>
              </a:rPr>
              <a:t>bermutu</a:t>
            </a:r>
            <a:r>
              <a:rPr lang="en-US" sz="2000" b="1" dirty="0">
                <a:solidFill>
                  <a:srgbClr val="00FF00"/>
                </a:solidFill>
                <a:latin typeface="Calibri" panose="020F0502020204030204" pitchFamily="34" charset="0"/>
                <a:cs typeface="Calibri" panose="020F0502020204030204" pitchFamily="34" charset="0"/>
              </a:rPr>
              <a:t>”</a:t>
            </a: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Melayani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bukan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dilayani</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Melayani</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dengan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sepenuh</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hati</a:t>
            </a:r>
            <a:endParaRPr lang="en-US" sz="2000" b="1" dirty="0">
              <a:solidFill>
                <a:srgbClr val="00FF00"/>
              </a:solidFill>
              <a:latin typeface="Calibri" panose="020F0502020204030204" pitchFamily="34" charset="0"/>
              <a:cs typeface="Calibri" panose="020F0502020204030204" pitchFamily="34" charset="0"/>
            </a:endParaRPr>
          </a:p>
          <a:p>
            <a:pPr marL="228600" indent="-228600">
              <a:buFontTx/>
              <a:buChar char="•"/>
            </a:pPr>
            <a:r>
              <a:rPr lang="en-US" sz="2000" b="1" dirty="0" err="1">
                <a:solidFill>
                  <a:srgbClr val="00FF00"/>
                </a:solidFill>
                <a:latin typeface="Calibri" panose="020F0502020204030204" pitchFamily="34" charset="0"/>
                <a:cs typeface="Calibri" panose="020F0502020204030204" pitchFamily="34" charset="0"/>
              </a:rPr>
              <a:t>Prioritas</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pada</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kepuasan</a:t>
            </a:r>
            <a:r>
              <a:rPr lang="en-US" sz="2000" b="1" dirty="0">
                <a:solidFill>
                  <a:srgbClr val="00FF00"/>
                </a:solidFill>
                <a:latin typeface="Calibri" panose="020F0502020204030204" pitchFamily="34" charset="0"/>
                <a:cs typeface="Calibri" panose="020F0502020204030204" pitchFamily="34" charset="0"/>
              </a:rPr>
              <a:t> </a:t>
            </a:r>
            <a:r>
              <a:rPr lang="en-US" sz="2000" b="1" dirty="0" err="1">
                <a:solidFill>
                  <a:srgbClr val="00FF00"/>
                </a:solidFill>
                <a:latin typeface="Calibri" panose="020F0502020204030204" pitchFamily="34" charset="0"/>
                <a:cs typeface="Calibri" panose="020F0502020204030204" pitchFamily="34" charset="0"/>
              </a:rPr>
              <a:t>pelanggan</a:t>
            </a:r>
            <a:r>
              <a:rPr lang="en-US" sz="2000" b="1" dirty="0">
                <a:solidFill>
                  <a:srgbClr val="00FF00"/>
                </a:solidFill>
                <a:latin typeface="Calibri" panose="020F0502020204030204" pitchFamily="34" charset="0"/>
                <a:cs typeface="Calibri" panose="020F0502020204030204" pitchFamily="34" charset="0"/>
              </a:rPr>
              <a:t> </a:t>
            </a:r>
          </a:p>
        </p:txBody>
      </p:sp>
      <p:sp>
        <p:nvSpPr>
          <p:cNvPr id="25605" name="Rectangle 5"/>
          <p:cNvSpPr>
            <a:spLocks noGrp="1" noChangeArrowheads="1"/>
          </p:cNvSpPr>
          <p:nvPr>
            <p:ph type="title"/>
          </p:nvPr>
        </p:nvSpPr>
        <p:spPr>
          <a:xfrm>
            <a:off x="1828800" y="277814"/>
            <a:ext cx="8382000" cy="865187"/>
          </a:xfrm>
          <a:noFill/>
          <a:ln w="38100">
            <a:noFill/>
          </a:ln>
        </p:spPr>
        <p:txBody>
          <a:bodyPr>
            <a:normAutofit fontScale="90000"/>
          </a:bodyPr>
          <a:lstStyle/>
          <a:p>
            <a:r>
              <a:rPr lang="en-US" sz="3600" b="1" dirty="0" err="1">
                <a:solidFill>
                  <a:srgbClr val="FFFF00"/>
                </a:solidFill>
              </a:rPr>
              <a:t>Beberapa</a:t>
            </a:r>
            <a:r>
              <a:rPr lang="en-US" sz="3600" b="1" dirty="0">
                <a:solidFill>
                  <a:srgbClr val="FFFF00"/>
                </a:solidFill>
              </a:rPr>
              <a:t> </a:t>
            </a:r>
            <a:r>
              <a:rPr lang="en-US" sz="3600" b="1" dirty="0" err="1">
                <a:solidFill>
                  <a:srgbClr val="FFFF00"/>
                </a:solidFill>
              </a:rPr>
              <a:t>Kata</a:t>
            </a:r>
            <a:r>
              <a:rPr lang="en-US" sz="3600" b="1" dirty="0">
                <a:solidFill>
                  <a:srgbClr val="FFFF00"/>
                </a:solidFill>
              </a:rPr>
              <a:t> </a:t>
            </a:r>
            <a:r>
              <a:rPr lang="en-US" sz="3600" b="1" dirty="0" err="1">
                <a:solidFill>
                  <a:srgbClr val="FFFF00"/>
                </a:solidFill>
              </a:rPr>
              <a:t>Kunci</a:t>
            </a:r>
            <a:r>
              <a:rPr lang="en-US" sz="3600" b="1" dirty="0">
                <a:solidFill>
                  <a:srgbClr val="FFFF00"/>
                </a:solidFill>
              </a:rPr>
              <a:t> </a:t>
            </a:r>
            <a:r>
              <a:rPr lang="en-US" sz="3600" b="1" dirty="0" err="1">
                <a:solidFill>
                  <a:srgbClr val="FFFF00"/>
                </a:solidFill>
              </a:rPr>
              <a:t>Dalam</a:t>
            </a:r>
            <a:r>
              <a:rPr lang="en-US" sz="3600" b="1" dirty="0">
                <a:solidFill>
                  <a:srgbClr val="FFFF00"/>
                </a:solidFill>
              </a:rPr>
              <a:t> </a:t>
            </a:r>
            <a:r>
              <a:rPr lang="en-US" sz="3600" b="1" dirty="0" err="1">
                <a:solidFill>
                  <a:srgbClr val="FFFF00"/>
                </a:solidFill>
              </a:rPr>
              <a:t>Konsep</a:t>
            </a:r>
            <a:r>
              <a:rPr lang="en-US" sz="3600" b="1" dirty="0">
                <a:solidFill>
                  <a:srgbClr val="FFFF00"/>
                </a:solidFill>
              </a:rPr>
              <a:t> TQM</a:t>
            </a:r>
          </a:p>
        </p:txBody>
      </p:sp>
    </p:spTree>
    <p:extLst>
      <p:ext uri="{BB962C8B-B14F-4D97-AF65-F5344CB8AC3E}">
        <p14:creationId xmlns:p14="http://schemas.microsoft.com/office/powerpoint/2010/main" val="13046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49FF33-FF03-641B-644E-4D2BF6854079}"/>
              </a:ext>
            </a:extLst>
          </p:cNvPr>
          <p:cNvSpPr>
            <a:spLocks noGrp="1"/>
          </p:cNvSpPr>
          <p:nvPr>
            <p:ph type="sldNum" sz="quarter" idx="4"/>
          </p:nvPr>
        </p:nvSpPr>
        <p:spPr/>
        <p:txBody>
          <a:bodyPr/>
          <a:lstStyle/>
          <a:p>
            <a:fld id="{EA87306C-81BA-4795-A5CA-9392456A8C1E}" type="slidenum">
              <a:rPr lang="en-US" smtClean="0"/>
              <a:pPr/>
              <a:t>18</a:t>
            </a:fld>
            <a:endParaRPr lang="en-US" dirty="0"/>
          </a:p>
        </p:txBody>
      </p:sp>
      <p:pic>
        <p:nvPicPr>
          <p:cNvPr id="8" name="Picture 7">
            <a:extLst>
              <a:ext uri="{FF2B5EF4-FFF2-40B4-BE49-F238E27FC236}">
                <a16:creationId xmlns:a16="http://schemas.microsoft.com/office/drawing/2014/main" id="{3F4DBA6B-B317-64E4-15FB-D0E8F53694B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0" y="1073426"/>
            <a:ext cx="6096000" cy="4919870"/>
          </a:xfrm>
          <a:prstGeom prst="rect">
            <a:avLst/>
          </a:prstGeom>
        </p:spPr>
      </p:pic>
      <p:sp>
        <p:nvSpPr>
          <p:cNvPr id="10" name="Rectangle 3">
            <a:extLst>
              <a:ext uri="{FF2B5EF4-FFF2-40B4-BE49-F238E27FC236}">
                <a16:creationId xmlns:a16="http://schemas.microsoft.com/office/drawing/2014/main" id="{94E17394-ACCF-BCC1-C18F-54E1DF1FF2B6}"/>
              </a:ext>
            </a:extLst>
          </p:cNvPr>
          <p:cNvSpPr txBox="1">
            <a:spLocks noChangeArrowheads="1"/>
          </p:cNvSpPr>
          <p:nvPr/>
        </p:nvSpPr>
        <p:spPr>
          <a:xfrm>
            <a:off x="6003234" y="1270379"/>
            <a:ext cx="5743062" cy="452596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rabicPeriod"/>
            </a:pPr>
            <a:r>
              <a:rPr lang="en-GB" altLang="en-US" b="1" dirty="0">
                <a:solidFill>
                  <a:srgbClr val="FF0000"/>
                </a:solidFill>
                <a:latin typeface="Arial" panose="020B0604020202020204" pitchFamily="34" charset="0"/>
                <a:cs typeface="Arial" panose="020B0604020202020204" pitchFamily="34" charset="0"/>
              </a:rPr>
              <a:t>Leadership</a:t>
            </a:r>
          </a:p>
          <a:p>
            <a:pPr marL="609600" indent="-609600">
              <a:buFontTx/>
              <a:buAutoNum type="arabicPeriod"/>
            </a:pPr>
            <a:r>
              <a:rPr lang="en-GB" altLang="en-US" b="1" dirty="0">
                <a:solidFill>
                  <a:srgbClr val="92D050"/>
                </a:solidFill>
                <a:latin typeface="Arial" panose="020B0604020202020204" pitchFamily="34" charset="0"/>
                <a:cs typeface="Arial" panose="020B0604020202020204" pitchFamily="34" charset="0"/>
              </a:rPr>
              <a:t>Customer Satisfaction</a:t>
            </a:r>
          </a:p>
          <a:p>
            <a:pPr marL="609600" indent="-609600">
              <a:buFontTx/>
              <a:buAutoNum type="arabicPeriod"/>
            </a:pPr>
            <a:r>
              <a:rPr lang="en-GB" altLang="en-US" b="1" dirty="0">
                <a:solidFill>
                  <a:srgbClr val="92D050"/>
                </a:solidFill>
                <a:latin typeface="Arial" panose="020B0604020202020204" pitchFamily="34" charset="0"/>
                <a:cs typeface="Arial" panose="020B0604020202020204" pitchFamily="34" charset="0"/>
              </a:rPr>
              <a:t>Employee Involvement</a:t>
            </a:r>
          </a:p>
          <a:p>
            <a:pPr marL="609600" indent="-609600">
              <a:buFontTx/>
              <a:buAutoNum type="arabicPeriod"/>
            </a:pPr>
            <a:r>
              <a:rPr lang="en-GB" altLang="en-US" b="1" dirty="0">
                <a:solidFill>
                  <a:srgbClr val="92D050"/>
                </a:solidFill>
                <a:latin typeface="Arial" panose="020B0604020202020204" pitchFamily="34" charset="0"/>
                <a:cs typeface="Arial" panose="020B0604020202020204" pitchFamily="34" charset="0"/>
              </a:rPr>
              <a:t>Continuous Process Improvement</a:t>
            </a:r>
          </a:p>
          <a:p>
            <a:pPr marL="609600" indent="-609600">
              <a:buFontTx/>
              <a:buAutoNum type="arabicPeriod"/>
            </a:pPr>
            <a:r>
              <a:rPr lang="en-GB" altLang="en-US" b="1" dirty="0">
                <a:solidFill>
                  <a:srgbClr val="92D050"/>
                </a:solidFill>
                <a:latin typeface="Arial" panose="020B0604020202020204" pitchFamily="34" charset="0"/>
                <a:cs typeface="Arial" panose="020B0604020202020204" pitchFamily="34" charset="0"/>
              </a:rPr>
              <a:t>Supplier Partnership</a:t>
            </a:r>
          </a:p>
          <a:p>
            <a:pPr marL="609600" indent="-609600">
              <a:buFontTx/>
              <a:buAutoNum type="arabicPeriod"/>
            </a:pPr>
            <a:r>
              <a:rPr lang="en-GB" altLang="en-US" b="1" dirty="0">
                <a:solidFill>
                  <a:srgbClr val="92D050"/>
                </a:solidFill>
                <a:latin typeface="Arial" panose="020B0604020202020204" pitchFamily="34" charset="0"/>
                <a:cs typeface="Arial" panose="020B0604020202020204" pitchFamily="34" charset="0"/>
              </a:rPr>
              <a:t>Performance Measures</a:t>
            </a:r>
          </a:p>
          <a:p>
            <a:pPr marL="0" indent="0">
              <a:buFont typeface="Arial" panose="020B0604020202020204" pitchFamily="34" charset="0"/>
              <a:buNone/>
            </a:pPr>
            <a:r>
              <a:rPr lang="en-GB" altLang="en-US" b="1" dirty="0">
                <a:solidFill>
                  <a:srgbClr val="92D050"/>
                </a:solidFill>
                <a:latin typeface="Arial" panose="020B0604020202020204" pitchFamily="34" charset="0"/>
                <a:cs typeface="Arial" panose="020B0604020202020204" pitchFamily="34" charset="0"/>
              </a:rPr>
              <a:t>(</a:t>
            </a:r>
            <a:r>
              <a:rPr lang="en-GB" altLang="en-US" b="1" dirty="0" err="1">
                <a:solidFill>
                  <a:srgbClr val="92D050"/>
                </a:solidFill>
                <a:latin typeface="Arial" panose="020B0604020202020204" pitchFamily="34" charset="0"/>
                <a:cs typeface="Arial" panose="020B0604020202020204" pitchFamily="34" charset="0"/>
              </a:rPr>
              <a:t>Semua</a:t>
            </a:r>
            <a:r>
              <a:rPr lang="en-GB" altLang="en-US" b="1" dirty="0">
                <a:solidFill>
                  <a:srgbClr val="92D050"/>
                </a:solidFill>
                <a:latin typeface="Arial" panose="020B0604020202020204" pitchFamily="34" charset="0"/>
                <a:cs typeface="Arial" panose="020B0604020202020204" pitchFamily="34" charset="0"/>
              </a:rPr>
              <a:t> yang di </a:t>
            </a:r>
            <a:r>
              <a:rPr lang="en-GB" altLang="en-US" b="1" dirty="0" err="1">
                <a:solidFill>
                  <a:srgbClr val="92D050"/>
                </a:solidFill>
                <a:latin typeface="Arial" panose="020B0604020202020204" pitchFamily="34" charset="0"/>
                <a:cs typeface="Arial" panose="020B0604020202020204" pitchFamily="34" charset="0"/>
              </a:rPr>
              <a:t>atas</a:t>
            </a:r>
            <a:r>
              <a:rPr lang="en-GB" altLang="en-US" b="1" dirty="0">
                <a:solidFill>
                  <a:srgbClr val="92D050"/>
                </a:solidFill>
                <a:latin typeface="Arial" panose="020B0604020202020204" pitchFamily="34" charset="0"/>
                <a:cs typeface="Arial" panose="020B0604020202020204" pitchFamily="34" charset="0"/>
              </a:rPr>
              <a:t> </a:t>
            </a:r>
            <a:r>
              <a:rPr lang="en-GB" altLang="en-US" b="1" dirty="0" err="1">
                <a:solidFill>
                  <a:srgbClr val="92D050"/>
                </a:solidFill>
                <a:latin typeface="Arial" panose="020B0604020202020204" pitchFamily="34" charset="0"/>
                <a:cs typeface="Arial" panose="020B0604020202020204" pitchFamily="34" charset="0"/>
              </a:rPr>
              <a:t>adalah</a:t>
            </a:r>
            <a:r>
              <a:rPr lang="en-GB" altLang="en-US" b="1" dirty="0">
                <a:solidFill>
                  <a:srgbClr val="92D050"/>
                </a:solidFill>
                <a:latin typeface="Arial" panose="020B0604020202020204" pitchFamily="34" charset="0"/>
                <a:cs typeface="Arial" panose="020B0604020202020204" pitchFamily="34" charset="0"/>
              </a:rPr>
              <a:t> </a:t>
            </a:r>
            <a:r>
              <a:rPr lang="en-GB" altLang="en-US" b="1" dirty="0" err="1">
                <a:solidFill>
                  <a:srgbClr val="92D050"/>
                </a:solidFill>
                <a:latin typeface="Arial" panose="020B0604020202020204" pitchFamily="34" charset="0"/>
                <a:cs typeface="Arial" panose="020B0604020202020204" pitchFamily="34" charset="0"/>
              </a:rPr>
              <a:t>cara</a:t>
            </a:r>
            <a:r>
              <a:rPr lang="en-GB" altLang="en-US" b="1" dirty="0">
                <a:solidFill>
                  <a:srgbClr val="92D050"/>
                </a:solidFill>
                <a:latin typeface="Arial" panose="020B0604020202020204" pitchFamily="34" charset="0"/>
                <a:cs typeface="Arial" panose="020B0604020202020204" pitchFamily="34" charset="0"/>
              </a:rPr>
              <a:t> excellence </a:t>
            </a:r>
            <a:r>
              <a:rPr lang="en-GB" altLang="en-US" b="1" dirty="0" err="1">
                <a:solidFill>
                  <a:srgbClr val="92D050"/>
                </a:solidFill>
                <a:latin typeface="Arial" panose="020B0604020202020204" pitchFamily="34" charset="0"/>
                <a:cs typeface="Arial" panose="020B0604020202020204" pitchFamily="34" charset="0"/>
              </a:rPr>
              <a:t>untuk</a:t>
            </a:r>
            <a:r>
              <a:rPr lang="en-GB" altLang="en-US" b="1" dirty="0">
                <a:solidFill>
                  <a:srgbClr val="92D050"/>
                </a:solidFill>
                <a:latin typeface="Arial" panose="020B0604020202020204" pitchFamily="34" charset="0"/>
                <a:cs typeface="Arial" panose="020B0604020202020204" pitchFamily="34" charset="0"/>
              </a:rPr>
              <a:t> </a:t>
            </a:r>
            <a:r>
              <a:rPr lang="en-GB" altLang="en-US" b="1" dirty="0" err="1">
                <a:solidFill>
                  <a:srgbClr val="92D050"/>
                </a:solidFill>
                <a:latin typeface="Arial" panose="020B0604020202020204" pitchFamily="34" charset="0"/>
                <a:cs typeface="Arial" panose="020B0604020202020204" pitchFamily="34" charset="0"/>
              </a:rPr>
              <a:t>menjalankan</a:t>
            </a:r>
            <a:r>
              <a:rPr lang="en-GB" altLang="en-US" b="1" dirty="0">
                <a:solidFill>
                  <a:srgbClr val="92D050"/>
                </a:solidFill>
                <a:latin typeface="Arial" panose="020B0604020202020204" pitchFamily="34" charset="0"/>
                <a:cs typeface="Arial" panose="020B0604020202020204" pitchFamily="34" charset="0"/>
              </a:rPr>
              <a:t> </a:t>
            </a:r>
            <a:r>
              <a:rPr lang="en-GB" altLang="en-US" b="1" dirty="0" err="1">
                <a:solidFill>
                  <a:srgbClr val="92D050"/>
                </a:solidFill>
                <a:latin typeface="Arial" panose="020B0604020202020204" pitchFamily="34" charset="0"/>
                <a:cs typeface="Arial" panose="020B0604020202020204" pitchFamily="34" charset="0"/>
              </a:rPr>
              <a:t>bisnis</a:t>
            </a:r>
            <a:r>
              <a:rPr lang="en-GB" altLang="en-US" b="1" dirty="0">
                <a:solidFill>
                  <a:srgbClr val="92D050"/>
                </a:solidFill>
                <a:latin typeface="Arial" panose="020B0604020202020204" pitchFamily="34" charset="0"/>
                <a:cs typeface="Arial" panose="020B0604020202020204" pitchFamily="34" charset="0"/>
              </a:rPr>
              <a:t>)</a:t>
            </a:r>
            <a:endParaRPr lang="en-US" altLang="en-US" b="1" dirty="0">
              <a:solidFill>
                <a:srgbClr val="92D05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5CE30C3-5BAC-73C6-1A17-F99FD5BC8DAD}"/>
              </a:ext>
            </a:extLst>
          </p:cNvPr>
          <p:cNvSpPr txBox="1"/>
          <p:nvPr/>
        </p:nvSpPr>
        <p:spPr>
          <a:xfrm>
            <a:off x="5237921" y="415236"/>
            <a:ext cx="6778487" cy="707886"/>
          </a:xfrm>
          <a:prstGeom prst="rect">
            <a:avLst/>
          </a:prstGeom>
          <a:noFill/>
        </p:spPr>
        <p:txBody>
          <a:bodyPr wrap="square">
            <a:spAutoFit/>
          </a:bodyPr>
          <a:lstStyle/>
          <a:p>
            <a:pPr algn="ctr"/>
            <a:r>
              <a:rPr lang="en-GB" altLang="en-US" sz="4000" b="1" dirty="0"/>
              <a:t>Enam </a:t>
            </a:r>
            <a:r>
              <a:rPr lang="en-GB" altLang="en-US" sz="4000" b="1" dirty="0" err="1"/>
              <a:t>Konsep</a:t>
            </a:r>
            <a:r>
              <a:rPr lang="en-GB" altLang="en-US" sz="4000" b="1" dirty="0"/>
              <a:t> Dasar TQM</a:t>
            </a:r>
            <a:endParaRPr lang="en-US" sz="4000" b="1" dirty="0"/>
          </a:p>
        </p:txBody>
      </p:sp>
    </p:spTree>
    <p:extLst>
      <p:ext uri="{BB962C8B-B14F-4D97-AF65-F5344CB8AC3E}">
        <p14:creationId xmlns:p14="http://schemas.microsoft.com/office/powerpoint/2010/main" val="227954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1EAECC2-C790-31E4-DE79-F626499D037F}"/>
              </a:ext>
            </a:extLst>
          </p:cNvPr>
          <p:cNvSpPr>
            <a:spLocks noGrp="1"/>
          </p:cNvSpPr>
          <p:nvPr>
            <p:ph type="sldNum" sz="quarter" idx="4"/>
          </p:nvPr>
        </p:nvSpPr>
        <p:spPr/>
        <p:txBody>
          <a:bodyPr/>
          <a:lstStyle/>
          <a:p>
            <a:fld id="{EA87306C-81BA-4795-A5CA-9392456A8C1E}" type="slidenum">
              <a:rPr lang="en-US" smtClean="0"/>
              <a:pPr/>
              <a:t>19</a:t>
            </a:fld>
            <a:endParaRPr lang="en-US" dirty="0"/>
          </a:p>
        </p:txBody>
      </p:sp>
      <p:pic>
        <p:nvPicPr>
          <p:cNvPr id="12" name="Picture 11">
            <a:extLst>
              <a:ext uri="{FF2B5EF4-FFF2-40B4-BE49-F238E27FC236}">
                <a16:creationId xmlns:a16="http://schemas.microsoft.com/office/drawing/2014/main" id="{DBB74618-A346-5380-D599-1556A83397C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172279" y="1917592"/>
            <a:ext cx="3186205" cy="3484412"/>
          </a:xfrm>
          <a:prstGeom prst="rect">
            <a:avLst/>
          </a:prstGeom>
        </p:spPr>
      </p:pic>
      <p:sp>
        <p:nvSpPr>
          <p:cNvPr id="13" name="TextBox 12">
            <a:extLst>
              <a:ext uri="{FF2B5EF4-FFF2-40B4-BE49-F238E27FC236}">
                <a16:creationId xmlns:a16="http://schemas.microsoft.com/office/drawing/2014/main" id="{6302F1B0-41EC-39F9-CB21-F971B9EB89DF}"/>
              </a:ext>
            </a:extLst>
          </p:cNvPr>
          <p:cNvSpPr txBox="1"/>
          <p:nvPr/>
        </p:nvSpPr>
        <p:spPr>
          <a:xfrm>
            <a:off x="437169" y="1022081"/>
            <a:ext cx="7558223" cy="584775"/>
          </a:xfrm>
          <a:prstGeom prst="rect">
            <a:avLst/>
          </a:prstGeom>
          <a:noFill/>
        </p:spPr>
        <p:txBody>
          <a:bodyPr wrap="none" rtlCol="0">
            <a:spAutoFit/>
          </a:bodyPr>
          <a:lstStyle/>
          <a:p>
            <a:r>
              <a:rPr lang="en-US" sz="3200" b="1" cap="all" dirty="0">
                <a:solidFill>
                  <a:schemeClr val="tx2"/>
                </a:solidFill>
                <a:latin typeface="open_sanssemibold"/>
              </a:rPr>
              <a:t>TOTAL QUALITY MANAGEMENT PRINCIPLES</a:t>
            </a:r>
          </a:p>
        </p:txBody>
      </p:sp>
      <p:sp>
        <p:nvSpPr>
          <p:cNvPr id="15" name="TextBox 14">
            <a:extLst>
              <a:ext uri="{FF2B5EF4-FFF2-40B4-BE49-F238E27FC236}">
                <a16:creationId xmlns:a16="http://schemas.microsoft.com/office/drawing/2014/main" id="{0763C966-2116-01F8-9DB1-131D8863BFA1}"/>
              </a:ext>
            </a:extLst>
          </p:cNvPr>
          <p:cNvSpPr txBox="1"/>
          <p:nvPr/>
        </p:nvSpPr>
        <p:spPr>
          <a:xfrm>
            <a:off x="3269032" y="2526722"/>
            <a:ext cx="5020204" cy="3046988"/>
          </a:xfrm>
          <a:prstGeom prst="rect">
            <a:avLst/>
          </a:prstGeom>
          <a:noFill/>
        </p:spPr>
        <p:txBody>
          <a:bodyPr wrap="square">
            <a:spAutoFit/>
          </a:bodyPr>
          <a:lstStyle/>
          <a:p>
            <a:pPr fontAlgn="base">
              <a:buFont typeface="Arial" panose="020B0604020202020204" pitchFamily="34" charset="0"/>
              <a:buChar char="•"/>
            </a:pPr>
            <a:r>
              <a:rPr lang="en-US" sz="2400" b="1" dirty="0">
                <a:solidFill>
                  <a:schemeClr val="tx2"/>
                </a:solidFill>
                <a:latin typeface="Century Gothic" panose="020B0502020202020204" pitchFamily="34" charset="0"/>
              </a:rPr>
              <a:t>Customer Satisfaction </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Employee Commitment </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Fact-Based Decision Making</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Effective Communications</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Strategic Thinking</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Integrated System</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Process-Centered</a:t>
            </a:r>
          </a:p>
          <a:p>
            <a:pPr fontAlgn="base">
              <a:buFont typeface="Arial" panose="020B0604020202020204" pitchFamily="34" charset="0"/>
              <a:buChar char="•"/>
            </a:pPr>
            <a:r>
              <a:rPr lang="en-US" sz="2400" b="1" dirty="0">
                <a:solidFill>
                  <a:schemeClr val="tx2"/>
                </a:solidFill>
                <a:latin typeface="Century Gothic" panose="020B0502020202020204" pitchFamily="34" charset="0"/>
              </a:rPr>
              <a:t>Continuous Improvement</a:t>
            </a:r>
            <a:endParaRPr lang="en-US" sz="2400" b="1" i="0" dirty="0">
              <a:solidFill>
                <a:schemeClr val="tx2"/>
              </a:solidFill>
              <a:effectLst/>
              <a:latin typeface="Century Gothic" panose="020B0502020202020204" pitchFamily="34" charset="0"/>
            </a:endParaRPr>
          </a:p>
        </p:txBody>
      </p:sp>
      <p:pic>
        <p:nvPicPr>
          <p:cNvPr id="16" name="Picture 15">
            <a:extLst>
              <a:ext uri="{FF2B5EF4-FFF2-40B4-BE49-F238E27FC236}">
                <a16:creationId xmlns:a16="http://schemas.microsoft.com/office/drawing/2014/main" id="{BEEBA0DC-09A9-8CA1-6AE7-F4DD983BFD38}"/>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rot="17519059">
            <a:off x="7311131" y="395361"/>
            <a:ext cx="3035533" cy="3044462"/>
          </a:xfrm>
          <a:prstGeom prst="rect">
            <a:avLst/>
          </a:prstGeom>
        </p:spPr>
      </p:pic>
      <p:sp>
        <p:nvSpPr>
          <p:cNvPr id="2" name="TextBox 1">
            <a:extLst>
              <a:ext uri="{FF2B5EF4-FFF2-40B4-BE49-F238E27FC236}">
                <a16:creationId xmlns:a16="http://schemas.microsoft.com/office/drawing/2014/main" id="{301690CE-76EF-63F3-38F0-D161791EDC52}"/>
              </a:ext>
            </a:extLst>
          </p:cNvPr>
          <p:cNvSpPr txBox="1"/>
          <p:nvPr/>
        </p:nvSpPr>
        <p:spPr>
          <a:xfrm>
            <a:off x="8828897" y="3894848"/>
            <a:ext cx="3186205" cy="1815882"/>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Erat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kaitannya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dengan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Kepemimpinan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Bermutu</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42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B8D07A76-999C-1F0F-4196-D2647E4953E4}"/>
              </a:ext>
            </a:extLst>
          </p:cNvPr>
          <p:cNvPicPr>
            <a:picLocks noGrp="1" noChangeAspect="1"/>
          </p:cNvPicPr>
          <p:nvPr>
            <p:ph type="pic" sz="quarter" idx="4294967295"/>
          </p:nvPr>
        </p:nvPicPr>
        <p:blipFill>
          <a:blip r:embed="rId3">
            <a:extLst>
              <a:ext uri="{837473B0-CC2E-450A-ABE3-18F120FF3D39}">
                <a1611:picAttrSrcUrl xmlns:a1611="http://schemas.microsoft.com/office/drawing/2016/11/main" xmlns="" r:id="rId4"/>
              </a:ext>
            </a:extLst>
          </a:blip>
          <a:srcRect l="9599" r="9599"/>
          <a:stretch>
            <a:fillRect/>
          </a:stretch>
        </p:blipFill>
        <p:spPr>
          <a:xfrm>
            <a:off x="76305" y="1600200"/>
            <a:ext cx="4830520" cy="3995530"/>
          </a:xfrm>
        </p:spPr>
      </p:pic>
      <p:sp>
        <p:nvSpPr>
          <p:cNvPr id="21" name="Title 12">
            <a:extLst>
              <a:ext uri="{FF2B5EF4-FFF2-40B4-BE49-F238E27FC236}">
                <a16:creationId xmlns:a16="http://schemas.microsoft.com/office/drawing/2014/main" id="{1ABC052D-6449-1394-7D6F-74FB0A2C1BC9}"/>
              </a:ext>
            </a:extLst>
          </p:cNvPr>
          <p:cNvSpPr txBox="1">
            <a:spLocks/>
          </p:cNvSpPr>
          <p:nvPr/>
        </p:nvSpPr>
        <p:spPr>
          <a:xfrm>
            <a:off x="4055165" y="225287"/>
            <a:ext cx="7851913" cy="805532"/>
          </a:xfrm>
          <a:prstGeom prst="rect">
            <a:avLst/>
          </a:prstGeom>
        </p:spPr>
        <p:txBody>
          <a:bodyPr>
            <a:normAutofit fontScale="975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dirty="0" err="1">
                <a:solidFill>
                  <a:srgbClr val="FFFF00"/>
                </a:solidFill>
              </a:rPr>
              <a:t>Kepemimpinan</a:t>
            </a:r>
            <a:r>
              <a:rPr lang="en-US" sz="4800" b="1" dirty="0">
                <a:solidFill>
                  <a:srgbClr val="FFFF00"/>
                </a:solidFill>
              </a:rPr>
              <a:t> </a:t>
            </a:r>
            <a:r>
              <a:rPr lang="en-US" sz="4800" b="1" dirty="0" err="1">
                <a:solidFill>
                  <a:srgbClr val="FFFF00"/>
                </a:solidFill>
              </a:rPr>
              <a:t>Bermutu</a:t>
            </a:r>
            <a:endParaRPr lang="en-US" sz="4800" b="1" dirty="0">
              <a:solidFill>
                <a:srgbClr val="FFFF00"/>
              </a:solidFill>
            </a:endParaRPr>
          </a:p>
        </p:txBody>
      </p:sp>
      <p:sp>
        <p:nvSpPr>
          <p:cNvPr id="22" name="Content Placeholder 2">
            <a:extLst>
              <a:ext uri="{FF2B5EF4-FFF2-40B4-BE49-F238E27FC236}">
                <a16:creationId xmlns:a16="http://schemas.microsoft.com/office/drawing/2014/main" id="{AFC03D1E-741B-9150-A3F6-5B5928C94CB5}"/>
              </a:ext>
            </a:extLst>
          </p:cNvPr>
          <p:cNvSpPr txBox="1">
            <a:spLocks/>
          </p:cNvSpPr>
          <p:nvPr/>
        </p:nvSpPr>
        <p:spPr>
          <a:xfrm>
            <a:off x="5125278" y="2023776"/>
            <a:ext cx="3486908" cy="3962400"/>
          </a:xfrm>
          <a:prstGeom prst="rect">
            <a:avLst/>
          </a:prstGeom>
        </p:spPr>
        <p:txBody>
          <a:bodyPr>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id-ID" sz="3200" b="1" dirty="0">
                <a:solidFill>
                  <a:srgbClr val="99CCFF"/>
                </a:solidFill>
              </a:rPr>
              <a:t>Filosofi Organisasi </a:t>
            </a:r>
            <a:endParaRPr lang="en-US" sz="3200" b="1" dirty="0">
              <a:solidFill>
                <a:srgbClr val="99CCFF"/>
              </a:solidFill>
            </a:endParaRPr>
          </a:p>
          <a:p>
            <a:r>
              <a:rPr lang="en-US" sz="3200" b="1" dirty="0" err="1">
                <a:solidFill>
                  <a:srgbClr val="99CCFF"/>
                </a:solidFill>
              </a:rPr>
              <a:t>Visi</a:t>
            </a:r>
            <a:endParaRPr lang="en-US" sz="3200" b="1" dirty="0">
              <a:solidFill>
                <a:srgbClr val="99CCFF"/>
              </a:solidFill>
            </a:endParaRPr>
          </a:p>
          <a:p>
            <a:r>
              <a:rPr lang="en-US" sz="3200" b="1" dirty="0" err="1">
                <a:solidFill>
                  <a:srgbClr val="99CCFF"/>
                </a:solidFill>
              </a:rPr>
              <a:t>Misi</a:t>
            </a:r>
            <a:endParaRPr lang="en-US" sz="3200" b="1" dirty="0">
              <a:solidFill>
                <a:srgbClr val="99CCFF"/>
              </a:solidFill>
            </a:endParaRPr>
          </a:p>
          <a:p>
            <a:r>
              <a:rPr lang="en-US" sz="3200" b="1" dirty="0">
                <a:solidFill>
                  <a:srgbClr val="99CCFF"/>
                </a:solidFill>
              </a:rPr>
              <a:t>Nilai-Nilai (Values)</a:t>
            </a:r>
          </a:p>
          <a:p>
            <a:pPr marL="45720" indent="0">
              <a:buFont typeface="Wingdings 2" charset="2"/>
              <a:buNone/>
            </a:pPr>
            <a:endParaRPr lang="en-US" sz="3200" b="1" dirty="0">
              <a:solidFill>
                <a:srgbClr val="99CCFF"/>
              </a:solidFill>
            </a:endParaRPr>
          </a:p>
        </p:txBody>
      </p:sp>
      <p:sp>
        <p:nvSpPr>
          <p:cNvPr id="24" name="Content Placeholder 1">
            <a:extLst>
              <a:ext uri="{FF2B5EF4-FFF2-40B4-BE49-F238E27FC236}">
                <a16:creationId xmlns:a16="http://schemas.microsoft.com/office/drawing/2014/main" id="{5AAE4F03-75AE-44F4-76A3-7C0081ED566B}"/>
              </a:ext>
            </a:extLst>
          </p:cNvPr>
          <p:cNvSpPr txBox="1">
            <a:spLocks/>
          </p:cNvSpPr>
          <p:nvPr/>
        </p:nvSpPr>
        <p:spPr>
          <a:xfrm>
            <a:off x="8628787" y="2023776"/>
            <a:ext cx="3486908" cy="3962400"/>
          </a:xfrm>
          <a:prstGeom prst="rect">
            <a:avLst/>
          </a:prstGeom>
        </p:spPr>
        <p:txBody>
          <a:bodyPr>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sz="3200" b="1">
                <a:solidFill>
                  <a:srgbClr val="99CCFF"/>
                </a:solidFill>
              </a:rPr>
              <a:t>Kebijakan (Policy)</a:t>
            </a:r>
          </a:p>
          <a:p>
            <a:r>
              <a:rPr lang="en-US" sz="3200" b="1">
                <a:solidFill>
                  <a:srgbClr val="99CCFF"/>
                </a:solidFill>
              </a:rPr>
              <a:t>Tujuan-tujuan organisasi</a:t>
            </a:r>
          </a:p>
          <a:p>
            <a:r>
              <a:rPr lang="en-US" sz="3200" b="1">
                <a:solidFill>
                  <a:srgbClr val="99CCFF"/>
                </a:solidFill>
              </a:rPr>
              <a:t>Metodologi</a:t>
            </a:r>
          </a:p>
          <a:p>
            <a:endParaRPr lang="en-US" sz="3200" dirty="0">
              <a:solidFill>
                <a:srgbClr val="99CCFF"/>
              </a:solidFill>
            </a:endParaRPr>
          </a:p>
        </p:txBody>
      </p:sp>
      <p:sp>
        <p:nvSpPr>
          <p:cNvPr id="25" name="TextBox 24">
            <a:extLst>
              <a:ext uri="{FF2B5EF4-FFF2-40B4-BE49-F238E27FC236}">
                <a16:creationId xmlns:a16="http://schemas.microsoft.com/office/drawing/2014/main" id="{B0AD1F92-7949-FBD3-F80F-F465120B9E4A}"/>
              </a:ext>
            </a:extLst>
          </p:cNvPr>
          <p:cNvSpPr txBox="1"/>
          <p:nvPr/>
        </p:nvSpPr>
        <p:spPr>
          <a:xfrm>
            <a:off x="4601816" y="1108069"/>
            <a:ext cx="6758609" cy="646331"/>
          </a:xfrm>
          <a:prstGeom prst="rect">
            <a:avLst/>
          </a:prstGeom>
          <a:noFill/>
        </p:spPr>
        <p:txBody>
          <a:bodyPr wrap="square" rtlCol="0">
            <a:spAutoFit/>
          </a:bodyPr>
          <a:lstStyle/>
          <a:p>
            <a:pPr marL="571500" indent="-571500" algn="ctr">
              <a:buClr>
                <a:srgbClr val="990033"/>
              </a:buClr>
              <a:buFont typeface="Arial" panose="020B0604020202020204" pitchFamily="34" charset="0"/>
              <a:buChar char="֍"/>
            </a:pPr>
            <a:r>
              <a:rPr lang="en-US" sz="3600" b="1" dirty="0"/>
              <a:t>7 </a:t>
            </a:r>
            <a:r>
              <a:rPr lang="en-US" sz="3600" b="1" dirty="0" err="1"/>
              <a:t>hal</a:t>
            </a:r>
            <a:r>
              <a:rPr lang="en-US" sz="3600" b="1" dirty="0"/>
              <a:t> yang </a:t>
            </a:r>
            <a:r>
              <a:rPr lang="en-US" sz="3600" b="1" dirty="0" err="1"/>
              <a:t>harus</a:t>
            </a:r>
            <a:r>
              <a:rPr lang="en-US" sz="3600" b="1" dirty="0"/>
              <a:t> </a:t>
            </a:r>
            <a:r>
              <a:rPr lang="en-US" sz="3600" b="1" dirty="0" err="1"/>
              <a:t>dikuasai</a:t>
            </a:r>
            <a:endParaRPr lang="en-US" sz="3600" b="1" dirty="0"/>
          </a:p>
        </p:txBody>
      </p:sp>
    </p:spTree>
    <p:extLst>
      <p:ext uri="{BB962C8B-B14F-4D97-AF65-F5344CB8AC3E}">
        <p14:creationId xmlns:p14="http://schemas.microsoft.com/office/powerpoint/2010/main" val="76167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351" y="193115"/>
            <a:ext cx="11541909" cy="1200329"/>
          </a:xfrm>
          <a:prstGeom prst="rect">
            <a:avLst/>
          </a:prstGeom>
          <a:noFill/>
        </p:spPr>
        <p:txBody>
          <a:bodyPr wrap="square" rtlCol="0">
            <a:spAutoFit/>
          </a:bodyPr>
          <a:lstStyle/>
          <a:p>
            <a:r>
              <a:rPr lang="en-US" sz="3600" b="1" dirty="0" err="1">
                <a:solidFill>
                  <a:srgbClr val="FF0000"/>
                </a:solidFill>
                <a:latin typeface="Arial" panose="020B0604020202020204" pitchFamily="34" charset="0"/>
                <a:cs typeface="Arial" panose="020B0604020202020204" pitchFamily="34" charset="0"/>
              </a:rPr>
              <a:t>Kepemimpinan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bermutu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relevan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dengan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filosofi</a:t>
            </a:r>
            <a:r>
              <a:rPr lang="en-US" sz="3600" b="1" dirty="0">
                <a:solidFill>
                  <a:srgbClr val="FF0000"/>
                </a:solidFill>
                <a:latin typeface="Arial" panose="020B0604020202020204" pitchFamily="34" charset="0"/>
                <a:cs typeface="Arial" panose="020B0604020202020204" pitchFamily="34" charset="0"/>
              </a:rPr>
              <a:t>  dan </a:t>
            </a:r>
            <a:r>
              <a:rPr lang="en-US" sz="3600" b="1" dirty="0" err="1">
                <a:solidFill>
                  <a:srgbClr val="FF0000"/>
                </a:solidFill>
                <a:latin typeface="Arial" panose="020B0604020202020204" pitchFamily="34" charset="0"/>
                <a:cs typeface="Arial" panose="020B0604020202020204" pitchFamily="34" charset="0"/>
              </a:rPr>
              <a:t>konsep</a:t>
            </a:r>
            <a:r>
              <a:rPr lang="en-US" sz="3600" b="1" dirty="0">
                <a:solidFill>
                  <a:srgbClr val="FF0000"/>
                </a:solidFill>
                <a:latin typeface="Arial" panose="020B0604020202020204" pitchFamily="34" charset="0"/>
                <a:cs typeface="Arial" panose="020B0604020202020204" pitchFamily="34" charset="0"/>
              </a:rPr>
              <a:t> total quality management</a:t>
            </a:r>
          </a:p>
        </p:txBody>
      </p:sp>
      <p:sp>
        <p:nvSpPr>
          <p:cNvPr id="2" name="Title 1">
            <a:extLst>
              <a:ext uri="{FF2B5EF4-FFF2-40B4-BE49-F238E27FC236}">
                <a16:creationId xmlns:a16="http://schemas.microsoft.com/office/drawing/2014/main" id="{5B6B7144-5C0D-5A05-268F-4F8164CB2D71}"/>
              </a:ext>
            </a:extLst>
          </p:cNvPr>
          <p:cNvSpPr txBox="1">
            <a:spLocks/>
          </p:cNvSpPr>
          <p:nvPr/>
        </p:nvSpPr>
        <p:spPr>
          <a:xfrm>
            <a:off x="150788" y="1579779"/>
            <a:ext cx="11263523" cy="760490"/>
          </a:xfrm>
          <a:prstGeom prst="rect">
            <a:avLst/>
          </a:prstGeom>
          <a:ln w="38100">
            <a:noFill/>
          </a:ln>
        </p:spPr>
        <p:txBody>
          <a:bodyP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err="1">
                <a:solidFill>
                  <a:srgbClr val="FFFF00"/>
                </a:solidFill>
                <a:latin typeface="Arial" panose="020B0604020202020204" pitchFamily="34" charset="0"/>
                <a:cs typeface="Arial" panose="020B0604020202020204" pitchFamily="34" charset="0"/>
              </a:rPr>
              <a:t>Kepemimpinan</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adalah</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unsur</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terpenting</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dalam</a:t>
            </a:r>
            <a:r>
              <a:rPr lang="en-US" sz="3200" b="1" dirty="0">
                <a:solidFill>
                  <a:srgbClr val="FFFF00"/>
                </a:solidFill>
                <a:latin typeface="Arial" panose="020B0604020202020204" pitchFamily="34" charset="0"/>
                <a:cs typeface="Arial" panose="020B0604020202020204" pitchFamily="34" charset="0"/>
              </a:rPr>
              <a:t> TQM            </a:t>
            </a:r>
          </a:p>
        </p:txBody>
      </p:sp>
      <p:sp>
        <p:nvSpPr>
          <p:cNvPr id="3" name="TextBox 2">
            <a:extLst>
              <a:ext uri="{FF2B5EF4-FFF2-40B4-BE49-F238E27FC236}">
                <a16:creationId xmlns:a16="http://schemas.microsoft.com/office/drawing/2014/main" id="{E1DE5A82-EB2A-9525-E411-679374CD86DF}"/>
              </a:ext>
            </a:extLst>
          </p:cNvPr>
          <p:cNvSpPr txBox="1"/>
          <p:nvPr/>
        </p:nvSpPr>
        <p:spPr>
          <a:xfrm>
            <a:off x="555884" y="2385388"/>
            <a:ext cx="10609728" cy="1938992"/>
          </a:xfrm>
          <a:prstGeom prst="rect">
            <a:avLst/>
          </a:prstGeom>
          <a:noFill/>
        </p:spPr>
        <p:txBody>
          <a:bodyPr wrap="square" rtlCol="0">
            <a:spAutoFit/>
          </a:bodyPr>
          <a:lstStyle/>
          <a:p>
            <a:pPr marL="457200" indent="-457200">
              <a:buFont typeface="Arial" panose="020B0604020202020204" pitchFamily="34" charset="0"/>
              <a:buChar char="•"/>
            </a:pPr>
            <a:r>
              <a:rPr lang="en-US" sz="2400" b="1" dirty="0" err="1">
                <a:latin typeface="Arial" panose="020B0604020202020204" pitchFamily="34" charset="0"/>
                <a:cs typeface="Arial" panose="020B0604020202020204" pitchFamily="34" charset="0"/>
              </a:rPr>
              <a:t>Penentu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mutu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dalam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sebuah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institusi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adalah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kepemimpinan</a:t>
            </a:r>
            <a:endParaRPr lang="en-US"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Gaya </a:t>
            </a:r>
            <a:r>
              <a:rPr lang="en-US" sz="2400" b="1" dirty="0" err="1">
                <a:latin typeface="Arial" panose="020B0604020202020204" pitchFamily="34" charset="0"/>
                <a:cs typeface="Arial" panose="020B0604020202020204" pitchFamily="34" charset="0"/>
              </a:rPr>
              <a:t>kepemimpinan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tertentu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dapat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mengantarkan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institusi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atau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organisasi</a:t>
            </a:r>
            <a:r>
              <a:rPr lang="en-US" sz="2400" b="1" dirty="0">
                <a:latin typeface="Arial" panose="020B0604020202020204" pitchFamily="34" charset="0"/>
                <a:cs typeface="Arial" panose="020B0604020202020204" pitchFamily="34" charset="0"/>
              </a:rPr>
              <a:t> pada </a:t>
            </a:r>
            <a:r>
              <a:rPr lang="en-US" sz="2400" b="1" dirty="0" err="1">
                <a:latin typeface="Arial" panose="020B0604020202020204" pitchFamily="34" charset="0"/>
                <a:cs typeface="Arial" panose="020B0604020202020204" pitchFamily="34" charset="0"/>
              </a:rPr>
              <a:t>revolusi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mutu</a:t>
            </a:r>
            <a:endParaRPr lang="en-US" sz="24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Gaya </a:t>
            </a:r>
            <a:r>
              <a:rPr lang="en-US" sz="2400" b="1" dirty="0" err="1">
                <a:latin typeface="Arial" panose="020B0604020202020204" pitchFamily="34" charset="0"/>
                <a:cs typeface="Arial" panose="020B0604020202020204" pitchFamily="34" charset="0"/>
              </a:rPr>
              <a:t>Kepemimpinan</a:t>
            </a:r>
            <a:r>
              <a:rPr lang="en-US" sz="2400" b="1" dirty="0">
                <a:latin typeface="Arial" panose="020B0604020202020204" pitchFamily="34" charset="0"/>
                <a:cs typeface="Arial" panose="020B0604020202020204" pitchFamily="34" charset="0"/>
              </a:rPr>
              <a:t> yang </a:t>
            </a:r>
            <a:r>
              <a:rPr lang="en-US" sz="2400" b="1" dirty="0" err="1">
                <a:latin typeface="Arial" panose="020B0604020202020204" pitchFamily="34" charset="0"/>
                <a:cs typeface="Arial" panose="020B0604020202020204" pitchFamily="34" charset="0"/>
              </a:rPr>
              <a:t>sesuai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dengan</a:t>
            </a:r>
            <a:r>
              <a:rPr lang="en-US" sz="2400" b="1" dirty="0">
                <a:latin typeface="Arial" panose="020B0604020202020204" pitchFamily="34" charset="0"/>
                <a:cs typeface="Arial" panose="020B0604020202020204" pitchFamily="34" charset="0"/>
              </a:rPr>
              <a:t> TQM = Gaya </a:t>
            </a:r>
            <a:r>
              <a:rPr lang="en-US" sz="2400" b="1" dirty="0" err="1">
                <a:latin typeface="Arial" panose="020B0604020202020204" pitchFamily="34" charset="0"/>
                <a:cs typeface="Arial" panose="020B0604020202020204" pitchFamily="34" charset="0"/>
              </a:rPr>
              <a:t>kepemimpinan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bermutu</a:t>
            </a:r>
            <a:r>
              <a:rPr lang="en-US" sz="2400" b="1" dirty="0">
                <a:latin typeface="Arial" panose="020B0604020202020204" pitchFamily="34" charset="0"/>
                <a:cs typeface="Arial" panose="020B0604020202020204" pitchFamily="34" charset="0"/>
              </a:rPr>
              <a:t> = </a:t>
            </a:r>
            <a:r>
              <a:rPr lang="en-US" sz="2400" b="1" i="1" dirty="0" err="1">
                <a:latin typeface="Arial" panose="020B0604020202020204" pitchFamily="34" charset="0"/>
                <a:cs typeface="Arial" panose="020B0604020202020204" pitchFamily="34" charset="0"/>
              </a:rPr>
              <a:t>mangement</a:t>
            </a:r>
            <a:r>
              <a:rPr lang="en-US" sz="2400" b="1" i="1" dirty="0">
                <a:latin typeface="Arial" panose="020B0604020202020204" pitchFamily="34" charset="0"/>
                <a:cs typeface="Arial" panose="020B0604020202020204" pitchFamily="34" charset="0"/>
              </a:rPr>
              <a:t> by walking about (MBWA)</a:t>
            </a:r>
            <a:endParaRPr lang="en-US" sz="2400" b="1" dirty="0">
              <a:latin typeface="Arial" panose="020B0604020202020204" pitchFamily="34" charset="0"/>
              <a:cs typeface="Arial" panose="020B0604020202020204" pitchFamily="34" charset="0"/>
            </a:endParaRPr>
          </a:p>
        </p:txBody>
      </p:sp>
      <p:sp>
        <p:nvSpPr>
          <p:cNvPr id="5" name="Right Arrow 9">
            <a:extLst>
              <a:ext uri="{FF2B5EF4-FFF2-40B4-BE49-F238E27FC236}">
                <a16:creationId xmlns:a16="http://schemas.microsoft.com/office/drawing/2014/main" id="{82CD6962-243D-7CB4-72CF-51BB4B68F83B}"/>
              </a:ext>
            </a:extLst>
          </p:cNvPr>
          <p:cNvSpPr/>
          <p:nvPr/>
        </p:nvSpPr>
        <p:spPr>
          <a:xfrm rot="5400000">
            <a:off x="5204467" y="4318705"/>
            <a:ext cx="502373" cy="8101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F96E44E-AE41-9958-D272-AB558F5A9969}"/>
              </a:ext>
            </a:extLst>
          </p:cNvPr>
          <p:cNvSpPr/>
          <p:nvPr/>
        </p:nvSpPr>
        <p:spPr>
          <a:xfrm>
            <a:off x="335351" y="4931145"/>
            <a:ext cx="11303371" cy="1815882"/>
          </a:xfrm>
          <a:prstGeom prst="rect">
            <a:avLst/>
          </a:prstGeom>
          <a:noFill/>
        </p:spPr>
        <p:txBody>
          <a:bodyPr wrap="square">
            <a:spAutoFit/>
          </a:bodyPr>
          <a:lstStyle/>
          <a:p>
            <a:pPr marL="285750" indent="-285750">
              <a:buFont typeface="Courier New" panose="02070309020205020404" pitchFamily="49" charset="0"/>
              <a:buChar char="o"/>
            </a:pPr>
            <a:r>
              <a:rPr lang="en-US" sz="2800" b="1" dirty="0" err="1">
                <a:solidFill>
                  <a:srgbClr val="00FF00"/>
                </a:solidFill>
                <a:latin typeface="Monotype Corsiva" panose="03010101010201010101" pitchFamily="66" charset="0"/>
              </a:rPr>
              <a:t>manajemen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dengan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menekankan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pentingnya</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kehadiran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pemimpin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serta</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pemahaman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dan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pandangannya</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terhadap</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karyawan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dan</a:t>
            </a:r>
            <a:r>
              <a:rPr lang="en-US" sz="2800" b="1" dirty="0">
                <a:solidFill>
                  <a:srgbClr val="00FF00"/>
                </a:solidFill>
                <a:latin typeface="Monotype Corsiva" panose="03010101010201010101" pitchFamily="66" charset="0"/>
              </a:rPr>
              <a:t> proses </a:t>
            </a:r>
            <a:r>
              <a:rPr lang="en-US" sz="2800" b="1" dirty="0" err="1">
                <a:solidFill>
                  <a:srgbClr val="00FF00"/>
                </a:solidFill>
                <a:latin typeface="Monotype Corsiva" panose="03010101010201010101" pitchFamily="66" charset="0"/>
              </a:rPr>
              <a:t>institusi</a:t>
            </a:r>
            <a:r>
              <a:rPr lang="en-US" sz="2800" b="1" dirty="0">
                <a:solidFill>
                  <a:srgbClr val="00FF00"/>
                </a:solidFill>
                <a:latin typeface="Monotype Corsiva" panose="03010101010201010101" pitchFamily="66" charset="0"/>
              </a:rPr>
              <a:t>.</a:t>
            </a:r>
          </a:p>
          <a:p>
            <a:pPr marL="285750" indent="-285750">
              <a:buFont typeface="Courier New" panose="02070309020205020404" pitchFamily="49" charset="0"/>
              <a:buChar char="o"/>
            </a:pPr>
            <a:r>
              <a:rPr lang="en-US" sz="2800" b="1" dirty="0" err="1">
                <a:solidFill>
                  <a:srgbClr val="00FF00"/>
                </a:solidFill>
                <a:latin typeface="Monotype Corsiva" panose="03010101010201010101" pitchFamily="66" charset="0"/>
              </a:rPr>
              <a:t>gaya</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kepemimpinan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ini</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mementingkan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komunikasi</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visi</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dan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nilai-nilai</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institusi</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kepada</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pihak-pihak</a:t>
            </a:r>
            <a:r>
              <a:rPr lang="en-US" sz="2800" b="1" dirty="0">
                <a:solidFill>
                  <a:srgbClr val="00FF00"/>
                </a:solidFill>
                <a:latin typeface="Monotype Corsiva" panose="03010101010201010101" pitchFamily="66" charset="0"/>
              </a:rPr>
              <a:t> lain </a:t>
            </a:r>
            <a:r>
              <a:rPr lang="en-US" sz="2800" b="1" dirty="0" err="1">
                <a:solidFill>
                  <a:srgbClr val="00FF00"/>
                </a:solidFill>
                <a:latin typeface="Monotype Corsiva" panose="03010101010201010101" pitchFamily="66" charset="0"/>
              </a:rPr>
              <a:t>serta</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berbaur</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dengan</a:t>
            </a:r>
            <a:r>
              <a:rPr lang="en-US" sz="2800" b="1" dirty="0">
                <a:solidFill>
                  <a:srgbClr val="00FF00"/>
                </a:solidFill>
                <a:latin typeface="Monotype Corsiva" panose="03010101010201010101" pitchFamily="66" charset="0"/>
              </a:rPr>
              <a:t> para </a:t>
            </a:r>
            <a:r>
              <a:rPr lang="en-US" sz="2800" b="1" dirty="0" err="1">
                <a:solidFill>
                  <a:srgbClr val="00FF00"/>
                </a:solidFill>
                <a:latin typeface="Monotype Corsiva" panose="03010101010201010101" pitchFamily="66" charset="0"/>
              </a:rPr>
              <a:t>staf</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dan</a:t>
            </a:r>
            <a:r>
              <a:rPr lang="en-US" sz="2800" b="1" dirty="0">
                <a:solidFill>
                  <a:srgbClr val="00FF00"/>
                </a:solidFill>
                <a:latin typeface="Monotype Corsiva" panose="03010101010201010101" pitchFamily="66" charset="0"/>
              </a:rPr>
              <a:t> </a:t>
            </a:r>
            <a:r>
              <a:rPr lang="en-US" sz="2800" b="1" dirty="0" err="1">
                <a:solidFill>
                  <a:srgbClr val="00FF00"/>
                </a:solidFill>
                <a:latin typeface="Monotype Corsiva" panose="03010101010201010101" pitchFamily="66" charset="0"/>
              </a:rPr>
              <a:t>pelanggan</a:t>
            </a:r>
            <a:endParaRPr lang="en-US" sz="2800" b="1" dirty="0">
              <a:solidFill>
                <a:srgbClr val="00FF00"/>
              </a:solidFill>
              <a:latin typeface="Monotype Corsiva" panose="03010101010201010101" pitchFamily="66" charset="0"/>
            </a:endParaRPr>
          </a:p>
        </p:txBody>
      </p:sp>
    </p:spTree>
    <p:extLst>
      <p:ext uri="{BB962C8B-B14F-4D97-AF65-F5344CB8AC3E}">
        <p14:creationId xmlns:p14="http://schemas.microsoft.com/office/powerpoint/2010/main" val="32777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53651" y="226189"/>
            <a:ext cx="8811445" cy="646113"/>
          </a:xfrm>
        </p:spPr>
        <p:txBody>
          <a:bodyPr>
            <a:noAutofit/>
          </a:bodyPr>
          <a:lstStyle/>
          <a:p>
            <a:r>
              <a:rPr lang="en-US" sz="3200" b="1" dirty="0" err="1">
                <a:solidFill>
                  <a:srgbClr val="00FF00"/>
                </a:solidFill>
                <a:latin typeface="Arial" panose="020B0604020202020204" pitchFamily="34" charset="0"/>
                <a:cs typeface="Arial" panose="020B0604020202020204" pitchFamily="34" charset="0"/>
              </a:rPr>
              <a:t>Kepemimpinan</a:t>
            </a:r>
            <a:r>
              <a:rPr lang="en-US" sz="3200" b="1" dirty="0">
                <a:solidFill>
                  <a:srgbClr val="00FF00"/>
                </a:solidFill>
                <a:latin typeface="Arial" panose="020B0604020202020204" pitchFamily="34" charset="0"/>
                <a:cs typeface="Arial" panose="020B0604020202020204" pitchFamily="34" charset="0"/>
              </a:rPr>
              <a:t> </a:t>
            </a:r>
            <a:r>
              <a:rPr lang="en-US" sz="3200" b="1" dirty="0" err="1">
                <a:solidFill>
                  <a:srgbClr val="00FF00"/>
                </a:solidFill>
                <a:latin typeface="Arial" panose="020B0604020202020204" pitchFamily="34" charset="0"/>
                <a:cs typeface="Arial" panose="020B0604020202020204" pitchFamily="34" charset="0"/>
              </a:rPr>
              <a:t>dalam</a:t>
            </a:r>
            <a:r>
              <a:rPr lang="en-US" sz="3200" b="1" dirty="0">
                <a:solidFill>
                  <a:srgbClr val="00FF00"/>
                </a:solidFill>
                <a:latin typeface="Arial" panose="020B0604020202020204" pitchFamily="34" charset="0"/>
                <a:cs typeface="Arial" panose="020B0604020202020204" pitchFamily="34" charset="0"/>
              </a:rPr>
              <a:t> </a:t>
            </a:r>
            <a:r>
              <a:rPr lang="en-US" sz="3200" b="1" dirty="0" err="1">
                <a:solidFill>
                  <a:srgbClr val="00FF00"/>
                </a:solidFill>
                <a:latin typeface="Arial" panose="020B0604020202020204" pitchFamily="34" charset="0"/>
                <a:cs typeface="Arial" panose="020B0604020202020204" pitchFamily="34" charset="0"/>
              </a:rPr>
              <a:t>perspektif</a:t>
            </a:r>
            <a:r>
              <a:rPr lang="en-US" sz="3200" b="1" dirty="0">
                <a:solidFill>
                  <a:srgbClr val="00FF00"/>
                </a:solidFill>
                <a:latin typeface="Arial" panose="020B0604020202020204" pitchFamily="34" charset="0"/>
                <a:cs typeface="Arial" panose="020B0604020202020204" pitchFamily="34" charset="0"/>
              </a:rPr>
              <a:t> TQM:</a:t>
            </a:r>
          </a:p>
        </p:txBody>
      </p:sp>
      <p:sp>
        <p:nvSpPr>
          <p:cNvPr id="5" name="Rectangle 4"/>
          <p:cNvSpPr/>
          <p:nvPr/>
        </p:nvSpPr>
        <p:spPr>
          <a:xfrm>
            <a:off x="477029" y="872302"/>
            <a:ext cx="7802266" cy="1815882"/>
          </a:xfrm>
          <a:prstGeom prst="rect">
            <a:avLst/>
          </a:prstGeom>
        </p:spPr>
        <p:txBody>
          <a:bodyPr wrap="square">
            <a:spAutoFit/>
          </a:bodyPr>
          <a:lstStyle/>
          <a:p>
            <a:pPr marL="457200" indent="-457200">
              <a:buClr>
                <a:srgbClr val="C00000"/>
              </a:buClr>
              <a:buFont typeface="Arial" panose="020B0604020202020204" pitchFamily="34" charset="0"/>
              <a:buChar char="֍"/>
            </a:pPr>
            <a:r>
              <a:rPr lang="en-US" sz="2800" b="1" dirty="0" err="1">
                <a:solidFill>
                  <a:srgbClr val="FFFF00"/>
                </a:solidFill>
              </a:rPr>
              <a:t>Kemampuan</a:t>
            </a:r>
            <a:r>
              <a:rPr lang="en-US" sz="2800" b="1" dirty="0">
                <a:solidFill>
                  <a:srgbClr val="FFFF00"/>
                </a:solidFill>
              </a:rPr>
              <a:t> </a:t>
            </a:r>
            <a:r>
              <a:rPr lang="en-US" sz="2800" b="1" dirty="0" err="1">
                <a:solidFill>
                  <a:srgbClr val="FFFF00"/>
                </a:solidFill>
              </a:rPr>
              <a:t>untuk</a:t>
            </a:r>
            <a:r>
              <a:rPr lang="en-US" sz="2800" b="1" dirty="0">
                <a:solidFill>
                  <a:srgbClr val="FFFF00"/>
                </a:solidFill>
              </a:rPr>
              <a:t> </a:t>
            </a:r>
            <a:r>
              <a:rPr lang="en-US" sz="2800" b="1" dirty="0" err="1">
                <a:solidFill>
                  <a:srgbClr val="FFFF00"/>
                </a:solidFill>
              </a:rPr>
              <a:t>membangkitkan</a:t>
            </a:r>
            <a:r>
              <a:rPr lang="en-US" sz="2800" b="1" dirty="0">
                <a:solidFill>
                  <a:srgbClr val="FFFF00"/>
                </a:solidFill>
              </a:rPr>
              <a:t> </a:t>
            </a:r>
            <a:r>
              <a:rPr lang="en-US" sz="2800" b="1" dirty="0" err="1">
                <a:solidFill>
                  <a:srgbClr val="FFFF00"/>
                </a:solidFill>
              </a:rPr>
              <a:t>semangat</a:t>
            </a:r>
            <a:r>
              <a:rPr lang="en-US" sz="2800" b="1" dirty="0">
                <a:solidFill>
                  <a:srgbClr val="FFFF00"/>
                </a:solidFill>
              </a:rPr>
              <a:t> orang lain agar </a:t>
            </a:r>
            <a:r>
              <a:rPr lang="en-US" sz="2800" b="1" dirty="0" err="1">
                <a:solidFill>
                  <a:srgbClr val="FFFF00"/>
                </a:solidFill>
              </a:rPr>
              <a:t>bersedia</a:t>
            </a:r>
            <a:r>
              <a:rPr lang="en-US" sz="2800" b="1" dirty="0">
                <a:solidFill>
                  <a:srgbClr val="FFFF00"/>
                </a:solidFill>
              </a:rPr>
              <a:t> </a:t>
            </a:r>
            <a:r>
              <a:rPr lang="en-US" sz="2800" b="1" dirty="0" err="1">
                <a:solidFill>
                  <a:srgbClr val="FFFF00"/>
                </a:solidFill>
              </a:rPr>
              <a:t>dan</a:t>
            </a:r>
            <a:r>
              <a:rPr lang="en-US" sz="2800" b="1" dirty="0">
                <a:solidFill>
                  <a:srgbClr val="FFFF00"/>
                </a:solidFill>
              </a:rPr>
              <a:t> </a:t>
            </a:r>
            <a:r>
              <a:rPr lang="en-US" sz="2800" b="1" dirty="0" err="1">
                <a:solidFill>
                  <a:srgbClr val="FFFF00"/>
                </a:solidFill>
              </a:rPr>
              <a:t>memiliki</a:t>
            </a:r>
            <a:r>
              <a:rPr lang="en-US" sz="2800" b="1" dirty="0">
                <a:solidFill>
                  <a:srgbClr val="FFFF00"/>
                </a:solidFill>
              </a:rPr>
              <a:t> </a:t>
            </a:r>
            <a:r>
              <a:rPr lang="en-US" sz="2800" b="1" dirty="0" err="1">
                <a:solidFill>
                  <a:srgbClr val="FFFF00"/>
                </a:solidFill>
              </a:rPr>
              <a:t>tanggung</a:t>
            </a:r>
            <a:r>
              <a:rPr lang="en-US" sz="2800" b="1" dirty="0">
                <a:solidFill>
                  <a:srgbClr val="FFFF00"/>
                </a:solidFill>
              </a:rPr>
              <a:t> </a:t>
            </a:r>
            <a:r>
              <a:rPr lang="en-US" sz="2800" b="1" dirty="0" err="1">
                <a:solidFill>
                  <a:srgbClr val="FFFF00"/>
                </a:solidFill>
              </a:rPr>
              <a:t>jawab</a:t>
            </a:r>
            <a:r>
              <a:rPr lang="en-US" sz="2800" b="1" dirty="0">
                <a:solidFill>
                  <a:srgbClr val="FFFF00"/>
                </a:solidFill>
              </a:rPr>
              <a:t> total </a:t>
            </a:r>
            <a:r>
              <a:rPr lang="en-US" sz="2800" b="1" dirty="0" err="1">
                <a:solidFill>
                  <a:srgbClr val="FFFF00"/>
                </a:solidFill>
              </a:rPr>
              <a:t>terhadap</a:t>
            </a:r>
            <a:r>
              <a:rPr lang="en-US" sz="2800" b="1" dirty="0">
                <a:solidFill>
                  <a:srgbClr val="FFFF00"/>
                </a:solidFill>
              </a:rPr>
              <a:t> </a:t>
            </a:r>
            <a:r>
              <a:rPr lang="en-US" sz="2800" b="1" dirty="0" err="1">
                <a:solidFill>
                  <a:srgbClr val="FFFF00"/>
                </a:solidFill>
              </a:rPr>
              <a:t>usaha</a:t>
            </a:r>
            <a:r>
              <a:rPr lang="en-US" sz="2800" b="1" dirty="0">
                <a:solidFill>
                  <a:srgbClr val="FFFF00"/>
                </a:solidFill>
              </a:rPr>
              <a:t> </a:t>
            </a:r>
            <a:r>
              <a:rPr lang="en-US" sz="2800" b="1" dirty="0" err="1">
                <a:solidFill>
                  <a:srgbClr val="FFFF00"/>
                </a:solidFill>
              </a:rPr>
              <a:t>mencapai</a:t>
            </a:r>
            <a:r>
              <a:rPr lang="en-US" sz="2800" b="1" dirty="0">
                <a:solidFill>
                  <a:srgbClr val="FFFF00"/>
                </a:solidFill>
              </a:rPr>
              <a:t>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melampaui</a:t>
            </a:r>
            <a:r>
              <a:rPr lang="en-US" sz="2800" b="1" dirty="0">
                <a:solidFill>
                  <a:srgbClr val="FFFF00"/>
                </a:solidFill>
              </a:rPr>
              <a:t> </a:t>
            </a:r>
            <a:r>
              <a:rPr lang="en-US" sz="2800" b="1" dirty="0" err="1">
                <a:solidFill>
                  <a:srgbClr val="FFFF00"/>
                </a:solidFill>
              </a:rPr>
              <a:t>tujuan</a:t>
            </a:r>
            <a:r>
              <a:rPr lang="en-US" sz="2800" b="1" dirty="0">
                <a:solidFill>
                  <a:srgbClr val="FFFF00"/>
                </a:solidFill>
              </a:rPr>
              <a:t> </a:t>
            </a:r>
            <a:r>
              <a:rPr lang="en-US" sz="2800" b="1" dirty="0" err="1">
                <a:solidFill>
                  <a:srgbClr val="FFFF00"/>
                </a:solidFill>
              </a:rPr>
              <a:t>organisasi</a:t>
            </a:r>
            <a:r>
              <a:rPr lang="en-US" sz="2800" b="1" dirty="0">
                <a:solidFill>
                  <a:srgbClr val="FFFF00"/>
                </a:solidFill>
              </a:rPr>
              <a:t> </a:t>
            </a:r>
          </a:p>
        </p:txBody>
      </p:sp>
      <p:sp>
        <p:nvSpPr>
          <p:cNvPr id="6" name="Rectangle 3"/>
          <p:cNvSpPr txBox="1">
            <a:spLocks noChangeArrowheads="1"/>
          </p:cNvSpPr>
          <p:nvPr/>
        </p:nvSpPr>
        <p:spPr>
          <a:xfrm>
            <a:off x="742333" y="3907823"/>
            <a:ext cx="3823248" cy="2723988"/>
          </a:xfrm>
          <a:prstGeom prst="rect">
            <a:avLst/>
          </a:prstGeom>
          <a:noFill/>
        </p:spPr>
        <p:txBody>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en-US" sz="2400" b="1" i="1" dirty="0">
                <a:solidFill>
                  <a:srgbClr val="FF0000"/>
                </a:solidFill>
                <a:latin typeface="Verdana" pitchFamily="34" charset="0"/>
              </a:rPr>
              <a:t>Communication</a:t>
            </a:r>
          </a:p>
          <a:p>
            <a:r>
              <a:rPr lang="en-US" sz="2400" b="1" i="1" dirty="0">
                <a:solidFill>
                  <a:srgbClr val="FF0000"/>
                </a:solidFill>
                <a:latin typeface="Verdana" pitchFamily="34" charset="0"/>
              </a:rPr>
              <a:t>Team Building</a:t>
            </a:r>
          </a:p>
          <a:p>
            <a:r>
              <a:rPr lang="en-US" sz="2400" b="1" i="1" dirty="0">
                <a:solidFill>
                  <a:srgbClr val="FF0000"/>
                </a:solidFill>
                <a:latin typeface="Verdana" pitchFamily="34" charset="0"/>
              </a:rPr>
              <a:t>Measurement</a:t>
            </a:r>
          </a:p>
          <a:p>
            <a:r>
              <a:rPr lang="en-US" sz="2400" b="1" i="1" dirty="0">
                <a:solidFill>
                  <a:srgbClr val="FF0000"/>
                </a:solidFill>
                <a:latin typeface="Verdana" pitchFamily="34" charset="0"/>
              </a:rPr>
              <a:t>Facilitation</a:t>
            </a:r>
          </a:p>
          <a:p>
            <a:r>
              <a:rPr lang="en-US" sz="2400" b="1" i="1" dirty="0">
                <a:solidFill>
                  <a:srgbClr val="FF0000"/>
                </a:solidFill>
                <a:latin typeface="Verdana" pitchFamily="34" charset="0"/>
              </a:rPr>
              <a:t>Teaching</a:t>
            </a:r>
          </a:p>
        </p:txBody>
      </p:sp>
      <p:sp>
        <p:nvSpPr>
          <p:cNvPr id="7" name="Rectangle 4"/>
          <p:cNvSpPr txBox="1">
            <a:spLocks noChangeArrowheads="1"/>
          </p:cNvSpPr>
          <p:nvPr/>
        </p:nvSpPr>
        <p:spPr>
          <a:xfrm>
            <a:off x="4710137" y="3907822"/>
            <a:ext cx="4177751" cy="2238211"/>
          </a:xfrm>
          <a:prstGeom prst="rect">
            <a:avLst/>
          </a:prstGeom>
          <a:noFill/>
        </p:spPr>
        <p:txBody>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en-US" sz="2400" b="1" i="1" dirty="0">
                <a:solidFill>
                  <a:srgbClr val="FF0000"/>
                </a:solidFill>
                <a:latin typeface="Verdana" pitchFamily="34" charset="0"/>
              </a:rPr>
              <a:t>Decision-Making</a:t>
            </a:r>
          </a:p>
          <a:p>
            <a:r>
              <a:rPr lang="en-US" sz="2400" b="1" i="1" dirty="0">
                <a:solidFill>
                  <a:srgbClr val="FF0000"/>
                </a:solidFill>
                <a:latin typeface="Verdana" pitchFamily="34" charset="0"/>
              </a:rPr>
              <a:t> Strategic Planning</a:t>
            </a:r>
          </a:p>
          <a:p>
            <a:r>
              <a:rPr lang="en-US" sz="2400" b="1" i="1" dirty="0">
                <a:solidFill>
                  <a:srgbClr val="FF0000"/>
                </a:solidFill>
                <a:latin typeface="Verdana" pitchFamily="34" charset="0"/>
              </a:rPr>
              <a:t> Self-Management</a:t>
            </a:r>
          </a:p>
          <a:p>
            <a:r>
              <a:rPr lang="en-US" sz="2400" b="1" i="1" dirty="0">
                <a:solidFill>
                  <a:srgbClr val="FF0000"/>
                </a:solidFill>
                <a:latin typeface="Verdana" pitchFamily="34" charset="0"/>
              </a:rPr>
              <a:t> Empowerment</a:t>
            </a:r>
          </a:p>
          <a:p>
            <a:endParaRPr lang="en-US" sz="2400" b="1" dirty="0">
              <a:solidFill>
                <a:srgbClr val="FF0000"/>
              </a:solidFill>
              <a:latin typeface="Verdana" pitchFamily="34" charset="0"/>
            </a:endParaRPr>
          </a:p>
        </p:txBody>
      </p:sp>
      <p:sp>
        <p:nvSpPr>
          <p:cNvPr id="8" name="Rectangle 7"/>
          <p:cNvSpPr/>
          <p:nvPr/>
        </p:nvSpPr>
        <p:spPr>
          <a:xfrm>
            <a:off x="477029" y="2795688"/>
            <a:ext cx="8011653" cy="1077218"/>
          </a:xfrm>
          <a:prstGeom prst="rect">
            <a:avLst/>
          </a:prstGeom>
        </p:spPr>
        <p:txBody>
          <a:bodyPr wrap="square">
            <a:spAutoFit/>
          </a:bodyPr>
          <a:lstStyle/>
          <a:p>
            <a:pPr marL="268288" indent="-268288">
              <a:buFont typeface="Arial" panose="020B0604020202020204" pitchFamily="34" charset="0"/>
              <a:buChar char="•"/>
            </a:pPr>
            <a:r>
              <a:rPr lang="en-US" sz="3200" b="1" dirty="0" err="1">
                <a:solidFill>
                  <a:srgbClr val="FFFFCC"/>
                </a:solidFill>
              </a:rPr>
              <a:t>Keterampilan</a:t>
            </a:r>
            <a:r>
              <a:rPr lang="en-US" sz="3200" b="1" dirty="0">
                <a:solidFill>
                  <a:srgbClr val="FFFFCC"/>
                </a:solidFill>
              </a:rPr>
              <a:t> yang </a:t>
            </a:r>
            <a:r>
              <a:rPr lang="en-US" sz="3200" b="1" dirty="0" err="1">
                <a:solidFill>
                  <a:srgbClr val="FFFFCC"/>
                </a:solidFill>
              </a:rPr>
              <a:t>penting</a:t>
            </a:r>
            <a:r>
              <a:rPr lang="en-US" sz="3200" b="1" dirty="0">
                <a:solidFill>
                  <a:srgbClr val="FFFFCC"/>
                </a:solidFill>
              </a:rPr>
              <a:t> </a:t>
            </a:r>
            <a:r>
              <a:rPr lang="en-US" sz="3200" b="1" dirty="0" err="1">
                <a:solidFill>
                  <a:srgbClr val="FFFFCC"/>
                </a:solidFill>
              </a:rPr>
              <a:t>dimiliki</a:t>
            </a:r>
            <a:r>
              <a:rPr lang="en-US" sz="3200" b="1" dirty="0">
                <a:solidFill>
                  <a:srgbClr val="FFFFCC"/>
                </a:solidFill>
              </a:rPr>
              <a:t> </a:t>
            </a:r>
            <a:r>
              <a:rPr lang="en-US" sz="3200" b="1" dirty="0" err="1">
                <a:solidFill>
                  <a:srgbClr val="FFFFCC"/>
                </a:solidFill>
              </a:rPr>
              <a:t>oleh</a:t>
            </a:r>
            <a:r>
              <a:rPr lang="en-US" sz="3200" b="1" dirty="0">
                <a:solidFill>
                  <a:srgbClr val="FFFFCC"/>
                </a:solidFill>
              </a:rPr>
              <a:t> </a:t>
            </a:r>
            <a:r>
              <a:rPr lang="en-US" sz="3200" b="1" dirty="0" err="1">
                <a:solidFill>
                  <a:srgbClr val="FFFFCC"/>
                </a:solidFill>
              </a:rPr>
              <a:t>pemimpin</a:t>
            </a:r>
            <a:r>
              <a:rPr lang="en-US" sz="3200" b="1" dirty="0">
                <a:solidFill>
                  <a:srgbClr val="FFFFCC"/>
                </a:solidFill>
              </a:rPr>
              <a:t> agar </a:t>
            </a:r>
            <a:r>
              <a:rPr lang="en-US" sz="3200" b="1" dirty="0" err="1">
                <a:solidFill>
                  <a:srgbClr val="FFFFCC"/>
                </a:solidFill>
              </a:rPr>
              <a:t>berhasil</a:t>
            </a:r>
            <a:r>
              <a:rPr lang="en-US" sz="3200" b="1" dirty="0">
                <a:solidFill>
                  <a:srgbClr val="FFFFCC"/>
                </a:solidFill>
              </a:rPr>
              <a:t> </a:t>
            </a:r>
            <a:endParaRPr lang="en-US" sz="3200" dirty="0">
              <a:solidFill>
                <a:srgbClr val="FFFFCC"/>
              </a:solidFill>
            </a:endParaRPr>
          </a:p>
        </p:txBody>
      </p:sp>
      <p:pic>
        <p:nvPicPr>
          <p:cNvPr id="2" name="Picture Placeholder 13">
            <a:extLst>
              <a:ext uri="{FF2B5EF4-FFF2-40B4-BE49-F238E27FC236}">
                <a16:creationId xmlns:a16="http://schemas.microsoft.com/office/drawing/2014/main" id="{C4BEE506-7362-4473-6BC4-8E3213F23CFB}"/>
              </a:ext>
            </a:extLst>
          </p:cNvPr>
          <p:cNvPicPr>
            <a:picLocks noChangeAspect="1"/>
          </p:cNvPicPr>
          <p:nvPr/>
        </p:nvPicPr>
        <p:blipFill>
          <a:blip r:embed="rId2">
            <a:extLst>
              <a:ext uri="{837473B0-CC2E-450A-ABE3-18F120FF3D39}">
                <a1611:picAttrSrcUrl xmlns:a1611="http://schemas.microsoft.com/office/drawing/2016/11/main" xmlns="" r:id="rId3"/>
              </a:ext>
            </a:extLst>
          </a:blip>
          <a:srcRect l="13762" r="13762"/>
          <a:stretch>
            <a:fillRect/>
          </a:stretch>
        </p:blipFill>
        <p:spPr>
          <a:xfrm>
            <a:off x="8368751" y="795131"/>
            <a:ext cx="3823249" cy="6062870"/>
          </a:xfrm>
          <a:prstGeom prst="rect">
            <a:avLst/>
          </a:prstGeom>
        </p:spPr>
      </p:pic>
    </p:spTree>
    <p:extLst>
      <p:ext uri="{BB962C8B-B14F-4D97-AF65-F5344CB8AC3E}">
        <p14:creationId xmlns:p14="http://schemas.microsoft.com/office/powerpoint/2010/main" val="187494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47" y="177165"/>
            <a:ext cx="11860305" cy="954107"/>
          </a:xfrm>
          <a:prstGeom prst="rect">
            <a:avLst/>
          </a:prstGeom>
        </p:spPr>
        <p:txBody>
          <a:bodyPr wrap="square">
            <a:spAutoFit/>
          </a:bodyPr>
          <a:lstStyle/>
          <a:p>
            <a:pPr marL="457200" indent="-457200">
              <a:buClr>
                <a:srgbClr val="C00000"/>
              </a:buClr>
              <a:buFont typeface="Arial" panose="020B0604020202020204" pitchFamily="34" charset="0"/>
              <a:buChar char="֍"/>
            </a:pPr>
            <a:r>
              <a:rPr lang="en-US" sz="2800" b="1" dirty="0" err="1">
                <a:solidFill>
                  <a:srgbClr val="FFFF00"/>
                </a:solidFill>
                <a:latin typeface="Arial" panose="020B0604020202020204" pitchFamily="34" charset="0"/>
                <a:cs typeface="Arial" panose="020B0604020202020204" pitchFamily="34" charset="0"/>
              </a:rPr>
              <a:t>Kepemimpinan</a:t>
            </a:r>
            <a:r>
              <a:rPr lang="en-US" sz="2800" b="1" dirty="0">
                <a:solidFill>
                  <a:srgbClr val="FFFF00"/>
                </a:solidFill>
                <a:latin typeface="Arial" panose="020B0604020202020204" pitchFamily="34" charset="0"/>
                <a:cs typeface="Arial" panose="020B0604020202020204" pitchFamily="34" charset="0"/>
              </a:rPr>
              <a:t> yang </a:t>
            </a:r>
            <a:r>
              <a:rPr lang="en-US" sz="2800" b="1" dirty="0" err="1">
                <a:solidFill>
                  <a:srgbClr val="FFFF00"/>
                </a:solidFill>
                <a:latin typeface="Arial" panose="020B0604020202020204" pitchFamily="34" charset="0"/>
                <a:cs typeface="Arial" panose="020B0604020202020204" pitchFamily="34" charset="0"/>
              </a:rPr>
              <a:t>mengarah</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kepada</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mutu</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meliputi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tiga</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fungsi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manajerial</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yaitu</a:t>
            </a:r>
            <a:r>
              <a:rPr lang="en-US" sz="2800" b="1" dirty="0">
                <a:solidFill>
                  <a:srgbClr val="FFFF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F686816-8D4F-73D1-6FAB-8E33F5708035}"/>
              </a:ext>
            </a:extLst>
          </p:cNvPr>
          <p:cNvSpPr txBox="1"/>
          <p:nvPr/>
        </p:nvSpPr>
        <p:spPr>
          <a:xfrm>
            <a:off x="331696" y="1267185"/>
            <a:ext cx="11565444" cy="5447645"/>
          </a:xfrm>
          <a:prstGeom prst="rect">
            <a:avLst/>
          </a:prstGeom>
          <a:noFill/>
        </p:spPr>
        <p:txBody>
          <a:bodyPr wrap="square">
            <a:spAutoFit/>
          </a:bodyPr>
          <a:lstStyle/>
          <a:p>
            <a:pPr marL="742950" lvl="1" indent="-285750">
              <a:buClr>
                <a:srgbClr val="C00000"/>
              </a:buClr>
              <a:buFont typeface="Corbel" panose="020B0503020204020204" pitchFamily="34" charset="0"/>
              <a:buChar char="Θ"/>
            </a:pPr>
            <a:r>
              <a:rPr lang="en-US" sz="2800" b="1" i="1" dirty="0" err="1">
                <a:solidFill>
                  <a:srgbClr val="FF0000"/>
                </a:solidFill>
                <a:latin typeface="Calibri" panose="020F0502020204030204" pitchFamily="34" charset="0"/>
                <a:cs typeface="Calibri" panose="020F0502020204030204" pitchFamily="34" charset="0"/>
              </a:rPr>
              <a:t>Perencanaan</a:t>
            </a:r>
            <a:r>
              <a:rPr lang="en-US" sz="2800" b="1" i="1" dirty="0">
                <a:solidFill>
                  <a:srgbClr val="FF0000"/>
                </a:solidFill>
                <a:latin typeface="Calibri" panose="020F0502020204030204" pitchFamily="34" charset="0"/>
                <a:cs typeface="Calibri" panose="020F0502020204030204" pitchFamily="34" charset="0"/>
              </a:rPr>
              <a:t> </a:t>
            </a:r>
            <a:r>
              <a:rPr lang="en-US" sz="2800" b="1" i="1" dirty="0" err="1">
                <a:solidFill>
                  <a:srgbClr val="FF0000"/>
                </a:solidFill>
                <a:latin typeface="Calibri" panose="020F0502020204030204" pitchFamily="34" charset="0"/>
                <a:cs typeface="Calibri" panose="020F0502020204030204" pitchFamily="34" charset="0"/>
              </a:rPr>
              <a:t>mutu</a:t>
            </a:r>
            <a:r>
              <a:rPr lang="en-US" sz="2800" b="1" i="1" dirty="0">
                <a:solidFill>
                  <a:srgbClr val="FF0000"/>
                </a:solidFill>
                <a:latin typeface="Calibri" panose="020F0502020204030204" pitchFamily="34" charset="0"/>
                <a:cs typeface="Calibri" panose="020F0502020204030204" pitchFamily="34" charset="0"/>
              </a:rPr>
              <a:t>:</a:t>
            </a:r>
            <a:r>
              <a:rPr lang="en-US" sz="2800" b="1" i="1" dirty="0">
                <a:solidFill>
                  <a:schemeClr val="accent2">
                    <a:lumMod val="50000"/>
                  </a:schemeClr>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identifikasi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pelanggan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identifikasi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kebutuhan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pelanggan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mengembangkan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produk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berdasarkan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kebutuhan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pelanggan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mengembangkan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metode</a:t>
            </a:r>
            <a:r>
              <a:rPr lang="en-US" sz="2400" b="1" dirty="0">
                <a:solidFill>
                  <a:schemeClr val="tx2"/>
                </a:solidFill>
                <a:latin typeface="Calibri" panose="020F0502020204030204" pitchFamily="34" charset="0"/>
                <a:cs typeface="Calibri" panose="020F0502020204030204" pitchFamily="34" charset="0"/>
              </a:rPr>
              <a:t> dan proses </a:t>
            </a:r>
            <a:r>
              <a:rPr lang="en-US" sz="2400" b="1" dirty="0" err="1">
                <a:solidFill>
                  <a:schemeClr val="tx2"/>
                </a:solidFill>
                <a:latin typeface="Calibri" panose="020F0502020204030204" pitchFamily="34" charset="0"/>
                <a:cs typeface="Calibri" panose="020F0502020204030204" pitchFamily="34" charset="0"/>
              </a:rPr>
              <a:t>kerja</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untuk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menghasilakan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produk</a:t>
            </a:r>
            <a:r>
              <a:rPr lang="en-US" sz="2400" b="1" dirty="0">
                <a:solidFill>
                  <a:schemeClr val="tx2"/>
                </a:solidFill>
                <a:latin typeface="Calibri" panose="020F0502020204030204" pitchFamily="34" charset="0"/>
                <a:cs typeface="Calibri" panose="020F0502020204030204" pitchFamily="34" charset="0"/>
              </a:rPr>
              <a:t> yang </a:t>
            </a:r>
            <a:r>
              <a:rPr lang="en-US" sz="2400" b="1" dirty="0" err="1">
                <a:solidFill>
                  <a:schemeClr val="tx2"/>
                </a:solidFill>
                <a:latin typeface="Calibri" panose="020F0502020204030204" pitchFamily="34" charset="0"/>
                <a:cs typeface="Calibri" panose="020F0502020204030204" pitchFamily="34" charset="0"/>
              </a:rPr>
              <a:t>memenuhi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atau</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melampaui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harapan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pelanggan</a:t>
            </a:r>
            <a:r>
              <a:rPr lang="en-US" sz="2400" b="1" dirty="0">
                <a:solidFill>
                  <a:schemeClr val="tx2"/>
                </a:solidFill>
                <a:latin typeface="Calibri" panose="020F0502020204030204" pitchFamily="34" charset="0"/>
                <a:cs typeface="Calibri" panose="020F0502020204030204" pitchFamily="34" charset="0"/>
              </a:rPr>
              <a:t>, dan </a:t>
            </a:r>
            <a:r>
              <a:rPr lang="en-US" sz="2400" b="1" dirty="0" err="1">
                <a:solidFill>
                  <a:schemeClr val="tx2"/>
                </a:solidFill>
                <a:latin typeface="Calibri" panose="020F0502020204030204" pitchFamily="34" charset="0"/>
                <a:cs typeface="Calibri" panose="020F0502020204030204" pitchFamily="34" charset="0"/>
              </a:rPr>
              <a:t>mengubah</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hasil</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perencanaan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ke</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dalam</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tindakan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nyata</a:t>
            </a:r>
            <a:r>
              <a:rPr lang="en-US" sz="2400" b="1" dirty="0">
                <a:solidFill>
                  <a:schemeClr val="tx2"/>
                </a:solidFill>
                <a:latin typeface="Calibri" panose="020F0502020204030204" pitchFamily="34" charset="0"/>
                <a:cs typeface="Calibri" panose="020F0502020204030204" pitchFamily="34" charset="0"/>
              </a:rPr>
              <a:t>.</a:t>
            </a:r>
            <a:endParaRPr lang="en-US" sz="2400" b="1" i="1" dirty="0">
              <a:solidFill>
                <a:schemeClr val="tx2"/>
              </a:solidFill>
              <a:latin typeface="Calibri" panose="020F0502020204030204" pitchFamily="34" charset="0"/>
              <a:cs typeface="Calibri" panose="020F0502020204030204" pitchFamily="34" charset="0"/>
            </a:endParaRPr>
          </a:p>
          <a:p>
            <a:pPr marL="742950" lvl="1" indent="-285750">
              <a:buClr>
                <a:srgbClr val="C00000"/>
              </a:buClr>
              <a:buFont typeface="Corbel" panose="020B0503020204020204" pitchFamily="34" charset="0"/>
              <a:buChar char="Θ"/>
            </a:pPr>
            <a:r>
              <a:rPr lang="en-US" sz="2800" b="1" i="1" dirty="0" err="1">
                <a:solidFill>
                  <a:srgbClr val="00B0F0"/>
                </a:solidFill>
                <a:latin typeface="Calibri" panose="020F0502020204030204" pitchFamily="34" charset="0"/>
                <a:cs typeface="Calibri" panose="020F0502020204030204" pitchFamily="34" charset="0"/>
              </a:rPr>
              <a:t>Pengendalian</a:t>
            </a:r>
            <a:r>
              <a:rPr lang="en-US" sz="2800" b="1" i="1" dirty="0">
                <a:solidFill>
                  <a:srgbClr val="00B0F0"/>
                </a:solidFill>
                <a:latin typeface="Calibri" panose="020F0502020204030204" pitchFamily="34" charset="0"/>
                <a:cs typeface="Calibri" panose="020F0502020204030204" pitchFamily="34" charset="0"/>
              </a:rPr>
              <a:t> </a:t>
            </a:r>
            <a:r>
              <a:rPr lang="en-US" sz="2800" b="1" i="1" dirty="0" err="1">
                <a:solidFill>
                  <a:srgbClr val="00B0F0"/>
                </a:solidFill>
                <a:latin typeface="Calibri" panose="020F0502020204030204" pitchFamily="34" charset="0"/>
                <a:cs typeface="Calibri" panose="020F0502020204030204" pitchFamily="34" charset="0"/>
              </a:rPr>
              <a:t>mutu</a:t>
            </a:r>
            <a:r>
              <a:rPr lang="en-US" sz="2800" b="1" i="1" dirty="0">
                <a:solidFill>
                  <a:srgbClr val="00B0F0"/>
                </a:solidFill>
                <a:latin typeface="Calibri" panose="020F0502020204030204" pitchFamily="34" charset="0"/>
                <a:cs typeface="Calibri" panose="020F0502020204030204" pitchFamily="34" charset="0"/>
              </a:rPr>
              <a:t>:</a:t>
            </a:r>
            <a:r>
              <a:rPr lang="en-US" sz="2800" b="1" i="1" dirty="0">
                <a:solidFill>
                  <a:schemeClr val="accent2">
                    <a:lumMod val="50000"/>
                  </a:schemeClr>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evaluasi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kinerja</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aktual</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membandingkan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kinerja</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aktual</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dengan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tujuan</a:t>
            </a:r>
            <a:r>
              <a:rPr lang="en-US" sz="2400" b="1" dirty="0">
                <a:solidFill>
                  <a:schemeClr val="tx2"/>
                </a:solidFill>
                <a:latin typeface="Calibri" panose="020F0502020204030204" pitchFamily="34" charset="0"/>
                <a:cs typeface="Calibri" panose="020F0502020204030204" pitchFamily="34" charset="0"/>
              </a:rPr>
              <a:t>, dan </a:t>
            </a:r>
            <a:r>
              <a:rPr lang="en-US" sz="2400" b="1" dirty="0" err="1">
                <a:solidFill>
                  <a:schemeClr val="tx2"/>
                </a:solidFill>
                <a:latin typeface="Calibri" panose="020F0502020204030204" pitchFamily="34" charset="0"/>
                <a:cs typeface="Calibri" panose="020F0502020204030204" pitchFamily="34" charset="0"/>
              </a:rPr>
              <a:t>melakukan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tindakan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perbaikan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untuk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mengatasi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perbedaan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kinerja</a:t>
            </a:r>
            <a:r>
              <a:rPr lang="en-US" sz="2400" b="1" dirty="0">
                <a:solidFill>
                  <a:schemeClr val="tx2"/>
                </a:solidFill>
                <a:latin typeface="Calibri" panose="020F0502020204030204" pitchFamily="34" charset="0"/>
                <a:cs typeface="Calibri" panose="020F0502020204030204" pitchFamily="34" charset="0"/>
              </a:rPr>
              <a:t> yang </a:t>
            </a:r>
            <a:r>
              <a:rPr lang="en-US" sz="2400" b="1" dirty="0" err="1">
                <a:solidFill>
                  <a:schemeClr val="tx2"/>
                </a:solidFill>
                <a:latin typeface="Calibri" panose="020F0502020204030204" pitchFamily="34" charset="0"/>
                <a:cs typeface="Calibri" panose="020F0502020204030204" pitchFamily="34" charset="0"/>
              </a:rPr>
              <a:t>ada</a:t>
            </a:r>
            <a:r>
              <a:rPr lang="en-US" sz="2400" b="1" dirty="0">
                <a:solidFill>
                  <a:schemeClr val="tx2"/>
                </a:solidFill>
                <a:latin typeface="Calibri" panose="020F0502020204030204" pitchFamily="34" charset="0"/>
                <a:cs typeface="Calibri" panose="020F0502020204030204" pitchFamily="34" charset="0"/>
              </a:rPr>
              <a:t>.</a:t>
            </a:r>
            <a:endParaRPr lang="en-US" sz="2400" b="1" i="1" dirty="0">
              <a:solidFill>
                <a:schemeClr val="tx2"/>
              </a:solidFill>
              <a:latin typeface="Calibri" panose="020F0502020204030204" pitchFamily="34" charset="0"/>
              <a:cs typeface="Calibri" panose="020F0502020204030204" pitchFamily="34" charset="0"/>
            </a:endParaRPr>
          </a:p>
          <a:p>
            <a:pPr marL="742950" lvl="1" indent="-285750">
              <a:buClr>
                <a:srgbClr val="C00000"/>
              </a:buClr>
              <a:buFont typeface="Corbel" panose="020B0503020204020204" pitchFamily="34" charset="0"/>
              <a:buChar char="Θ"/>
            </a:pPr>
            <a:r>
              <a:rPr lang="en-US" sz="2800" b="1" i="1" dirty="0" err="1">
                <a:solidFill>
                  <a:srgbClr val="008000"/>
                </a:solidFill>
                <a:latin typeface="Calibri" panose="020F0502020204030204" pitchFamily="34" charset="0"/>
                <a:cs typeface="Calibri" panose="020F0502020204030204" pitchFamily="34" charset="0"/>
              </a:rPr>
              <a:t>Perbaikan</a:t>
            </a:r>
            <a:r>
              <a:rPr lang="en-US" sz="2800" b="1" i="1" dirty="0">
                <a:solidFill>
                  <a:srgbClr val="008000"/>
                </a:solidFill>
                <a:latin typeface="Calibri" panose="020F0502020204030204" pitchFamily="34" charset="0"/>
                <a:cs typeface="Calibri" panose="020F0502020204030204" pitchFamily="34" charset="0"/>
              </a:rPr>
              <a:t> </a:t>
            </a:r>
            <a:r>
              <a:rPr lang="en-US" sz="2800" b="1" i="1" dirty="0" err="1">
                <a:solidFill>
                  <a:srgbClr val="008000"/>
                </a:solidFill>
                <a:latin typeface="Calibri" panose="020F0502020204030204" pitchFamily="34" charset="0"/>
                <a:cs typeface="Calibri" panose="020F0502020204030204" pitchFamily="34" charset="0"/>
              </a:rPr>
              <a:t>mutu</a:t>
            </a:r>
            <a:r>
              <a:rPr lang="en-US" sz="2800" b="1" i="1" dirty="0">
                <a:solidFill>
                  <a:srgbClr val="008000"/>
                </a:solidFill>
                <a:latin typeface="Calibri" panose="020F0502020204030204" pitchFamily="34" charset="0"/>
                <a:cs typeface="Calibri" panose="020F0502020204030204" pitchFamily="34" charset="0"/>
              </a:rPr>
              <a:t>:</a:t>
            </a:r>
            <a:r>
              <a:rPr lang="en-US" sz="2800" b="1" i="1" dirty="0">
                <a:solidFill>
                  <a:schemeClr val="accent2">
                    <a:lumMod val="50000"/>
                  </a:schemeClr>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membentuk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infrastruktur</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untuk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perbaikan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kualitas</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secara</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berkesinambungan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identifikasi</a:t>
            </a:r>
            <a:r>
              <a:rPr lang="en-US" sz="2400" b="1" dirty="0">
                <a:solidFill>
                  <a:schemeClr val="tx2"/>
                </a:solidFill>
                <a:latin typeface="Calibri" panose="020F0502020204030204" pitchFamily="34" charset="0"/>
                <a:cs typeface="Calibri" panose="020F0502020204030204" pitchFamily="34" charset="0"/>
              </a:rPr>
              <a:t> proses </a:t>
            </a:r>
            <a:r>
              <a:rPr lang="en-US" sz="2400" b="1" dirty="0" err="1">
                <a:solidFill>
                  <a:schemeClr val="tx2"/>
                </a:solidFill>
                <a:latin typeface="Calibri" panose="020F0502020204030204" pitchFamily="34" charset="0"/>
                <a:cs typeface="Calibri" panose="020F0502020204030204" pitchFamily="34" charset="0"/>
              </a:rPr>
              <a:t>atau</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metode</a:t>
            </a:r>
            <a:r>
              <a:rPr lang="en-US" sz="2400" b="1" dirty="0">
                <a:solidFill>
                  <a:schemeClr val="tx2"/>
                </a:solidFill>
                <a:latin typeface="Calibri" panose="020F0502020204030204" pitchFamily="34" charset="0"/>
                <a:cs typeface="Calibri" panose="020F0502020204030204" pitchFamily="34" charset="0"/>
              </a:rPr>
              <a:t> yang </a:t>
            </a:r>
            <a:r>
              <a:rPr lang="en-US" sz="2400" b="1" dirty="0" err="1">
                <a:solidFill>
                  <a:schemeClr val="tx2"/>
                </a:solidFill>
                <a:latin typeface="Calibri" panose="020F0502020204030204" pitchFamily="34" charset="0"/>
                <a:cs typeface="Calibri" panose="020F0502020204030204" pitchFamily="34" charset="0"/>
              </a:rPr>
              <a:t>membutuhkan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perbaikan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membentuk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tim</a:t>
            </a:r>
            <a:r>
              <a:rPr lang="en-US" sz="2400" b="1" dirty="0">
                <a:solidFill>
                  <a:schemeClr val="tx2"/>
                </a:solidFill>
                <a:latin typeface="Calibri" panose="020F0502020204030204" pitchFamily="34" charset="0"/>
                <a:cs typeface="Calibri" panose="020F0502020204030204" pitchFamily="34" charset="0"/>
              </a:rPr>
              <a:t> yang </a:t>
            </a:r>
            <a:r>
              <a:rPr lang="en-US" sz="2400" b="1" dirty="0" err="1">
                <a:solidFill>
                  <a:schemeClr val="tx2"/>
                </a:solidFill>
                <a:latin typeface="Calibri" panose="020F0502020204030204" pitchFamily="34" charset="0"/>
                <a:cs typeface="Calibri" panose="020F0502020204030204" pitchFamily="34" charset="0"/>
              </a:rPr>
              <a:t>bertanggung</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jawab</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atas</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proyek</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perbaikan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tertentu</a:t>
            </a:r>
            <a:r>
              <a:rPr lang="en-US" sz="2400" b="1" dirty="0">
                <a:solidFill>
                  <a:schemeClr val="tx2"/>
                </a:solidFill>
                <a:latin typeface="Calibri" panose="020F0502020204030204" pitchFamily="34" charset="0"/>
                <a:cs typeface="Calibri" panose="020F0502020204030204" pitchFamily="34" charset="0"/>
              </a:rPr>
              <a:t>, dan </a:t>
            </a:r>
            <a:r>
              <a:rPr lang="en-US" sz="2400" b="1" dirty="0" err="1">
                <a:solidFill>
                  <a:schemeClr val="tx2"/>
                </a:solidFill>
                <a:latin typeface="Calibri" panose="020F0502020204030204" pitchFamily="34" charset="0"/>
                <a:cs typeface="Calibri" panose="020F0502020204030204" pitchFamily="34" charset="0"/>
              </a:rPr>
              <a:t>menyediakan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sumber</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daya</a:t>
            </a:r>
            <a:r>
              <a:rPr lang="en-US" sz="2400" b="1" dirty="0">
                <a:solidFill>
                  <a:schemeClr val="tx2"/>
                </a:solidFill>
                <a:latin typeface="Calibri" panose="020F0502020204030204" pitchFamily="34" charset="0"/>
                <a:cs typeface="Calibri" panose="020F0502020204030204" pitchFamily="34" charset="0"/>
              </a:rPr>
              <a:t> dan </a:t>
            </a:r>
            <a:r>
              <a:rPr lang="en-US" sz="2400" b="1" dirty="0" err="1">
                <a:solidFill>
                  <a:schemeClr val="tx2"/>
                </a:solidFill>
                <a:latin typeface="Calibri" panose="020F0502020204030204" pitchFamily="34" charset="0"/>
                <a:cs typeface="Calibri" panose="020F0502020204030204" pitchFamily="34" charset="0"/>
              </a:rPr>
              <a:t>pelatihan</a:t>
            </a:r>
            <a:r>
              <a:rPr lang="en-US" sz="2400" b="1" dirty="0">
                <a:solidFill>
                  <a:schemeClr val="tx2"/>
                </a:solidFill>
                <a:latin typeface="Calibri" panose="020F0502020204030204" pitchFamily="34" charset="0"/>
                <a:cs typeface="Calibri" panose="020F0502020204030204" pitchFamily="34" charset="0"/>
              </a:rPr>
              <a:t> yang </a:t>
            </a:r>
            <a:r>
              <a:rPr lang="en-US" sz="2400" b="1" dirty="0" err="1">
                <a:solidFill>
                  <a:schemeClr val="tx2"/>
                </a:solidFill>
                <a:latin typeface="Calibri" panose="020F0502020204030204" pitchFamily="34" charset="0"/>
                <a:cs typeface="Calibri" panose="020F0502020204030204" pitchFamily="34" charset="0"/>
              </a:rPr>
              <a:t>dibutuhkan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tim</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perbaikan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tersebut</a:t>
            </a:r>
            <a:r>
              <a:rPr lang="en-US" sz="2400" b="1" dirty="0">
                <a:solidFill>
                  <a:schemeClr val="tx2"/>
                </a:solidFill>
                <a:latin typeface="Calibri" panose="020F0502020204030204" pitchFamily="34" charset="0"/>
                <a:cs typeface="Calibri" panose="020F0502020204030204" pitchFamily="34" charset="0"/>
              </a:rPr>
              <a:t> agar </a:t>
            </a:r>
            <a:r>
              <a:rPr lang="en-US" sz="2400" b="1" dirty="0" err="1">
                <a:solidFill>
                  <a:schemeClr val="tx2"/>
                </a:solidFill>
                <a:latin typeface="Calibri" panose="020F0502020204030204" pitchFamily="34" charset="0"/>
                <a:cs typeface="Calibri" panose="020F0502020204030204" pitchFamily="34" charset="0"/>
              </a:rPr>
              <a:t>dapat</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mendiagnosis</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masalah</a:t>
            </a:r>
            <a:r>
              <a:rPr lang="en-US" sz="2400" b="1" dirty="0">
                <a:solidFill>
                  <a:schemeClr val="tx2"/>
                </a:solidFill>
                <a:latin typeface="Calibri" panose="020F0502020204030204" pitchFamily="34" charset="0"/>
                <a:cs typeface="Calibri" panose="020F0502020204030204" pitchFamily="34" charset="0"/>
              </a:rPr>
              <a:t> dan </a:t>
            </a:r>
            <a:r>
              <a:rPr lang="en-US" sz="2400" b="1" dirty="0" err="1">
                <a:solidFill>
                  <a:schemeClr val="tx2"/>
                </a:solidFill>
                <a:latin typeface="Calibri" panose="020F0502020204030204" pitchFamily="34" charset="0"/>
                <a:cs typeface="Calibri" panose="020F0502020204030204" pitchFamily="34" charset="0"/>
              </a:rPr>
              <a:t>mengidentifikasi</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penyebabnya</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menemukan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pemecahannya</a:t>
            </a:r>
            <a:r>
              <a:rPr lang="en-US" sz="2400" b="1" dirty="0">
                <a:solidFill>
                  <a:schemeClr val="tx2"/>
                </a:solidFill>
                <a:latin typeface="Calibri" panose="020F0502020204030204" pitchFamily="34" charset="0"/>
                <a:cs typeface="Calibri" panose="020F0502020204030204" pitchFamily="34" charset="0"/>
              </a:rPr>
              <a:t>, dan </a:t>
            </a:r>
            <a:r>
              <a:rPr lang="en-US" sz="2400" b="1" dirty="0" err="1">
                <a:solidFill>
                  <a:schemeClr val="tx2"/>
                </a:solidFill>
                <a:latin typeface="Calibri" panose="020F0502020204030204" pitchFamily="34" charset="0"/>
                <a:cs typeface="Calibri" panose="020F0502020204030204" pitchFamily="34" charset="0"/>
              </a:rPr>
              <a:t>melakukan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perbaikan</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terhadap</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masalah</a:t>
            </a:r>
            <a:r>
              <a:rPr lang="en-US" sz="2400" b="1" dirty="0">
                <a:solidFill>
                  <a:schemeClr val="tx2"/>
                </a:solidFill>
                <a:latin typeface="Calibri" panose="020F0502020204030204" pitchFamily="34" charset="0"/>
                <a:cs typeface="Calibri" panose="020F0502020204030204" pitchFamily="34" charset="0"/>
              </a:rPr>
              <a:t> </a:t>
            </a:r>
            <a:r>
              <a:rPr lang="en-US" sz="2400" b="1" dirty="0" err="1">
                <a:solidFill>
                  <a:schemeClr val="tx2"/>
                </a:solidFill>
                <a:latin typeface="Calibri" panose="020F0502020204030204" pitchFamily="34" charset="0"/>
                <a:cs typeface="Calibri" panose="020F0502020204030204" pitchFamily="34" charset="0"/>
              </a:rPr>
              <a:t>tersebut</a:t>
            </a:r>
            <a:endParaRPr lang="en-US" sz="24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443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1122828" y="336175"/>
            <a:ext cx="9641541" cy="721659"/>
          </a:xfrm>
          <a:noFill/>
        </p:spPr>
        <p:txBody>
          <a:bodyPr/>
          <a:lstStyle/>
          <a:p>
            <a:r>
              <a:rPr lang="en-US" b="1" dirty="0" err="1">
                <a:solidFill>
                  <a:srgbClr val="FFFF00"/>
                </a:solidFill>
              </a:rPr>
              <a:t>Fungsi</a:t>
            </a:r>
            <a:r>
              <a:rPr lang="en-US" b="1" dirty="0">
                <a:solidFill>
                  <a:srgbClr val="FFFF00"/>
                </a:solidFill>
              </a:rPr>
              <a:t> </a:t>
            </a:r>
            <a:r>
              <a:rPr lang="en-US" b="1" dirty="0" err="1">
                <a:solidFill>
                  <a:srgbClr val="FFFF00"/>
                </a:solidFill>
              </a:rPr>
              <a:t>Kepemimpinan</a:t>
            </a:r>
            <a:r>
              <a:rPr lang="en-US" b="1" dirty="0">
                <a:solidFill>
                  <a:srgbClr val="FFFF00"/>
                </a:solidFill>
              </a:rPr>
              <a:t> </a:t>
            </a:r>
            <a:r>
              <a:rPr lang="en-US" b="1" dirty="0" err="1">
                <a:solidFill>
                  <a:srgbClr val="FFFF00"/>
                </a:solidFill>
              </a:rPr>
              <a:t>sesuai</a:t>
            </a:r>
            <a:r>
              <a:rPr lang="en-US" b="1" dirty="0">
                <a:solidFill>
                  <a:srgbClr val="FFFF00"/>
                </a:solidFill>
              </a:rPr>
              <a:t> TQM</a:t>
            </a:r>
          </a:p>
        </p:txBody>
      </p:sp>
      <p:sp>
        <p:nvSpPr>
          <p:cNvPr id="101381" name="Rectangle 5"/>
          <p:cNvSpPr>
            <a:spLocks noGrp="1" noChangeArrowheads="1"/>
          </p:cNvSpPr>
          <p:nvPr>
            <p:ph type="body" idx="1"/>
          </p:nvPr>
        </p:nvSpPr>
        <p:spPr>
          <a:xfrm>
            <a:off x="1122828" y="1418956"/>
            <a:ext cx="9641541" cy="4474947"/>
          </a:xfrm>
        </p:spPr>
        <p:txBody>
          <a:bodyPr>
            <a:noAutofit/>
          </a:bodyPr>
          <a:lstStyle/>
          <a:p>
            <a:pPr>
              <a:lnSpc>
                <a:spcPct val="90000"/>
              </a:lnSpc>
            </a:pPr>
            <a:r>
              <a:rPr lang="en-US" sz="2400" b="1" dirty="0" err="1">
                <a:solidFill>
                  <a:srgbClr val="FFFFCC"/>
                </a:solidFill>
              </a:rPr>
              <a:t>Menentukan</a:t>
            </a:r>
            <a:r>
              <a:rPr lang="en-US" sz="2400" b="1" dirty="0">
                <a:solidFill>
                  <a:srgbClr val="FFFFCC"/>
                </a:solidFill>
              </a:rPr>
              <a:t> </a:t>
            </a:r>
            <a:r>
              <a:rPr lang="en-US" sz="2400" b="1" dirty="0" err="1">
                <a:solidFill>
                  <a:srgbClr val="FFFFCC"/>
                </a:solidFill>
              </a:rPr>
              <a:t>tujuan</a:t>
            </a:r>
            <a:r>
              <a:rPr lang="en-US" sz="2400" b="1" dirty="0">
                <a:solidFill>
                  <a:srgbClr val="FFFFCC"/>
                </a:solidFill>
              </a:rPr>
              <a:t> </a:t>
            </a:r>
            <a:r>
              <a:rPr lang="en-US" sz="2400" b="1" dirty="0" err="1">
                <a:solidFill>
                  <a:srgbClr val="FFFFCC"/>
                </a:solidFill>
              </a:rPr>
              <a:t>dan</a:t>
            </a:r>
            <a:r>
              <a:rPr lang="en-US" sz="2400" b="1" dirty="0">
                <a:solidFill>
                  <a:srgbClr val="FFFFCC"/>
                </a:solidFill>
              </a:rPr>
              <a:t> </a:t>
            </a:r>
            <a:r>
              <a:rPr lang="en-US" sz="2400" b="1" dirty="0" err="1">
                <a:solidFill>
                  <a:srgbClr val="FFFFCC"/>
                </a:solidFill>
              </a:rPr>
              <a:t>sasaran</a:t>
            </a:r>
            <a:r>
              <a:rPr lang="en-US" sz="2400" b="1" dirty="0">
                <a:solidFill>
                  <a:srgbClr val="FFFFCC"/>
                </a:solidFill>
              </a:rPr>
              <a:t> </a:t>
            </a:r>
            <a:r>
              <a:rPr lang="en-US" sz="2400" b="1" dirty="0" err="1">
                <a:solidFill>
                  <a:srgbClr val="FFFFCC"/>
                </a:solidFill>
              </a:rPr>
              <a:t>organisasi</a:t>
            </a:r>
            <a:r>
              <a:rPr lang="en-US" sz="2400" b="1" dirty="0">
                <a:solidFill>
                  <a:srgbClr val="FFFFCC"/>
                </a:solidFill>
              </a:rPr>
              <a:t> yang </a:t>
            </a:r>
            <a:r>
              <a:rPr lang="en-US" sz="2400" b="1" dirty="0" err="1">
                <a:solidFill>
                  <a:srgbClr val="FFFFCC"/>
                </a:solidFill>
              </a:rPr>
              <a:t>dipimpinnya</a:t>
            </a:r>
            <a:endParaRPr lang="en-US" sz="2400" b="1" dirty="0">
              <a:solidFill>
                <a:srgbClr val="FFFFCC"/>
              </a:solidFill>
            </a:endParaRPr>
          </a:p>
          <a:p>
            <a:pPr>
              <a:lnSpc>
                <a:spcPct val="90000"/>
              </a:lnSpc>
            </a:pPr>
            <a:r>
              <a:rPr lang="en-US" sz="2400" b="1" dirty="0" err="1">
                <a:solidFill>
                  <a:srgbClr val="FFFFCC"/>
                </a:solidFill>
              </a:rPr>
              <a:t>Merencanakan</a:t>
            </a:r>
            <a:r>
              <a:rPr lang="en-US" sz="2400" b="1" dirty="0">
                <a:solidFill>
                  <a:srgbClr val="FFFFCC"/>
                </a:solidFill>
              </a:rPr>
              <a:t> program yang </a:t>
            </a:r>
            <a:r>
              <a:rPr lang="en-US" sz="2400" b="1" dirty="0" err="1">
                <a:solidFill>
                  <a:srgbClr val="FFFFCC"/>
                </a:solidFill>
              </a:rPr>
              <a:t>disetujui</a:t>
            </a:r>
            <a:r>
              <a:rPr lang="en-US" sz="2400" b="1" dirty="0">
                <a:solidFill>
                  <a:srgbClr val="FFFFCC"/>
                </a:solidFill>
              </a:rPr>
              <a:t> </a:t>
            </a:r>
            <a:r>
              <a:rPr lang="en-US" sz="2400" b="1" dirty="0" err="1">
                <a:solidFill>
                  <a:srgbClr val="FFFFCC"/>
                </a:solidFill>
              </a:rPr>
              <a:t>semua</a:t>
            </a:r>
            <a:r>
              <a:rPr lang="en-US" sz="2400" b="1" dirty="0">
                <a:solidFill>
                  <a:srgbClr val="FFFFCC"/>
                </a:solidFill>
              </a:rPr>
              <a:t> </a:t>
            </a:r>
            <a:r>
              <a:rPr lang="en-US" sz="2400" b="1" dirty="0" err="1">
                <a:solidFill>
                  <a:srgbClr val="FFFFCC"/>
                </a:solidFill>
              </a:rPr>
              <a:t>pihak</a:t>
            </a:r>
            <a:r>
              <a:rPr lang="en-US" sz="2400" b="1" dirty="0">
                <a:solidFill>
                  <a:srgbClr val="FFFFCC"/>
                </a:solidFill>
              </a:rPr>
              <a:t>, </a:t>
            </a:r>
            <a:r>
              <a:rPr lang="en-US" sz="2400" b="1" dirty="0" err="1">
                <a:solidFill>
                  <a:srgbClr val="FFFFCC"/>
                </a:solidFill>
              </a:rPr>
              <a:t>bagaimana</a:t>
            </a:r>
            <a:r>
              <a:rPr lang="en-US" sz="2400" b="1" dirty="0">
                <a:solidFill>
                  <a:srgbClr val="FFFFCC"/>
                </a:solidFill>
              </a:rPr>
              <a:t> </a:t>
            </a:r>
            <a:r>
              <a:rPr lang="en-US" sz="2400" b="1" dirty="0" err="1">
                <a:solidFill>
                  <a:srgbClr val="FFFFCC"/>
                </a:solidFill>
              </a:rPr>
              <a:t>mencapai</a:t>
            </a:r>
            <a:r>
              <a:rPr lang="en-US" sz="2400" b="1" dirty="0">
                <a:solidFill>
                  <a:srgbClr val="FFFFCC"/>
                </a:solidFill>
              </a:rPr>
              <a:t> </a:t>
            </a:r>
            <a:r>
              <a:rPr lang="en-US" sz="2400" b="1" dirty="0" err="1">
                <a:solidFill>
                  <a:srgbClr val="FFFFCC"/>
                </a:solidFill>
              </a:rPr>
              <a:t>sasarannya</a:t>
            </a:r>
            <a:r>
              <a:rPr lang="en-US" sz="2400" b="1" dirty="0">
                <a:solidFill>
                  <a:srgbClr val="FFFFCC"/>
                </a:solidFill>
              </a:rPr>
              <a:t>, </a:t>
            </a:r>
            <a:r>
              <a:rPr lang="en-US" sz="2400" b="1" dirty="0" err="1">
                <a:solidFill>
                  <a:srgbClr val="FFFFCC"/>
                </a:solidFill>
              </a:rPr>
              <a:t>darimana</a:t>
            </a:r>
            <a:r>
              <a:rPr lang="en-US" sz="2400" b="1" dirty="0">
                <a:solidFill>
                  <a:srgbClr val="FFFFCC"/>
                </a:solidFill>
              </a:rPr>
              <a:t> </a:t>
            </a:r>
            <a:r>
              <a:rPr lang="en-US" sz="2400" b="1" dirty="0" err="1">
                <a:solidFill>
                  <a:srgbClr val="FFFFCC"/>
                </a:solidFill>
              </a:rPr>
              <a:t>memulai</a:t>
            </a:r>
            <a:r>
              <a:rPr lang="en-US" sz="2400" b="1" dirty="0">
                <a:solidFill>
                  <a:srgbClr val="FFFFCC"/>
                </a:solidFill>
              </a:rPr>
              <a:t> </a:t>
            </a:r>
            <a:r>
              <a:rPr lang="en-US" sz="2400" b="1" dirty="0" err="1">
                <a:solidFill>
                  <a:srgbClr val="FFFFCC"/>
                </a:solidFill>
              </a:rPr>
              <a:t>dan</a:t>
            </a:r>
            <a:r>
              <a:rPr lang="en-US" sz="2400" b="1" dirty="0">
                <a:solidFill>
                  <a:srgbClr val="FFFFCC"/>
                </a:solidFill>
              </a:rPr>
              <a:t> </a:t>
            </a:r>
            <a:r>
              <a:rPr lang="en-US" sz="2400" b="1" dirty="0" err="1">
                <a:solidFill>
                  <a:srgbClr val="FFFFCC"/>
                </a:solidFill>
              </a:rPr>
              <a:t>dimana</a:t>
            </a:r>
            <a:r>
              <a:rPr lang="en-US" sz="2400" b="1" dirty="0">
                <a:solidFill>
                  <a:srgbClr val="FFFFCC"/>
                </a:solidFill>
              </a:rPr>
              <a:t> </a:t>
            </a:r>
            <a:r>
              <a:rPr lang="en-US" sz="2400" b="1" dirty="0" err="1">
                <a:solidFill>
                  <a:srgbClr val="FFFFCC"/>
                </a:solidFill>
              </a:rPr>
              <a:t>harus</a:t>
            </a:r>
            <a:r>
              <a:rPr lang="en-US" sz="2400" b="1" dirty="0">
                <a:solidFill>
                  <a:srgbClr val="FFFFCC"/>
                </a:solidFill>
              </a:rPr>
              <a:t> </a:t>
            </a:r>
            <a:r>
              <a:rPr lang="en-US" sz="2400" b="1" dirty="0" err="1">
                <a:solidFill>
                  <a:srgbClr val="FFFFCC"/>
                </a:solidFill>
              </a:rPr>
              <a:t>berhenti</a:t>
            </a:r>
            <a:endParaRPr lang="en-US" sz="2400" b="1" dirty="0">
              <a:solidFill>
                <a:srgbClr val="FFFFCC"/>
              </a:solidFill>
            </a:endParaRPr>
          </a:p>
          <a:p>
            <a:pPr>
              <a:lnSpc>
                <a:spcPct val="90000"/>
              </a:lnSpc>
            </a:pPr>
            <a:r>
              <a:rPr lang="en-US" sz="2400" b="1" dirty="0" err="1">
                <a:solidFill>
                  <a:srgbClr val="FFFFCC"/>
                </a:solidFill>
              </a:rPr>
              <a:t>Memberikan</a:t>
            </a:r>
            <a:r>
              <a:rPr lang="en-US" sz="2400" b="1" dirty="0">
                <a:solidFill>
                  <a:srgbClr val="FFFFCC"/>
                </a:solidFill>
              </a:rPr>
              <a:t> </a:t>
            </a:r>
            <a:r>
              <a:rPr lang="en-US" sz="2400" b="1" dirty="0" err="1">
                <a:solidFill>
                  <a:srgbClr val="FFFFCC"/>
                </a:solidFill>
              </a:rPr>
              <a:t>pengarahan</a:t>
            </a:r>
            <a:r>
              <a:rPr lang="en-US" sz="2400" b="1" dirty="0">
                <a:solidFill>
                  <a:srgbClr val="FFFFCC"/>
                </a:solidFill>
              </a:rPr>
              <a:t> </a:t>
            </a:r>
            <a:r>
              <a:rPr lang="en-US" sz="2400" b="1" dirty="0" err="1">
                <a:solidFill>
                  <a:srgbClr val="FFFFCC"/>
                </a:solidFill>
              </a:rPr>
              <a:t>yaitu</a:t>
            </a:r>
            <a:r>
              <a:rPr lang="en-US" sz="2400" b="1" dirty="0">
                <a:solidFill>
                  <a:srgbClr val="FFFFCC"/>
                </a:solidFill>
              </a:rPr>
              <a:t> </a:t>
            </a:r>
            <a:r>
              <a:rPr lang="en-US" sz="2400" b="1" dirty="0" err="1">
                <a:solidFill>
                  <a:srgbClr val="FFFFCC"/>
                </a:solidFill>
              </a:rPr>
              <a:t>menjelaskan</a:t>
            </a:r>
            <a:r>
              <a:rPr lang="en-US" sz="2400" b="1" dirty="0">
                <a:solidFill>
                  <a:srgbClr val="FFFFCC"/>
                </a:solidFill>
              </a:rPr>
              <a:t> </a:t>
            </a:r>
            <a:r>
              <a:rPr lang="en-US" sz="2400" b="1" dirty="0" err="1">
                <a:solidFill>
                  <a:srgbClr val="FFFFCC"/>
                </a:solidFill>
              </a:rPr>
              <a:t>rencana</a:t>
            </a:r>
            <a:r>
              <a:rPr lang="en-US" sz="2400" b="1" dirty="0">
                <a:solidFill>
                  <a:srgbClr val="FFFFCC"/>
                </a:solidFill>
              </a:rPr>
              <a:t> </a:t>
            </a:r>
            <a:r>
              <a:rPr lang="en-US" sz="2400" b="1" dirty="0" err="1">
                <a:solidFill>
                  <a:srgbClr val="FFFFCC"/>
                </a:solidFill>
              </a:rPr>
              <a:t>dan</a:t>
            </a:r>
            <a:r>
              <a:rPr lang="en-US" sz="2400" b="1" dirty="0">
                <a:solidFill>
                  <a:srgbClr val="FFFFCC"/>
                </a:solidFill>
              </a:rPr>
              <a:t> </a:t>
            </a:r>
            <a:r>
              <a:rPr lang="en-US" sz="2400" b="1" dirty="0" err="1">
                <a:solidFill>
                  <a:srgbClr val="FFFFCC"/>
                </a:solidFill>
              </a:rPr>
              <a:t>tujuan</a:t>
            </a:r>
            <a:r>
              <a:rPr lang="en-US" sz="2400" b="1" dirty="0">
                <a:solidFill>
                  <a:srgbClr val="FFFFCC"/>
                </a:solidFill>
              </a:rPr>
              <a:t>, </a:t>
            </a:r>
            <a:r>
              <a:rPr lang="en-US" sz="2400" b="1" dirty="0" err="1">
                <a:solidFill>
                  <a:srgbClr val="FFFFCC"/>
                </a:solidFill>
              </a:rPr>
              <a:t>kenapa</a:t>
            </a:r>
            <a:r>
              <a:rPr lang="en-US" sz="2400" b="1" dirty="0">
                <a:solidFill>
                  <a:srgbClr val="FFFFCC"/>
                </a:solidFill>
              </a:rPr>
              <a:t> </a:t>
            </a:r>
            <a:r>
              <a:rPr lang="en-US" sz="2400" b="1" dirty="0" err="1">
                <a:solidFill>
                  <a:srgbClr val="FFFFCC"/>
                </a:solidFill>
              </a:rPr>
              <a:t>dipilih</a:t>
            </a:r>
            <a:r>
              <a:rPr lang="en-US" sz="2400" b="1" dirty="0">
                <a:solidFill>
                  <a:srgbClr val="FFFFCC"/>
                </a:solidFill>
              </a:rPr>
              <a:t> </a:t>
            </a:r>
            <a:r>
              <a:rPr lang="en-US" sz="2400" b="1" dirty="0" err="1">
                <a:solidFill>
                  <a:srgbClr val="FFFFCC"/>
                </a:solidFill>
              </a:rPr>
              <a:t>sesuatu</a:t>
            </a:r>
            <a:r>
              <a:rPr lang="en-US" sz="2400" b="1" dirty="0">
                <a:solidFill>
                  <a:srgbClr val="FFFFCC"/>
                </a:solidFill>
              </a:rPr>
              <a:t> </a:t>
            </a:r>
            <a:r>
              <a:rPr lang="en-US" sz="2400" b="1" dirty="0" err="1">
                <a:solidFill>
                  <a:srgbClr val="FFFFCC"/>
                </a:solidFill>
              </a:rPr>
              <a:t>cara</a:t>
            </a:r>
            <a:r>
              <a:rPr lang="en-US" sz="2400" b="1" dirty="0">
                <a:solidFill>
                  <a:srgbClr val="FFFFCC"/>
                </a:solidFill>
              </a:rPr>
              <a:t> </a:t>
            </a:r>
            <a:r>
              <a:rPr lang="en-US" sz="2400" b="1" dirty="0" err="1">
                <a:solidFill>
                  <a:srgbClr val="FFFFCC"/>
                </a:solidFill>
              </a:rPr>
              <a:t>untuk</a:t>
            </a:r>
            <a:r>
              <a:rPr lang="en-US" sz="2400" b="1" dirty="0">
                <a:solidFill>
                  <a:srgbClr val="FFFFCC"/>
                </a:solidFill>
              </a:rPr>
              <a:t> </a:t>
            </a:r>
            <a:r>
              <a:rPr lang="en-US" sz="2400" b="1" dirty="0" err="1">
                <a:solidFill>
                  <a:srgbClr val="FFFFCC"/>
                </a:solidFill>
              </a:rPr>
              <a:t>mencapai</a:t>
            </a:r>
            <a:r>
              <a:rPr lang="en-US" sz="2400" b="1" dirty="0">
                <a:solidFill>
                  <a:srgbClr val="FFFFCC"/>
                </a:solidFill>
              </a:rPr>
              <a:t> </a:t>
            </a:r>
            <a:r>
              <a:rPr lang="en-US" sz="2400" b="1" dirty="0" err="1">
                <a:solidFill>
                  <a:srgbClr val="FFFFCC"/>
                </a:solidFill>
              </a:rPr>
              <a:t>sasaran</a:t>
            </a:r>
            <a:endParaRPr lang="en-US" sz="2400" b="1" dirty="0">
              <a:solidFill>
                <a:srgbClr val="FFFFCC"/>
              </a:solidFill>
            </a:endParaRPr>
          </a:p>
          <a:p>
            <a:pPr>
              <a:lnSpc>
                <a:spcPct val="90000"/>
              </a:lnSpc>
            </a:pPr>
            <a:r>
              <a:rPr lang="en-US" sz="2400" b="1" dirty="0" err="1">
                <a:solidFill>
                  <a:srgbClr val="FFFFCC"/>
                </a:solidFill>
              </a:rPr>
              <a:t>Mengawasi</a:t>
            </a:r>
            <a:r>
              <a:rPr lang="en-US" sz="2400" b="1" dirty="0">
                <a:solidFill>
                  <a:srgbClr val="FFFFCC"/>
                </a:solidFill>
              </a:rPr>
              <a:t> </a:t>
            </a:r>
            <a:r>
              <a:rPr lang="en-US" sz="2400" b="1" dirty="0" err="1">
                <a:solidFill>
                  <a:srgbClr val="FFFFCC"/>
                </a:solidFill>
              </a:rPr>
              <a:t>dan</a:t>
            </a:r>
            <a:r>
              <a:rPr lang="en-US" sz="2400" b="1" dirty="0">
                <a:solidFill>
                  <a:srgbClr val="FFFFCC"/>
                </a:solidFill>
              </a:rPr>
              <a:t> </a:t>
            </a:r>
            <a:r>
              <a:rPr lang="en-US" sz="2400" b="1" dirty="0" err="1">
                <a:solidFill>
                  <a:srgbClr val="FFFFCC"/>
                </a:solidFill>
              </a:rPr>
              <a:t>memantau</a:t>
            </a:r>
            <a:r>
              <a:rPr lang="en-US" sz="2400" b="1" dirty="0">
                <a:solidFill>
                  <a:srgbClr val="FFFFCC"/>
                </a:solidFill>
              </a:rPr>
              <a:t> </a:t>
            </a:r>
            <a:r>
              <a:rPr lang="en-US" sz="2400" b="1" dirty="0" err="1">
                <a:solidFill>
                  <a:srgbClr val="FFFFCC"/>
                </a:solidFill>
              </a:rPr>
              <a:t>semua</a:t>
            </a:r>
            <a:r>
              <a:rPr lang="en-US" sz="2400" b="1" dirty="0">
                <a:solidFill>
                  <a:srgbClr val="FFFFCC"/>
                </a:solidFill>
              </a:rPr>
              <a:t> </a:t>
            </a:r>
            <a:r>
              <a:rPr lang="en-US" sz="2400" b="1" dirty="0" err="1">
                <a:solidFill>
                  <a:srgbClr val="FFFFCC"/>
                </a:solidFill>
              </a:rPr>
              <a:t>pekerjaan</a:t>
            </a:r>
            <a:r>
              <a:rPr lang="en-US" sz="2400" b="1" dirty="0">
                <a:solidFill>
                  <a:srgbClr val="FFFFCC"/>
                </a:solidFill>
              </a:rPr>
              <a:t> yang </a:t>
            </a:r>
            <a:r>
              <a:rPr lang="en-US" sz="2400" b="1" dirty="0" err="1">
                <a:solidFill>
                  <a:srgbClr val="FFFFCC"/>
                </a:solidFill>
              </a:rPr>
              <a:t>sedang</a:t>
            </a:r>
            <a:r>
              <a:rPr lang="en-US" sz="2400" b="1" dirty="0">
                <a:solidFill>
                  <a:srgbClr val="FFFFCC"/>
                </a:solidFill>
              </a:rPr>
              <a:t> </a:t>
            </a:r>
            <a:r>
              <a:rPr lang="en-US" sz="2400" b="1" dirty="0" err="1">
                <a:solidFill>
                  <a:srgbClr val="FFFFCC"/>
                </a:solidFill>
              </a:rPr>
              <a:t>berlangsung</a:t>
            </a:r>
            <a:endParaRPr lang="en-US" sz="2400" b="1" dirty="0">
              <a:solidFill>
                <a:srgbClr val="FFFFCC"/>
              </a:solidFill>
            </a:endParaRPr>
          </a:p>
          <a:p>
            <a:pPr>
              <a:lnSpc>
                <a:spcPct val="90000"/>
              </a:lnSpc>
            </a:pPr>
            <a:r>
              <a:rPr lang="en-US" sz="2400" b="1" dirty="0" err="1">
                <a:solidFill>
                  <a:srgbClr val="FFFFCC"/>
                </a:solidFill>
              </a:rPr>
              <a:t>Mengadakan</a:t>
            </a:r>
            <a:r>
              <a:rPr lang="en-US" sz="2400" b="1" dirty="0">
                <a:solidFill>
                  <a:srgbClr val="FFFFCC"/>
                </a:solidFill>
              </a:rPr>
              <a:t> </a:t>
            </a:r>
            <a:r>
              <a:rPr lang="en-US" sz="2400" b="1" dirty="0" err="1">
                <a:solidFill>
                  <a:srgbClr val="FFFFCC"/>
                </a:solidFill>
              </a:rPr>
              <a:t>evaluasi</a:t>
            </a:r>
            <a:r>
              <a:rPr lang="en-US" sz="2400" b="1" dirty="0">
                <a:solidFill>
                  <a:srgbClr val="FFFFCC"/>
                </a:solidFill>
              </a:rPr>
              <a:t> </a:t>
            </a:r>
            <a:r>
              <a:rPr lang="en-US" sz="2400" b="1" dirty="0" err="1">
                <a:solidFill>
                  <a:srgbClr val="FFFFCC"/>
                </a:solidFill>
              </a:rPr>
              <a:t>dan</a:t>
            </a:r>
            <a:r>
              <a:rPr lang="en-US" sz="2400" b="1" dirty="0">
                <a:solidFill>
                  <a:srgbClr val="FFFFCC"/>
                </a:solidFill>
              </a:rPr>
              <a:t> </a:t>
            </a:r>
            <a:r>
              <a:rPr lang="en-US" sz="2400" b="1" dirty="0" err="1">
                <a:solidFill>
                  <a:srgbClr val="FFFFCC"/>
                </a:solidFill>
              </a:rPr>
              <a:t>umpan</a:t>
            </a:r>
            <a:r>
              <a:rPr lang="en-US" sz="2400" b="1" dirty="0">
                <a:solidFill>
                  <a:srgbClr val="FFFFCC"/>
                </a:solidFill>
              </a:rPr>
              <a:t> </a:t>
            </a:r>
            <a:r>
              <a:rPr lang="en-US" sz="2400" b="1" dirty="0" err="1">
                <a:solidFill>
                  <a:srgbClr val="FFFFCC"/>
                </a:solidFill>
              </a:rPr>
              <a:t>balik</a:t>
            </a:r>
            <a:r>
              <a:rPr lang="en-US" sz="2400" b="1" dirty="0">
                <a:solidFill>
                  <a:srgbClr val="FFFFCC"/>
                </a:solidFill>
              </a:rPr>
              <a:t> </a:t>
            </a:r>
            <a:r>
              <a:rPr lang="en-US" sz="2400" b="1" dirty="0" err="1">
                <a:solidFill>
                  <a:srgbClr val="FFFFCC"/>
                </a:solidFill>
              </a:rPr>
              <a:t>untuk</a:t>
            </a:r>
            <a:r>
              <a:rPr lang="en-US" sz="2400" b="1" dirty="0">
                <a:solidFill>
                  <a:srgbClr val="FFFFCC"/>
                </a:solidFill>
              </a:rPr>
              <a:t> </a:t>
            </a:r>
            <a:r>
              <a:rPr lang="en-US" sz="2400" b="1" dirty="0" err="1">
                <a:solidFill>
                  <a:srgbClr val="FFFFCC"/>
                </a:solidFill>
              </a:rPr>
              <a:t>melalukan</a:t>
            </a:r>
            <a:r>
              <a:rPr lang="en-US" sz="2400" b="1" dirty="0">
                <a:solidFill>
                  <a:srgbClr val="FFFFCC"/>
                </a:solidFill>
              </a:rPr>
              <a:t> yang </a:t>
            </a:r>
            <a:r>
              <a:rPr lang="en-US" sz="2400" b="1" dirty="0" err="1">
                <a:solidFill>
                  <a:srgbClr val="FFFFCC"/>
                </a:solidFill>
              </a:rPr>
              <a:t>lebih</a:t>
            </a:r>
            <a:r>
              <a:rPr lang="en-US" sz="2400" b="1" dirty="0">
                <a:solidFill>
                  <a:srgbClr val="FFFFCC"/>
                </a:solidFill>
              </a:rPr>
              <a:t> </a:t>
            </a:r>
            <a:r>
              <a:rPr lang="en-US" sz="2400" b="1" dirty="0" err="1">
                <a:solidFill>
                  <a:srgbClr val="FFFFCC"/>
                </a:solidFill>
              </a:rPr>
              <a:t>baik</a:t>
            </a:r>
            <a:r>
              <a:rPr lang="en-US" sz="2400" b="1" dirty="0">
                <a:solidFill>
                  <a:srgbClr val="FFFFCC"/>
                </a:solidFill>
              </a:rPr>
              <a:t> </a:t>
            </a:r>
            <a:r>
              <a:rPr lang="en-US" sz="2400" b="1" dirty="0" err="1">
                <a:solidFill>
                  <a:srgbClr val="FFFFCC"/>
                </a:solidFill>
              </a:rPr>
              <a:t>kemudian</a:t>
            </a:r>
            <a:endParaRPr lang="en-US" sz="2400" b="1" dirty="0">
              <a:solidFill>
                <a:srgbClr val="FFFFCC"/>
              </a:solidFill>
            </a:endParaRPr>
          </a:p>
        </p:txBody>
      </p:sp>
    </p:spTree>
    <p:extLst>
      <p:ext uri="{BB962C8B-B14F-4D97-AF65-F5344CB8AC3E}">
        <p14:creationId xmlns:p14="http://schemas.microsoft.com/office/powerpoint/2010/main" val="502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9FCEFD3-046E-C3BA-C203-F45CCD866596}"/>
              </a:ext>
            </a:extLst>
          </p:cNvPr>
          <p:cNvPicPr>
            <a:picLocks noGrp="1" noChangeAspect="1"/>
          </p:cNvPicPr>
          <p:nvPr>
            <p:ph type="pic" sz="quarter" idx="13"/>
          </p:nvPr>
        </p:nvPicPr>
        <p:blipFill>
          <a:blip r:embed="rId3"/>
          <a:srcRect t="11065" b="11065"/>
          <a:stretch>
            <a:fillRect/>
          </a:stretch>
        </p:blipFill>
        <p:spPr>
          <a:xfrm>
            <a:off x="0" y="0"/>
            <a:ext cx="12192000" cy="6858000"/>
          </a:xfrm>
        </p:spPr>
      </p:pic>
      <p:sp>
        <p:nvSpPr>
          <p:cNvPr id="17" name="Title 1">
            <a:extLst>
              <a:ext uri="{FF2B5EF4-FFF2-40B4-BE49-F238E27FC236}">
                <a16:creationId xmlns:a16="http://schemas.microsoft.com/office/drawing/2014/main" id="{58BAB8F2-FE47-00AE-9704-6727816FF9BB}"/>
              </a:ext>
            </a:extLst>
          </p:cNvPr>
          <p:cNvSpPr>
            <a:spLocks noGrp="1"/>
          </p:cNvSpPr>
          <p:nvPr>
            <p:ph type="ctrTitle"/>
          </p:nvPr>
        </p:nvSpPr>
        <p:spPr>
          <a:xfrm>
            <a:off x="7901609" y="3031897"/>
            <a:ext cx="4310269" cy="2469190"/>
          </a:xfrm>
          <a:noFill/>
        </p:spPr>
        <p:txBody>
          <a:bodyPr>
            <a:normAutofit/>
          </a:bodyPr>
          <a:lstStyle/>
          <a:p>
            <a:r>
              <a:rPr lang="en-US" dirty="0" err="1">
                <a:solidFill>
                  <a:srgbClr val="FF0000"/>
                </a:solidFill>
              </a:rPr>
              <a:t>Terima</a:t>
            </a:r>
            <a:r>
              <a:rPr lang="en-US" dirty="0">
                <a:solidFill>
                  <a:srgbClr val="FF0000"/>
                </a:solidFill>
              </a:rPr>
              <a:t> </a:t>
            </a:r>
            <a:r>
              <a:rPr lang="en-US" dirty="0" err="1">
                <a:solidFill>
                  <a:srgbClr val="FF0000"/>
                </a:solidFill>
              </a:rPr>
              <a:t>kasih</a:t>
            </a:r>
            <a:endParaRPr lang="en-US" dirty="0">
              <a:solidFill>
                <a:srgbClr val="FF0000"/>
              </a:solidFill>
            </a:endParaRPr>
          </a:p>
        </p:txBody>
      </p:sp>
      <p:sp>
        <p:nvSpPr>
          <p:cNvPr id="18" name="Subtitle 2" descr="Tag=AccentColor&#10;Flavor=Light&#10;Target=Text">
            <a:extLst>
              <a:ext uri="{FF2B5EF4-FFF2-40B4-BE49-F238E27FC236}">
                <a16:creationId xmlns:a16="http://schemas.microsoft.com/office/drawing/2014/main" id="{755A2EEC-98F0-1BC7-BB0A-B12431A45171}"/>
              </a:ext>
            </a:extLst>
          </p:cNvPr>
          <p:cNvSpPr>
            <a:spLocks noGrp="1"/>
          </p:cNvSpPr>
          <p:nvPr>
            <p:ph type="subTitle" idx="1"/>
          </p:nvPr>
        </p:nvSpPr>
        <p:spPr>
          <a:xfrm>
            <a:off x="7881731" y="5491148"/>
            <a:ext cx="4310270" cy="1381539"/>
          </a:xfrm>
          <a:noFill/>
        </p:spPr>
        <p:txBody>
          <a:bodyPr>
            <a:normAutofit/>
          </a:bodyPr>
          <a:lstStyle/>
          <a:p>
            <a:r>
              <a:rPr lang="en-US" dirty="0" err="1">
                <a:solidFill>
                  <a:srgbClr val="FF0000"/>
                </a:solidFill>
              </a:rPr>
              <a:t>Zulkarnain</a:t>
            </a:r>
            <a:r>
              <a:rPr lang="en-US" dirty="0">
                <a:solidFill>
                  <a:srgbClr val="FF0000"/>
                </a:solidFill>
              </a:rPr>
              <a:t> </a:t>
            </a:r>
            <a:r>
              <a:rPr lang="en-US" dirty="0" err="1">
                <a:solidFill>
                  <a:srgbClr val="FF0000"/>
                </a:solidFill>
              </a:rPr>
              <a:t>Lubia</a:t>
            </a:r>
            <a:endParaRPr lang="en-US" dirty="0">
              <a:solidFill>
                <a:srgbClr val="FF0000"/>
              </a:solidFill>
            </a:endParaRPr>
          </a:p>
          <a:p>
            <a:r>
              <a:rPr lang="en-US" dirty="0">
                <a:solidFill>
                  <a:srgbClr val="FF0000"/>
                </a:solidFill>
              </a:rPr>
              <a:t>prof.zulkarnain@gmail.com</a:t>
            </a:r>
          </a:p>
          <a:p>
            <a:r>
              <a:rPr lang="en-US" dirty="0">
                <a:solidFill>
                  <a:srgbClr val="FF0000"/>
                </a:solidFill>
              </a:rPr>
              <a:t>082277096951</a:t>
            </a:r>
          </a:p>
          <a:p>
            <a:endParaRPr lang="en-US" dirty="0">
              <a:solidFill>
                <a:srgbClr val="FF0000"/>
              </a:solidFill>
            </a:endParaRPr>
          </a:p>
        </p:txBody>
      </p:sp>
    </p:spTree>
    <p:extLst>
      <p:ext uri="{BB962C8B-B14F-4D97-AF65-F5344CB8AC3E}">
        <p14:creationId xmlns:p14="http://schemas.microsoft.com/office/powerpoint/2010/main" val="426850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88" y="304800"/>
            <a:ext cx="7300912" cy="1981200"/>
          </a:xfrm>
        </p:spPr>
        <p:txBody>
          <a:bodyPr>
            <a:noAutofit/>
          </a:bodyPr>
          <a:lstStyle/>
          <a:p>
            <a:pPr marL="571500" indent="-571500">
              <a:buClr>
                <a:srgbClr val="008000"/>
              </a:buClr>
              <a:buFont typeface="Corbel" panose="020B0503020204020204" pitchFamily="34" charset="0"/>
              <a:buChar char="❶"/>
            </a:pPr>
            <a:r>
              <a:rPr lang="id-ID" sz="4400" b="1" dirty="0">
                <a:solidFill>
                  <a:srgbClr val="FFFF00"/>
                </a:solidFill>
              </a:rPr>
              <a:t>Filosofi Organisasi</a:t>
            </a:r>
            <a:r>
              <a:rPr lang="en-US" sz="4400" b="1" dirty="0">
                <a:solidFill>
                  <a:srgbClr val="FFFF00"/>
                </a:solidFill>
              </a:rPr>
              <a:t>: </a:t>
            </a:r>
            <a:r>
              <a:rPr lang="en-US" b="1" dirty="0">
                <a:solidFill>
                  <a:srgbClr val="00FF00"/>
                </a:solidFill>
              </a:rPr>
              <a:t/>
            </a:r>
            <a:br>
              <a:rPr lang="en-US" b="1" dirty="0">
                <a:solidFill>
                  <a:srgbClr val="00FF00"/>
                </a:solidFill>
              </a:rPr>
            </a:br>
            <a:r>
              <a:rPr lang="id-ID" sz="3600" b="1" dirty="0">
                <a:solidFill>
                  <a:srgbClr val="00FF00"/>
                </a:solidFill>
                <a:latin typeface="Monotype Corsiva" panose="03010101010201010101" pitchFamily="66" charset="0"/>
              </a:rPr>
              <a:t>Mengapa organisasi yang dipimpinnya ini ada dan untuk apa ? </a:t>
            </a:r>
            <a:endParaRPr lang="en-US" b="1" dirty="0">
              <a:solidFill>
                <a:srgbClr val="00FF00"/>
              </a:solidFill>
              <a:latin typeface="Monotype Corsiva" panose="03010101010201010101" pitchFamily="66" charset="0"/>
            </a:endParaRPr>
          </a:p>
        </p:txBody>
      </p:sp>
      <p:sp>
        <p:nvSpPr>
          <p:cNvPr id="3" name="Content Placeholder 2"/>
          <p:cNvSpPr>
            <a:spLocks noGrp="1"/>
          </p:cNvSpPr>
          <p:nvPr>
            <p:ph idx="1"/>
          </p:nvPr>
        </p:nvSpPr>
        <p:spPr>
          <a:xfrm>
            <a:off x="4903868" y="2862126"/>
            <a:ext cx="6754732" cy="2614336"/>
          </a:xfrm>
        </p:spPr>
        <p:txBody>
          <a:bodyPr>
            <a:normAutofit lnSpcReduction="10000"/>
          </a:bodyPr>
          <a:lstStyle/>
          <a:p>
            <a:r>
              <a:rPr lang="id-ID" dirty="0">
                <a:latin typeface="Arial" panose="020B0604020202020204" pitchFamily="34" charset="0"/>
                <a:cs typeface="Arial" panose="020B0604020202020204" pitchFamily="34" charset="0"/>
              </a:rPr>
              <a:t>Jawaban terhadap pertanyaan yang sangat mendasar ini perlu dikuasai secara baik oleh semua orang yang memegang tampuk kepemimpinan dari suatu organisasi. </a:t>
            </a:r>
            <a:endParaRPr lang="en-US" dirty="0">
              <a:latin typeface="Arial" panose="020B0604020202020204" pitchFamily="34" charset="0"/>
              <a:cs typeface="Arial" panose="020B0604020202020204" pitchFamily="34" charset="0"/>
            </a:endParaRPr>
          </a:p>
          <a:p>
            <a:r>
              <a:rPr lang="id-ID" dirty="0">
                <a:latin typeface="Arial" panose="020B0604020202020204" pitchFamily="34" charset="0"/>
                <a:cs typeface="Arial" panose="020B0604020202020204" pitchFamily="34" charset="0"/>
              </a:rPr>
              <a:t>Tanpa menguasai jawabannya secara baik diragukan apakah mereka akan mampu mengarahkan orang-orang lain dalam organisasi itu ke tujuan yang seharusnya</a:t>
            </a:r>
            <a:endParaRPr lang="en-US" dirty="0">
              <a:latin typeface="Arial" panose="020B0604020202020204" pitchFamily="34" charset="0"/>
              <a:cs typeface="Arial" panose="020B0604020202020204" pitchFamily="34" charset="0"/>
            </a:endParaRPr>
          </a:p>
        </p:txBody>
      </p:sp>
      <p:pic>
        <p:nvPicPr>
          <p:cNvPr id="7170" name="Picture 2" descr="Hasil gambar untuk gambar lucu filosofi organisasi "/>
          <p:cNvPicPr>
            <a:picLocks noChangeAspect="1" noChangeArrowheads="1"/>
          </p:cNvPicPr>
          <p:nvPr/>
        </p:nvPicPr>
        <p:blipFill rotWithShape="1">
          <a:blip r:embed="rId2">
            <a:extLst>
              <a:ext uri="{28A0092B-C50C-407E-A947-70E740481C1C}">
                <a14:useLocalDpi xmlns:a14="http://schemas.microsoft.com/office/drawing/2010/main" val="0"/>
              </a:ext>
            </a:extLst>
          </a:blip>
          <a:srcRect t="32944" r="53125"/>
          <a:stretch/>
        </p:blipFill>
        <p:spPr bwMode="auto">
          <a:xfrm rot="1012078">
            <a:off x="871538" y="1199492"/>
            <a:ext cx="3486150" cy="4281488"/>
          </a:xfrm>
          <a:prstGeom prst="rect">
            <a:avLst/>
          </a:prstGeom>
          <a:noFill/>
          <a:scene3d>
            <a:camera prst="orthographicFront"/>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19" y="120184"/>
            <a:ext cx="8567456" cy="2151529"/>
          </a:xfrm>
        </p:spPr>
        <p:txBody>
          <a:bodyPr>
            <a:normAutofit/>
          </a:bodyPr>
          <a:lstStyle/>
          <a:p>
            <a:pPr marL="571500" indent="-571500">
              <a:buClr>
                <a:srgbClr val="0000CC"/>
              </a:buClr>
              <a:buFont typeface="Corbel" panose="020B0503020204020204" pitchFamily="34" charset="0"/>
              <a:buChar char="❷"/>
            </a:pPr>
            <a:r>
              <a:rPr lang="en-US" sz="4400" b="1" dirty="0" err="1">
                <a:solidFill>
                  <a:srgbClr val="FFFF00"/>
                </a:solidFill>
              </a:rPr>
              <a:t>Visi</a:t>
            </a:r>
            <a:r>
              <a:rPr lang="en-US" sz="4400" b="1" dirty="0">
                <a:solidFill>
                  <a:srgbClr val="FFFF00"/>
                </a:solidFill>
              </a:rPr>
              <a:t>; </a:t>
            </a:r>
            <a:r>
              <a:rPr lang="en-US" sz="4400" b="1" dirty="0">
                <a:solidFill>
                  <a:schemeClr val="bg1"/>
                </a:solidFill>
              </a:rPr>
              <a:t/>
            </a:r>
            <a:br>
              <a:rPr lang="en-US" sz="4400" b="1" dirty="0">
                <a:solidFill>
                  <a:schemeClr val="bg1"/>
                </a:solidFill>
              </a:rPr>
            </a:br>
            <a:r>
              <a:rPr lang="id-ID" sz="3600" b="1" dirty="0">
                <a:solidFill>
                  <a:srgbClr val="00B0F0"/>
                </a:solidFill>
                <a:latin typeface="Monotype Corsiva" panose="03010101010201010101" pitchFamily="66" charset="0"/>
              </a:rPr>
              <a:t>Akan menjadi organisasi yang bagaimanakah organisasi itu di masa depan ? </a:t>
            </a:r>
            <a:endParaRPr lang="en-US" sz="3600" b="1" dirty="0">
              <a:solidFill>
                <a:srgbClr val="00B0F0"/>
              </a:solidFill>
              <a:latin typeface="Monotype Corsiva" panose="03010101010201010101" pitchFamily="66" charset="0"/>
            </a:endParaRPr>
          </a:p>
        </p:txBody>
      </p:sp>
      <p:pic>
        <p:nvPicPr>
          <p:cNvPr id="8194"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83405">
            <a:off x="7971988" y="1082513"/>
            <a:ext cx="3383463" cy="3984195"/>
          </a:xfrm>
          <a:prstGeom prst="rect">
            <a:avLst/>
          </a:prstGeom>
          <a:noFill/>
          <a:scene3d>
            <a:camera prst="perspectiveHeroicExtremeLeftFacing"/>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47919" y="2271713"/>
            <a:ext cx="8265291" cy="4413905"/>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id-ID" dirty="0">
                <a:latin typeface="Arial" pitchFamily="34" charset="0"/>
                <a:cs typeface="Arial" pitchFamily="34" charset="0"/>
              </a:rPr>
              <a:t>Orang-orang yang memegang kepemimpinan perlu memiliki pandangan jauh ke depan tentang organisasinya</a:t>
            </a:r>
            <a:endParaRPr lang="en-US" dirty="0">
              <a:latin typeface="Arial" pitchFamily="34" charset="0"/>
              <a:cs typeface="Arial" pitchFamily="34" charset="0"/>
            </a:endParaRPr>
          </a:p>
          <a:p>
            <a:r>
              <a:rPr lang="en-US" dirty="0">
                <a:latin typeface="Arial" pitchFamily="34" charset="0"/>
                <a:cs typeface="Arial" pitchFamily="34" charset="0"/>
              </a:rPr>
              <a:t>M</a:t>
            </a:r>
            <a:r>
              <a:rPr lang="id-ID" dirty="0">
                <a:latin typeface="Arial" pitchFamily="34" charset="0"/>
                <a:cs typeface="Arial" pitchFamily="34" charset="0"/>
              </a:rPr>
              <a:t>ereka ingin mengembangkan organisasinya itu menjadi organisasi yang bagaimana, yang mampu berfungsi apa dan bagaimana, yang mampu memproduksi benda dan jasa apa dan yang bagaimana, serta untuk dapat disajikan kepada siapa </a:t>
            </a:r>
            <a:endParaRPr lang="en-US" dirty="0">
              <a:latin typeface="Arial" pitchFamily="34" charset="0"/>
              <a:cs typeface="Arial" pitchFamily="34" charset="0"/>
            </a:endParaRPr>
          </a:p>
          <a:p>
            <a:r>
              <a:rPr lang="id-ID" dirty="0">
                <a:latin typeface="Arial" pitchFamily="34" charset="0"/>
                <a:cs typeface="Arial" pitchFamily="34" charset="0"/>
              </a:rPr>
              <a:t>Visi ini seharusnya berjangka panjang, misalnya 10 tahun atau 25 tahun ke dapan, agar dapat memfasilitasi usaha-usaha perbaikan mutu kinerja yang berkelanjutan</a:t>
            </a:r>
            <a:endParaRPr lang="en-US" dirty="0">
              <a:latin typeface="Arial" pitchFamily="34" charset="0"/>
              <a:cs typeface="Arial" pitchFamily="34" charset="0"/>
            </a:endParaRPr>
          </a:p>
        </p:txBody>
      </p:sp>
    </p:spTree>
    <p:extLst>
      <p:ext uri="{BB962C8B-B14F-4D97-AF65-F5344CB8AC3E}">
        <p14:creationId xmlns:p14="http://schemas.microsoft.com/office/powerpoint/2010/main" val="15387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425" y="103188"/>
            <a:ext cx="8229600" cy="1728974"/>
          </a:xfrm>
        </p:spPr>
        <p:txBody>
          <a:bodyPr>
            <a:normAutofit fontScale="90000"/>
          </a:bodyPr>
          <a:lstStyle/>
          <a:p>
            <a:pPr marL="571500" indent="-571500">
              <a:buClr>
                <a:srgbClr val="CC00CC"/>
              </a:buClr>
              <a:buFont typeface="Corbel" panose="020B0503020204020204" pitchFamily="34" charset="0"/>
              <a:buChar char="❸"/>
            </a:pPr>
            <a:r>
              <a:rPr lang="en-US" b="1" dirty="0" err="1">
                <a:solidFill>
                  <a:srgbClr val="FFFF00"/>
                </a:solidFill>
              </a:rPr>
              <a:t>Misi</a:t>
            </a:r>
            <a:r>
              <a:rPr lang="en-US" b="1" dirty="0">
                <a:solidFill>
                  <a:srgbClr val="FFFF00"/>
                </a:solidFill>
              </a:rPr>
              <a:t>:</a:t>
            </a:r>
            <a:r>
              <a:rPr lang="id-ID" dirty="0">
                <a:solidFill>
                  <a:srgbClr val="FFFF00"/>
                </a:solidFill>
              </a:rPr>
              <a:t> </a:t>
            </a:r>
            <a:r>
              <a:rPr lang="en-US" sz="4900" dirty="0"/>
              <a:t/>
            </a:r>
            <a:br>
              <a:rPr lang="en-US" sz="4900" dirty="0"/>
            </a:br>
            <a:r>
              <a:rPr lang="id-ID" sz="3600" b="1" dirty="0">
                <a:solidFill>
                  <a:srgbClr val="FF99FF"/>
                </a:solidFill>
                <a:latin typeface="Monotype Corsiva" panose="03010101010201010101" pitchFamily="66" charset="0"/>
              </a:rPr>
              <a:t>Mengapa kita ada dalam organisasi ini ? Apa tugas yang harus kita lakukan ? </a:t>
            </a:r>
            <a:endParaRPr lang="en-US" sz="2800" b="1" dirty="0">
              <a:solidFill>
                <a:srgbClr val="FF99FF"/>
              </a:solidFill>
              <a:latin typeface="Monotype Corsiva" panose="03010101010201010101" pitchFamily="66" charset="0"/>
            </a:endParaRPr>
          </a:p>
        </p:txBody>
      </p:sp>
      <p:pic>
        <p:nvPicPr>
          <p:cNvPr id="9218" name="Picture 2"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l="26583" t="5818" r="4917"/>
          <a:stretch/>
        </p:blipFill>
        <p:spPr bwMode="auto">
          <a:xfrm rot="20820677" flipH="1">
            <a:off x="547851" y="853014"/>
            <a:ext cx="3906441" cy="5319711"/>
          </a:xfrm>
          <a:prstGeom prst="rect">
            <a:avLst/>
          </a:prstGeom>
          <a:noFill/>
          <a:scene3d>
            <a:camera prst="perspectiveContrastingRightFacing"/>
            <a:lightRig rig="threePt" dir="t"/>
          </a:scene3d>
          <a:sp3d>
            <a:bevelT/>
          </a:sp3d>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11757" y="1928191"/>
            <a:ext cx="7245626" cy="476398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id-ID" sz="2400" dirty="0">
                <a:latin typeface="Arial" panose="020B0604020202020204" pitchFamily="34" charset="0"/>
                <a:cs typeface="Arial" panose="020B0604020202020204" pitchFamily="34" charset="0"/>
              </a:rPr>
              <a:t>Jawaban terhadap pertanyaan-pertanyaan ini berkaitan dengan visi</a:t>
            </a:r>
            <a:r>
              <a:rPr lang="en-US" sz="2400"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b</a:t>
            </a:r>
            <a:r>
              <a:rPr lang="id-ID" dirty="0">
                <a:latin typeface="Arial" panose="020B0604020202020204" pitchFamily="34" charset="0"/>
                <a:cs typeface="Arial" panose="020B0604020202020204" pitchFamily="34" charset="0"/>
              </a:rPr>
              <a:t>agaimana visi akan dapat diwujudkan ?  </a:t>
            </a:r>
            <a:endParaRPr lang="en-US" dirty="0">
              <a:latin typeface="Arial" panose="020B0604020202020204" pitchFamily="34" charset="0"/>
              <a:cs typeface="Arial" panose="020B0604020202020204" pitchFamily="34" charset="0"/>
            </a:endParaRPr>
          </a:p>
          <a:p>
            <a:pPr lvl="1"/>
            <a:r>
              <a:rPr lang="id-ID" dirty="0">
                <a:latin typeface="Arial" panose="020B0604020202020204" pitchFamily="34" charset="0"/>
                <a:cs typeface="Arial" panose="020B0604020202020204" pitchFamily="34" charset="0"/>
              </a:rPr>
              <a:t>Tugas-tugas pokok apakah yang harus dilakukan oleh organisasi agar visi atau kondisi masa depan organisasi dapat diwujudkan. </a:t>
            </a:r>
            <a:endParaRPr lang="en-US" dirty="0">
              <a:latin typeface="Arial" panose="020B0604020202020204" pitchFamily="34" charset="0"/>
              <a:cs typeface="Arial" panose="020B0604020202020204" pitchFamily="34" charset="0"/>
            </a:endParaRPr>
          </a:p>
          <a:p>
            <a:r>
              <a:rPr lang="id-ID" sz="2400" dirty="0">
                <a:latin typeface="Arial" panose="020B0604020202020204" pitchFamily="34" charset="0"/>
                <a:cs typeface="Arial" panose="020B0604020202020204" pitchFamily="34" charset="0"/>
              </a:rPr>
              <a:t>Rumusan tentang misi organisasi seharusnya dapat dikuasai dengan baik dan jelas oleh orang-orang yang memegang kepemimpinan agar mereka dapat memberi arahan yang benar dan jelas kepada orang-orang lain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63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19" y="277128"/>
            <a:ext cx="5611981" cy="1143000"/>
          </a:xfrm>
        </p:spPr>
        <p:txBody>
          <a:bodyPr>
            <a:normAutofit/>
          </a:bodyPr>
          <a:lstStyle/>
          <a:p>
            <a:pPr marL="571500" indent="-571500">
              <a:buClr>
                <a:srgbClr val="FF0000"/>
              </a:buClr>
              <a:buFont typeface="Corbel" panose="020B0503020204020204" pitchFamily="34" charset="0"/>
              <a:buChar char="❹"/>
            </a:pPr>
            <a:r>
              <a:rPr lang="en-US" sz="4400" b="1" dirty="0" err="1">
                <a:solidFill>
                  <a:srgbClr val="FFFF00"/>
                </a:solidFill>
              </a:rPr>
              <a:t>Nilai-Nilai</a:t>
            </a:r>
            <a:r>
              <a:rPr lang="en-US" sz="4400" b="1" dirty="0">
                <a:solidFill>
                  <a:srgbClr val="FFFF00"/>
                </a:solidFill>
              </a:rPr>
              <a:t> (Values)</a:t>
            </a:r>
            <a:endParaRPr lang="en-US" sz="4400" dirty="0">
              <a:solidFill>
                <a:srgbClr val="FFFF00"/>
              </a:solidFill>
            </a:endParaRPr>
          </a:p>
        </p:txBody>
      </p:sp>
      <p:sp>
        <p:nvSpPr>
          <p:cNvPr id="3" name="Content Placeholder 2"/>
          <p:cNvSpPr>
            <a:spLocks noGrp="1"/>
          </p:cNvSpPr>
          <p:nvPr>
            <p:ph idx="1"/>
          </p:nvPr>
        </p:nvSpPr>
        <p:spPr>
          <a:xfrm>
            <a:off x="334932" y="2026416"/>
            <a:ext cx="5429764" cy="4006636"/>
          </a:xfrm>
        </p:spPr>
        <p:txBody>
          <a:bodyPr>
            <a:normAutofit fontScale="92500" lnSpcReduction="10000"/>
          </a:bodyPr>
          <a:lstStyle/>
          <a:p>
            <a:pPr lvl="0"/>
            <a:r>
              <a:rPr lang="id-ID" sz="3200" dirty="0">
                <a:latin typeface="Arial" panose="020B0604020202020204" pitchFamily="34" charset="0"/>
                <a:cs typeface="Arial" panose="020B0604020202020204" pitchFamily="34" charset="0"/>
              </a:rPr>
              <a:t>Prinsip-prinsip apa yang diyakini sebagai kebenaran yang berfungsi sebagai pedoman dalam menjalankan tugas organisasi, dan ingin agar orang lain dalam organisasi juga mengadopsi prinsip-prinsip tersebut. </a:t>
            </a:r>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4702F7-F13F-646C-2A8E-F9DF693C21B6}"/>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615609" y="685800"/>
            <a:ext cx="6440241" cy="6034220"/>
          </a:xfrm>
          <a:prstGeom prst="rect">
            <a:avLst/>
          </a:prstGeom>
        </p:spPr>
      </p:pic>
    </p:spTree>
    <p:extLst>
      <p:ext uri="{BB962C8B-B14F-4D97-AF65-F5344CB8AC3E}">
        <p14:creationId xmlns:p14="http://schemas.microsoft.com/office/powerpoint/2010/main" val="260938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8965" y="49612"/>
            <a:ext cx="7136296" cy="105966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a:lstStyle>
          <a:p>
            <a:pPr marL="571500" indent="-571500">
              <a:buClr>
                <a:srgbClr val="0066FF"/>
              </a:buClr>
              <a:buFont typeface="Corbel" panose="020B0503020204020204" pitchFamily="34" charset="0"/>
              <a:buChar char="❺"/>
            </a:pPr>
            <a:r>
              <a:rPr lang="en-US" sz="4400" b="1" dirty="0" err="1">
                <a:solidFill>
                  <a:srgbClr val="FFFF00"/>
                </a:solidFill>
              </a:rPr>
              <a:t>Kebijakan</a:t>
            </a:r>
            <a:r>
              <a:rPr lang="en-US" sz="4400" b="1" dirty="0">
                <a:solidFill>
                  <a:srgbClr val="FFFF00"/>
                </a:solidFill>
              </a:rPr>
              <a:t> (Policy)</a:t>
            </a:r>
            <a:endParaRPr lang="en-US" sz="4400" dirty="0">
              <a:solidFill>
                <a:srgbClr val="FFFF00"/>
              </a:solidFill>
            </a:endParaRPr>
          </a:p>
        </p:txBody>
      </p:sp>
      <p:pic>
        <p:nvPicPr>
          <p:cNvPr id="3" name="Picture 2">
            <a:extLst>
              <a:ext uri="{FF2B5EF4-FFF2-40B4-BE49-F238E27FC236}">
                <a16:creationId xmlns:a16="http://schemas.microsoft.com/office/drawing/2014/main" id="{4D7B78AF-10B6-46D6-6D03-AA6DD1F9A7E0}"/>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096000" y="858172"/>
            <a:ext cx="6042991" cy="5141655"/>
          </a:xfrm>
          <a:prstGeom prst="rect">
            <a:avLst/>
          </a:prstGeom>
        </p:spPr>
      </p:pic>
      <p:sp>
        <p:nvSpPr>
          <p:cNvPr id="5" name="Content Placeholder 2">
            <a:extLst>
              <a:ext uri="{FF2B5EF4-FFF2-40B4-BE49-F238E27FC236}">
                <a16:creationId xmlns:a16="http://schemas.microsoft.com/office/drawing/2014/main" id="{9664F5B4-60EA-3F51-5BB6-3CAEA857CC4A}"/>
              </a:ext>
            </a:extLst>
          </p:cNvPr>
          <p:cNvSpPr txBox="1">
            <a:spLocks/>
          </p:cNvSpPr>
          <p:nvPr/>
        </p:nvSpPr>
        <p:spPr>
          <a:xfrm>
            <a:off x="238538" y="1461052"/>
            <a:ext cx="6828183" cy="4538775"/>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R</a:t>
            </a:r>
            <a:r>
              <a:rPr lang="id-ID" b="1" dirty="0">
                <a:latin typeface="Arial" panose="020B0604020202020204" pitchFamily="34" charset="0"/>
                <a:cs typeface="Arial" panose="020B0604020202020204" pitchFamily="34" charset="0"/>
              </a:rPr>
              <a:t>umusan-rumusan yang akan disampaikan kepada orang-orang dalam organisasi sebagai arahan agar mereka mengetahui apa yang harus dilakukan dalam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bekerja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melaksanakan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tugas</a:t>
            </a:r>
            <a:r>
              <a:rPr lang="id-ID" b="1" dirty="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r>
              <a:rPr lang="id-ID" b="1" dirty="0">
                <a:latin typeface="Arial" panose="020B0604020202020204" pitchFamily="34" charset="0"/>
                <a:cs typeface="Arial" panose="020B0604020202020204" pitchFamily="34" charset="0"/>
              </a:rPr>
              <a:t>Orang-orang yang memegang kepemimpinan harus mampu merumuskan kebijakan-kebijakan semacam itu agar orang-orang dapat menyajikan mutu seperti yang diinginkan oleh organisasi</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6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2071" y="304800"/>
            <a:ext cx="6272942" cy="1219200"/>
          </a:xfrm>
        </p:spPr>
        <p:txBody>
          <a:bodyPr>
            <a:normAutofit fontScale="90000"/>
          </a:bodyPr>
          <a:lstStyle/>
          <a:p>
            <a:pPr marL="571500" indent="-571500">
              <a:buClr>
                <a:srgbClr val="6600CC"/>
              </a:buClr>
              <a:buFont typeface="Corbel" panose="020B0503020204020204" pitchFamily="34" charset="0"/>
              <a:buChar char="❻"/>
            </a:pPr>
            <a:r>
              <a:rPr lang="en-US" sz="4400" b="1" dirty="0" err="1">
                <a:solidFill>
                  <a:srgbClr val="FFFF00"/>
                </a:solidFill>
              </a:rPr>
              <a:t>Tujuan-tujuan</a:t>
            </a:r>
            <a:r>
              <a:rPr lang="en-US" sz="4400" b="1" dirty="0">
                <a:solidFill>
                  <a:srgbClr val="FFFF00"/>
                </a:solidFill>
              </a:rPr>
              <a:t> </a:t>
            </a:r>
            <a:r>
              <a:rPr lang="en-US" sz="4400" b="1" dirty="0" err="1">
                <a:solidFill>
                  <a:srgbClr val="FFFF00"/>
                </a:solidFill>
              </a:rPr>
              <a:t>organisasi</a:t>
            </a:r>
            <a:endParaRPr lang="en-US" sz="4400" dirty="0">
              <a:solidFill>
                <a:srgbClr val="FFFF00"/>
              </a:solidFill>
            </a:endParaRPr>
          </a:p>
        </p:txBody>
      </p:sp>
      <p:sp>
        <p:nvSpPr>
          <p:cNvPr id="3" name="Content Placeholder 2"/>
          <p:cNvSpPr>
            <a:spLocks noGrp="1"/>
          </p:cNvSpPr>
          <p:nvPr>
            <p:ph idx="1"/>
          </p:nvPr>
        </p:nvSpPr>
        <p:spPr>
          <a:xfrm>
            <a:off x="5367131" y="2146907"/>
            <a:ext cx="6347791" cy="3929215"/>
          </a:xfrm>
        </p:spPr>
        <p:txBody>
          <a:bodyPr>
            <a:normAutofit fontScale="85000" lnSpcReduction="10000"/>
          </a:bodyPr>
          <a:lstStyle/>
          <a:p>
            <a:pPr lvl="0"/>
            <a:r>
              <a:rPr lang="en-US" sz="3200" dirty="0">
                <a:latin typeface="Arial" panose="020B0604020202020204" pitchFamily="34" charset="0"/>
                <a:cs typeface="Arial" panose="020B0604020202020204" pitchFamily="34" charset="0"/>
              </a:rPr>
              <a:t>H</a:t>
            </a:r>
            <a:r>
              <a:rPr lang="id-ID" sz="3200" dirty="0">
                <a:latin typeface="Arial" panose="020B0604020202020204" pitchFamily="34" charset="0"/>
                <a:cs typeface="Arial" panose="020B0604020202020204" pitchFamily="34" charset="0"/>
              </a:rPr>
              <a:t>al-hal yang perlu dicapai oleh organisasi dalam jangka panjang dan jangka pendek agar memungkinkan orang-orang dalam organisasi memenuhi misinya dan mewujudkan visi mereka. </a:t>
            </a:r>
            <a:endParaRPr lang="en-US" sz="3200" dirty="0">
              <a:latin typeface="Arial" panose="020B0604020202020204" pitchFamily="34" charset="0"/>
              <a:cs typeface="Arial" panose="020B0604020202020204" pitchFamily="34" charset="0"/>
            </a:endParaRPr>
          </a:p>
          <a:p>
            <a:pPr lvl="0"/>
            <a:r>
              <a:rPr lang="id-ID" sz="3200" dirty="0">
                <a:latin typeface="Arial" panose="020B0604020202020204" pitchFamily="34" charset="0"/>
                <a:cs typeface="Arial" panose="020B0604020202020204" pitchFamily="34" charset="0"/>
              </a:rPr>
              <a:t>Tujuan-tujuan organisasi itu perlu dirumuskan secara kongkrit dan jelas.</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188FFDB-2502-96BA-999F-770968559F43}"/>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387626" y="616226"/>
            <a:ext cx="5068957" cy="5148470"/>
          </a:xfrm>
          <a:prstGeom prst="rect">
            <a:avLst/>
          </a:prstGeom>
        </p:spPr>
      </p:pic>
    </p:spTree>
    <p:extLst>
      <p:ext uri="{BB962C8B-B14F-4D97-AF65-F5344CB8AC3E}">
        <p14:creationId xmlns:p14="http://schemas.microsoft.com/office/powerpoint/2010/main" val="26257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17" y="713473"/>
            <a:ext cx="6052931" cy="757518"/>
          </a:xfrm>
        </p:spPr>
        <p:txBody>
          <a:bodyPr>
            <a:normAutofit fontScale="90000"/>
          </a:bodyPr>
          <a:lstStyle/>
          <a:p>
            <a:pPr marL="571500" indent="-571500">
              <a:buClr>
                <a:srgbClr val="A50021"/>
              </a:buClr>
              <a:buFont typeface="Corbel" panose="020B0503020204020204" pitchFamily="34" charset="0"/>
              <a:buChar char="❼"/>
            </a:pPr>
            <a:r>
              <a:rPr lang="en-US" sz="4800" b="1" dirty="0" err="1">
                <a:solidFill>
                  <a:srgbClr val="FFFF00"/>
                </a:solidFill>
              </a:rPr>
              <a:t>Metodologi</a:t>
            </a:r>
            <a:endParaRPr lang="en-US" sz="4800" dirty="0">
              <a:solidFill>
                <a:srgbClr val="FFFF00"/>
              </a:solidFill>
            </a:endParaRPr>
          </a:p>
        </p:txBody>
      </p:sp>
      <p:sp>
        <p:nvSpPr>
          <p:cNvPr id="3" name="Content Placeholder 2"/>
          <p:cNvSpPr>
            <a:spLocks noGrp="1"/>
          </p:cNvSpPr>
          <p:nvPr>
            <p:ph idx="1"/>
          </p:nvPr>
        </p:nvSpPr>
        <p:spPr>
          <a:xfrm>
            <a:off x="407505" y="1739258"/>
            <a:ext cx="5440018" cy="4405269"/>
          </a:xfrm>
        </p:spPr>
        <p:txBody>
          <a:bodyPr>
            <a:noAutofit/>
          </a:bodyPr>
          <a:lstStyle/>
          <a:p>
            <a:pPr lvl="0"/>
            <a:r>
              <a:rPr lang="en-US" sz="2800" dirty="0">
                <a:latin typeface="Arial" panose="020B0604020202020204" pitchFamily="34" charset="0"/>
                <a:cs typeface="Arial" panose="020B0604020202020204" pitchFamily="34" charset="0"/>
              </a:rPr>
              <a:t>R</a:t>
            </a:r>
            <a:r>
              <a:rPr lang="id-ID" sz="2800" dirty="0">
                <a:latin typeface="Arial" panose="020B0604020202020204" pitchFamily="34" charset="0"/>
                <a:cs typeface="Arial" panose="020B0604020202020204" pitchFamily="34" charset="0"/>
              </a:rPr>
              <a:t>umusan tentang cara-cara yang dipilih secara garis besar dalam bertindak menuju pewujudan visi dan pencapaian tujuan-tujuan organisasi. Metodologi ini terbatas pada garis-garis besar yang perlu dilakukan dan bukan detil-detil teknik kerja.</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7AF5DCA-8784-1F12-60EF-1F6E13851091}"/>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347251" y="1172817"/>
            <a:ext cx="6728791" cy="5204170"/>
          </a:xfrm>
          <a:prstGeom prst="rect">
            <a:avLst/>
          </a:prstGeom>
        </p:spPr>
      </p:pic>
    </p:spTree>
    <p:extLst>
      <p:ext uri="{BB962C8B-B14F-4D97-AF65-F5344CB8AC3E}">
        <p14:creationId xmlns:p14="http://schemas.microsoft.com/office/powerpoint/2010/main" val="25474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06F3F2-9398-47DD-B339-5E062F7F29B5}">
  <ds:schemaRefs>
    <ds:schemaRef ds:uri="http://purl.org/dc/terms/"/>
    <ds:schemaRef ds:uri="http://purl.org/dc/elements/1.1/"/>
    <ds:schemaRef ds:uri="71af3243-3dd4-4a8d-8c0d-dd76da1f02a5"/>
    <ds:schemaRef ds:uri="http://schemas.microsoft.com/office/infopath/2007/PartnerControls"/>
    <ds:schemaRef ds:uri="http://schemas.microsoft.com/office/2006/documentManagement/types"/>
    <ds:schemaRef ds:uri="16c05727-aa75-4e4a-9b5f-8a80a1165891"/>
    <ds:schemaRef ds:uri="http://schemas.microsoft.com/sharepoint/v3"/>
    <ds:schemaRef ds:uri="http://purl.org/dc/dcmitype/"/>
    <ds:schemaRef ds:uri="http://schemas.openxmlformats.org/package/2006/metadata/core-properties"/>
    <ds:schemaRef ds:uri="230e9df3-be65-4c73-a93b-d1236ebd677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1D2C913-C7E9-427D-8C7B-4D2DB36F60BD}">
  <ds:schemaRefs>
    <ds:schemaRef ds:uri="http://schemas.microsoft.com/sharepoint/v3/contenttype/forms"/>
  </ds:schemaRefs>
</ds:datastoreItem>
</file>

<file path=customXml/itemProps3.xml><?xml version="1.0" encoding="utf-8"?>
<ds:datastoreItem xmlns:ds="http://schemas.openxmlformats.org/officeDocument/2006/customXml" ds:itemID="{80EF115D-73C4-4C20-A44F-97481CD74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Coffee corner design</Template>
  <TotalTime>164</TotalTime>
  <Words>1092</Words>
  <Application>Microsoft Office PowerPoint</Application>
  <PresentationFormat>Widescreen</PresentationFormat>
  <Paragraphs>141</Paragraphs>
  <Slides>24</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Calibri</vt:lpstr>
      <vt:lpstr>Calisto MT</vt:lpstr>
      <vt:lpstr>Century Gothic</vt:lpstr>
      <vt:lpstr>Corbel</vt:lpstr>
      <vt:lpstr>Courier New</vt:lpstr>
      <vt:lpstr>Monotype Corsiva</vt:lpstr>
      <vt:lpstr>open_sanssemibold</vt:lpstr>
      <vt:lpstr>Rockwell</vt:lpstr>
      <vt:lpstr>Trebuchet MS</vt:lpstr>
      <vt:lpstr>Verdana</vt:lpstr>
      <vt:lpstr>Wingdings 2</vt:lpstr>
      <vt:lpstr>SlateVTI</vt:lpstr>
      <vt:lpstr>KEPEMIMPINAN -2</vt:lpstr>
      <vt:lpstr>PowerPoint Presentation</vt:lpstr>
      <vt:lpstr>Filosofi Organisasi:  Mengapa organisasi yang dipimpinnya ini ada dan untuk apa ? </vt:lpstr>
      <vt:lpstr>Visi;  Akan menjadi organisasi yang bagaimanakah organisasi itu di masa depan ? </vt:lpstr>
      <vt:lpstr>Misi:  Mengapa kita ada dalam organisasi ini ? Apa tugas yang harus kita lakukan ? </vt:lpstr>
      <vt:lpstr>Nilai-Nilai (Values)</vt:lpstr>
      <vt:lpstr>PowerPoint Presentation</vt:lpstr>
      <vt:lpstr>Tujuan-tujuan organisasi</vt:lpstr>
      <vt:lpstr>Metodologi</vt:lpstr>
      <vt:lpstr>PowerPoint Presentation</vt:lpstr>
      <vt:lpstr>PowerPoint Presentation</vt:lpstr>
      <vt:lpstr>PowerPoint Presentation</vt:lpstr>
      <vt:lpstr>PowerPoint Presentation</vt:lpstr>
      <vt:lpstr>PowerPoint Presentation</vt:lpstr>
      <vt:lpstr>PowerPoint Presentation</vt:lpstr>
      <vt:lpstr>Prinsip Dasar MMT</vt:lpstr>
      <vt:lpstr>Beberapa Kata Kunci Dalam Konsep TQM</vt:lpstr>
      <vt:lpstr>PowerPoint Presentation</vt:lpstr>
      <vt:lpstr>PowerPoint Presentation</vt:lpstr>
      <vt:lpstr>PowerPoint Presentation</vt:lpstr>
      <vt:lpstr>PowerPoint Presentation</vt:lpstr>
      <vt:lpstr>PowerPoint Presentation</vt:lpstr>
      <vt:lpstr>Fungsi Kepemimpinan sesuai TQM</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KEPEMIMPINAN -2</dc:title>
  <dc:creator>ASUS</dc:creator>
  <cp:lastModifiedBy>VivoBook</cp:lastModifiedBy>
  <cp:revision>5</cp:revision>
  <dcterms:created xsi:type="dcterms:W3CDTF">2023-03-18T05:02:22Z</dcterms:created>
  <dcterms:modified xsi:type="dcterms:W3CDTF">2023-08-01T04:47:45Z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