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82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33" r:id="rId29"/>
    <p:sldId id="328" r:id="rId30"/>
    <p:sldId id="329" r:id="rId31"/>
    <p:sldId id="330" r:id="rId32"/>
    <p:sldId id="331" r:id="rId33"/>
    <p:sldId id="336" r:id="rId3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280" autoAdjust="0"/>
  </p:normalViewPr>
  <p:slideViewPr>
    <p:cSldViewPr showGuides="1">
      <p:cViewPr varScale="1">
        <p:scale>
          <a:sx n="64" d="100"/>
          <a:sy n="64" d="100"/>
        </p:scale>
        <p:origin x="796" y="4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4/30/2020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4/30/2020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87063-2F4F-4599-BFEF-CEAD46CABD0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04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87063-2F4F-4599-BFEF-CEAD46CABD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8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4/30/2020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4/30/2020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Rectangle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>
            <a:normAutofit/>
          </a:bodyPr>
          <a:lstStyle>
            <a:lvl1pPr marL="4572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4/30/2020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842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4/30/2020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4/30/2020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4/30/2020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4/30/2020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4/30/2020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4/30/2020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4/30/2020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6140" y="620688"/>
            <a:ext cx="8077200" cy="1224136"/>
          </a:xfrm>
        </p:spPr>
        <p:txBody>
          <a:bodyPr>
            <a:noAutofit/>
          </a:bodyPr>
          <a:lstStyle/>
          <a:p>
            <a:pPr algn="r"/>
            <a:r>
              <a:rPr lang="en-US" sz="7200" dirty="0" err="1">
                <a:solidFill>
                  <a:srgbClr val="FF0000"/>
                </a:solidFill>
                <a:latin typeface="Berlin Sans FB" pitchFamily="34" charset="0"/>
              </a:rPr>
              <a:t>Ekonomi</a:t>
            </a:r>
            <a:r>
              <a:rPr lang="en-US" sz="7200" dirty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Berlin Sans FB" pitchFamily="34" charset="0"/>
              </a:rPr>
              <a:t>Manajerial</a:t>
            </a:r>
            <a:endParaRPr lang="en-US" sz="7200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0276" y="2060848"/>
            <a:ext cx="6629400" cy="914400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 err="1">
                <a:solidFill>
                  <a:schemeClr val="tx2">
                    <a:lumMod val="95000"/>
                    <a:lumOff val="5000"/>
                  </a:schemeClr>
                </a:solidFill>
                <a:cs typeface="Aparajita" pitchFamily="34" charset="0"/>
              </a:rPr>
              <a:t>Zulkarnain</a:t>
            </a:r>
            <a:r>
              <a:rPr lang="en-US" sz="3200" b="1" dirty="0">
                <a:solidFill>
                  <a:schemeClr val="tx2">
                    <a:lumMod val="95000"/>
                    <a:lumOff val="5000"/>
                  </a:schemeClr>
                </a:solidFill>
                <a:cs typeface="Aparajita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95000"/>
                    <a:lumOff val="5000"/>
                  </a:schemeClr>
                </a:solidFill>
                <a:cs typeface="Aparajita" pitchFamily="34" charset="0"/>
              </a:rPr>
              <a:t>Lubis</a:t>
            </a:r>
            <a:endParaRPr lang="en-US" sz="2000" b="1" dirty="0">
              <a:solidFill>
                <a:schemeClr val="tx2">
                  <a:lumMod val="95000"/>
                  <a:lumOff val="5000"/>
                </a:schemeClr>
              </a:solidFill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9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3932" y="404664"/>
            <a:ext cx="921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Bentuk</a:t>
            </a:r>
            <a:r>
              <a:rPr lang="en-US" sz="2800" b="1" dirty="0"/>
              <a:t> </a:t>
            </a:r>
            <a:r>
              <a:rPr lang="en-US" sz="2800" b="1" dirty="0" err="1"/>
              <a:t>keuntungan</a:t>
            </a:r>
            <a:r>
              <a:rPr lang="en-US" sz="2800" b="1" dirty="0"/>
              <a:t> marginal </a:t>
            </a:r>
            <a:r>
              <a:rPr lang="en-US" sz="2800" b="1" dirty="0" err="1"/>
              <a:t>sebelumnya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 </a:t>
            </a:r>
            <a:r>
              <a:rPr lang="en-US" sz="2800" b="1" dirty="0" err="1"/>
              <a:t>persamaan</a:t>
            </a:r>
            <a:r>
              <a:rPr lang="en-US" sz="2800" b="1" dirty="0"/>
              <a:t> </a:t>
            </a:r>
            <a:r>
              <a:rPr lang="en-US" sz="2800" b="1" dirty="0" err="1"/>
              <a:t>matematika</a:t>
            </a:r>
            <a:r>
              <a:rPr lang="en-US" sz="2800" b="1" dirty="0"/>
              <a:t> </a:t>
            </a:r>
            <a:r>
              <a:rPr lang="en-US" sz="2800" b="1" dirty="0" err="1"/>
              <a:t>adalah</a:t>
            </a:r>
            <a:r>
              <a:rPr lang="en-US" sz="2800" b="1" dirty="0"/>
              <a:t> :</a:t>
            </a:r>
          </a:p>
          <a:p>
            <a:endParaRPr lang="en-US" sz="2800" dirty="0"/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M</a:t>
            </a:r>
            <a:r>
              <a:rPr lang="el-GR" sz="3600" b="1" dirty="0">
                <a:solidFill>
                  <a:srgbClr val="FF0000"/>
                </a:solidFill>
              </a:rPr>
              <a:t>π</a:t>
            </a:r>
            <a:r>
              <a:rPr lang="en-US" sz="3600" b="1" dirty="0">
                <a:solidFill>
                  <a:srgbClr val="FF0000"/>
                </a:solidFill>
              </a:rPr>
              <a:t> = ∂</a:t>
            </a:r>
            <a:r>
              <a:rPr lang="el-GR" sz="3600" b="1" dirty="0">
                <a:solidFill>
                  <a:srgbClr val="FF0000"/>
                </a:solidFill>
              </a:rPr>
              <a:t>π∕∂</a:t>
            </a:r>
            <a:r>
              <a:rPr lang="en-US" sz="3600" b="1" dirty="0">
                <a:solidFill>
                  <a:srgbClr val="FF0000"/>
                </a:solidFill>
              </a:rPr>
              <a:t>Q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3932" y="2755032"/>
            <a:ext cx="921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Sehingga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kasus</a:t>
            </a:r>
            <a:r>
              <a:rPr lang="en-US" sz="2800" b="1" dirty="0"/>
              <a:t> </a:t>
            </a:r>
            <a:r>
              <a:rPr lang="en-US" sz="2800" b="1" dirty="0" err="1"/>
              <a:t>di</a:t>
            </a:r>
            <a:r>
              <a:rPr lang="en-US" sz="2800" b="1" dirty="0"/>
              <a:t> </a:t>
            </a:r>
            <a:r>
              <a:rPr lang="en-US" sz="2800" b="1" dirty="0" err="1"/>
              <a:t>atas</a:t>
            </a:r>
            <a:r>
              <a:rPr lang="en-US" sz="2800" b="1" dirty="0"/>
              <a:t> </a:t>
            </a:r>
            <a:r>
              <a:rPr lang="en-US" sz="2800" b="1" dirty="0" err="1"/>
              <a:t>keuntungan</a:t>
            </a:r>
            <a:r>
              <a:rPr lang="en-US" sz="2800" b="1" dirty="0"/>
              <a:t> </a:t>
            </a:r>
            <a:r>
              <a:rPr lang="en-US" sz="2800" b="1" dirty="0" err="1"/>
              <a:t>marginalnya</a:t>
            </a:r>
            <a:r>
              <a:rPr lang="en-US" sz="2800" b="1" dirty="0"/>
              <a:t> </a:t>
            </a:r>
            <a:r>
              <a:rPr lang="en-US" sz="2800" b="1" dirty="0" err="1"/>
              <a:t>adalah</a:t>
            </a:r>
            <a:r>
              <a:rPr lang="en-US" sz="2800" b="1" dirty="0"/>
              <a:t> :</a:t>
            </a:r>
          </a:p>
          <a:p>
            <a:endParaRPr lang="en-US" sz="2800" b="1" dirty="0"/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M</a:t>
            </a:r>
            <a:r>
              <a:rPr lang="el-GR" sz="3600" b="1" dirty="0">
                <a:solidFill>
                  <a:srgbClr val="FF0000"/>
                </a:solidFill>
              </a:rPr>
              <a:t>π</a:t>
            </a:r>
            <a:r>
              <a:rPr lang="en-US" sz="3600" b="1" dirty="0">
                <a:solidFill>
                  <a:srgbClr val="FF0000"/>
                </a:solidFill>
              </a:rPr>
              <a:t> = ∂</a:t>
            </a:r>
            <a:r>
              <a:rPr lang="el-GR" sz="3600" b="1" dirty="0">
                <a:solidFill>
                  <a:srgbClr val="FF0000"/>
                </a:solidFill>
              </a:rPr>
              <a:t>π∕∂</a:t>
            </a:r>
            <a:r>
              <a:rPr lang="en-US" sz="3600" b="1" dirty="0">
                <a:solidFill>
                  <a:srgbClr val="FF0000"/>
                </a:solidFill>
              </a:rPr>
              <a:t>Q = 132 – 40Q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3932" y="5105401"/>
            <a:ext cx="9217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Berdasarkan</a:t>
            </a:r>
            <a:r>
              <a:rPr lang="en-US" sz="2800" b="1" dirty="0"/>
              <a:t> </a:t>
            </a:r>
            <a:r>
              <a:rPr lang="en-US" sz="2800" b="1" dirty="0" err="1"/>
              <a:t>persamaan</a:t>
            </a:r>
            <a:r>
              <a:rPr lang="en-US" sz="2800" b="1" dirty="0"/>
              <a:t> </a:t>
            </a:r>
            <a:r>
              <a:rPr lang="en-US" sz="2800" b="1" dirty="0" err="1"/>
              <a:t>tersebut</a:t>
            </a:r>
            <a:r>
              <a:rPr lang="en-US" sz="2800" b="1" dirty="0"/>
              <a:t> </a:t>
            </a:r>
            <a:r>
              <a:rPr lang="en-US" sz="2800" b="1" dirty="0" err="1"/>
              <a:t>diperoleh</a:t>
            </a:r>
            <a:r>
              <a:rPr lang="en-US" sz="2800" b="1" dirty="0"/>
              <a:t>  </a:t>
            </a:r>
            <a:r>
              <a:rPr lang="en-US" sz="2800" b="1" dirty="0" err="1"/>
              <a:t>keuntungan</a:t>
            </a:r>
            <a:r>
              <a:rPr lang="en-US" sz="2800" b="1" dirty="0"/>
              <a:t> marginal </a:t>
            </a:r>
            <a:r>
              <a:rPr lang="en-US" sz="2800" b="1" dirty="0" err="1"/>
              <a:t>seperti</a:t>
            </a:r>
            <a:r>
              <a:rPr lang="en-US" sz="2800" b="1" dirty="0"/>
              <a:t> </a:t>
            </a:r>
            <a:r>
              <a:rPr lang="en-US" sz="2800" b="1" dirty="0" err="1"/>
              <a:t>tabel</a:t>
            </a:r>
            <a:r>
              <a:rPr lang="en-US" sz="2800" b="1" dirty="0"/>
              <a:t> </a:t>
            </a:r>
            <a:r>
              <a:rPr lang="en-US" sz="2800" b="1" dirty="0" err="1"/>
              <a:t>berikut</a:t>
            </a:r>
            <a:r>
              <a:rPr lang="en-US" sz="28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4446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134144"/>
              </p:ext>
            </p:extLst>
          </p:nvPr>
        </p:nvGraphicFramePr>
        <p:xfrm>
          <a:off x="2741612" y="1752602"/>
          <a:ext cx="6705600" cy="4878705"/>
        </p:xfrm>
        <a:graphic>
          <a:graphicData uri="http://schemas.openxmlformats.org/drawingml/2006/table">
            <a:tbl>
              <a:tblPr/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105.000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32.000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2.6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108.000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28.000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2.7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110.600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24.000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2.8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112.800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20.000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2.9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114.600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16.000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3.0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116.000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12.000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3.1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117.000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8.000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3.2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117.600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4.000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3.3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117.800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3.4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117.600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-4.000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117.000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-8.000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3.6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116.000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-12.000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114.600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CC"/>
                          </a:solidFill>
                          <a:latin typeface="Calibri"/>
                        </a:rPr>
                        <a:t>-16.000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32012" y="22860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KEUNTUNGAN MARGINAL BERDASARKAN PERSAMAAN  YANG DITURUNKAN DARI FUNGSI KEUNTUNGAN</a:t>
            </a:r>
          </a:p>
        </p:txBody>
      </p:sp>
    </p:spTree>
    <p:extLst>
      <p:ext uri="{BB962C8B-B14F-4D97-AF65-F5344CB8AC3E}">
        <p14:creationId xmlns:p14="http://schemas.microsoft.com/office/powerpoint/2010/main" val="390579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PENERIMAAN MARGINAL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68760"/>
            <a:ext cx="9937104" cy="5400600"/>
          </a:xfrm>
        </p:spPr>
        <p:txBody>
          <a:bodyPr>
            <a:noAutofit/>
          </a:bodyPr>
          <a:lstStyle/>
          <a:p>
            <a:r>
              <a:rPr lang="en-US" sz="2800" b="1" dirty="0" err="1"/>
              <a:t>Banyaknya</a:t>
            </a:r>
            <a:r>
              <a:rPr lang="en-US" sz="2800" b="1" dirty="0"/>
              <a:t> </a:t>
            </a:r>
            <a:r>
              <a:rPr lang="en-US" sz="2800" b="1" dirty="0" err="1"/>
              <a:t>penambahan</a:t>
            </a:r>
            <a:r>
              <a:rPr lang="en-US" sz="2800" b="1" dirty="0"/>
              <a:t> </a:t>
            </a:r>
            <a:r>
              <a:rPr lang="en-US" sz="2800" b="1" dirty="0" err="1"/>
              <a:t>penerimaan</a:t>
            </a:r>
            <a:r>
              <a:rPr lang="en-US" sz="2800" b="1" dirty="0"/>
              <a:t>  </a:t>
            </a:r>
            <a:r>
              <a:rPr lang="en-US" sz="2800" b="1" dirty="0" err="1"/>
              <a:t>akibat</a:t>
            </a:r>
            <a:r>
              <a:rPr lang="en-US" sz="2800" b="1" dirty="0"/>
              <a:t>  </a:t>
            </a:r>
            <a:r>
              <a:rPr lang="en-US" sz="2800" b="1" dirty="0" err="1"/>
              <a:t>bertambahnya</a:t>
            </a:r>
            <a:r>
              <a:rPr lang="en-US" sz="2800" b="1" dirty="0"/>
              <a:t>  output </a:t>
            </a:r>
            <a:r>
              <a:rPr lang="en-US" sz="2800" b="1" dirty="0" err="1"/>
              <a:t>atau</a:t>
            </a:r>
            <a:r>
              <a:rPr lang="en-US" sz="2800" b="1" dirty="0"/>
              <a:t> </a:t>
            </a:r>
            <a:r>
              <a:rPr lang="en-US" sz="2800" b="1" dirty="0" err="1"/>
              <a:t>penjuaan</a:t>
            </a:r>
            <a:endParaRPr lang="en-US" sz="2800" b="1" dirty="0"/>
          </a:p>
          <a:p>
            <a:r>
              <a:rPr lang="en-US" sz="2800" b="1" dirty="0" err="1"/>
              <a:t>Penerimaan</a:t>
            </a:r>
            <a:r>
              <a:rPr lang="en-US" sz="2800" b="1" dirty="0"/>
              <a:t> marginal </a:t>
            </a:r>
            <a:r>
              <a:rPr lang="en-US" sz="2800" b="1" dirty="0" err="1"/>
              <a:t>atau</a:t>
            </a:r>
            <a:r>
              <a:rPr lang="en-US" sz="2800" b="1" dirty="0"/>
              <a:t> MR </a:t>
            </a:r>
            <a:r>
              <a:rPr lang="en-US" sz="2800" b="1" dirty="0" err="1"/>
              <a:t>adalah</a:t>
            </a:r>
            <a:r>
              <a:rPr lang="en-US" sz="2800" b="1" dirty="0"/>
              <a:t> </a:t>
            </a:r>
          </a:p>
          <a:p>
            <a:pPr lvl="1">
              <a:buNone/>
            </a:pPr>
            <a:endParaRPr lang="en-US" sz="2400" b="1" dirty="0"/>
          </a:p>
          <a:p>
            <a:pPr lvl="1" algn="ctr">
              <a:buNone/>
            </a:pPr>
            <a:r>
              <a:rPr lang="en-US" sz="3600" b="1" dirty="0">
                <a:solidFill>
                  <a:srgbClr val="FF0000"/>
                </a:solidFill>
              </a:rPr>
              <a:t>MR = ∆R/∆Q  = (R</a:t>
            </a:r>
            <a:r>
              <a:rPr lang="en-US" sz="3600" b="1" baseline="-25000" dirty="0">
                <a:solidFill>
                  <a:srgbClr val="FF0000"/>
                </a:solidFill>
              </a:rPr>
              <a:t>1</a:t>
            </a:r>
            <a:r>
              <a:rPr lang="en-US" sz="3600" b="1" dirty="0">
                <a:solidFill>
                  <a:srgbClr val="FF0000"/>
                </a:solidFill>
              </a:rPr>
              <a:t> – R</a:t>
            </a:r>
            <a:r>
              <a:rPr lang="en-US" sz="3600" b="1" baseline="-25000" dirty="0">
                <a:solidFill>
                  <a:srgbClr val="FF0000"/>
                </a:solidFill>
              </a:rPr>
              <a:t>0</a:t>
            </a:r>
            <a:r>
              <a:rPr lang="en-US" sz="3600" b="1" dirty="0">
                <a:solidFill>
                  <a:srgbClr val="FF0000"/>
                </a:solidFill>
              </a:rPr>
              <a:t>)/(Q</a:t>
            </a:r>
            <a:r>
              <a:rPr lang="en-US" sz="3600" b="1" baseline="-25000" dirty="0">
                <a:solidFill>
                  <a:srgbClr val="FF0000"/>
                </a:solidFill>
              </a:rPr>
              <a:t>1</a:t>
            </a:r>
            <a:r>
              <a:rPr lang="en-US" sz="3600" b="1" dirty="0">
                <a:solidFill>
                  <a:srgbClr val="FF0000"/>
                </a:solidFill>
              </a:rPr>
              <a:t> – Q</a:t>
            </a:r>
            <a:r>
              <a:rPr lang="en-US" sz="3600" b="1" baseline="-25000" dirty="0">
                <a:solidFill>
                  <a:srgbClr val="FF0000"/>
                </a:solidFill>
              </a:rPr>
              <a:t>0</a:t>
            </a:r>
            <a:r>
              <a:rPr lang="en-US" sz="3600" b="1" dirty="0">
                <a:solidFill>
                  <a:srgbClr val="FF0000"/>
                </a:solidFill>
              </a:rPr>
              <a:t>) = ∂R/∂Q </a:t>
            </a:r>
          </a:p>
          <a:p>
            <a:pPr lvl="1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290513" lvl="1" indent="-290513">
              <a:buFont typeface="Wingdings" pitchFamily="2" charset="2"/>
              <a:buChar char="q"/>
            </a:pP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kasus</a:t>
            </a:r>
            <a:r>
              <a:rPr lang="en-US" sz="2800" b="1" dirty="0"/>
              <a:t> </a:t>
            </a:r>
            <a:r>
              <a:rPr lang="en-US" sz="2800" b="1" dirty="0" err="1"/>
              <a:t>sebelumnya</a:t>
            </a:r>
            <a:r>
              <a:rPr lang="en-US" sz="2800" b="1" dirty="0"/>
              <a:t>, MR </a:t>
            </a:r>
            <a:r>
              <a:rPr lang="en-US" sz="2800" b="1" dirty="0" err="1"/>
              <a:t>menjadi</a:t>
            </a:r>
            <a:r>
              <a:rPr lang="en-US" sz="2800" b="1" dirty="0"/>
              <a:t> </a:t>
            </a:r>
            <a:r>
              <a:rPr lang="en-US" sz="2800" b="1" dirty="0" err="1"/>
              <a:t>sebagai</a:t>
            </a:r>
            <a:r>
              <a:rPr lang="en-US" sz="2800" b="1" dirty="0"/>
              <a:t> </a:t>
            </a:r>
            <a:r>
              <a:rPr lang="en-US" sz="2800" b="1" dirty="0" err="1"/>
              <a:t>berikut</a:t>
            </a:r>
            <a:r>
              <a:rPr lang="en-US" sz="2800" b="1" dirty="0"/>
              <a:t> :</a:t>
            </a:r>
          </a:p>
          <a:p>
            <a:pPr marL="564833" lvl="2" indent="-290513" algn="ctr">
              <a:buNone/>
            </a:pPr>
            <a:r>
              <a:rPr lang="en-US" sz="3200" b="1" dirty="0">
                <a:solidFill>
                  <a:srgbClr val="FFFF00"/>
                </a:solidFill>
              </a:rPr>
              <a:t>	</a:t>
            </a:r>
            <a:r>
              <a:rPr lang="en-US" sz="4000" b="1" dirty="0">
                <a:solidFill>
                  <a:srgbClr val="FF0000"/>
                </a:solidFill>
              </a:rPr>
              <a:t>MR = 170 – 40Q</a:t>
            </a:r>
            <a:r>
              <a:rPr lang="en-US" sz="4000" b="1" baseline="30000" dirty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3892" y="836712"/>
            <a:ext cx="972108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Hal yang </a:t>
            </a:r>
            <a:r>
              <a:rPr lang="en-US" sz="2800" b="1" dirty="0" err="1"/>
              <a:t>sama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Biaya</a:t>
            </a:r>
            <a:r>
              <a:rPr lang="en-US" sz="2800" b="1" dirty="0"/>
              <a:t> </a:t>
            </a:r>
            <a:r>
              <a:rPr lang="en-US" sz="2800" b="1" dirty="0" err="1"/>
              <a:t>Maginal</a:t>
            </a:r>
            <a:r>
              <a:rPr lang="en-US" sz="2800" b="1" dirty="0"/>
              <a:t> (Marginal Cost) </a:t>
            </a:r>
            <a:r>
              <a:rPr lang="en-US" sz="2800" b="1" dirty="0" err="1"/>
              <a:t>ditentukan</a:t>
            </a:r>
            <a:r>
              <a:rPr lang="en-US" sz="2800" b="1" dirty="0"/>
              <a:t> </a:t>
            </a:r>
            <a:r>
              <a:rPr lang="en-US" sz="2800" b="1" dirty="0" err="1"/>
              <a:t>sebagai</a:t>
            </a:r>
            <a:r>
              <a:rPr lang="en-US" sz="2800" b="1" dirty="0"/>
              <a:t> </a:t>
            </a:r>
            <a:r>
              <a:rPr lang="en-US" sz="2800" b="1" dirty="0" err="1"/>
              <a:t>berikut</a:t>
            </a:r>
            <a:r>
              <a:rPr lang="en-US" sz="2800" b="1" dirty="0"/>
              <a:t> :</a:t>
            </a:r>
          </a:p>
          <a:p>
            <a:endParaRPr lang="en-US" sz="2800" b="1" dirty="0">
              <a:solidFill>
                <a:srgbClr val="FFFF00"/>
              </a:solidFill>
            </a:endParaRPr>
          </a:p>
          <a:p>
            <a:pPr marL="0" lvl="1"/>
            <a:r>
              <a:rPr lang="en-US" sz="3200" b="1" dirty="0">
                <a:solidFill>
                  <a:srgbClr val="FF0000"/>
                </a:solidFill>
              </a:rPr>
              <a:t>MC = ∆C/∆Q  = (C</a:t>
            </a:r>
            <a:r>
              <a:rPr lang="en-US" sz="3200" b="1" baseline="-25000" dirty="0">
                <a:solidFill>
                  <a:srgbClr val="FF0000"/>
                </a:solidFill>
              </a:rPr>
              <a:t>1</a:t>
            </a:r>
            <a:r>
              <a:rPr lang="en-US" sz="3200" b="1" dirty="0">
                <a:solidFill>
                  <a:srgbClr val="FF0000"/>
                </a:solidFill>
              </a:rPr>
              <a:t> – C</a:t>
            </a:r>
            <a:r>
              <a:rPr lang="en-US" sz="3200" b="1" baseline="-25000" dirty="0">
                <a:solidFill>
                  <a:srgbClr val="FF0000"/>
                </a:solidFill>
              </a:rPr>
              <a:t>0</a:t>
            </a:r>
            <a:r>
              <a:rPr lang="en-US" sz="3200" b="1" dirty="0">
                <a:solidFill>
                  <a:srgbClr val="FF0000"/>
                </a:solidFill>
              </a:rPr>
              <a:t>)/(Q</a:t>
            </a:r>
            <a:r>
              <a:rPr lang="en-US" sz="3200" b="1" baseline="-25000" dirty="0">
                <a:solidFill>
                  <a:srgbClr val="FF0000"/>
                </a:solidFill>
              </a:rPr>
              <a:t>1</a:t>
            </a:r>
            <a:r>
              <a:rPr lang="en-US" sz="3200" b="1" dirty="0">
                <a:solidFill>
                  <a:srgbClr val="FF0000"/>
                </a:solidFill>
              </a:rPr>
              <a:t> – Q</a:t>
            </a:r>
            <a:r>
              <a:rPr lang="en-US" sz="3200" b="1" baseline="-25000" dirty="0">
                <a:solidFill>
                  <a:srgbClr val="FF0000"/>
                </a:solidFill>
              </a:rPr>
              <a:t>0</a:t>
            </a:r>
            <a:r>
              <a:rPr lang="en-US" sz="3200" b="1" dirty="0">
                <a:solidFill>
                  <a:srgbClr val="FF0000"/>
                </a:solidFill>
              </a:rPr>
              <a:t>) = ∂C/∂Q </a:t>
            </a:r>
          </a:p>
          <a:p>
            <a:pPr marL="0" lvl="1"/>
            <a:endParaRPr lang="en-US" sz="3200" b="1" dirty="0">
              <a:solidFill>
                <a:srgbClr val="FF0000"/>
              </a:solidFill>
            </a:endParaRPr>
          </a:p>
          <a:p>
            <a:pPr marL="0" lvl="1"/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kasus</a:t>
            </a:r>
            <a:r>
              <a:rPr lang="en-US" sz="2800" b="1" dirty="0"/>
              <a:t> </a:t>
            </a:r>
            <a:r>
              <a:rPr lang="en-US" sz="2800" b="1" dirty="0" err="1"/>
              <a:t>kita</a:t>
            </a:r>
            <a:r>
              <a:rPr lang="en-US" sz="2800" b="1" dirty="0"/>
              <a:t> </a:t>
            </a:r>
            <a:r>
              <a:rPr lang="en-US" sz="2800" b="1" dirty="0" err="1"/>
              <a:t>karena</a:t>
            </a:r>
            <a:r>
              <a:rPr lang="en-US" sz="2800" b="1" dirty="0"/>
              <a:t> </a:t>
            </a:r>
            <a:r>
              <a:rPr lang="en-US" sz="2800" b="1" dirty="0" err="1"/>
              <a:t>fungsi</a:t>
            </a:r>
            <a:r>
              <a:rPr lang="en-US" sz="2800" b="1" dirty="0"/>
              <a:t> </a:t>
            </a:r>
            <a:r>
              <a:rPr lang="en-US" sz="2800" b="1" dirty="0" err="1"/>
              <a:t>biayanya</a:t>
            </a:r>
            <a:r>
              <a:rPr lang="en-US" sz="2800" b="1" dirty="0"/>
              <a:t> linear, </a:t>
            </a:r>
          </a:p>
          <a:p>
            <a:pPr marL="0" lvl="1"/>
            <a:r>
              <a:rPr lang="en-US" sz="2800" b="1" dirty="0"/>
              <a:t>C = 100 + 38Q, </a:t>
            </a:r>
            <a:r>
              <a:rPr lang="en-US" sz="2800" b="1" dirty="0" err="1"/>
              <a:t>maka</a:t>
            </a:r>
            <a:r>
              <a:rPr lang="en-US" sz="2800" b="1" dirty="0"/>
              <a:t> MC </a:t>
            </a:r>
            <a:r>
              <a:rPr lang="en-US" sz="2800" b="1" dirty="0" err="1"/>
              <a:t>adalah</a:t>
            </a:r>
            <a:r>
              <a:rPr lang="en-US" sz="2800" b="1" dirty="0"/>
              <a:t> </a:t>
            </a:r>
            <a:r>
              <a:rPr lang="en-US" sz="2800" b="1" dirty="0" err="1"/>
              <a:t>konstan</a:t>
            </a:r>
            <a:r>
              <a:rPr lang="en-US" sz="2800" b="1" dirty="0"/>
              <a:t>, </a:t>
            </a:r>
            <a:r>
              <a:rPr lang="en-US" sz="2800" b="1" dirty="0" err="1"/>
              <a:t>yaitu</a:t>
            </a:r>
            <a:r>
              <a:rPr lang="en-US" sz="2800" b="1" dirty="0"/>
              <a:t> </a:t>
            </a:r>
          </a:p>
          <a:p>
            <a:pPr marL="0" lvl="1"/>
            <a:endParaRPr lang="en-US" sz="3200" b="1" dirty="0">
              <a:solidFill>
                <a:srgbClr val="FF0000"/>
              </a:solidFill>
            </a:endParaRPr>
          </a:p>
          <a:p>
            <a:pPr marL="0" lvl="1" algn="ctr"/>
            <a:r>
              <a:rPr lang="en-US" sz="4000" b="1" dirty="0">
                <a:solidFill>
                  <a:srgbClr val="FF0000"/>
                </a:solidFill>
              </a:rPr>
              <a:t>MC = 38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0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820" y="476672"/>
            <a:ext cx="1072919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Karena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memaksimumkan</a:t>
            </a:r>
            <a:r>
              <a:rPr lang="en-US" sz="2800" b="1" dirty="0"/>
              <a:t> </a:t>
            </a:r>
            <a:r>
              <a:rPr lang="en-US" sz="2800" b="1" dirty="0" err="1"/>
              <a:t>keuntungan</a:t>
            </a:r>
            <a:r>
              <a:rPr lang="en-US" sz="2800" b="1" dirty="0"/>
              <a:t>  </a:t>
            </a:r>
            <a:r>
              <a:rPr lang="en-US" sz="2800" b="1" dirty="0" err="1"/>
              <a:t>atau</a:t>
            </a:r>
            <a:r>
              <a:rPr lang="en-US" sz="2800" b="1" dirty="0"/>
              <a:t> </a:t>
            </a:r>
            <a:r>
              <a:rPr lang="el-GR" sz="2800" b="1" dirty="0"/>
              <a:t>π</a:t>
            </a:r>
            <a:r>
              <a:rPr lang="en-US" sz="2800" b="1" dirty="0"/>
              <a:t>, </a:t>
            </a:r>
            <a:r>
              <a:rPr lang="en-US" sz="2800" b="1" dirty="0" err="1"/>
              <a:t>maka</a:t>
            </a:r>
            <a:r>
              <a:rPr lang="en-US" sz="2800" b="1" dirty="0"/>
              <a:t> M</a:t>
            </a:r>
            <a:r>
              <a:rPr lang="el-GR" sz="2800" b="1" dirty="0"/>
              <a:t>π</a:t>
            </a:r>
            <a:r>
              <a:rPr lang="en-US" sz="2800" b="1" dirty="0"/>
              <a:t> </a:t>
            </a:r>
            <a:r>
              <a:rPr lang="en-US" sz="2800" b="1" dirty="0" err="1"/>
              <a:t>atau</a:t>
            </a:r>
            <a:r>
              <a:rPr lang="en-US" sz="2800" b="1" dirty="0"/>
              <a:t> </a:t>
            </a:r>
            <a:r>
              <a:rPr lang="en-US" sz="2800" b="1" dirty="0" err="1"/>
              <a:t>keuntungan</a:t>
            </a:r>
            <a:r>
              <a:rPr lang="en-US" sz="2800" b="1" dirty="0"/>
              <a:t> marginal </a:t>
            </a:r>
            <a:r>
              <a:rPr lang="en-US" sz="2800" b="1" dirty="0" err="1"/>
              <a:t>adalah</a:t>
            </a:r>
            <a:r>
              <a:rPr lang="en-US" sz="2800" b="1" dirty="0"/>
              <a:t> </a:t>
            </a:r>
            <a:r>
              <a:rPr lang="en-US" sz="2800" b="1" dirty="0" err="1"/>
              <a:t>sama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0, </a:t>
            </a:r>
            <a:r>
              <a:rPr lang="en-US" sz="2800" b="1" dirty="0" err="1"/>
              <a:t>sehingga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keuntungan</a:t>
            </a:r>
            <a:r>
              <a:rPr lang="en-US" sz="2800" b="1" dirty="0"/>
              <a:t> </a:t>
            </a:r>
            <a:r>
              <a:rPr lang="en-US" sz="2800" b="1" dirty="0" err="1"/>
              <a:t>maksimum</a:t>
            </a:r>
            <a:r>
              <a:rPr lang="en-US" sz="2800" b="1" dirty="0"/>
              <a:t> </a:t>
            </a:r>
            <a:r>
              <a:rPr lang="en-US" sz="2800" b="1" dirty="0" err="1"/>
              <a:t>adalah</a:t>
            </a:r>
            <a:r>
              <a:rPr lang="en-US" sz="2800" b="1" dirty="0"/>
              <a:t> :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M</a:t>
            </a:r>
            <a:r>
              <a:rPr lang="el-GR" sz="3200" b="1" dirty="0">
                <a:solidFill>
                  <a:srgbClr val="FF0000"/>
                </a:solidFill>
              </a:rPr>
              <a:t>π</a:t>
            </a:r>
            <a:r>
              <a:rPr lang="en-US" sz="3200" b="1" dirty="0">
                <a:solidFill>
                  <a:srgbClr val="FF0000"/>
                </a:solidFill>
              </a:rPr>
              <a:t> = MR – MC  = 0 </a:t>
            </a:r>
            <a:r>
              <a:rPr lang="en-US" sz="3200" b="1" dirty="0" err="1">
                <a:solidFill>
                  <a:srgbClr val="FF0000"/>
                </a:solidFill>
              </a:rPr>
              <a:t>atau</a:t>
            </a:r>
            <a:r>
              <a:rPr lang="en-US" sz="3200" b="1" dirty="0">
                <a:solidFill>
                  <a:srgbClr val="FF0000"/>
                </a:solidFill>
              </a:rPr>
              <a:t> MR = MC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kasus</a:t>
            </a:r>
            <a:r>
              <a:rPr lang="en-US" sz="2800" b="1" dirty="0"/>
              <a:t> </a:t>
            </a:r>
            <a:r>
              <a:rPr lang="en-US" sz="2800" b="1" dirty="0" err="1"/>
              <a:t>sebelumnya</a:t>
            </a:r>
            <a:r>
              <a:rPr lang="en-US" sz="2800" b="1" dirty="0"/>
              <a:t>, </a:t>
            </a:r>
            <a:r>
              <a:rPr lang="en-US" sz="2800" b="1" dirty="0" err="1"/>
              <a:t>berarti</a:t>
            </a:r>
            <a:r>
              <a:rPr lang="en-US" sz="2800" b="1" dirty="0"/>
              <a:t> :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pPr marL="0" lvl="2" algn="ctr"/>
            <a:r>
              <a:rPr lang="en-US" sz="3200" b="1" dirty="0">
                <a:solidFill>
                  <a:srgbClr val="FF0000"/>
                </a:solidFill>
              </a:rPr>
              <a:t>MR = 170 – 40Q</a:t>
            </a:r>
            <a:r>
              <a:rPr lang="en-US" sz="3200" b="1" baseline="30000" dirty="0">
                <a:solidFill>
                  <a:srgbClr val="FF0000"/>
                </a:solidFill>
              </a:rPr>
              <a:t>  </a:t>
            </a:r>
            <a:r>
              <a:rPr lang="en-US" sz="3200" b="1" dirty="0">
                <a:solidFill>
                  <a:srgbClr val="FF0000"/>
                </a:solidFill>
              </a:rPr>
              <a:t>= 38</a:t>
            </a:r>
          </a:p>
          <a:p>
            <a:pPr marL="0" lvl="2" algn="ctr"/>
            <a:endParaRPr lang="en-US" sz="3200" b="1" dirty="0">
              <a:solidFill>
                <a:srgbClr val="FF0000"/>
              </a:solidFill>
            </a:endParaRPr>
          </a:p>
          <a:p>
            <a:pPr marL="0" lvl="2"/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diperoleh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barang</a:t>
            </a:r>
            <a:r>
              <a:rPr lang="en-US" sz="2800" dirty="0"/>
              <a:t> yang </a:t>
            </a:r>
            <a:r>
              <a:rPr lang="en-US" sz="2800" dirty="0" err="1"/>
              <a:t>diproduksi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mencapai</a:t>
            </a:r>
            <a:r>
              <a:rPr lang="en-US" sz="2800" dirty="0"/>
              <a:t> </a:t>
            </a:r>
            <a:r>
              <a:rPr lang="en-US" sz="2800" dirty="0" err="1"/>
              <a:t>keuntungan</a:t>
            </a:r>
            <a:r>
              <a:rPr lang="en-US" sz="2800" dirty="0"/>
              <a:t> </a:t>
            </a:r>
            <a:r>
              <a:rPr lang="en-US" sz="2800" dirty="0" err="1"/>
              <a:t>maksimum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FF0000"/>
                </a:solidFill>
              </a:rPr>
              <a:t>Q = 3.3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harga</a:t>
            </a:r>
            <a:r>
              <a:rPr lang="en-US" sz="2800" dirty="0"/>
              <a:t>,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P = 104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keuntungan</a:t>
            </a:r>
            <a:r>
              <a:rPr lang="en-US" sz="2800" dirty="0"/>
              <a:t> </a:t>
            </a:r>
            <a:r>
              <a:rPr lang="en-US" sz="2800" dirty="0" err="1"/>
              <a:t>sebesar</a:t>
            </a:r>
            <a:r>
              <a:rPr lang="en-US" sz="2800" dirty="0"/>
              <a:t> </a:t>
            </a:r>
            <a:r>
              <a:rPr lang="el-GR" sz="2800" b="1" dirty="0">
                <a:solidFill>
                  <a:srgbClr val="FF0000"/>
                </a:solidFill>
              </a:rPr>
              <a:t>π</a:t>
            </a:r>
            <a:r>
              <a:rPr lang="en-US" sz="2800" b="1" dirty="0">
                <a:solidFill>
                  <a:srgbClr val="FF0000"/>
                </a:solidFill>
              </a:rPr>
              <a:t> =  117.8 </a:t>
            </a:r>
          </a:p>
        </p:txBody>
      </p:sp>
    </p:spTree>
    <p:extLst>
      <p:ext uri="{BB962C8B-B14F-4D97-AF65-F5344CB8AC3E}">
        <p14:creationId xmlns:p14="http://schemas.microsoft.com/office/powerpoint/2010/main" val="78564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224118"/>
            <a:ext cx="10157354" cy="1397000"/>
          </a:xfrm>
        </p:spPr>
        <p:txBody>
          <a:bodyPr>
            <a:noAutofit/>
          </a:bodyPr>
          <a:lstStyle/>
          <a:p>
            <a:pPr algn="ctr"/>
            <a:r>
              <a:rPr lang="en-US" b="1" dirty="0" err="1"/>
              <a:t>Analisis</a:t>
            </a:r>
            <a:r>
              <a:rPr lang="en-US" b="1" dirty="0"/>
              <a:t> </a:t>
            </a:r>
            <a:r>
              <a:rPr lang="en-US" b="1" dirty="0" err="1"/>
              <a:t>Permintaan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Penentuan</a:t>
            </a:r>
            <a:r>
              <a:rPr lang="en-US" b="1" dirty="0"/>
              <a:t> </a:t>
            </a:r>
            <a:r>
              <a:rPr lang="en-US" b="1" dirty="0" err="1"/>
              <a:t>Harga</a:t>
            </a:r>
            <a:r>
              <a:rPr lang="en-US" b="1" dirty="0"/>
              <a:t> Optimal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17309" y="1916832"/>
            <a:ext cx="10157354" cy="4470400"/>
          </a:xfrm>
        </p:spPr>
        <p:txBody>
          <a:bodyPr>
            <a:normAutofit/>
          </a:bodyPr>
          <a:lstStyle/>
          <a:p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Permintaan</a:t>
            </a:r>
            <a:endParaRPr lang="en-US" b="1" dirty="0"/>
          </a:p>
          <a:p>
            <a:r>
              <a:rPr lang="en-US" b="1" dirty="0" err="1"/>
              <a:t>Kurva</a:t>
            </a:r>
            <a:r>
              <a:rPr lang="en-US" b="1" dirty="0"/>
              <a:t> </a:t>
            </a:r>
            <a:r>
              <a:rPr lang="en-US" b="1" dirty="0" err="1"/>
              <a:t>Pemintaan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Pergeseran</a:t>
            </a:r>
            <a:r>
              <a:rPr lang="en-US" b="1" dirty="0"/>
              <a:t> </a:t>
            </a:r>
            <a:r>
              <a:rPr lang="en-US" b="1" dirty="0" err="1"/>
              <a:t>Kurva</a:t>
            </a:r>
            <a:r>
              <a:rPr lang="en-US" b="1" dirty="0"/>
              <a:t> </a:t>
            </a:r>
            <a:r>
              <a:rPr lang="en-US" b="1" dirty="0" err="1"/>
              <a:t>Permintaan</a:t>
            </a:r>
            <a:endParaRPr lang="en-US" b="1" dirty="0"/>
          </a:p>
          <a:p>
            <a:r>
              <a:rPr lang="en-US" b="1" dirty="0" err="1"/>
              <a:t>Barang</a:t>
            </a:r>
            <a:r>
              <a:rPr lang="en-US" b="1" dirty="0"/>
              <a:t> normal, </a:t>
            </a:r>
            <a:r>
              <a:rPr lang="en-US" b="1" dirty="0" err="1"/>
              <a:t>barang</a:t>
            </a:r>
            <a:r>
              <a:rPr lang="en-US" b="1" dirty="0"/>
              <a:t> </a:t>
            </a:r>
            <a:r>
              <a:rPr lang="en-US" b="1" dirty="0" err="1"/>
              <a:t>substitusi</a:t>
            </a:r>
            <a:r>
              <a:rPr lang="en-US" b="1" dirty="0"/>
              <a:t>, </a:t>
            </a:r>
            <a:r>
              <a:rPr lang="en-US" b="1" dirty="0" err="1"/>
              <a:t>barang</a:t>
            </a:r>
            <a:r>
              <a:rPr lang="en-US" b="1" dirty="0"/>
              <a:t> inferior, </a:t>
            </a:r>
            <a:r>
              <a:rPr lang="en-US" b="1" dirty="0" err="1"/>
              <a:t>barang</a:t>
            </a:r>
            <a:r>
              <a:rPr lang="en-US" b="1" dirty="0"/>
              <a:t> </a:t>
            </a:r>
            <a:r>
              <a:rPr lang="en-US" b="1" dirty="0" err="1"/>
              <a:t>komplementer</a:t>
            </a:r>
            <a:endParaRPr lang="en-US" b="1" dirty="0"/>
          </a:p>
          <a:p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Memaksimumkan</a:t>
            </a:r>
            <a:r>
              <a:rPr lang="en-US" b="1" dirty="0"/>
              <a:t> </a:t>
            </a:r>
            <a:r>
              <a:rPr lang="en-US" b="1" dirty="0" err="1"/>
              <a:t>Keuntungan</a:t>
            </a:r>
            <a:endParaRPr lang="en-US" b="1" dirty="0"/>
          </a:p>
          <a:p>
            <a:r>
              <a:rPr lang="en-US" b="1" dirty="0" err="1"/>
              <a:t>Elastisitas</a:t>
            </a:r>
            <a:r>
              <a:rPr lang="en-US" b="1" dirty="0"/>
              <a:t> </a:t>
            </a:r>
            <a:r>
              <a:rPr lang="en-US" b="1" dirty="0" err="1"/>
              <a:t>Permintaan</a:t>
            </a:r>
            <a:r>
              <a:rPr lang="en-US" b="1" dirty="0"/>
              <a:t> (</a:t>
            </a:r>
            <a:r>
              <a:rPr lang="en-US" b="1" dirty="0" err="1"/>
              <a:t>Elastisitas</a:t>
            </a:r>
            <a:r>
              <a:rPr lang="en-US" b="1" dirty="0"/>
              <a:t> </a:t>
            </a:r>
            <a:r>
              <a:rPr lang="en-US" b="1" dirty="0" err="1"/>
              <a:t>Harga</a:t>
            </a:r>
            <a:r>
              <a:rPr lang="en-US" b="1" dirty="0"/>
              <a:t>, </a:t>
            </a:r>
            <a:r>
              <a:rPr lang="en-US" b="1" dirty="0" err="1"/>
              <a:t>Elastisitas</a:t>
            </a:r>
            <a:r>
              <a:rPr lang="en-US" b="1" dirty="0"/>
              <a:t> </a:t>
            </a:r>
            <a:r>
              <a:rPr lang="en-US" b="1" dirty="0" err="1"/>
              <a:t>Pendapatan</a:t>
            </a:r>
            <a:r>
              <a:rPr lang="en-US" b="1" dirty="0"/>
              <a:t>, </a:t>
            </a:r>
            <a:r>
              <a:rPr lang="en-US" b="1" dirty="0" err="1"/>
              <a:t>Elastisitas</a:t>
            </a:r>
            <a:r>
              <a:rPr lang="en-US" b="1" dirty="0"/>
              <a:t> </a:t>
            </a:r>
            <a:r>
              <a:rPr lang="en-US" b="1" dirty="0" err="1"/>
              <a:t>Silang</a:t>
            </a:r>
            <a:r>
              <a:rPr lang="en-US" b="1" dirty="0"/>
              <a:t>)</a:t>
            </a:r>
          </a:p>
          <a:p>
            <a:r>
              <a:rPr lang="en-US" b="1" dirty="0" err="1"/>
              <a:t>Analisis</a:t>
            </a:r>
            <a:r>
              <a:rPr lang="en-US" b="1" dirty="0"/>
              <a:t> </a:t>
            </a:r>
            <a:r>
              <a:rPr lang="en-US" b="1" dirty="0" err="1"/>
              <a:t>Permintaan</a:t>
            </a:r>
            <a:r>
              <a:rPr lang="en-US" b="1" dirty="0"/>
              <a:t> </a:t>
            </a:r>
            <a:r>
              <a:rPr lang="en-US" b="1" dirty="0" err="1"/>
              <a:t>Optimalisasi</a:t>
            </a:r>
            <a:r>
              <a:rPr lang="en-US" b="1" dirty="0"/>
              <a:t> </a:t>
            </a:r>
            <a:r>
              <a:rPr lang="en-US" b="1" dirty="0" err="1"/>
              <a:t>Harga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752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2" y="152400"/>
            <a:ext cx="8686800" cy="990600"/>
          </a:xfrm>
        </p:spPr>
        <p:txBody>
          <a:bodyPr>
            <a:noAutofit/>
          </a:bodyPr>
          <a:lstStyle/>
          <a:p>
            <a:r>
              <a:rPr lang="en-US" sz="2800" dirty="0" err="1"/>
              <a:t>Fungsi</a:t>
            </a:r>
            <a:r>
              <a:rPr lang="en-US" sz="2800" dirty="0"/>
              <a:t> </a:t>
            </a:r>
            <a:r>
              <a:rPr lang="en-US" sz="2800" dirty="0" err="1"/>
              <a:t>Permintaan</a:t>
            </a:r>
            <a:r>
              <a:rPr lang="en-US" sz="2800" dirty="0"/>
              <a:t> (Demand Function); </a:t>
            </a:r>
            <a:r>
              <a:rPr lang="en-US" sz="2800" dirty="0" err="1"/>
              <a:t>misalkan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kursi</a:t>
            </a:r>
            <a:r>
              <a:rPr lang="en-US" sz="2800" dirty="0"/>
              <a:t> </a:t>
            </a:r>
            <a:r>
              <a:rPr lang="en-US" sz="2800" dirty="0" err="1"/>
              <a:t>pesawat</a:t>
            </a:r>
            <a:r>
              <a:rPr lang="en-US" sz="2800" dirty="0"/>
              <a:t> yang </a:t>
            </a:r>
            <a:r>
              <a:rPr lang="en-US" sz="2800" dirty="0" err="1"/>
              <a:t>terjual</a:t>
            </a:r>
            <a:r>
              <a:rPr lang="en-US" sz="2800" dirty="0"/>
              <a:t> per </a:t>
            </a:r>
            <a:r>
              <a:rPr lang="en-US" sz="2800" dirty="0" err="1"/>
              <a:t>penerbangan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2" y="1340768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Q = f(P, P</a:t>
            </a:r>
            <a:r>
              <a:rPr lang="en-US" baseline="30000" dirty="0"/>
              <a:t>0</a:t>
            </a:r>
            <a:r>
              <a:rPr lang="en-US" dirty="0"/>
              <a:t>, Y)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kursi</a:t>
            </a:r>
            <a:r>
              <a:rPr lang="en-US" dirty="0"/>
              <a:t> yang </a:t>
            </a:r>
            <a:r>
              <a:rPr lang="en-US" dirty="0" err="1"/>
              <a:t>terjual</a:t>
            </a:r>
            <a:r>
              <a:rPr lang="en-US" dirty="0"/>
              <a:t> per </a:t>
            </a:r>
            <a:r>
              <a:rPr lang="en-US" dirty="0" err="1"/>
              <a:t>penerbangan</a:t>
            </a:r>
            <a:r>
              <a:rPr lang="en-US" dirty="0"/>
              <a:t> 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tiket</a:t>
            </a:r>
            <a:r>
              <a:rPr lang="en-US" dirty="0"/>
              <a:t> (P),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tiket</a:t>
            </a:r>
            <a:r>
              <a:rPr lang="en-US" dirty="0"/>
              <a:t> </a:t>
            </a:r>
            <a:r>
              <a:rPr lang="en-US" dirty="0" err="1"/>
              <a:t>kompetitor</a:t>
            </a:r>
            <a:r>
              <a:rPr lang="en-US" dirty="0"/>
              <a:t> (P</a:t>
            </a:r>
            <a:r>
              <a:rPr lang="en-US" baseline="30000" dirty="0"/>
              <a:t>0</a:t>
            </a:r>
            <a:r>
              <a:rPr lang="en-US" dirty="0"/>
              <a:t>),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regional (Y)</a:t>
            </a:r>
          </a:p>
          <a:p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dirty="0" err="1"/>
              <a:t>hubungannya</a:t>
            </a:r>
            <a:r>
              <a:rPr lang="en-US" dirty="0"/>
              <a:t> linear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fungsinya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 Q = 25 + 3Y + P</a:t>
            </a:r>
            <a:r>
              <a:rPr lang="en-US" baseline="30000" dirty="0"/>
              <a:t>0 </a:t>
            </a:r>
            <a:r>
              <a:rPr lang="en-US" dirty="0"/>
              <a:t> - 2P,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tiket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diamati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tiket</a:t>
            </a:r>
            <a:r>
              <a:rPr lang="en-US" dirty="0"/>
              <a:t> </a:t>
            </a:r>
            <a:r>
              <a:rPr lang="en-US" dirty="0" err="1"/>
              <a:t>kompetitor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$240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regional  105,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kuantitas</a:t>
            </a:r>
            <a:r>
              <a:rPr lang="en-US" dirty="0"/>
              <a:t> </a:t>
            </a:r>
            <a:r>
              <a:rPr lang="en-US" dirty="0" err="1"/>
              <a:t>tiket</a:t>
            </a:r>
            <a:r>
              <a:rPr lang="en-US" dirty="0"/>
              <a:t>  (seat) yang </a:t>
            </a:r>
            <a:r>
              <a:rPr lang="en-US" dirty="0" err="1"/>
              <a:t>terjual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Q = 100 </a:t>
            </a:r>
            <a:r>
              <a:rPr lang="en-US" dirty="0" err="1"/>
              <a:t>kursi</a:t>
            </a:r>
            <a:endParaRPr lang="en-US" dirty="0"/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naik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poin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kenaikan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tiket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3 </a:t>
            </a:r>
            <a:r>
              <a:rPr lang="en-US" dirty="0" err="1"/>
              <a:t>kursi</a:t>
            </a:r>
            <a:r>
              <a:rPr lang="en-US" dirty="0"/>
              <a:t>,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kenaikan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tiket</a:t>
            </a:r>
            <a:r>
              <a:rPr lang="en-US" dirty="0"/>
              <a:t> $10,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tiket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20 </a:t>
            </a:r>
            <a:r>
              <a:rPr lang="en-US" dirty="0" err="1"/>
              <a:t>kursi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tiket</a:t>
            </a:r>
            <a:r>
              <a:rPr lang="en-US" dirty="0"/>
              <a:t> </a:t>
            </a:r>
            <a:r>
              <a:rPr lang="en-US" dirty="0" err="1"/>
              <a:t>pesaing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$10,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10 </a:t>
            </a:r>
            <a:r>
              <a:rPr lang="en-US" dirty="0" err="1"/>
              <a:t>kursi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73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331" y="692696"/>
            <a:ext cx="10513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Berdasarkan</a:t>
            </a:r>
            <a:r>
              <a:rPr lang="en-US" sz="2800" b="1" dirty="0"/>
              <a:t> </a:t>
            </a:r>
            <a:r>
              <a:rPr lang="en-US" sz="2800" b="1" dirty="0" err="1"/>
              <a:t>persamaan</a:t>
            </a:r>
            <a:r>
              <a:rPr lang="en-US" sz="2800" b="1" dirty="0"/>
              <a:t> </a:t>
            </a:r>
            <a:r>
              <a:rPr lang="en-US" sz="2800" b="1" dirty="0" err="1"/>
              <a:t>fungsi</a:t>
            </a:r>
            <a:r>
              <a:rPr lang="en-US" sz="2800" b="1" dirty="0"/>
              <a:t> </a:t>
            </a:r>
            <a:r>
              <a:rPr lang="en-US" sz="2800" b="1" dirty="0" err="1"/>
              <a:t>permintaan</a:t>
            </a:r>
            <a:r>
              <a:rPr lang="en-US" sz="2800" b="1" dirty="0"/>
              <a:t> </a:t>
            </a:r>
            <a:r>
              <a:rPr lang="en-US" sz="2800" b="1" dirty="0" err="1"/>
              <a:t>di</a:t>
            </a:r>
            <a:r>
              <a:rPr lang="en-US" sz="2800" b="1" dirty="0"/>
              <a:t> </a:t>
            </a:r>
            <a:r>
              <a:rPr lang="en-US" sz="2800" b="1" dirty="0" err="1"/>
              <a:t>atas</a:t>
            </a:r>
            <a:r>
              <a:rPr lang="en-US" sz="2800" b="1" dirty="0"/>
              <a:t>, </a:t>
            </a:r>
            <a:r>
              <a:rPr lang="en-US" sz="2800" b="1" dirty="0" err="1"/>
              <a:t>kita</a:t>
            </a:r>
            <a:r>
              <a:rPr lang="en-US" sz="2800" b="1" dirty="0"/>
              <a:t> </a:t>
            </a:r>
            <a:r>
              <a:rPr lang="en-US" sz="2800" b="1" dirty="0" err="1"/>
              <a:t>bisa</a:t>
            </a:r>
            <a:r>
              <a:rPr lang="en-US" sz="2800" b="1" dirty="0"/>
              <a:t> </a:t>
            </a:r>
            <a:r>
              <a:rPr lang="en-US" sz="2800" b="1" dirty="0" err="1"/>
              <a:t>tuliskan</a:t>
            </a:r>
            <a:r>
              <a:rPr lang="en-US" sz="2800" b="1" dirty="0"/>
              <a:t> total </a:t>
            </a:r>
            <a:r>
              <a:rPr lang="en-US" sz="2800" b="1" dirty="0" err="1"/>
              <a:t>perubahan</a:t>
            </a:r>
            <a:r>
              <a:rPr lang="en-US" sz="2800" b="1" dirty="0"/>
              <a:t> </a:t>
            </a:r>
            <a:r>
              <a:rPr lang="en-US" sz="2800" b="1" dirty="0" err="1"/>
              <a:t>jumlah</a:t>
            </a:r>
            <a:r>
              <a:rPr lang="en-US" sz="2800" b="1" dirty="0"/>
              <a:t> </a:t>
            </a:r>
            <a:r>
              <a:rPr lang="en-US" sz="2800" b="1" dirty="0" err="1"/>
              <a:t>tiket</a:t>
            </a:r>
            <a:r>
              <a:rPr lang="en-US" sz="2800" b="1" dirty="0"/>
              <a:t> yang </a:t>
            </a:r>
            <a:r>
              <a:rPr lang="en-US" sz="2800" b="1" dirty="0" err="1"/>
              <a:t>dijual</a:t>
            </a:r>
            <a:r>
              <a:rPr lang="en-US" sz="2800" b="1" dirty="0"/>
              <a:t> yang </a:t>
            </a:r>
            <a:r>
              <a:rPr lang="en-US" sz="2800" b="1" dirty="0" err="1"/>
              <a:t>disebabkan</a:t>
            </a:r>
            <a:r>
              <a:rPr lang="en-US" sz="2800" b="1" dirty="0"/>
              <a:t> </a:t>
            </a:r>
            <a:r>
              <a:rPr lang="en-US" sz="2800" b="1" dirty="0" err="1"/>
              <a:t>oleh</a:t>
            </a:r>
            <a:r>
              <a:rPr lang="en-US" sz="2800" b="1" dirty="0"/>
              <a:t> </a:t>
            </a:r>
            <a:r>
              <a:rPr lang="en-US" sz="2800" b="1" dirty="0" err="1"/>
              <a:t>perubahan</a:t>
            </a:r>
            <a:r>
              <a:rPr lang="en-US" sz="2800" b="1" dirty="0"/>
              <a:t>  </a:t>
            </a:r>
            <a:r>
              <a:rPr lang="en-US" sz="2800" b="1" dirty="0" err="1"/>
              <a:t>simultan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dirty="0" err="1"/>
              <a:t>ketiga</a:t>
            </a:r>
            <a:r>
              <a:rPr lang="en-US" sz="2800" b="1" dirty="0"/>
              <a:t> </a:t>
            </a:r>
            <a:r>
              <a:rPr lang="en-US" sz="2800" b="1" dirty="0" err="1"/>
              <a:t>variabel</a:t>
            </a:r>
            <a:r>
              <a:rPr lang="en-US" sz="2800" b="1" dirty="0"/>
              <a:t> </a:t>
            </a:r>
            <a:r>
              <a:rPr lang="en-US" sz="2800" b="1" dirty="0" err="1"/>
              <a:t>penentu</a:t>
            </a:r>
            <a:r>
              <a:rPr lang="en-US" sz="2800" b="1" dirty="0"/>
              <a:t> </a:t>
            </a:r>
            <a:r>
              <a:rPr lang="en-US" sz="2800" b="1" dirty="0" err="1"/>
              <a:t>tersebut</a:t>
            </a:r>
            <a:r>
              <a:rPr lang="en-US" sz="2800" b="1" dirty="0"/>
              <a:t> </a:t>
            </a:r>
            <a:r>
              <a:rPr lang="en-US" sz="2800" b="1" dirty="0" err="1"/>
              <a:t>dapat</a:t>
            </a:r>
            <a:r>
              <a:rPr lang="en-US" sz="2800" b="1" dirty="0"/>
              <a:t> </a:t>
            </a:r>
            <a:r>
              <a:rPr lang="en-US" sz="2800" b="1" dirty="0" err="1"/>
              <a:t>ditulis</a:t>
            </a:r>
            <a:r>
              <a:rPr lang="en-US" sz="2800" b="1" dirty="0"/>
              <a:t> </a:t>
            </a:r>
            <a:r>
              <a:rPr lang="en-US" sz="2800" b="1" dirty="0" err="1"/>
              <a:t>sebagai</a:t>
            </a:r>
            <a:r>
              <a:rPr lang="en-US" sz="2800" b="1" dirty="0"/>
              <a:t> </a:t>
            </a:r>
            <a:r>
              <a:rPr lang="en-US" sz="2800" b="1" dirty="0" err="1"/>
              <a:t>berikut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CCFF"/>
                </a:solidFill>
              </a:rPr>
              <a:t>:</a:t>
            </a:r>
          </a:p>
          <a:p>
            <a:endParaRPr lang="en-US" sz="2800" b="1" dirty="0"/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∆Q = 3 ∆Y + 1 ∆P</a:t>
            </a:r>
            <a:r>
              <a:rPr lang="en-US" sz="4000" b="1" baseline="30000" dirty="0">
                <a:solidFill>
                  <a:srgbClr val="FF0000"/>
                </a:solidFill>
              </a:rPr>
              <a:t>0</a:t>
            </a:r>
            <a:r>
              <a:rPr lang="en-US" sz="4000" b="1" dirty="0">
                <a:solidFill>
                  <a:srgbClr val="FF0000"/>
                </a:solidFill>
              </a:rPr>
              <a:t> – 2 ∆P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2504" y="4077072"/>
            <a:ext cx="105131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Jadi</a:t>
            </a:r>
            <a:r>
              <a:rPr lang="en-US" sz="2800" b="1" dirty="0"/>
              <a:t> </a:t>
            </a:r>
            <a:r>
              <a:rPr lang="en-US" sz="2800" b="1" dirty="0" err="1"/>
              <a:t>kalau</a:t>
            </a:r>
            <a:r>
              <a:rPr lang="en-US" sz="2800" b="1" dirty="0"/>
              <a:t> </a:t>
            </a:r>
            <a:r>
              <a:rPr lang="en-US" sz="2800" b="1" dirty="0" err="1"/>
              <a:t>pendapatan</a:t>
            </a:r>
            <a:r>
              <a:rPr lang="en-US" sz="2800" b="1" dirty="0"/>
              <a:t> </a:t>
            </a:r>
            <a:r>
              <a:rPr lang="en-US" sz="2800" b="1" dirty="0" err="1"/>
              <a:t>naik</a:t>
            </a:r>
            <a:r>
              <a:rPr lang="en-US" sz="2800" b="1" dirty="0"/>
              <a:t> 15 </a:t>
            </a:r>
            <a:r>
              <a:rPr lang="en-US" sz="2800" b="1" dirty="0" err="1"/>
              <a:t>poin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ada</a:t>
            </a:r>
            <a:r>
              <a:rPr lang="en-US" sz="2800" b="1" dirty="0"/>
              <a:t> </a:t>
            </a:r>
            <a:r>
              <a:rPr lang="en-US" sz="2800" b="1" dirty="0" err="1"/>
              <a:t>kenaikan</a:t>
            </a:r>
            <a:r>
              <a:rPr lang="en-US" sz="2800" b="1" dirty="0"/>
              <a:t> </a:t>
            </a:r>
            <a:r>
              <a:rPr lang="en-US" sz="2800" b="1" dirty="0" err="1"/>
              <a:t>harga</a:t>
            </a:r>
            <a:r>
              <a:rPr lang="en-US" sz="2800" b="1" dirty="0"/>
              <a:t> </a:t>
            </a:r>
            <a:r>
              <a:rPr lang="en-US" sz="2800" b="1" dirty="0" err="1"/>
              <a:t>tiket</a:t>
            </a:r>
            <a:r>
              <a:rPr lang="en-US" sz="2800" b="1" dirty="0"/>
              <a:t> </a:t>
            </a:r>
            <a:r>
              <a:rPr lang="en-US" sz="2800" b="1" dirty="0" err="1"/>
              <a:t>baik</a:t>
            </a:r>
            <a:r>
              <a:rPr lang="en-US" sz="2800" b="1" dirty="0"/>
              <a:t> </a:t>
            </a:r>
            <a:r>
              <a:rPr lang="en-US" sz="2800" b="1" dirty="0" err="1"/>
              <a:t>di</a:t>
            </a:r>
            <a:r>
              <a:rPr lang="en-US" sz="2800" b="1" dirty="0"/>
              <a:t> </a:t>
            </a:r>
            <a:r>
              <a:rPr lang="en-US" sz="2800" b="1" dirty="0" err="1"/>
              <a:t>perusahaan</a:t>
            </a:r>
            <a:r>
              <a:rPr lang="en-US" sz="2800" b="1" dirty="0"/>
              <a:t> yang </a:t>
            </a:r>
            <a:r>
              <a:rPr lang="en-US" sz="2800" b="1" dirty="0" err="1"/>
              <a:t>diamati</a:t>
            </a:r>
            <a:r>
              <a:rPr lang="en-US" sz="2800" b="1" dirty="0"/>
              <a:t> </a:t>
            </a:r>
            <a:r>
              <a:rPr lang="en-US" sz="2800" b="1" dirty="0" err="1"/>
              <a:t>maupun</a:t>
            </a:r>
            <a:r>
              <a:rPr lang="en-US" sz="2800" b="1" dirty="0"/>
              <a:t> </a:t>
            </a:r>
            <a:r>
              <a:rPr lang="en-US" sz="2800" b="1" dirty="0" err="1"/>
              <a:t>pesaing</a:t>
            </a:r>
            <a:r>
              <a:rPr lang="en-US" sz="2800" b="1" dirty="0"/>
              <a:t>, </a:t>
            </a:r>
            <a:r>
              <a:rPr lang="en-US" sz="2800" b="1" dirty="0" err="1"/>
              <a:t>naik</a:t>
            </a:r>
            <a:r>
              <a:rPr lang="en-US" sz="2800" b="1" dirty="0"/>
              <a:t> </a:t>
            </a:r>
            <a:r>
              <a:rPr lang="en-US" sz="2800" b="1" dirty="0" err="1"/>
              <a:t>sebanyak</a:t>
            </a:r>
            <a:r>
              <a:rPr lang="en-US" sz="2800" b="1" dirty="0"/>
              <a:t>  </a:t>
            </a:r>
            <a:r>
              <a:rPr lang="en-US" sz="2800" b="1" dirty="0" err="1"/>
              <a:t>sebanyak</a:t>
            </a:r>
            <a:r>
              <a:rPr lang="en-US" sz="2800" b="1" dirty="0"/>
              <a:t> $15, </a:t>
            </a:r>
            <a:r>
              <a:rPr lang="en-US" sz="2800" b="1" dirty="0" err="1"/>
              <a:t>maka</a:t>
            </a:r>
            <a:r>
              <a:rPr lang="en-US" sz="2800" b="1" dirty="0"/>
              <a:t> </a:t>
            </a:r>
            <a:r>
              <a:rPr lang="en-US" sz="2800" b="1" dirty="0" err="1"/>
              <a:t>diperkirakan</a:t>
            </a:r>
            <a:r>
              <a:rPr lang="en-US" sz="2800" b="1" dirty="0"/>
              <a:t> </a:t>
            </a:r>
            <a:r>
              <a:rPr lang="en-US" sz="2800" b="1" dirty="0" err="1"/>
              <a:t>akan</a:t>
            </a:r>
            <a:r>
              <a:rPr lang="en-US" sz="2800" b="1" dirty="0"/>
              <a:t> </a:t>
            </a:r>
            <a:r>
              <a:rPr lang="en-US" sz="2800" b="1" dirty="0" err="1"/>
              <a:t>bertambah</a:t>
            </a:r>
            <a:r>
              <a:rPr lang="en-US" sz="2800" b="1" dirty="0"/>
              <a:t> </a:t>
            </a:r>
            <a:r>
              <a:rPr lang="en-US" sz="2800" b="1" dirty="0" err="1"/>
              <a:t>penjualan</a:t>
            </a:r>
            <a:r>
              <a:rPr lang="en-US" sz="2800" b="1" dirty="0"/>
              <a:t> </a:t>
            </a:r>
            <a:r>
              <a:rPr lang="en-US" sz="2800" b="1" dirty="0" err="1"/>
              <a:t>tiket</a:t>
            </a:r>
            <a:r>
              <a:rPr lang="en-US" sz="2800" b="1" dirty="0"/>
              <a:t> </a:t>
            </a:r>
            <a:r>
              <a:rPr lang="en-US" sz="2800" b="1" dirty="0" err="1"/>
              <a:t>sebanyak</a:t>
            </a:r>
            <a:r>
              <a:rPr lang="en-US" sz="2800" b="1" dirty="0"/>
              <a:t>  30 </a:t>
            </a:r>
            <a:r>
              <a:rPr lang="en-US" sz="2800" b="1" dirty="0" err="1"/>
              <a:t>kursi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3598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76200"/>
            <a:ext cx="11377264" cy="11205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/>
              <a:t>Kurva</a:t>
            </a:r>
            <a:r>
              <a:rPr lang="en-US" sz="4000" b="1" dirty="0"/>
              <a:t> </a:t>
            </a:r>
            <a:r>
              <a:rPr lang="en-US" sz="4000" b="1" dirty="0" err="1"/>
              <a:t>Pemintaan</a:t>
            </a:r>
            <a:r>
              <a:rPr lang="en-US" sz="4000" b="1" dirty="0"/>
              <a:t> </a:t>
            </a:r>
            <a:r>
              <a:rPr lang="en-US" sz="4000" b="1" dirty="0" err="1"/>
              <a:t>dan</a:t>
            </a:r>
            <a:r>
              <a:rPr lang="en-US" sz="4000" b="1" dirty="0"/>
              <a:t> </a:t>
            </a:r>
            <a:r>
              <a:rPr lang="en-US" sz="4000" b="1" dirty="0" err="1"/>
              <a:t>Pergeseran</a:t>
            </a:r>
            <a:r>
              <a:rPr lang="en-US" sz="4000" b="1" dirty="0"/>
              <a:t> </a:t>
            </a:r>
            <a:r>
              <a:rPr lang="en-US" sz="4000" b="1" dirty="0" err="1"/>
              <a:t>Kurva</a:t>
            </a:r>
            <a:r>
              <a:rPr lang="en-US" sz="4000" b="1" dirty="0"/>
              <a:t> </a:t>
            </a:r>
            <a:r>
              <a:rPr lang="en-US" sz="4000" b="1" dirty="0" err="1"/>
              <a:t>Permintaan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804" y="1447800"/>
            <a:ext cx="10873207" cy="1981200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err="1"/>
              <a:t>Katakan</a:t>
            </a:r>
            <a:r>
              <a:rPr lang="en-US" sz="3000" b="1" dirty="0"/>
              <a:t>  income </a:t>
            </a:r>
            <a:r>
              <a:rPr lang="en-US" sz="3000" b="1" dirty="0" err="1"/>
              <a:t>sebesar</a:t>
            </a:r>
            <a:r>
              <a:rPr lang="en-US" sz="3000" b="1" dirty="0"/>
              <a:t> 105 </a:t>
            </a:r>
            <a:r>
              <a:rPr lang="en-US" sz="3000" b="1" dirty="0" err="1"/>
              <a:t>dan</a:t>
            </a:r>
            <a:r>
              <a:rPr lang="en-US" sz="3000" b="1" dirty="0"/>
              <a:t> </a:t>
            </a:r>
            <a:r>
              <a:rPr lang="en-US" sz="3000" b="1" dirty="0" err="1"/>
              <a:t>harga</a:t>
            </a:r>
            <a:r>
              <a:rPr lang="en-US" sz="3000" b="1" dirty="0"/>
              <a:t> </a:t>
            </a:r>
            <a:r>
              <a:rPr lang="en-US" sz="3000" b="1" dirty="0" err="1"/>
              <a:t>tiket</a:t>
            </a:r>
            <a:r>
              <a:rPr lang="en-US" sz="3000" b="1" dirty="0"/>
              <a:t> </a:t>
            </a:r>
            <a:r>
              <a:rPr lang="en-US" sz="3000" b="1" dirty="0" err="1"/>
              <a:t>pesaing</a:t>
            </a:r>
            <a:r>
              <a:rPr lang="en-US" sz="3000" b="1" dirty="0"/>
              <a:t> </a:t>
            </a:r>
            <a:r>
              <a:rPr lang="en-US" sz="3000" b="1" dirty="0" err="1"/>
              <a:t>adalah</a:t>
            </a:r>
            <a:r>
              <a:rPr lang="en-US" sz="3000" b="1" dirty="0"/>
              <a:t> </a:t>
            </a:r>
            <a:r>
              <a:rPr lang="en-US" sz="3000" b="1" dirty="0" err="1"/>
              <a:t>sebesar</a:t>
            </a:r>
            <a:r>
              <a:rPr lang="en-US" sz="3000" b="1" dirty="0"/>
              <a:t> $240, </a:t>
            </a:r>
            <a:r>
              <a:rPr lang="en-US" sz="3000" b="1" dirty="0" err="1"/>
              <a:t>maka</a:t>
            </a:r>
            <a:r>
              <a:rPr lang="en-US" sz="3000" b="1" dirty="0"/>
              <a:t> </a:t>
            </a:r>
            <a:r>
              <a:rPr lang="en-US" sz="3000" b="1" dirty="0" err="1"/>
              <a:t>fungsi</a:t>
            </a:r>
            <a:r>
              <a:rPr lang="en-US" sz="3000" b="1" dirty="0"/>
              <a:t> </a:t>
            </a:r>
            <a:r>
              <a:rPr lang="en-US" sz="3000" b="1" dirty="0" err="1"/>
              <a:t>permintaan</a:t>
            </a:r>
            <a:r>
              <a:rPr lang="en-US" sz="3000" b="1" dirty="0"/>
              <a:t> yang </a:t>
            </a:r>
            <a:r>
              <a:rPr lang="en-US" sz="3000" b="1" dirty="0" err="1"/>
              <a:t>menjelaskan</a:t>
            </a:r>
            <a:r>
              <a:rPr lang="en-US" sz="3000" b="1" dirty="0"/>
              <a:t> </a:t>
            </a:r>
            <a:r>
              <a:rPr lang="en-US" sz="3000" b="1" dirty="0" err="1"/>
              <a:t>hubungan</a:t>
            </a:r>
            <a:r>
              <a:rPr lang="en-US" sz="3000" b="1" dirty="0"/>
              <a:t> </a:t>
            </a:r>
            <a:r>
              <a:rPr lang="en-US" sz="3000" b="1" dirty="0" err="1"/>
              <a:t>antara</a:t>
            </a:r>
            <a:r>
              <a:rPr lang="en-US" sz="3000" b="1" dirty="0"/>
              <a:t> </a:t>
            </a:r>
            <a:r>
              <a:rPr lang="en-US" sz="3000" b="1" dirty="0" err="1"/>
              <a:t>harga</a:t>
            </a:r>
            <a:r>
              <a:rPr lang="en-US" sz="3000" b="1" dirty="0"/>
              <a:t> </a:t>
            </a:r>
            <a:r>
              <a:rPr lang="en-US" sz="3000" b="1" dirty="0" err="1"/>
              <a:t>dengan</a:t>
            </a:r>
            <a:r>
              <a:rPr lang="en-US" sz="3000" b="1" dirty="0"/>
              <a:t> </a:t>
            </a:r>
            <a:r>
              <a:rPr lang="en-US" sz="3000" b="1" dirty="0" err="1"/>
              <a:t>permintaan</a:t>
            </a:r>
            <a:r>
              <a:rPr lang="en-US" sz="3000" b="1" dirty="0"/>
              <a:t> </a:t>
            </a:r>
            <a:r>
              <a:rPr lang="en-US" sz="3000" b="1" dirty="0" err="1"/>
              <a:t>terhadap</a:t>
            </a:r>
            <a:r>
              <a:rPr lang="en-US" sz="3000" b="1" dirty="0"/>
              <a:t> seat </a:t>
            </a:r>
            <a:r>
              <a:rPr lang="en-US" sz="3000" b="1" dirty="0" err="1"/>
              <a:t>adalah</a:t>
            </a:r>
            <a:r>
              <a:rPr lang="en-US" sz="3000" b="1" dirty="0"/>
              <a:t> :</a:t>
            </a:r>
          </a:p>
          <a:p>
            <a:pPr lvl="1" algn="ctr">
              <a:buNone/>
            </a:pPr>
            <a:r>
              <a:rPr lang="en-US" sz="3200" b="1" dirty="0">
                <a:solidFill>
                  <a:srgbClr val="FF0000"/>
                </a:solidFill>
              </a:rPr>
              <a:t>Q = </a:t>
            </a:r>
            <a:r>
              <a:rPr lang="en-US" sz="3600" b="1" dirty="0">
                <a:solidFill>
                  <a:srgbClr val="FF0000"/>
                </a:solidFill>
              </a:rPr>
              <a:t>580</a:t>
            </a:r>
            <a:r>
              <a:rPr lang="en-US" sz="3200" b="1" dirty="0">
                <a:solidFill>
                  <a:srgbClr val="FF0000"/>
                </a:solidFill>
              </a:rPr>
              <a:t> – 2 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803" y="3352801"/>
            <a:ext cx="1087320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err="1"/>
              <a:t>Jika</a:t>
            </a:r>
            <a:r>
              <a:rPr lang="en-US" sz="2800" b="1" dirty="0"/>
              <a:t> </a:t>
            </a:r>
            <a:r>
              <a:rPr lang="en-US" sz="2800" b="1" dirty="0" err="1"/>
              <a:t>misalkan</a:t>
            </a:r>
            <a:r>
              <a:rPr lang="en-US" sz="2800" b="1" dirty="0"/>
              <a:t> </a:t>
            </a:r>
            <a:r>
              <a:rPr lang="en-US" sz="2800" b="1" dirty="0" err="1"/>
              <a:t>pendapatan</a:t>
            </a:r>
            <a:r>
              <a:rPr lang="en-US" sz="2800" b="1" dirty="0"/>
              <a:t> regional </a:t>
            </a:r>
            <a:r>
              <a:rPr lang="en-US" sz="2800" b="1" dirty="0" err="1"/>
              <a:t>naik</a:t>
            </a:r>
            <a:r>
              <a:rPr lang="en-US" sz="2800" b="1" dirty="0"/>
              <a:t> 14 </a:t>
            </a:r>
            <a:r>
              <a:rPr lang="en-US" sz="2800" b="1" dirty="0" err="1"/>
              <a:t>poin</a:t>
            </a:r>
            <a:r>
              <a:rPr lang="en-US" sz="2800" b="1" dirty="0"/>
              <a:t> </a:t>
            </a:r>
            <a:r>
              <a:rPr lang="en-US" sz="2800" b="1" dirty="0" err="1"/>
              <a:t>menjadi</a:t>
            </a:r>
            <a:r>
              <a:rPr lang="en-US" sz="2800" b="1" dirty="0"/>
              <a:t>  119, </a:t>
            </a:r>
            <a:r>
              <a:rPr lang="en-US" sz="2800" b="1" dirty="0" err="1"/>
              <a:t>maka</a:t>
            </a:r>
            <a:r>
              <a:rPr lang="en-US" sz="2800" b="1" dirty="0"/>
              <a:t> </a:t>
            </a:r>
            <a:r>
              <a:rPr lang="en-US" sz="2800" b="1" dirty="0" err="1"/>
              <a:t>fungsi</a:t>
            </a:r>
            <a:r>
              <a:rPr lang="en-US" sz="2800" b="1" dirty="0"/>
              <a:t> </a:t>
            </a:r>
            <a:r>
              <a:rPr lang="en-US" sz="2800" b="1" dirty="0" err="1"/>
              <a:t>permintaannya</a:t>
            </a:r>
            <a:r>
              <a:rPr lang="en-US" sz="2800" b="1" dirty="0"/>
              <a:t> </a:t>
            </a:r>
            <a:r>
              <a:rPr lang="en-US" sz="2800" b="1" dirty="0" err="1"/>
              <a:t>menjadi</a:t>
            </a:r>
            <a:r>
              <a:rPr lang="en-US" sz="2800" b="1" dirty="0"/>
              <a:t> :</a:t>
            </a:r>
          </a:p>
          <a:p>
            <a:pPr marL="0" lvl="1" algn="ctr"/>
            <a:r>
              <a:rPr lang="en-US" sz="3200" b="1" dirty="0">
                <a:solidFill>
                  <a:srgbClr val="FF0000"/>
                </a:solidFill>
              </a:rPr>
              <a:t>Q = </a:t>
            </a:r>
            <a:r>
              <a:rPr lang="en-US" sz="3600" b="1" dirty="0">
                <a:solidFill>
                  <a:srgbClr val="FF0000"/>
                </a:solidFill>
              </a:rPr>
              <a:t>622 </a:t>
            </a:r>
            <a:r>
              <a:rPr lang="en-US" sz="3200" b="1" dirty="0">
                <a:solidFill>
                  <a:srgbClr val="FF0000"/>
                </a:solidFill>
              </a:rPr>
              <a:t>– 2 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788" y="4800600"/>
            <a:ext cx="110172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/>
              <a:t>Jika</a:t>
            </a:r>
            <a:r>
              <a:rPr lang="en-US" sz="2800" b="1" dirty="0"/>
              <a:t> </a:t>
            </a:r>
            <a:r>
              <a:rPr lang="en-US" sz="2800" b="1" dirty="0" err="1"/>
              <a:t>kedua</a:t>
            </a:r>
            <a:r>
              <a:rPr lang="en-US" sz="2800" b="1" dirty="0"/>
              <a:t> </a:t>
            </a:r>
            <a:r>
              <a:rPr lang="en-US" sz="2800" b="1" dirty="0" err="1"/>
              <a:t>fungsi</a:t>
            </a:r>
            <a:r>
              <a:rPr lang="en-US" sz="2800" b="1" dirty="0"/>
              <a:t> demand </a:t>
            </a:r>
            <a:r>
              <a:rPr lang="en-US" sz="2800" b="1" dirty="0" err="1"/>
              <a:t>tersebut</a:t>
            </a:r>
            <a:r>
              <a:rPr lang="en-US" sz="2800" b="1" dirty="0"/>
              <a:t> </a:t>
            </a:r>
            <a:r>
              <a:rPr lang="en-US" sz="2800" b="1" dirty="0" err="1"/>
              <a:t>dibuat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fungsi</a:t>
            </a:r>
            <a:r>
              <a:rPr lang="en-US" sz="2800" b="1" dirty="0"/>
              <a:t> </a:t>
            </a:r>
            <a:r>
              <a:rPr lang="en-US" sz="2800" b="1" dirty="0" err="1"/>
              <a:t>deman</a:t>
            </a:r>
            <a:r>
              <a:rPr lang="en-US" sz="2800" b="1" dirty="0"/>
              <a:t> </a:t>
            </a:r>
            <a:r>
              <a:rPr lang="en-US" sz="2800" b="1" dirty="0" err="1"/>
              <a:t>kebalikan</a:t>
            </a:r>
            <a:r>
              <a:rPr lang="en-US" sz="2800" b="1" dirty="0"/>
              <a:t>, </a:t>
            </a:r>
            <a:r>
              <a:rPr lang="en-US" sz="2800" b="1" dirty="0" err="1"/>
              <a:t>maka</a:t>
            </a:r>
            <a:r>
              <a:rPr lang="en-US" sz="2800" b="1" dirty="0"/>
              <a:t> </a:t>
            </a:r>
            <a:r>
              <a:rPr lang="en-US" sz="2800" b="1" dirty="0" err="1"/>
              <a:t>diperoleh</a:t>
            </a:r>
            <a:r>
              <a:rPr lang="en-US" sz="2800" b="1" dirty="0"/>
              <a:t> :</a:t>
            </a:r>
          </a:p>
          <a:p>
            <a:pPr marL="0" lvl="1" algn="ctr"/>
            <a:r>
              <a:rPr lang="en-US" sz="3200" b="1" dirty="0">
                <a:solidFill>
                  <a:srgbClr val="FF0000"/>
                </a:solidFill>
              </a:rPr>
              <a:t>P = </a:t>
            </a:r>
            <a:r>
              <a:rPr lang="en-US" sz="3600" b="1" dirty="0">
                <a:solidFill>
                  <a:srgbClr val="FF0000"/>
                </a:solidFill>
              </a:rPr>
              <a:t>290</a:t>
            </a:r>
            <a:r>
              <a:rPr lang="en-US" sz="3200" b="1" dirty="0">
                <a:solidFill>
                  <a:srgbClr val="FF0000"/>
                </a:solidFill>
              </a:rPr>
              <a:t> – Q/2</a:t>
            </a:r>
          </a:p>
          <a:p>
            <a:pPr marL="0" lvl="1" algn="ctr"/>
            <a:r>
              <a:rPr lang="en-US" sz="3200" b="1" dirty="0">
                <a:solidFill>
                  <a:srgbClr val="FF0000"/>
                </a:solidFill>
              </a:rPr>
              <a:t>P = </a:t>
            </a:r>
            <a:r>
              <a:rPr lang="en-US" sz="3600" b="1" dirty="0">
                <a:solidFill>
                  <a:srgbClr val="FF0000"/>
                </a:solidFill>
              </a:rPr>
              <a:t>311</a:t>
            </a:r>
            <a:r>
              <a:rPr lang="en-US" sz="3200" b="1" dirty="0">
                <a:solidFill>
                  <a:srgbClr val="FF0000"/>
                </a:solidFill>
              </a:rPr>
              <a:t> – Q/2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797" y="116414"/>
            <a:ext cx="11089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Berdasarkan</a:t>
            </a:r>
            <a:r>
              <a:rPr lang="en-US" b="1" dirty="0"/>
              <a:t> </a:t>
            </a:r>
            <a:r>
              <a:rPr lang="en-US" b="1" dirty="0" err="1"/>
              <a:t>dua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permintaan</a:t>
            </a:r>
            <a:r>
              <a:rPr lang="en-US" b="1" dirty="0"/>
              <a:t> </a:t>
            </a:r>
            <a:r>
              <a:rPr lang="en-US" b="1" dirty="0" err="1"/>
              <a:t>tersebut</a:t>
            </a:r>
            <a:r>
              <a:rPr lang="en-US" b="1" dirty="0"/>
              <a:t> </a:t>
            </a:r>
            <a:r>
              <a:rPr lang="en-US" b="1" dirty="0" err="1"/>
              <a:t>di</a:t>
            </a:r>
            <a:r>
              <a:rPr lang="en-US" b="1" dirty="0"/>
              <a:t> </a:t>
            </a:r>
            <a:r>
              <a:rPr lang="en-US" b="1" dirty="0" err="1"/>
              <a:t>atas</a:t>
            </a:r>
            <a:r>
              <a:rPr lang="en-US" b="1" dirty="0"/>
              <a:t>,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naiknya</a:t>
            </a:r>
            <a:r>
              <a:rPr lang="en-US" b="1" dirty="0"/>
              <a:t> </a:t>
            </a:r>
            <a:r>
              <a:rPr lang="en-US" b="1" dirty="0" err="1"/>
              <a:t>pendapatan</a:t>
            </a:r>
            <a:r>
              <a:rPr lang="en-US" b="1" dirty="0"/>
              <a:t> </a:t>
            </a:r>
            <a:r>
              <a:rPr lang="en-US" b="1" dirty="0" err="1"/>
              <a:t>sebanyak</a:t>
            </a:r>
            <a:r>
              <a:rPr lang="en-US" b="1" dirty="0"/>
              <a:t>  14 </a:t>
            </a:r>
            <a:r>
              <a:rPr lang="en-US" b="1" dirty="0" err="1"/>
              <a:t>poin</a:t>
            </a:r>
            <a:r>
              <a:rPr lang="en-US" b="1" dirty="0"/>
              <a:t>, </a:t>
            </a:r>
            <a:r>
              <a:rPr lang="en-US" b="1" dirty="0" err="1"/>
              <a:t>maka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menjual</a:t>
            </a:r>
            <a:r>
              <a:rPr lang="en-US" b="1" dirty="0"/>
              <a:t> </a:t>
            </a:r>
            <a:r>
              <a:rPr lang="en-US" b="1" dirty="0" err="1"/>
              <a:t>tiket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kursi</a:t>
            </a:r>
            <a:r>
              <a:rPr lang="en-US" b="1" dirty="0"/>
              <a:t> yang </a:t>
            </a:r>
            <a:r>
              <a:rPr lang="en-US" b="1" dirty="0" err="1"/>
              <a:t>sama</a:t>
            </a:r>
            <a:r>
              <a:rPr lang="en-US" b="1" dirty="0"/>
              <a:t>,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dilakukan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menaikkan</a:t>
            </a:r>
            <a:r>
              <a:rPr lang="en-US" b="1" dirty="0"/>
              <a:t> </a:t>
            </a:r>
            <a:r>
              <a:rPr lang="en-US" b="1" dirty="0" err="1"/>
              <a:t>harga</a:t>
            </a:r>
            <a:r>
              <a:rPr lang="en-US" b="1" dirty="0"/>
              <a:t> </a:t>
            </a:r>
            <a:r>
              <a:rPr lang="en-US" b="1" dirty="0" err="1"/>
              <a:t>tiket</a:t>
            </a:r>
            <a:r>
              <a:rPr lang="en-US" b="1" dirty="0"/>
              <a:t> </a:t>
            </a:r>
            <a:r>
              <a:rPr lang="en-US" b="1" dirty="0" err="1"/>
              <a:t>sebanyak</a:t>
            </a:r>
            <a:r>
              <a:rPr lang="en-US" b="1" dirty="0"/>
              <a:t> $21</a:t>
            </a:r>
          </a:p>
          <a:p>
            <a:r>
              <a:rPr lang="en-US" b="1" dirty="0" err="1"/>
              <a:t>Pergeseran</a:t>
            </a:r>
            <a:r>
              <a:rPr lang="en-US" b="1" dirty="0"/>
              <a:t> </a:t>
            </a:r>
            <a:r>
              <a:rPr lang="en-US" b="1" dirty="0" err="1"/>
              <a:t>dua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permintaan</a:t>
            </a:r>
            <a:r>
              <a:rPr lang="en-US" b="1" dirty="0"/>
              <a:t> </a:t>
            </a:r>
            <a:r>
              <a:rPr lang="en-US" b="1" dirty="0" err="1"/>
              <a:t>tersebut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dilihat</a:t>
            </a:r>
            <a:r>
              <a:rPr lang="en-US" b="1" dirty="0"/>
              <a:t> </a:t>
            </a:r>
            <a:r>
              <a:rPr lang="en-US" b="1" dirty="0" err="1"/>
              <a:t>berikut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endParaRPr lang="en-US" b="1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51606" y="4342606"/>
            <a:ext cx="426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>
            <a:off x="2360612" y="6477000"/>
            <a:ext cx="784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84412" y="3048000"/>
            <a:ext cx="5943600" cy="342900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01924" y="3733800"/>
            <a:ext cx="4800600" cy="274320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4413" y="5029201"/>
            <a:ext cx="286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200" b="1" dirty="0">
                <a:solidFill>
                  <a:srgbClr val="C00000"/>
                </a:solidFill>
              </a:rPr>
              <a:t>P = </a:t>
            </a:r>
            <a:r>
              <a:rPr lang="en-US" sz="3600" b="1" dirty="0">
                <a:solidFill>
                  <a:srgbClr val="C00000"/>
                </a:solidFill>
              </a:rPr>
              <a:t>311</a:t>
            </a:r>
            <a:r>
              <a:rPr lang="en-US" sz="3200" b="1" dirty="0">
                <a:solidFill>
                  <a:srgbClr val="C00000"/>
                </a:solidFill>
              </a:rPr>
              <a:t> – Q/2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28212" y="6400800"/>
            <a:ext cx="486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Q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25192" y="2209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43725" y="4706035"/>
            <a:ext cx="286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200" b="1" dirty="0">
                <a:solidFill>
                  <a:srgbClr val="C00000"/>
                </a:solidFill>
              </a:rPr>
              <a:t>P = </a:t>
            </a:r>
            <a:r>
              <a:rPr lang="en-US" sz="3600" b="1" dirty="0">
                <a:solidFill>
                  <a:srgbClr val="C00000"/>
                </a:solidFill>
              </a:rPr>
              <a:t>290</a:t>
            </a:r>
            <a:r>
              <a:rPr lang="en-US" sz="3200" b="1" dirty="0">
                <a:solidFill>
                  <a:srgbClr val="C00000"/>
                </a:solidFill>
              </a:rPr>
              <a:t> – Q/2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51013" y="3581400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290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51013" y="2895600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311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04013" y="6400800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580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47013" y="6400800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622</a:t>
            </a:r>
          </a:p>
        </p:txBody>
      </p:sp>
    </p:spTree>
    <p:extLst>
      <p:ext uri="{BB962C8B-B14F-4D97-AF65-F5344CB8AC3E}">
        <p14:creationId xmlns:p14="http://schemas.microsoft.com/office/powerpoint/2010/main" val="263360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4413" y="24384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haroni" pitchFamily="2" charset="-79"/>
                <a:cs typeface="Aharoni" pitchFamily="2" charset="-79"/>
              </a:rPr>
              <a:t>Keputusan</a:t>
            </a:r>
            <a:r>
              <a:rPr lang="en-US" sz="4000" b="1" dirty="0">
                <a:latin typeface="Aharoni" pitchFamily="2" charset="-79"/>
                <a:cs typeface="Aharoni" pitchFamily="2" charset="-79"/>
              </a:rPr>
              <a:t> Optimal </a:t>
            </a:r>
            <a:r>
              <a:rPr lang="en-US" sz="4000" b="1" dirty="0" err="1">
                <a:latin typeface="Aharoni" pitchFamily="2" charset="-79"/>
                <a:cs typeface="Aharoni" pitchFamily="2" charset="-79"/>
              </a:rPr>
              <a:t>Dengan</a:t>
            </a:r>
            <a:r>
              <a:rPr lang="en-US" sz="40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b="1" dirty="0" err="1">
                <a:latin typeface="Aharoni" pitchFamily="2" charset="-79"/>
                <a:cs typeface="Aharoni" pitchFamily="2" charset="-79"/>
              </a:rPr>
              <a:t>Menggunakan</a:t>
            </a:r>
            <a:r>
              <a:rPr lang="en-US" sz="40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b="1" dirty="0" err="1">
                <a:latin typeface="Aharoni" pitchFamily="2" charset="-79"/>
                <a:cs typeface="Aharoni" pitchFamily="2" charset="-79"/>
              </a:rPr>
              <a:t>Analisis</a:t>
            </a:r>
            <a:r>
              <a:rPr lang="en-US" sz="40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b="1" dirty="0" err="1">
                <a:latin typeface="Aharoni" pitchFamily="2" charset="-79"/>
                <a:cs typeface="Aharoni" pitchFamily="2" charset="-79"/>
              </a:rPr>
              <a:t>Marjinal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9674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92560"/>
          </a:xfrm>
        </p:spPr>
        <p:txBody>
          <a:bodyPr>
            <a:noAutofit/>
          </a:bodyPr>
          <a:lstStyle/>
          <a:p>
            <a:r>
              <a:rPr lang="en-US" sz="3600" b="1" dirty="0" err="1"/>
              <a:t>Barang</a:t>
            </a:r>
            <a:r>
              <a:rPr lang="en-US" sz="3600" b="1" dirty="0"/>
              <a:t> normal, </a:t>
            </a:r>
            <a:r>
              <a:rPr lang="en-US" sz="3600" b="1" dirty="0" err="1"/>
              <a:t>barang</a:t>
            </a:r>
            <a:r>
              <a:rPr lang="en-US" sz="3600" b="1" dirty="0"/>
              <a:t> </a:t>
            </a:r>
            <a:r>
              <a:rPr lang="en-US" sz="3600" b="1" dirty="0" err="1"/>
              <a:t>substitusi</a:t>
            </a:r>
            <a:r>
              <a:rPr lang="en-US" sz="3600" b="1" dirty="0"/>
              <a:t>, </a:t>
            </a:r>
            <a:r>
              <a:rPr lang="en-US" sz="3600" b="1" dirty="0" err="1"/>
              <a:t>barang</a:t>
            </a:r>
            <a:r>
              <a:rPr lang="en-US" sz="3600" b="1" dirty="0"/>
              <a:t> inferior, </a:t>
            </a:r>
            <a:r>
              <a:rPr lang="en-US" sz="3600" b="1" dirty="0" err="1"/>
              <a:t>barang</a:t>
            </a:r>
            <a:r>
              <a:rPr lang="en-US" sz="3600" b="1" dirty="0"/>
              <a:t> </a:t>
            </a:r>
            <a:r>
              <a:rPr lang="en-US" sz="3600" b="1" dirty="0" err="1"/>
              <a:t>komplementer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804" y="1628800"/>
            <a:ext cx="10945216" cy="4724400"/>
          </a:xfrm>
        </p:spPr>
        <p:txBody>
          <a:bodyPr>
            <a:noAutofit/>
          </a:bodyPr>
          <a:lstStyle/>
          <a:p>
            <a:r>
              <a:rPr lang="en-US" b="1" dirty="0" err="1"/>
              <a:t>Barang</a:t>
            </a:r>
            <a:r>
              <a:rPr lang="en-US" b="1" dirty="0"/>
              <a:t> normal ; </a:t>
            </a:r>
            <a:r>
              <a:rPr lang="en-US" b="1" dirty="0" err="1"/>
              <a:t>jika</a:t>
            </a:r>
            <a:r>
              <a:rPr lang="en-US" b="1" dirty="0"/>
              <a:t> </a:t>
            </a:r>
            <a:r>
              <a:rPr lang="en-US" b="1" dirty="0" err="1"/>
              <a:t>pendapatan</a:t>
            </a:r>
            <a:r>
              <a:rPr lang="en-US" b="1" dirty="0"/>
              <a:t> </a:t>
            </a:r>
            <a:r>
              <a:rPr lang="en-US" b="1" dirty="0" err="1"/>
              <a:t>naik</a:t>
            </a:r>
            <a:r>
              <a:rPr lang="en-US" b="1" dirty="0"/>
              <a:t>, </a:t>
            </a:r>
            <a:r>
              <a:rPr lang="en-US" b="1" dirty="0" err="1"/>
              <a:t>permintaan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barang</a:t>
            </a:r>
            <a:r>
              <a:rPr lang="en-US" b="1" dirty="0"/>
              <a:t> yang </a:t>
            </a:r>
            <a:r>
              <a:rPr lang="en-US" b="1" dirty="0" err="1"/>
              <a:t>dijual</a:t>
            </a:r>
            <a:r>
              <a:rPr lang="en-US" b="1" dirty="0"/>
              <a:t> </a:t>
            </a:r>
            <a:r>
              <a:rPr lang="en-US" b="1" dirty="0" err="1"/>
              <a:t>meningkat</a:t>
            </a:r>
            <a:endParaRPr lang="en-US" b="1" dirty="0"/>
          </a:p>
          <a:p>
            <a:r>
              <a:rPr lang="en-US" b="1" dirty="0" err="1"/>
              <a:t>Barang</a:t>
            </a:r>
            <a:r>
              <a:rPr lang="en-US" b="1" dirty="0"/>
              <a:t> inferior; </a:t>
            </a:r>
            <a:r>
              <a:rPr lang="en-US" b="1" dirty="0" err="1"/>
              <a:t>jika</a:t>
            </a:r>
            <a:r>
              <a:rPr lang="en-US" b="1" dirty="0"/>
              <a:t> </a:t>
            </a:r>
            <a:r>
              <a:rPr lang="en-US" b="1" dirty="0" err="1"/>
              <a:t>pendapatan</a:t>
            </a:r>
            <a:r>
              <a:rPr lang="en-US" b="1" dirty="0"/>
              <a:t> </a:t>
            </a:r>
            <a:r>
              <a:rPr lang="en-US" b="1" dirty="0" err="1"/>
              <a:t>naik</a:t>
            </a:r>
            <a:r>
              <a:rPr lang="en-US" b="1" dirty="0"/>
              <a:t>, </a:t>
            </a:r>
            <a:r>
              <a:rPr lang="en-US" b="1" dirty="0" err="1"/>
              <a:t>permintaan</a:t>
            </a:r>
            <a:r>
              <a:rPr lang="en-US" b="1" dirty="0"/>
              <a:t> </a:t>
            </a:r>
            <a:r>
              <a:rPr lang="en-US" b="1" dirty="0" err="1"/>
              <a:t>malah</a:t>
            </a:r>
            <a:r>
              <a:rPr lang="en-US" b="1" dirty="0"/>
              <a:t> </a:t>
            </a: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barang</a:t>
            </a:r>
            <a:r>
              <a:rPr lang="en-US" b="1" dirty="0"/>
              <a:t> yang </a:t>
            </a:r>
            <a:r>
              <a:rPr lang="en-US" b="1" dirty="0" err="1"/>
              <a:t>diminta</a:t>
            </a:r>
            <a:r>
              <a:rPr lang="en-US" b="1" dirty="0"/>
              <a:t> </a:t>
            </a:r>
            <a:r>
              <a:rPr lang="en-US" b="1" dirty="0" err="1"/>
              <a:t>menurun</a:t>
            </a:r>
            <a:endParaRPr lang="en-US" b="1" dirty="0"/>
          </a:p>
          <a:p>
            <a:r>
              <a:rPr lang="en-US" b="1" dirty="0" err="1"/>
              <a:t>Barang</a:t>
            </a:r>
            <a:r>
              <a:rPr lang="en-US" b="1" dirty="0"/>
              <a:t> </a:t>
            </a:r>
            <a:r>
              <a:rPr lang="en-US" b="1" dirty="0" err="1"/>
              <a:t>substitusi</a:t>
            </a:r>
            <a:r>
              <a:rPr lang="en-US" b="1" dirty="0"/>
              <a:t>; </a:t>
            </a:r>
            <a:r>
              <a:rPr lang="en-US" b="1" dirty="0" err="1"/>
              <a:t>barang</a:t>
            </a:r>
            <a:r>
              <a:rPr lang="en-US" b="1" dirty="0"/>
              <a:t> yang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dipertukarkan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barang</a:t>
            </a:r>
            <a:r>
              <a:rPr lang="en-US" b="1" dirty="0"/>
              <a:t> yang </a:t>
            </a:r>
            <a:r>
              <a:rPr lang="en-US" b="1" dirty="0" err="1"/>
              <a:t>diamati</a:t>
            </a:r>
            <a:r>
              <a:rPr lang="en-US" b="1" dirty="0"/>
              <a:t>. </a:t>
            </a:r>
            <a:r>
              <a:rPr lang="en-US" b="1" dirty="0" err="1"/>
              <a:t>Harga</a:t>
            </a:r>
            <a:r>
              <a:rPr lang="en-US" b="1" dirty="0"/>
              <a:t> </a:t>
            </a:r>
            <a:r>
              <a:rPr lang="en-US" b="1" dirty="0" err="1"/>
              <a:t>barang</a:t>
            </a:r>
            <a:r>
              <a:rPr lang="en-US" b="1" dirty="0"/>
              <a:t> </a:t>
            </a:r>
            <a:r>
              <a:rPr lang="en-US" b="1" dirty="0" err="1"/>
              <a:t>substitusi</a:t>
            </a:r>
            <a:r>
              <a:rPr lang="en-US" b="1" dirty="0"/>
              <a:t>  </a:t>
            </a:r>
            <a:r>
              <a:rPr lang="en-US" b="1" dirty="0" err="1"/>
              <a:t>berpengaruh</a:t>
            </a:r>
            <a:r>
              <a:rPr lang="en-US" b="1" dirty="0"/>
              <a:t> </a:t>
            </a:r>
            <a:r>
              <a:rPr lang="en-US" b="1" dirty="0" err="1"/>
              <a:t>positif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permintaan</a:t>
            </a:r>
            <a:r>
              <a:rPr lang="en-US" b="1" dirty="0"/>
              <a:t> </a:t>
            </a:r>
            <a:r>
              <a:rPr lang="en-US" b="1" dirty="0" err="1"/>
              <a:t>barang</a:t>
            </a:r>
            <a:r>
              <a:rPr lang="en-US" b="1" dirty="0"/>
              <a:t> yang </a:t>
            </a:r>
            <a:r>
              <a:rPr lang="en-US" b="1" dirty="0" err="1"/>
              <a:t>diamati</a:t>
            </a:r>
            <a:endParaRPr lang="en-US" b="1" dirty="0"/>
          </a:p>
          <a:p>
            <a:r>
              <a:rPr lang="en-US" b="1" dirty="0" err="1"/>
              <a:t>Barang</a:t>
            </a:r>
            <a:r>
              <a:rPr lang="en-US" b="1" dirty="0"/>
              <a:t> </a:t>
            </a:r>
            <a:r>
              <a:rPr lang="en-US" b="1" dirty="0" err="1"/>
              <a:t>komplementer</a:t>
            </a:r>
            <a:r>
              <a:rPr lang="en-US" b="1" dirty="0"/>
              <a:t>; </a:t>
            </a:r>
            <a:r>
              <a:rPr lang="en-US" b="1" dirty="0" err="1"/>
              <a:t>jika</a:t>
            </a:r>
            <a:r>
              <a:rPr lang="en-US" b="1" dirty="0"/>
              <a:t> </a:t>
            </a:r>
            <a:r>
              <a:rPr lang="en-US" b="1" dirty="0" err="1"/>
              <a:t>permintaan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barang</a:t>
            </a:r>
            <a:r>
              <a:rPr lang="en-US" b="1" dirty="0"/>
              <a:t> </a:t>
            </a:r>
            <a:r>
              <a:rPr lang="en-US" b="1" dirty="0" err="1"/>
              <a:t>tertentu</a:t>
            </a:r>
            <a:r>
              <a:rPr lang="en-US" b="1" dirty="0"/>
              <a:t> </a:t>
            </a:r>
            <a:r>
              <a:rPr lang="en-US" b="1" dirty="0" err="1"/>
              <a:t>meningkat</a:t>
            </a:r>
            <a:r>
              <a:rPr lang="en-US" b="1" dirty="0"/>
              <a:t>,  </a:t>
            </a:r>
            <a:r>
              <a:rPr lang="en-US" b="1" dirty="0" err="1"/>
              <a:t>permintaan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barang</a:t>
            </a:r>
            <a:r>
              <a:rPr lang="en-US" b="1" dirty="0"/>
              <a:t> </a:t>
            </a:r>
            <a:r>
              <a:rPr lang="en-US" b="1" dirty="0" err="1"/>
              <a:t>barang</a:t>
            </a:r>
            <a:r>
              <a:rPr lang="en-US" b="1" dirty="0"/>
              <a:t> lain </a:t>
            </a:r>
            <a:r>
              <a:rPr lang="en-US" b="1" dirty="0" err="1"/>
              <a:t>karena</a:t>
            </a:r>
            <a:r>
              <a:rPr lang="en-US" b="1" dirty="0"/>
              <a:t> </a:t>
            </a:r>
            <a:r>
              <a:rPr lang="en-US" b="1" dirty="0" err="1"/>
              <a:t>sebab</a:t>
            </a:r>
            <a:r>
              <a:rPr lang="en-US" b="1" dirty="0"/>
              <a:t> </a:t>
            </a:r>
            <a:r>
              <a:rPr lang="en-US" b="1" dirty="0" err="1"/>
              <a:t>tertentu</a:t>
            </a:r>
            <a:r>
              <a:rPr lang="en-US" b="1" dirty="0"/>
              <a:t> </a:t>
            </a:r>
            <a:r>
              <a:rPr lang="en-US" b="1" dirty="0" err="1"/>
              <a:t>juga</a:t>
            </a:r>
            <a:r>
              <a:rPr lang="en-US" b="1" dirty="0"/>
              <a:t> </a:t>
            </a:r>
            <a:r>
              <a:rPr lang="en-US" b="1" dirty="0" err="1"/>
              <a:t>meningkat</a:t>
            </a:r>
            <a:r>
              <a:rPr lang="en-US" b="1" dirty="0"/>
              <a:t> </a:t>
            </a:r>
            <a:r>
              <a:rPr lang="en-US" b="1" dirty="0" err="1"/>
              <a:t>Harga</a:t>
            </a:r>
            <a:r>
              <a:rPr lang="en-US" b="1" dirty="0"/>
              <a:t> </a:t>
            </a:r>
            <a:r>
              <a:rPr lang="en-US" b="1" dirty="0" err="1"/>
              <a:t>barang</a:t>
            </a:r>
            <a:r>
              <a:rPr lang="en-US" b="1" dirty="0"/>
              <a:t> </a:t>
            </a:r>
            <a:r>
              <a:rPr lang="en-US" b="1" dirty="0" err="1"/>
              <a:t>komplementer</a:t>
            </a:r>
            <a:r>
              <a:rPr lang="en-US" b="1" dirty="0"/>
              <a:t>  </a:t>
            </a:r>
            <a:r>
              <a:rPr lang="en-US" b="1" dirty="0" err="1"/>
              <a:t>berpengaruh</a:t>
            </a:r>
            <a:r>
              <a:rPr lang="en-US" b="1" dirty="0"/>
              <a:t> </a:t>
            </a:r>
            <a:r>
              <a:rPr lang="en-US" b="1" dirty="0" err="1"/>
              <a:t>negatif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permintaan</a:t>
            </a:r>
            <a:r>
              <a:rPr lang="en-US" b="1" dirty="0"/>
              <a:t> </a:t>
            </a:r>
            <a:r>
              <a:rPr lang="en-US" b="1" dirty="0" err="1"/>
              <a:t>barang</a:t>
            </a:r>
            <a:r>
              <a:rPr lang="en-US" b="1" dirty="0"/>
              <a:t> yang </a:t>
            </a:r>
            <a:r>
              <a:rPr lang="en-US" b="1" dirty="0" err="1"/>
              <a:t>diamati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597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876" y="404664"/>
            <a:ext cx="9793088" cy="762000"/>
          </a:xfrm>
        </p:spPr>
        <p:txBody>
          <a:bodyPr>
            <a:noAutofit/>
          </a:bodyPr>
          <a:lstStyle/>
          <a:p>
            <a:r>
              <a:rPr lang="en-US" sz="3600" b="1" dirty="0" err="1"/>
              <a:t>Contoh</a:t>
            </a:r>
            <a:r>
              <a:rPr lang="en-US" sz="3600" b="1" dirty="0"/>
              <a:t> </a:t>
            </a:r>
            <a:r>
              <a:rPr lang="en-US" sz="3600" b="1" dirty="0" err="1"/>
              <a:t>Memaksimumkan</a:t>
            </a:r>
            <a:r>
              <a:rPr lang="en-US" sz="3600" b="1" dirty="0"/>
              <a:t> </a:t>
            </a:r>
            <a:r>
              <a:rPr lang="en-US" sz="3600" b="1" dirty="0" err="1"/>
              <a:t>Keuntungan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876" y="1447800"/>
            <a:ext cx="9793088" cy="5105400"/>
          </a:xfrm>
        </p:spPr>
        <p:txBody>
          <a:bodyPr>
            <a:normAutofit lnSpcReduction="10000"/>
          </a:bodyPr>
          <a:lstStyle/>
          <a:p>
            <a:r>
              <a:rPr lang="en-US" sz="2800" dirty="0" err="1"/>
              <a:t>Katakan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produsen</a:t>
            </a:r>
            <a:r>
              <a:rPr lang="en-US" sz="2800" dirty="0"/>
              <a:t> </a:t>
            </a:r>
            <a:r>
              <a:rPr lang="en-US" sz="2800" dirty="0" err="1"/>
              <a:t>menjual</a:t>
            </a:r>
            <a:r>
              <a:rPr lang="en-US" sz="2800" dirty="0"/>
              <a:t>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kimia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harga</a:t>
            </a:r>
            <a:r>
              <a:rPr lang="en-US" sz="2800" dirty="0"/>
              <a:t> $5 per unit, </a:t>
            </a:r>
            <a:r>
              <a:rPr lang="en-US" sz="2800" dirty="0" err="1"/>
              <a:t>demikian</a:t>
            </a:r>
            <a:r>
              <a:rPr lang="en-US" sz="2800" dirty="0"/>
              <a:t> </a:t>
            </a:r>
            <a:r>
              <a:rPr lang="en-US" sz="2800" dirty="0" err="1"/>
              <a:t>juga</a:t>
            </a:r>
            <a:r>
              <a:rPr lang="en-US" sz="2800" dirty="0"/>
              <a:t> </a:t>
            </a:r>
            <a:r>
              <a:rPr lang="en-US" sz="2800" dirty="0" err="1"/>
              <a:t>dengaan</a:t>
            </a:r>
            <a:r>
              <a:rPr lang="en-US" sz="2800" dirty="0"/>
              <a:t> </a:t>
            </a:r>
            <a:r>
              <a:rPr lang="en-US" sz="2800" dirty="0" err="1"/>
              <a:t>pesaingnya</a:t>
            </a:r>
            <a:r>
              <a:rPr lang="en-US" sz="2800" dirty="0"/>
              <a:t>.  </a:t>
            </a:r>
            <a:r>
              <a:rPr lang="en-US" sz="2800" dirty="0" err="1"/>
              <a:t>Misalkan</a:t>
            </a:r>
            <a:r>
              <a:rPr lang="en-US" sz="2800" dirty="0"/>
              <a:t> </a:t>
            </a:r>
            <a:r>
              <a:rPr lang="en-US" sz="2800" dirty="0" err="1"/>
              <a:t>fungsi</a:t>
            </a:r>
            <a:r>
              <a:rPr lang="en-US" sz="2800" dirty="0"/>
              <a:t> </a:t>
            </a:r>
            <a:r>
              <a:rPr lang="en-US" sz="2800" dirty="0" err="1"/>
              <a:t>biayanya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</a:p>
          <a:p>
            <a:pPr algn="ctr">
              <a:buNone/>
            </a:pPr>
            <a:r>
              <a:rPr lang="en-US" sz="2800" dirty="0"/>
              <a:t>		</a:t>
            </a:r>
            <a:r>
              <a:rPr lang="en-US" sz="2800" b="1" dirty="0">
                <a:solidFill>
                  <a:srgbClr val="FF0000"/>
                </a:solidFill>
              </a:rPr>
              <a:t>C = 500 000 + 2.5Q,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MC = 2.5 </a:t>
            </a:r>
            <a:r>
              <a:rPr lang="en-US" sz="2800" dirty="0"/>
              <a:t>per liter.  </a:t>
            </a:r>
          </a:p>
          <a:p>
            <a:r>
              <a:rPr lang="en-US" sz="2800" dirty="0" err="1"/>
              <a:t>Fungsi</a:t>
            </a:r>
            <a:r>
              <a:rPr lang="en-US" sz="2800" dirty="0"/>
              <a:t> </a:t>
            </a:r>
            <a:r>
              <a:rPr lang="en-US" sz="2800" dirty="0" err="1"/>
              <a:t>permintaan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penjualan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tahun</a:t>
            </a:r>
            <a:r>
              <a:rPr lang="en-US" sz="2800" dirty="0"/>
              <a:t> </a:t>
            </a:r>
            <a:r>
              <a:rPr lang="en-US" sz="2800" dirty="0" err="1"/>
              <a:t>lalu</a:t>
            </a:r>
            <a:r>
              <a:rPr lang="en-US" sz="2800" dirty="0"/>
              <a:t> </a:t>
            </a:r>
            <a:r>
              <a:rPr lang="en-US" sz="2800" dirty="0" err="1"/>
              <a:t>diperoleh</a:t>
            </a:r>
            <a:r>
              <a:rPr lang="en-US" sz="2800" dirty="0"/>
              <a:t> :</a:t>
            </a:r>
          </a:p>
          <a:p>
            <a:pPr algn="ctr">
              <a:buNone/>
            </a:pPr>
            <a:r>
              <a:rPr lang="en-US" sz="2800" dirty="0"/>
              <a:t>	</a:t>
            </a:r>
            <a:r>
              <a:rPr lang="en-US" sz="2800" b="1" dirty="0">
                <a:solidFill>
                  <a:srgbClr val="FF0000"/>
                </a:solidFill>
              </a:rPr>
              <a:t>Q = 1 200 000 + 160 000P</a:t>
            </a:r>
            <a:r>
              <a:rPr lang="en-US" sz="2800" b="1" baseline="30000" dirty="0">
                <a:solidFill>
                  <a:srgbClr val="FF0000"/>
                </a:solidFill>
              </a:rPr>
              <a:t>0</a:t>
            </a:r>
            <a:r>
              <a:rPr lang="en-US" sz="2800" b="1" dirty="0">
                <a:solidFill>
                  <a:srgbClr val="FF0000"/>
                </a:solidFill>
              </a:rPr>
              <a:t> – 200 000P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baseline="30000" dirty="0">
                <a:solidFill>
                  <a:srgbClr val="FF0000"/>
                </a:solidFill>
              </a:rPr>
              <a:t>0</a:t>
            </a:r>
            <a:r>
              <a:rPr lang="en-US" b="1" dirty="0">
                <a:solidFill>
                  <a:srgbClr val="FF0000"/>
                </a:solidFill>
              </a:rPr>
              <a:t> = P = $5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Q = 1 000 000 </a:t>
            </a:r>
            <a:r>
              <a:rPr lang="en-US" dirty="0"/>
              <a:t>liter</a:t>
            </a:r>
            <a:endParaRPr lang="en-US" sz="2800" dirty="0"/>
          </a:p>
          <a:p>
            <a:pPr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862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804" y="260866"/>
            <a:ext cx="112332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Persamaan</a:t>
            </a:r>
            <a:r>
              <a:rPr lang="en-US" sz="2800" b="1" dirty="0"/>
              <a:t> di </a:t>
            </a:r>
            <a:r>
              <a:rPr lang="en-US" sz="2800" b="1" dirty="0" err="1"/>
              <a:t>atas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bentuk</a:t>
            </a:r>
            <a:r>
              <a:rPr lang="en-US" sz="2800" b="1" dirty="0"/>
              <a:t> </a:t>
            </a:r>
            <a:r>
              <a:rPr lang="en-US" sz="2800" b="1" dirty="0" err="1"/>
              <a:t>fungsi</a:t>
            </a:r>
            <a:r>
              <a:rPr lang="en-US" sz="2800" b="1" dirty="0"/>
              <a:t> </a:t>
            </a:r>
            <a:r>
              <a:rPr lang="en-US" sz="2800" b="1" dirty="0" err="1"/>
              <a:t>kebalikan</a:t>
            </a:r>
            <a:r>
              <a:rPr lang="en-US" sz="2800" b="1" dirty="0"/>
              <a:t> </a:t>
            </a:r>
            <a:r>
              <a:rPr lang="en-US" sz="2800" b="1" dirty="0" err="1"/>
              <a:t>akan</a:t>
            </a:r>
            <a:r>
              <a:rPr lang="en-US" sz="2800" b="1" dirty="0"/>
              <a:t> </a:t>
            </a:r>
            <a:r>
              <a:rPr lang="en-US" sz="2800" b="1" dirty="0" err="1"/>
              <a:t>menjadi</a:t>
            </a:r>
            <a:r>
              <a:rPr lang="en-US" sz="2800" b="1" dirty="0"/>
              <a:t> :</a:t>
            </a:r>
          </a:p>
          <a:p>
            <a:endParaRPr lang="en-US" dirty="0"/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P =  (6 + 0.8P</a:t>
            </a:r>
            <a:r>
              <a:rPr lang="en-US" sz="2800" b="1" baseline="30000" dirty="0">
                <a:solidFill>
                  <a:srgbClr val="FF0000"/>
                </a:solidFill>
              </a:rPr>
              <a:t>0</a:t>
            </a:r>
            <a:r>
              <a:rPr lang="en-US" sz="2800" b="1" dirty="0">
                <a:solidFill>
                  <a:srgbClr val="FF0000"/>
                </a:solidFill>
              </a:rPr>
              <a:t>) –  Q/200 000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1803" y="2243316"/>
            <a:ext cx="1123324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Sehingga</a:t>
            </a:r>
            <a:r>
              <a:rPr lang="en-US" b="1" dirty="0"/>
              <a:t> MR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penerimaan</a:t>
            </a:r>
            <a:r>
              <a:rPr lang="en-US" b="1" dirty="0"/>
              <a:t> marginal </a:t>
            </a:r>
            <a:r>
              <a:rPr lang="en-US" b="1" dirty="0" err="1"/>
              <a:t>adalah</a:t>
            </a:r>
            <a:r>
              <a:rPr lang="en-US" b="1" dirty="0"/>
              <a:t> :</a:t>
            </a:r>
          </a:p>
          <a:p>
            <a:endParaRPr lang="en-US" dirty="0"/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MR =  (6 + 0.8P</a:t>
            </a:r>
            <a:r>
              <a:rPr lang="en-US" sz="2800" b="1" baseline="30000" dirty="0">
                <a:solidFill>
                  <a:srgbClr val="FF0000"/>
                </a:solidFill>
              </a:rPr>
              <a:t>0</a:t>
            </a:r>
            <a:r>
              <a:rPr lang="en-US" sz="2800" b="1" dirty="0">
                <a:solidFill>
                  <a:srgbClr val="FF0000"/>
                </a:solidFill>
              </a:rPr>
              <a:t>) –  Q/100 000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802" y="4077072"/>
            <a:ext cx="1123324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Karena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optimasi</a:t>
            </a:r>
            <a:r>
              <a:rPr lang="en-US" b="1" dirty="0"/>
              <a:t> MR = MC = 2.5, </a:t>
            </a:r>
            <a:r>
              <a:rPr lang="en-US" b="1" dirty="0" err="1"/>
              <a:t>maka</a:t>
            </a:r>
            <a:r>
              <a:rPr lang="en-US" b="1" dirty="0"/>
              <a:t> :</a:t>
            </a:r>
          </a:p>
          <a:p>
            <a:endParaRPr lang="en-US" dirty="0"/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Q =  350 000 + 80 000P</a:t>
            </a:r>
            <a:r>
              <a:rPr lang="en-US" sz="2800" b="1" baseline="30000" dirty="0">
                <a:solidFill>
                  <a:srgbClr val="FF0000"/>
                </a:solidFill>
              </a:rPr>
              <a:t>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802" y="5534561"/>
            <a:ext cx="11233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dan</a:t>
            </a:r>
            <a:endParaRPr lang="en-US" b="1" dirty="0"/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P = 4.25 + 0.4P</a:t>
            </a:r>
            <a:r>
              <a:rPr lang="en-US" sz="3200" b="1" baseline="30000" dirty="0">
                <a:solidFill>
                  <a:srgbClr val="FF0000"/>
                </a:solidFill>
              </a:rPr>
              <a:t>0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870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7868" y="1124744"/>
            <a:ext cx="102971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3200" b="1" dirty="0" err="1"/>
              <a:t>Naiknya</a:t>
            </a:r>
            <a:r>
              <a:rPr lang="en-US" sz="3200" b="1" dirty="0"/>
              <a:t> </a:t>
            </a:r>
            <a:r>
              <a:rPr lang="en-US" sz="3200" b="1" dirty="0" err="1"/>
              <a:t>harga</a:t>
            </a:r>
            <a:r>
              <a:rPr lang="en-US" sz="3200" b="1" dirty="0"/>
              <a:t> </a:t>
            </a:r>
            <a:r>
              <a:rPr lang="en-US" sz="3200" b="1" dirty="0" err="1"/>
              <a:t>kompetitor</a:t>
            </a:r>
            <a:r>
              <a:rPr lang="en-US" sz="3200" b="1" dirty="0"/>
              <a:t> </a:t>
            </a:r>
            <a:r>
              <a:rPr lang="en-US" sz="3200" b="1" dirty="0" err="1"/>
              <a:t>akan</a:t>
            </a:r>
            <a:r>
              <a:rPr lang="en-US" sz="3200" b="1" dirty="0"/>
              <a:t> </a:t>
            </a:r>
            <a:r>
              <a:rPr lang="en-US" sz="3200" b="1" dirty="0" err="1"/>
              <a:t>menaikkan</a:t>
            </a:r>
            <a:r>
              <a:rPr lang="en-US" sz="3200" b="1" dirty="0"/>
              <a:t> market share </a:t>
            </a:r>
            <a:r>
              <a:rPr lang="en-US" sz="3200" b="1" dirty="0" err="1"/>
              <a:t>bagi</a:t>
            </a:r>
            <a:r>
              <a:rPr lang="en-US" sz="3200" b="1" dirty="0"/>
              <a:t> </a:t>
            </a:r>
            <a:r>
              <a:rPr lang="en-US" sz="3200" b="1" dirty="0" err="1"/>
              <a:t>perusahaan</a:t>
            </a:r>
            <a:r>
              <a:rPr lang="en-US" sz="3200" b="1" dirty="0"/>
              <a:t>  </a:t>
            </a:r>
            <a:r>
              <a:rPr lang="en-US" sz="3200" b="1" dirty="0" err="1"/>
              <a:t>tersebut</a:t>
            </a:r>
            <a:endParaRPr lang="en-US" sz="3200" b="1" dirty="0"/>
          </a:p>
          <a:p>
            <a:pPr marL="228600" indent="-228600">
              <a:buFont typeface="Arial" pitchFamily="34" charset="0"/>
              <a:buChar char="•"/>
            </a:pPr>
            <a:r>
              <a:rPr lang="en-US" sz="3200" b="1" dirty="0"/>
              <a:t>Perusahaan </a:t>
            </a:r>
            <a:r>
              <a:rPr lang="en-US" sz="3200" b="1" dirty="0" err="1"/>
              <a:t>dapat</a:t>
            </a:r>
            <a:r>
              <a:rPr lang="en-US" sz="3200" b="1" dirty="0"/>
              <a:t> </a:t>
            </a:r>
            <a:r>
              <a:rPr lang="en-US" sz="3200" b="1" dirty="0" err="1"/>
              <a:t>menaikkan</a:t>
            </a:r>
            <a:r>
              <a:rPr lang="en-US" sz="3200" b="1" dirty="0"/>
              <a:t> </a:t>
            </a:r>
            <a:r>
              <a:rPr lang="en-US" sz="3200" b="1" dirty="0" err="1"/>
              <a:t>harga</a:t>
            </a:r>
            <a:r>
              <a:rPr lang="en-US" sz="3200" b="1" dirty="0"/>
              <a:t> </a:t>
            </a:r>
            <a:r>
              <a:rPr lang="en-US" sz="3200" b="1" dirty="0" err="1"/>
              <a:t>barangnya</a:t>
            </a:r>
            <a:r>
              <a:rPr lang="en-US" sz="3200" b="1" dirty="0"/>
              <a:t>  $0.40 </a:t>
            </a:r>
            <a:r>
              <a:rPr lang="en-US" sz="3200" b="1" dirty="0" err="1"/>
              <a:t>jika</a:t>
            </a:r>
            <a:r>
              <a:rPr lang="en-US" sz="3200" b="1" dirty="0"/>
              <a:t> </a:t>
            </a:r>
            <a:r>
              <a:rPr lang="en-US" sz="3200" b="1" dirty="0" err="1"/>
              <a:t>kompetitor</a:t>
            </a:r>
            <a:r>
              <a:rPr lang="en-US" sz="3200" b="1" dirty="0"/>
              <a:t> </a:t>
            </a:r>
            <a:r>
              <a:rPr lang="en-US" sz="3200" b="1" dirty="0" err="1"/>
              <a:t>menaikkan</a:t>
            </a:r>
            <a:r>
              <a:rPr lang="en-US" sz="3200" b="1" dirty="0"/>
              <a:t> $1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3200" b="1" dirty="0" err="1"/>
              <a:t>Jika</a:t>
            </a:r>
            <a:r>
              <a:rPr lang="en-US" sz="3200" b="1" dirty="0"/>
              <a:t> </a:t>
            </a:r>
            <a:r>
              <a:rPr lang="en-US" sz="3200" b="1" dirty="0" err="1"/>
              <a:t>harga</a:t>
            </a:r>
            <a:r>
              <a:rPr lang="en-US" sz="3200" b="1" dirty="0"/>
              <a:t> </a:t>
            </a:r>
            <a:r>
              <a:rPr lang="en-US" sz="3200" b="1" dirty="0" err="1"/>
              <a:t>pesaing</a:t>
            </a:r>
            <a:r>
              <a:rPr lang="en-US" sz="3200" b="1" dirty="0"/>
              <a:t> </a:t>
            </a:r>
            <a:r>
              <a:rPr lang="en-US" sz="3200" b="1" dirty="0" err="1"/>
              <a:t>sebesar</a:t>
            </a:r>
            <a:r>
              <a:rPr lang="en-US" sz="3200" b="1" dirty="0"/>
              <a:t> $5, </a:t>
            </a:r>
            <a:r>
              <a:rPr lang="en-US" sz="3200" b="1" dirty="0" err="1"/>
              <a:t>perusahaan</a:t>
            </a:r>
            <a:r>
              <a:rPr lang="en-US" sz="3200" b="1" dirty="0"/>
              <a:t> </a:t>
            </a:r>
            <a:r>
              <a:rPr lang="en-US" sz="3200" b="1" dirty="0" err="1"/>
              <a:t>mematok</a:t>
            </a:r>
            <a:r>
              <a:rPr lang="en-US" sz="3200" b="1" dirty="0"/>
              <a:t> </a:t>
            </a:r>
            <a:r>
              <a:rPr lang="en-US" sz="3200" b="1" dirty="0" err="1"/>
              <a:t>harga</a:t>
            </a:r>
            <a:r>
              <a:rPr lang="en-US" sz="3200" b="1" dirty="0"/>
              <a:t> </a:t>
            </a:r>
            <a:r>
              <a:rPr lang="en-US" sz="3200" b="1" dirty="0" err="1"/>
              <a:t>bukan</a:t>
            </a:r>
            <a:r>
              <a:rPr lang="en-US" sz="3200" b="1" dirty="0"/>
              <a:t> $5 </a:t>
            </a:r>
            <a:r>
              <a:rPr lang="en-US" sz="3200" b="1" dirty="0" err="1"/>
              <a:t>tetapi</a:t>
            </a:r>
            <a:r>
              <a:rPr lang="en-US" sz="3200" b="1" dirty="0"/>
              <a:t> $6.25 </a:t>
            </a:r>
            <a:r>
              <a:rPr lang="en-US" sz="3200" b="1" dirty="0" err="1"/>
              <a:t>dan</a:t>
            </a:r>
            <a:r>
              <a:rPr lang="en-US" sz="3200" b="1" dirty="0"/>
              <a:t> total </a:t>
            </a:r>
            <a:r>
              <a:rPr lang="en-US" sz="3200" b="1" dirty="0" err="1"/>
              <a:t>penjualan</a:t>
            </a:r>
            <a:r>
              <a:rPr lang="en-US" sz="3200" b="1" dirty="0"/>
              <a:t> </a:t>
            </a:r>
            <a:r>
              <a:rPr lang="en-US" sz="3200" b="1" dirty="0" err="1"/>
              <a:t>bukan</a:t>
            </a:r>
            <a:r>
              <a:rPr lang="en-US" sz="3200" b="1" dirty="0"/>
              <a:t> 1 000 000 </a:t>
            </a:r>
            <a:r>
              <a:rPr lang="en-US" sz="3200" b="1" dirty="0" err="1"/>
              <a:t>seperti</a:t>
            </a:r>
            <a:r>
              <a:rPr lang="en-US" sz="3200" b="1" dirty="0"/>
              <a:t>  </a:t>
            </a:r>
            <a:r>
              <a:rPr lang="en-US" sz="3200" b="1" dirty="0" err="1"/>
              <a:t>di</a:t>
            </a:r>
            <a:r>
              <a:rPr lang="en-US" sz="3200" b="1" dirty="0"/>
              <a:t> </a:t>
            </a:r>
            <a:r>
              <a:rPr lang="en-US" sz="3200" b="1" dirty="0" err="1"/>
              <a:t>atas</a:t>
            </a:r>
            <a:r>
              <a:rPr lang="en-US" sz="3200" b="1" dirty="0"/>
              <a:t> </a:t>
            </a:r>
            <a:r>
              <a:rPr lang="en-US" sz="3200" b="1" dirty="0" err="1"/>
              <a:t>tetapi</a:t>
            </a:r>
            <a:r>
              <a:rPr lang="en-US" sz="3200" b="1" dirty="0"/>
              <a:t> 750 000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3852" y="188640"/>
            <a:ext cx="6607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Dari </a:t>
            </a:r>
            <a:r>
              <a:rPr lang="en-US" sz="4000" b="1" dirty="0" err="1">
                <a:solidFill>
                  <a:srgbClr val="00B0F0"/>
                </a:solidFill>
              </a:rPr>
              <a:t>persamaan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tersebut</a:t>
            </a:r>
            <a:r>
              <a:rPr lang="en-US" sz="4000" b="1" dirty="0">
                <a:solidFill>
                  <a:srgbClr val="00B0F0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51636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5812" y="1905000"/>
            <a:ext cx="8153400" cy="1752600"/>
          </a:xfrm>
        </p:spPr>
        <p:txBody>
          <a:bodyPr>
            <a:normAutofit fontScale="90000"/>
          </a:bodyPr>
          <a:lstStyle/>
          <a:p>
            <a:r>
              <a:rPr lang="en-US" sz="7300" b="1" dirty="0" err="1">
                <a:solidFill>
                  <a:srgbClr val="FF0000"/>
                </a:solidFill>
              </a:rPr>
              <a:t>Elastisitas</a:t>
            </a:r>
            <a:r>
              <a:rPr lang="en-US" sz="7300" b="1" dirty="0">
                <a:solidFill>
                  <a:srgbClr val="FF0000"/>
                </a:solidFill>
              </a:rPr>
              <a:t> </a:t>
            </a:r>
            <a:r>
              <a:rPr lang="en-US" sz="7300" b="1" dirty="0" err="1">
                <a:solidFill>
                  <a:srgbClr val="FF0000"/>
                </a:solidFill>
              </a:rPr>
              <a:t>Permintaan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8213" y="3714751"/>
            <a:ext cx="54104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800" b="1" dirty="0" err="1">
                <a:latin typeface="Viner Hand ITC" pitchFamily="66" charset="0"/>
              </a:rPr>
              <a:t>Elastisitas</a:t>
            </a:r>
            <a:r>
              <a:rPr lang="en-US" sz="4800" b="1" dirty="0">
                <a:latin typeface="Viner Hand ITC" pitchFamily="66" charset="0"/>
              </a:rPr>
              <a:t> </a:t>
            </a:r>
            <a:r>
              <a:rPr lang="en-US" sz="4800" b="1" dirty="0" err="1">
                <a:latin typeface="Viner Hand ITC" pitchFamily="66" charset="0"/>
              </a:rPr>
              <a:t>Harga</a:t>
            </a:r>
            <a:endParaRPr lang="en-US" b="1" dirty="0">
              <a:latin typeface="Viner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39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12" y="908720"/>
            <a:ext cx="10657184" cy="4924400"/>
          </a:xfrm>
        </p:spPr>
        <p:txBody>
          <a:bodyPr>
            <a:normAutofit/>
          </a:bodyPr>
          <a:lstStyle/>
          <a:p>
            <a:r>
              <a:rPr lang="en-US" b="1" dirty="0" err="1"/>
              <a:t>Elastistias</a:t>
            </a:r>
            <a:r>
              <a:rPr lang="en-US" b="1" dirty="0"/>
              <a:t> </a:t>
            </a:r>
            <a:r>
              <a:rPr lang="en-US" b="1" dirty="0" err="1"/>
              <a:t>harga</a:t>
            </a:r>
            <a:r>
              <a:rPr lang="en-US" b="1" dirty="0"/>
              <a:t>  (</a:t>
            </a:r>
            <a:r>
              <a:rPr lang="en-US" b="1" dirty="0" err="1"/>
              <a:t>Ep</a:t>
            </a:r>
            <a:r>
              <a:rPr lang="en-US" b="1" dirty="0"/>
              <a:t>)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mengukur</a:t>
            </a:r>
            <a:r>
              <a:rPr lang="en-US" b="1" dirty="0"/>
              <a:t> </a:t>
            </a:r>
            <a:r>
              <a:rPr lang="en-US" b="1" dirty="0" err="1"/>
              <a:t>sensitifnya</a:t>
            </a:r>
            <a:r>
              <a:rPr lang="en-US" b="1" dirty="0"/>
              <a:t> </a:t>
            </a:r>
            <a:r>
              <a:rPr lang="en-US" b="1" dirty="0" err="1"/>
              <a:t>pengaruh</a:t>
            </a:r>
            <a:r>
              <a:rPr lang="en-US" b="1" dirty="0"/>
              <a:t> </a:t>
            </a:r>
            <a:r>
              <a:rPr lang="en-US" b="1" dirty="0" err="1"/>
              <a:t>harga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perubahan</a:t>
            </a:r>
            <a:r>
              <a:rPr lang="en-US" b="1" dirty="0"/>
              <a:t> </a:t>
            </a:r>
            <a:r>
              <a:rPr lang="en-US" b="1" dirty="0" err="1"/>
              <a:t>penjualan</a:t>
            </a:r>
            <a:r>
              <a:rPr lang="en-US" b="1" dirty="0"/>
              <a:t> </a:t>
            </a:r>
            <a:r>
              <a:rPr lang="en-US" b="1" dirty="0" err="1"/>
              <a:t>barang</a:t>
            </a:r>
            <a:r>
              <a:rPr lang="en-US" b="1" dirty="0"/>
              <a:t>/</a:t>
            </a:r>
            <a:r>
              <a:rPr lang="en-US" b="1" dirty="0" err="1"/>
              <a:t>jasa</a:t>
            </a:r>
            <a:endParaRPr lang="en-US" b="1" dirty="0"/>
          </a:p>
          <a:p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mengetahui</a:t>
            </a:r>
            <a:r>
              <a:rPr lang="en-US" b="1" dirty="0"/>
              <a:t> </a:t>
            </a:r>
            <a:r>
              <a:rPr lang="en-US" b="1" dirty="0" err="1"/>
              <a:t>Ep</a:t>
            </a:r>
            <a:r>
              <a:rPr lang="en-US" b="1" dirty="0"/>
              <a:t>, </a:t>
            </a:r>
            <a:r>
              <a:rPr lang="en-US" b="1" dirty="0" err="1"/>
              <a:t>perusahaan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memprediksi</a:t>
            </a:r>
            <a:r>
              <a:rPr lang="en-US" b="1" dirty="0"/>
              <a:t>  </a:t>
            </a:r>
            <a:r>
              <a:rPr lang="en-US" b="1" dirty="0" err="1"/>
              <a:t>pengaruh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perubahan</a:t>
            </a:r>
            <a:r>
              <a:rPr lang="en-US" b="1" dirty="0"/>
              <a:t> </a:t>
            </a:r>
            <a:r>
              <a:rPr lang="en-US" b="1" dirty="0" err="1"/>
              <a:t>harga</a:t>
            </a:r>
            <a:r>
              <a:rPr lang="en-US" b="1" dirty="0"/>
              <a:t> 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setiap</a:t>
            </a:r>
            <a:r>
              <a:rPr lang="en-US" b="1" dirty="0"/>
              <a:t> unit </a:t>
            </a:r>
            <a:r>
              <a:rPr lang="en-US" b="1" dirty="0" err="1"/>
              <a:t>barang</a:t>
            </a:r>
            <a:r>
              <a:rPr lang="en-US" b="1" dirty="0"/>
              <a:t>/</a:t>
            </a:r>
            <a:r>
              <a:rPr lang="en-US" b="1" dirty="0" err="1"/>
              <a:t>jasa</a:t>
            </a:r>
            <a:r>
              <a:rPr lang="en-US" b="1" dirty="0"/>
              <a:t> yang </a:t>
            </a:r>
            <a:r>
              <a:rPr lang="en-US" b="1" dirty="0" err="1"/>
              <a:t>diproduksi</a:t>
            </a:r>
            <a:endParaRPr lang="en-US" b="1" dirty="0"/>
          </a:p>
          <a:p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mengetahui</a:t>
            </a:r>
            <a:r>
              <a:rPr lang="en-US" b="1" dirty="0"/>
              <a:t> EP, </a:t>
            </a:r>
            <a:r>
              <a:rPr lang="en-US" b="1" dirty="0" err="1"/>
              <a:t>perusahaan</a:t>
            </a:r>
            <a:r>
              <a:rPr lang="en-US" b="1" dirty="0"/>
              <a:t> </a:t>
            </a:r>
            <a:r>
              <a:rPr lang="en-US" b="1" dirty="0" err="1"/>
              <a:t>memiliki</a:t>
            </a:r>
            <a:r>
              <a:rPr lang="en-US" b="1" dirty="0"/>
              <a:t> </a:t>
            </a:r>
            <a:r>
              <a:rPr lang="en-US" b="1" dirty="0" err="1"/>
              <a:t>petunjuk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membuat</a:t>
            </a:r>
            <a:r>
              <a:rPr lang="en-US" b="1" dirty="0"/>
              <a:t> </a:t>
            </a:r>
            <a:r>
              <a:rPr lang="en-US" b="1" dirty="0" err="1"/>
              <a:t>keputusan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rangka</a:t>
            </a:r>
            <a:r>
              <a:rPr lang="en-US" b="1" dirty="0"/>
              <a:t>  </a:t>
            </a:r>
            <a:r>
              <a:rPr lang="en-US" b="1" dirty="0" err="1"/>
              <a:t>optimalisasi</a:t>
            </a:r>
            <a:r>
              <a:rPr lang="en-US" b="1" dirty="0"/>
              <a:t> </a:t>
            </a:r>
            <a:r>
              <a:rPr lang="en-US" b="1" dirty="0" err="1"/>
              <a:t>keuntungan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Ep</a:t>
            </a:r>
            <a:r>
              <a:rPr lang="en-US" b="1" dirty="0">
                <a:solidFill>
                  <a:srgbClr val="FF0000"/>
                </a:solidFill>
              </a:rPr>
              <a:t> = % </a:t>
            </a:r>
            <a:r>
              <a:rPr lang="en-US" b="1" dirty="0" err="1">
                <a:solidFill>
                  <a:srgbClr val="FF0000"/>
                </a:solidFill>
              </a:rPr>
              <a:t>perubahan</a:t>
            </a:r>
            <a:r>
              <a:rPr lang="en-US" b="1" dirty="0">
                <a:solidFill>
                  <a:srgbClr val="FF0000"/>
                </a:solidFill>
              </a:rPr>
              <a:t> Q/% </a:t>
            </a:r>
            <a:r>
              <a:rPr lang="en-US" b="1" dirty="0" err="1">
                <a:solidFill>
                  <a:srgbClr val="FF0000"/>
                </a:solidFill>
              </a:rPr>
              <a:t>perubahan</a:t>
            </a:r>
            <a:r>
              <a:rPr lang="en-US" b="1" dirty="0">
                <a:solidFill>
                  <a:srgbClr val="FF0000"/>
                </a:solidFill>
              </a:rPr>
              <a:t> P = (∆Q/Q)/(∆P/P) </a:t>
            </a:r>
          </a:p>
          <a:p>
            <a:pPr marL="228600" indent="-228600" algn="ctr">
              <a:buNone/>
            </a:pPr>
            <a:r>
              <a:rPr lang="en-US" b="1" dirty="0">
                <a:solidFill>
                  <a:srgbClr val="FF0000"/>
                </a:solidFill>
              </a:rPr>
              <a:t>	 = ((Q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 – Q</a:t>
            </a:r>
            <a:r>
              <a:rPr lang="en-US" b="1" baseline="-25000" dirty="0">
                <a:solidFill>
                  <a:srgbClr val="FF0000"/>
                </a:solidFill>
              </a:rPr>
              <a:t>0</a:t>
            </a:r>
            <a:r>
              <a:rPr lang="en-US" b="1" dirty="0">
                <a:solidFill>
                  <a:srgbClr val="FF0000"/>
                </a:solidFill>
              </a:rPr>
              <a:t>)/Q</a:t>
            </a:r>
            <a:r>
              <a:rPr lang="en-US" b="1" baseline="-25000" dirty="0">
                <a:solidFill>
                  <a:srgbClr val="FF0000"/>
                </a:solidFill>
              </a:rPr>
              <a:t>0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r>
              <a:rPr lang="en-US" b="1" baseline="-25000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/((P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 – P</a:t>
            </a:r>
            <a:r>
              <a:rPr lang="en-US" b="1" baseline="-25000" dirty="0">
                <a:solidFill>
                  <a:srgbClr val="FF0000"/>
                </a:solidFill>
              </a:rPr>
              <a:t>0</a:t>
            </a:r>
            <a:r>
              <a:rPr lang="en-US" b="1" dirty="0">
                <a:solidFill>
                  <a:srgbClr val="FF0000"/>
                </a:solidFill>
              </a:rPr>
              <a:t>)/ P</a:t>
            </a:r>
            <a:r>
              <a:rPr lang="en-US" b="1" baseline="-25000" dirty="0">
                <a:solidFill>
                  <a:srgbClr val="FF0000"/>
                </a:solidFill>
              </a:rPr>
              <a:t>0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4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1844" y="381001"/>
            <a:ext cx="105851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Secara</a:t>
            </a:r>
            <a:r>
              <a:rPr lang="en-US" sz="3200" b="1" dirty="0"/>
              <a:t> </a:t>
            </a:r>
            <a:r>
              <a:rPr lang="en-US" sz="3200" b="1" dirty="0" err="1"/>
              <a:t>umum</a:t>
            </a:r>
            <a:r>
              <a:rPr lang="en-US" sz="3200" b="1" dirty="0"/>
              <a:t> </a:t>
            </a:r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/>
              <a:t>bentuk</a:t>
            </a:r>
            <a:r>
              <a:rPr lang="en-US" sz="3200" b="1" dirty="0"/>
              <a:t> </a:t>
            </a:r>
            <a:r>
              <a:rPr lang="en-US" sz="3200" b="1" dirty="0" err="1"/>
              <a:t>differensial</a:t>
            </a:r>
            <a:r>
              <a:rPr lang="en-US" sz="3200" b="1" dirty="0"/>
              <a:t>, </a:t>
            </a:r>
            <a:r>
              <a:rPr lang="en-US" sz="3200" b="1" dirty="0" err="1"/>
              <a:t>Ep</a:t>
            </a:r>
            <a:r>
              <a:rPr lang="en-US" sz="3200" b="1" dirty="0"/>
              <a:t> </a:t>
            </a:r>
            <a:r>
              <a:rPr lang="en-US" sz="3200" b="1" dirty="0" err="1"/>
              <a:t>dituliskan</a:t>
            </a:r>
            <a:r>
              <a:rPr lang="en-US" sz="3200" b="1" dirty="0"/>
              <a:t> </a:t>
            </a:r>
            <a:r>
              <a:rPr lang="en-US" sz="3200" b="1" dirty="0" err="1"/>
              <a:t>sebagai</a:t>
            </a:r>
            <a:r>
              <a:rPr lang="en-US" sz="3200" b="1" dirty="0"/>
              <a:t> :</a:t>
            </a:r>
          </a:p>
          <a:p>
            <a:endParaRPr lang="en-US" sz="3200" b="1" dirty="0"/>
          </a:p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Ep</a:t>
            </a:r>
            <a:r>
              <a:rPr lang="en-US" sz="3200" b="1" dirty="0">
                <a:solidFill>
                  <a:srgbClr val="FF0000"/>
                </a:solidFill>
              </a:rPr>
              <a:t>  = (</a:t>
            </a:r>
            <a:r>
              <a:rPr lang="en-US" sz="3200" b="1" dirty="0" err="1">
                <a:solidFill>
                  <a:srgbClr val="FF0000"/>
                </a:solidFill>
              </a:rPr>
              <a:t>dQ</a:t>
            </a:r>
            <a:r>
              <a:rPr lang="en-US" sz="3200" b="1" dirty="0">
                <a:solidFill>
                  <a:srgbClr val="FF0000"/>
                </a:solidFill>
              </a:rPr>
              <a:t>/Q)/(</a:t>
            </a:r>
            <a:r>
              <a:rPr lang="en-US" sz="3200" b="1" dirty="0" err="1">
                <a:solidFill>
                  <a:srgbClr val="FF0000"/>
                </a:solidFill>
              </a:rPr>
              <a:t>dP</a:t>
            </a:r>
            <a:r>
              <a:rPr lang="en-US" sz="3200" b="1" dirty="0">
                <a:solidFill>
                  <a:srgbClr val="FF0000"/>
                </a:solidFill>
              </a:rPr>
              <a:t>/P)  =  (</a:t>
            </a:r>
            <a:r>
              <a:rPr lang="en-US" sz="3200" b="1" dirty="0" err="1">
                <a:solidFill>
                  <a:srgbClr val="FF0000"/>
                </a:solidFill>
              </a:rPr>
              <a:t>dQ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 err="1">
                <a:solidFill>
                  <a:srgbClr val="FF0000"/>
                </a:solidFill>
              </a:rPr>
              <a:t>dP</a:t>
            </a:r>
            <a:r>
              <a:rPr lang="en-US" sz="3200" b="1" dirty="0">
                <a:solidFill>
                  <a:srgbClr val="FF0000"/>
                </a:solidFill>
              </a:rPr>
              <a:t>)/(P/Q)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1844" y="2667000"/>
            <a:ext cx="105851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Kedua</a:t>
            </a:r>
            <a:r>
              <a:rPr lang="en-US" sz="2800" b="1" dirty="0"/>
              <a:t> </a:t>
            </a:r>
            <a:r>
              <a:rPr lang="en-US" sz="2800" b="1" dirty="0" err="1"/>
              <a:t>bentuk</a:t>
            </a:r>
            <a:r>
              <a:rPr lang="en-US" sz="2800" b="1" dirty="0"/>
              <a:t> </a:t>
            </a:r>
            <a:r>
              <a:rPr lang="en-US" sz="2800" b="1" dirty="0" err="1"/>
              <a:t>E</a:t>
            </a:r>
            <a:r>
              <a:rPr lang="en-US" sz="2800" b="1" baseline="-25000" dirty="0" err="1"/>
              <a:t>p</a:t>
            </a:r>
            <a:r>
              <a:rPr lang="en-US" sz="2800" b="1" dirty="0"/>
              <a:t>  </a:t>
            </a:r>
            <a:r>
              <a:rPr lang="en-US" sz="2800" b="1" dirty="0" err="1"/>
              <a:t>di</a:t>
            </a:r>
            <a:r>
              <a:rPr lang="en-US" sz="2800" b="1" dirty="0"/>
              <a:t> </a:t>
            </a:r>
            <a:r>
              <a:rPr lang="en-US" sz="2800" b="1" dirty="0" err="1"/>
              <a:t>atas</a:t>
            </a:r>
            <a:r>
              <a:rPr lang="en-US" sz="2800" b="1" dirty="0"/>
              <a:t> </a:t>
            </a:r>
            <a:r>
              <a:rPr lang="en-US" sz="2800" b="1" dirty="0" err="1"/>
              <a:t>disebut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elastistias</a:t>
            </a:r>
            <a:r>
              <a:rPr lang="en-US" sz="2800" b="1" dirty="0"/>
              <a:t> </a:t>
            </a:r>
            <a:r>
              <a:rPr lang="en-US" sz="2800" b="1" dirty="0" err="1"/>
              <a:t>titik</a:t>
            </a:r>
            <a:r>
              <a:rPr lang="en-US" sz="2800" b="1" dirty="0"/>
              <a:t> </a:t>
            </a:r>
            <a:r>
              <a:rPr lang="en-US" sz="2800" b="1" dirty="0" err="1"/>
              <a:t>karena</a:t>
            </a:r>
            <a:r>
              <a:rPr lang="en-US" sz="2800" b="1" dirty="0"/>
              <a:t> </a:t>
            </a:r>
            <a:r>
              <a:rPr lang="en-US" sz="2800" b="1" dirty="0" err="1"/>
              <a:t>menghitung</a:t>
            </a:r>
            <a:r>
              <a:rPr lang="en-US" sz="2800" b="1" dirty="0"/>
              <a:t> </a:t>
            </a:r>
            <a:r>
              <a:rPr lang="en-US" sz="2800" b="1" dirty="0" err="1"/>
              <a:t>elastisitas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titik</a:t>
            </a:r>
            <a:r>
              <a:rPr lang="en-US" sz="2800" b="1" dirty="0"/>
              <a:t> </a:t>
            </a:r>
            <a:r>
              <a:rPr lang="en-US" sz="2800" b="1" dirty="0" err="1"/>
              <a:t>tertentu</a:t>
            </a:r>
            <a:r>
              <a:rPr lang="en-US" sz="2800" b="1" dirty="0"/>
              <a:t>  </a:t>
            </a:r>
            <a:r>
              <a:rPr lang="en-US" sz="2800" b="1" dirty="0" err="1"/>
              <a:t>pada</a:t>
            </a:r>
            <a:r>
              <a:rPr lang="en-US" sz="2800" b="1" dirty="0"/>
              <a:t> </a:t>
            </a:r>
            <a:r>
              <a:rPr lang="en-US" sz="2800" b="1" dirty="0" err="1"/>
              <a:t>kurva</a:t>
            </a:r>
            <a:r>
              <a:rPr lang="en-US" sz="2800" b="1" dirty="0"/>
              <a:t> </a:t>
            </a:r>
            <a:r>
              <a:rPr lang="en-US" sz="2800" b="1" dirty="0" err="1"/>
              <a:t>permintaan</a:t>
            </a:r>
            <a:r>
              <a:rPr lang="en-US" sz="2800" b="1" dirty="0"/>
              <a:t>,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elastisitas</a:t>
            </a:r>
            <a:r>
              <a:rPr lang="en-US" sz="2800" b="1" dirty="0"/>
              <a:t> </a:t>
            </a:r>
            <a:r>
              <a:rPr lang="en-US" sz="2800" b="1" dirty="0" err="1"/>
              <a:t>harga</a:t>
            </a:r>
            <a:r>
              <a:rPr lang="en-US" sz="2800" b="1" dirty="0"/>
              <a:t> </a:t>
            </a:r>
            <a:r>
              <a:rPr lang="en-US" sz="2800" b="1" dirty="0" err="1"/>
              <a:t>pada</a:t>
            </a:r>
            <a:r>
              <a:rPr lang="en-US" sz="2800" b="1" dirty="0"/>
              <a:t> </a:t>
            </a:r>
            <a:r>
              <a:rPr lang="en-US" sz="2800" b="1" dirty="0" err="1"/>
              <a:t>selang</a:t>
            </a:r>
            <a:r>
              <a:rPr lang="en-US" sz="2800" b="1" dirty="0"/>
              <a:t> </a:t>
            </a:r>
            <a:r>
              <a:rPr lang="en-US" sz="2800" b="1" dirty="0" err="1"/>
              <a:t>tertentu</a:t>
            </a:r>
            <a:r>
              <a:rPr lang="en-US" sz="2800" b="1" dirty="0"/>
              <a:t> </a:t>
            </a:r>
            <a:r>
              <a:rPr lang="en-US" sz="2800" b="1" dirty="0" err="1"/>
              <a:t>adalah</a:t>
            </a:r>
            <a:r>
              <a:rPr lang="en-US" sz="2800" b="1" dirty="0"/>
              <a:t> </a:t>
            </a:r>
            <a:r>
              <a:rPr lang="en-US" sz="2800" b="1" dirty="0" err="1"/>
              <a:t>sebagai</a:t>
            </a:r>
            <a:r>
              <a:rPr lang="en-US" sz="2800" b="1" dirty="0"/>
              <a:t> </a:t>
            </a:r>
            <a:r>
              <a:rPr lang="en-US" sz="2800" b="1" dirty="0" err="1"/>
              <a:t>berikut</a:t>
            </a:r>
            <a:r>
              <a:rPr lang="en-US" sz="2800" b="1" dirty="0"/>
              <a:t> :</a:t>
            </a:r>
          </a:p>
          <a:p>
            <a:endParaRPr lang="en-US" sz="2800" dirty="0">
              <a:solidFill>
                <a:srgbClr val="FFFFCC"/>
              </a:solidFill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Ep</a:t>
            </a:r>
            <a:r>
              <a:rPr lang="en-US" sz="3600" b="1" dirty="0">
                <a:solidFill>
                  <a:srgbClr val="FF0000"/>
                </a:solidFill>
              </a:rPr>
              <a:t> = (∆Q/</a:t>
            </a:r>
            <a:r>
              <a:rPr lang="en-US" sz="3600" b="1" strike="sngStrike" dirty="0">
                <a:solidFill>
                  <a:srgbClr val="FF0000"/>
                </a:solidFill>
              </a:rPr>
              <a:t>Q</a:t>
            </a:r>
            <a:r>
              <a:rPr lang="en-US" sz="3600" b="1" dirty="0">
                <a:solidFill>
                  <a:srgbClr val="FF0000"/>
                </a:solidFill>
              </a:rPr>
              <a:t>)/(∆P/</a:t>
            </a:r>
            <a:r>
              <a:rPr lang="en-US" sz="3600" b="1" strike="sngStrike" dirty="0">
                <a:solidFill>
                  <a:srgbClr val="FF0000"/>
                </a:solidFill>
              </a:rPr>
              <a:t>P</a:t>
            </a:r>
            <a:r>
              <a:rPr lang="en-US" sz="3600" b="1" dirty="0">
                <a:solidFill>
                  <a:srgbClr val="FF0000"/>
                </a:solidFill>
              </a:rPr>
              <a:t>) </a:t>
            </a:r>
          </a:p>
          <a:p>
            <a:pPr algn="ctr"/>
            <a:endParaRPr lang="en-US" sz="2800" b="1" dirty="0"/>
          </a:p>
          <a:p>
            <a:r>
              <a:rPr lang="en-US" sz="2800" b="1" dirty="0" err="1"/>
              <a:t>dimana</a:t>
            </a:r>
            <a:r>
              <a:rPr lang="en-US" sz="2800" b="1" dirty="0"/>
              <a:t>  </a:t>
            </a:r>
            <a:r>
              <a:rPr lang="en-US" b="1" strike="sngStrike" dirty="0"/>
              <a:t>Q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strike="sngStrike" dirty="0"/>
              <a:t>P </a:t>
            </a:r>
            <a:r>
              <a:rPr lang="en-US" b="1" dirty="0" err="1"/>
              <a:t>adalah</a:t>
            </a:r>
            <a:r>
              <a:rPr lang="en-US" b="1" dirty="0"/>
              <a:t> rata2 </a:t>
            </a:r>
            <a:r>
              <a:rPr lang="en-US" b="1" dirty="0" err="1"/>
              <a:t>dua</a:t>
            </a:r>
            <a:r>
              <a:rPr lang="en-US" b="1" dirty="0"/>
              <a:t> </a:t>
            </a:r>
            <a:r>
              <a:rPr lang="en-US" b="1" dirty="0" err="1"/>
              <a:t>kuantitas</a:t>
            </a:r>
            <a:r>
              <a:rPr lang="en-US" b="1" dirty="0"/>
              <a:t> </a:t>
            </a:r>
            <a:r>
              <a:rPr lang="en-US" b="1" dirty="0" err="1"/>
              <a:t>barang</a:t>
            </a:r>
            <a:r>
              <a:rPr lang="en-US" b="1" dirty="0"/>
              <a:t> yang </a:t>
            </a:r>
            <a:r>
              <a:rPr lang="en-US" b="1" dirty="0" err="1"/>
              <a:t>terjual</a:t>
            </a:r>
            <a:r>
              <a:rPr lang="en-US" b="1" dirty="0"/>
              <a:t>, </a:t>
            </a:r>
            <a:r>
              <a:rPr lang="en-US" b="1" dirty="0" err="1"/>
              <a:t>yaitu</a:t>
            </a:r>
            <a:r>
              <a:rPr lang="en-US" b="1" dirty="0"/>
              <a:t> </a:t>
            </a:r>
            <a:r>
              <a:rPr lang="en-US" b="1" strike="sngStrike" dirty="0"/>
              <a:t>Q</a:t>
            </a:r>
            <a:r>
              <a:rPr lang="en-US" b="1" dirty="0"/>
              <a:t> = (Q</a:t>
            </a:r>
            <a:r>
              <a:rPr lang="en-US" b="1" baseline="-25000" dirty="0"/>
              <a:t>1</a:t>
            </a:r>
            <a:r>
              <a:rPr lang="en-US" b="1" dirty="0"/>
              <a:t> + Q</a:t>
            </a:r>
            <a:r>
              <a:rPr lang="en-US" b="1" baseline="-25000" dirty="0"/>
              <a:t>0</a:t>
            </a:r>
            <a:r>
              <a:rPr lang="en-US" b="1" dirty="0"/>
              <a:t> )/2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strike="sngStrike" dirty="0"/>
              <a:t>P  </a:t>
            </a:r>
            <a:r>
              <a:rPr lang="en-US" b="1" dirty="0"/>
              <a:t>= (P</a:t>
            </a:r>
            <a:r>
              <a:rPr lang="en-US" b="1" baseline="-25000" dirty="0"/>
              <a:t>1</a:t>
            </a:r>
            <a:r>
              <a:rPr lang="en-US" b="1" dirty="0"/>
              <a:t> + P</a:t>
            </a:r>
            <a:r>
              <a:rPr lang="en-US" b="1" baseline="-25000" dirty="0"/>
              <a:t>0</a:t>
            </a:r>
            <a:r>
              <a:rPr lang="en-US" b="1" dirty="0"/>
              <a:t> )/2</a:t>
            </a:r>
          </a:p>
        </p:txBody>
      </p:sp>
    </p:spTree>
    <p:extLst>
      <p:ext uri="{BB962C8B-B14F-4D97-AF65-F5344CB8AC3E}">
        <p14:creationId xmlns:p14="http://schemas.microsoft.com/office/powerpoint/2010/main" val="264842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828" y="908720"/>
            <a:ext cx="99371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normal, </a:t>
            </a:r>
            <a:r>
              <a:rPr lang="en-US" dirty="0" err="1"/>
              <a:t>tentunya</a:t>
            </a:r>
            <a:r>
              <a:rPr lang="en-US" dirty="0"/>
              <a:t> </a:t>
            </a:r>
            <a:r>
              <a:rPr lang="en-US" dirty="0" err="1"/>
              <a:t>besarnya</a:t>
            </a:r>
            <a:r>
              <a:rPr lang="en-US" dirty="0"/>
              <a:t> </a:t>
            </a:r>
            <a:r>
              <a:rPr lang="en-US" dirty="0" err="1"/>
              <a:t>Ep</a:t>
            </a:r>
            <a:r>
              <a:rPr lang="en-US" dirty="0"/>
              <a:t> ≤ 0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besarnya</a:t>
            </a:r>
            <a:r>
              <a:rPr lang="en-US" dirty="0"/>
              <a:t> </a:t>
            </a:r>
            <a:r>
              <a:rPr lang="en-US" dirty="0" err="1"/>
              <a:t>Ep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 err="1"/>
              <a:t>Ep</a:t>
            </a:r>
            <a:r>
              <a:rPr lang="en-US" b="1" dirty="0"/>
              <a:t> &lt; -1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b="1" dirty="0"/>
              <a:t>elastic</a:t>
            </a:r>
          </a:p>
          <a:p>
            <a:pPr>
              <a:buFont typeface="Arial" pitchFamily="34" charset="0"/>
              <a:buChar char="•"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 err="1"/>
              <a:t>Ep</a:t>
            </a:r>
            <a:r>
              <a:rPr lang="en-US" b="1" dirty="0"/>
              <a:t> = -1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b="1" dirty="0"/>
              <a:t>unitary elastic</a:t>
            </a:r>
          </a:p>
          <a:p>
            <a:pPr>
              <a:buFont typeface="Arial" pitchFamily="34" charset="0"/>
              <a:buChar char="•"/>
            </a:pPr>
            <a:r>
              <a:rPr lang="en-US" dirty="0" err="1"/>
              <a:t>Jika</a:t>
            </a:r>
            <a:r>
              <a:rPr lang="en-US" dirty="0"/>
              <a:t>  </a:t>
            </a:r>
            <a:r>
              <a:rPr lang="en-US" b="1" dirty="0"/>
              <a:t>-1 &lt; </a:t>
            </a:r>
            <a:r>
              <a:rPr lang="en-US" b="1" dirty="0" err="1"/>
              <a:t>Ep</a:t>
            </a:r>
            <a:r>
              <a:rPr lang="en-US" b="1" dirty="0"/>
              <a:t> &lt; 0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b="1" dirty="0"/>
              <a:t>inelastic</a:t>
            </a:r>
          </a:p>
          <a:p>
            <a:pPr>
              <a:buFont typeface="Arial" pitchFamily="34" charset="0"/>
              <a:buChar char="•"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 err="1"/>
              <a:t>Ep</a:t>
            </a:r>
            <a:r>
              <a:rPr lang="en-US" b="1" dirty="0"/>
              <a:t> </a:t>
            </a:r>
            <a:r>
              <a:rPr lang="en-US" b="1" dirty="0" err="1"/>
              <a:t>mendekati</a:t>
            </a:r>
            <a:r>
              <a:rPr lang="en-US" b="1" dirty="0"/>
              <a:t> </a:t>
            </a:r>
            <a:r>
              <a:rPr lang="en-US" b="1" dirty="0" err="1"/>
              <a:t>tak</a:t>
            </a:r>
            <a:r>
              <a:rPr lang="en-US" b="1" dirty="0"/>
              <a:t> </a:t>
            </a:r>
            <a:r>
              <a:rPr lang="en-US" b="1" dirty="0" err="1"/>
              <a:t>hingga</a:t>
            </a:r>
            <a:r>
              <a:rPr lang="en-US" dirty="0"/>
              <a:t>,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b="1" dirty="0"/>
              <a:t>perfectly  elastic</a:t>
            </a:r>
          </a:p>
          <a:p>
            <a:pPr>
              <a:buFont typeface="Arial" pitchFamily="34" charset="0"/>
              <a:buChar char="•"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b="1" dirty="0" err="1"/>
              <a:t>Ep</a:t>
            </a:r>
            <a:r>
              <a:rPr lang="en-US" b="1" dirty="0"/>
              <a:t> = 0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b="1" dirty="0"/>
              <a:t>perfectly inelastic</a:t>
            </a:r>
          </a:p>
        </p:txBody>
      </p:sp>
    </p:spTree>
    <p:extLst>
      <p:ext uri="{BB962C8B-B14F-4D97-AF65-F5344CB8AC3E}">
        <p14:creationId xmlns:p14="http://schemas.microsoft.com/office/powerpoint/2010/main" val="147705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788" y="764704"/>
            <a:ext cx="112332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Faktor2 yang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mempengaruhi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besarnya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6181" lvl="1" indent="-166688">
              <a:buFont typeface="Arial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Tingkat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kebutuhannya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inelastis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Epnya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6181" lvl="1" indent="-166688">
              <a:buFont typeface="Arial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Ketersediaan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substitusi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mudah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mendapatkan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susbtitusi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elastis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Epnya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6181" lvl="1" indent="-166688">
              <a:buFont typeface="Arial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Proporsi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pendapatan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dibelanjakan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proporsi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income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mendapatkan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inelastis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Epnya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6181" lvl="1" indent="-166688">
              <a:buFont typeface="Arial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Kemudahan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menyesuaikan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akibat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mudah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menyesuaikan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berarti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elastis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Epnya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62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3932" y="116632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Elastisitas</a:t>
            </a:r>
            <a:r>
              <a:rPr lang="en-US" sz="3200" b="1" dirty="0"/>
              <a:t> </a:t>
            </a:r>
            <a:r>
              <a:rPr lang="en-US" sz="3200" b="1" dirty="0" err="1"/>
              <a:t>Harga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Pendugaan</a:t>
            </a:r>
            <a:r>
              <a:rPr lang="en-US" sz="3200" b="1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5813" y="2971801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9796" y="908720"/>
            <a:ext cx="1130525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Elastisitas</a:t>
            </a:r>
            <a:r>
              <a:rPr lang="en-US" b="1" dirty="0"/>
              <a:t> </a:t>
            </a:r>
            <a:r>
              <a:rPr lang="en-US" b="1" dirty="0" err="1"/>
              <a:t>harga</a:t>
            </a:r>
            <a:r>
              <a:rPr lang="en-US" b="1" dirty="0"/>
              <a:t> </a:t>
            </a:r>
            <a:r>
              <a:rPr lang="en-US" b="1" dirty="0" err="1"/>
              <a:t>merupakan</a:t>
            </a:r>
            <a:r>
              <a:rPr lang="en-US" b="1" dirty="0"/>
              <a:t> </a:t>
            </a:r>
            <a:r>
              <a:rPr lang="en-US" b="1" dirty="0" err="1"/>
              <a:t>alat</a:t>
            </a:r>
            <a:r>
              <a:rPr lang="en-US" b="1" dirty="0"/>
              <a:t> yang </a:t>
            </a:r>
            <a:r>
              <a:rPr lang="en-US" b="1" dirty="0" err="1"/>
              <a:t>penting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menduga</a:t>
            </a:r>
            <a:r>
              <a:rPr lang="en-US" b="1" dirty="0"/>
              <a:t> </a:t>
            </a:r>
            <a:r>
              <a:rPr lang="en-US" b="1" dirty="0" err="1"/>
              <a:t>respons</a:t>
            </a:r>
            <a:r>
              <a:rPr lang="en-US" b="1" dirty="0"/>
              <a:t>  </a:t>
            </a:r>
            <a:r>
              <a:rPr lang="en-US" b="1" dirty="0" err="1"/>
              <a:t>penjualan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perubahan</a:t>
            </a:r>
            <a:r>
              <a:rPr lang="en-US" b="1" dirty="0"/>
              <a:t> </a:t>
            </a:r>
            <a:r>
              <a:rPr lang="en-US" b="1" dirty="0" err="1"/>
              <a:t>harga</a:t>
            </a:r>
            <a:r>
              <a:rPr lang="en-US" b="1" dirty="0"/>
              <a:t>. Formula </a:t>
            </a:r>
            <a:r>
              <a:rPr lang="en-US" b="1" dirty="0" err="1"/>
              <a:t>berikut</a:t>
            </a:r>
            <a:r>
              <a:rPr lang="en-US" b="1" dirty="0"/>
              <a:t> </a:t>
            </a:r>
            <a:r>
              <a:rPr lang="en-US" b="1" dirty="0" err="1"/>
              <a:t>menggambarkan</a:t>
            </a:r>
            <a:r>
              <a:rPr lang="en-US" b="1" dirty="0"/>
              <a:t> </a:t>
            </a:r>
            <a:r>
              <a:rPr lang="en-US" b="1" dirty="0" err="1"/>
              <a:t>bagaimana</a:t>
            </a:r>
            <a:r>
              <a:rPr lang="en-US" b="1" dirty="0"/>
              <a:t> </a:t>
            </a:r>
            <a:r>
              <a:rPr lang="en-US" b="1" dirty="0" err="1"/>
              <a:t>respons</a:t>
            </a:r>
            <a:r>
              <a:rPr lang="en-US" b="1" dirty="0"/>
              <a:t> </a:t>
            </a:r>
            <a:r>
              <a:rPr lang="en-US" b="1" dirty="0" err="1"/>
              <a:t>tersebut</a:t>
            </a:r>
            <a:endParaRPr lang="en-US" b="1" dirty="0"/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∆Q/Q) = </a:t>
            </a:r>
            <a:r>
              <a:rPr lang="en-US" b="1" dirty="0" err="1">
                <a:solidFill>
                  <a:srgbClr val="FF0000"/>
                </a:solidFill>
              </a:rPr>
              <a:t>Ep</a:t>
            </a:r>
            <a:r>
              <a:rPr lang="en-US" b="1" dirty="0">
                <a:solidFill>
                  <a:srgbClr val="FF0000"/>
                </a:solidFill>
              </a:rPr>
              <a:t> (∆P/P)</a:t>
            </a:r>
          </a:p>
          <a:p>
            <a:r>
              <a:rPr lang="en-US" b="1" dirty="0" err="1"/>
              <a:t>Jadi</a:t>
            </a:r>
            <a:r>
              <a:rPr lang="en-US" b="1" dirty="0"/>
              <a:t> </a:t>
            </a:r>
            <a:r>
              <a:rPr lang="en-US" b="1" dirty="0" err="1"/>
              <a:t>misalkan</a:t>
            </a:r>
            <a:r>
              <a:rPr lang="en-US" b="1" dirty="0"/>
              <a:t> </a:t>
            </a:r>
            <a:r>
              <a:rPr lang="en-US" b="1" dirty="0" err="1"/>
              <a:t>Ep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minyak</a:t>
            </a:r>
            <a:r>
              <a:rPr lang="en-US" b="1" dirty="0"/>
              <a:t> </a:t>
            </a:r>
            <a:r>
              <a:rPr lang="en-US" b="1" dirty="0" err="1"/>
              <a:t>goreng</a:t>
            </a:r>
            <a:r>
              <a:rPr lang="en-US" b="1" dirty="0"/>
              <a:t> </a:t>
            </a:r>
            <a:r>
              <a:rPr lang="en-US" b="1" dirty="0" err="1"/>
              <a:t>sebesar</a:t>
            </a:r>
            <a:r>
              <a:rPr lang="en-US" b="1" dirty="0"/>
              <a:t> -0.04,berarti </a:t>
            </a:r>
            <a:r>
              <a:rPr lang="en-US" b="1" dirty="0" err="1"/>
              <a:t>jika</a:t>
            </a:r>
            <a:r>
              <a:rPr lang="en-US" b="1" dirty="0"/>
              <a:t> </a:t>
            </a:r>
            <a:r>
              <a:rPr lang="en-US" b="1" dirty="0" err="1"/>
              <a:t>harga</a:t>
            </a:r>
            <a:r>
              <a:rPr lang="en-US" b="1" dirty="0"/>
              <a:t> </a:t>
            </a:r>
            <a:r>
              <a:rPr lang="en-US" b="1" dirty="0" err="1"/>
              <a:t>minyak</a:t>
            </a:r>
            <a:r>
              <a:rPr lang="en-US" b="1" dirty="0"/>
              <a:t> </a:t>
            </a:r>
            <a:r>
              <a:rPr lang="en-US" b="1" dirty="0" err="1"/>
              <a:t>goreng</a:t>
            </a:r>
            <a:r>
              <a:rPr lang="en-US" b="1" dirty="0"/>
              <a:t> </a:t>
            </a:r>
            <a:r>
              <a:rPr lang="en-US" b="1" dirty="0" err="1"/>
              <a:t>naik</a:t>
            </a:r>
            <a:r>
              <a:rPr lang="en-US" b="1" dirty="0"/>
              <a:t> </a:t>
            </a:r>
            <a:r>
              <a:rPr lang="en-US" b="1" dirty="0" err="1"/>
              <a:t>sekitar</a:t>
            </a:r>
            <a:r>
              <a:rPr lang="en-US" b="1" dirty="0"/>
              <a:t> 10%, </a:t>
            </a:r>
            <a:r>
              <a:rPr lang="en-US" b="1" dirty="0" err="1"/>
              <a:t>maka</a:t>
            </a:r>
            <a:r>
              <a:rPr lang="en-US" b="1" dirty="0"/>
              <a:t> </a:t>
            </a:r>
            <a:r>
              <a:rPr lang="en-US" b="1" dirty="0" err="1"/>
              <a:t>penjualan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mengalami</a:t>
            </a:r>
            <a:r>
              <a:rPr lang="en-US" b="1" dirty="0"/>
              <a:t> </a:t>
            </a:r>
            <a:r>
              <a:rPr lang="en-US" b="1" dirty="0" err="1"/>
              <a:t>penurunan</a:t>
            </a:r>
            <a:r>
              <a:rPr lang="en-US" b="1" dirty="0"/>
              <a:t> </a:t>
            </a:r>
            <a:r>
              <a:rPr lang="en-US" b="1" dirty="0" err="1"/>
              <a:t>sebanyak</a:t>
            </a:r>
            <a:r>
              <a:rPr lang="en-US" b="1" dirty="0"/>
              <a:t>  -0.04 x 10 = 0.4%</a:t>
            </a:r>
          </a:p>
          <a:p>
            <a:r>
              <a:rPr lang="en-US" b="1" dirty="0" err="1"/>
              <a:t>Sebagaimana</a:t>
            </a:r>
            <a:r>
              <a:rPr lang="en-US" b="1" dirty="0"/>
              <a:t> </a:t>
            </a:r>
            <a:r>
              <a:rPr lang="en-US" b="1" dirty="0" err="1"/>
              <a:t>kita</a:t>
            </a:r>
            <a:r>
              <a:rPr lang="en-US" b="1" dirty="0"/>
              <a:t> </a:t>
            </a:r>
            <a:r>
              <a:rPr lang="en-US" b="1" dirty="0" err="1"/>
              <a:t>ketahui</a:t>
            </a:r>
            <a:r>
              <a:rPr lang="en-US" b="1" dirty="0"/>
              <a:t> </a:t>
            </a:r>
            <a:r>
              <a:rPr lang="en-US" b="1" dirty="0" err="1"/>
              <a:t>bahwa</a:t>
            </a:r>
            <a:r>
              <a:rPr lang="en-US" b="1" dirty="0"/>
              <a:t> yang </a:t>
            </a:r>
            <a:r>
              <a:rPr lang="en-US" b="1" dirty="0" err="1"/>
              <a:t>mempengaruhi</a:t>
            </a:r>
            <a:r>
              <a:rPr lang="en-US" b="1" dirty="0"/>
              <a:t> </a:t>
            </a:r>
            <a:r>
              <a:rPr lang="en-US" b="1" dirty="0" err="1"/>
              <a:t>permintaan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barang</a:t>
            </a:r>
            <a:r>
              <a:rPr lang="en-US" b="1" dirty="0"/>
              <a:t> </a:t>
            </a:r>
            <a:r>
              <a:rPr lang="en-US" b="1" dirty="0" err="1"/>
              <a:t>tertentu</a:t>
            </a:r>
            <a:r>
              <a:rPr lang="en-US" b="1" dirty="0"/>
              <a:t> </a:t>
            </a:r>
            <a:r>
              <a:rPr lang="en-US" b="1" dirty="0" err="1"/>
              <a:t>bukan</a:t>
            </a:r>
            <a:r>
              <a:rPr lang="en-US" b="1" dirty="0"/>
              <a:t> </a:t>
            </a:r>
            <a:r>
              <a:rPr lang="en-US" b="1" dirty="0" err="1"/>
              <a:t>hanya</a:t>
            </a:r>
            <a:r>
              <a:rPr lang="en-US" b="1" dirty="0"/>
              <a:t> </a:t>
            </a:r>
            <a:r>
              <a:rPr lang="en-US" b="1" dirty="0" err="1"/>
              <a:t>harga</a:t>
            </a:r>
            <a:r>
              <a:rPr lang="en-US" b="1" dirty="0"/>
              <a:t>., </a:t>
            </a:r>
            <a:r>
              <a:rPr lang="en-US" b="1" dirty="0" err="1"/>
              <a:t>misalnya</a:t>
            </a:r>
            <a:r>
              <a:rPr lang="en-US" b="1" dirty="0"/>
              <a:t> </a:t>
            </a:r>
            <a:r>
              <a:rPr lang="en-US" b="1" dirty="0" err="1"/>
              <a:t>pendapatan</a:t>
            </a:r>
            <a:r>
              <a:rPr lang="en-US" b="1" dirty="0"/>
              <a:t>.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karena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, </a:t>
            </a:r>
            <a:r>
              <a:rPr lang="en-US" b="1" dirty="0" err="1"/>
              <a:t>persamaan</a:t>
            </a:r>
            <a:r>
              <a:rPr lang="en-US" b="1" dirty="0"/>
              <a:t> </a:t>
            </a:r>
            <a:r>
              <a:rPr lang="en-US" b="1" dirty="0" err="1"/>
              <a:t>di</a:t>
            </a:r>
            <a:r>
              <a:rPr lang="en-US" b="1" dirty="0"/>
              <a:t> </a:t>
            </a:r>
            <a:r>
              <a:rPr lang="en-US" b="1" dirty="0" err="1"/>
              <a:t>atas</a:t>
            </a:r>
            <a:r>
              <a:rPr lang="en-US" b="1" dirty="0"/>
              <a:t> </a:t>
            </a:r>
            <a:r>
              <a:rPr lang="en-US" b="1" dirty="0" err="1"/>
              <a:t>menjadi</a:t>
            </a:r>
            <a:r>
              <a:rPr lang="en-US" b="1" dirty="0"/>
              <a:t> :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∆Q/Q) = </a:t>
            </a:r>
            <a:r>
              <a:rPr lang="en-US" b="1" dirty="0" err="1">
                <a:solidFill>
                  <a:srgbClr val="FF0000"/>
                </a:solidFill>
              </a:rPr>
              <a:t>Ep</a:t>
            </a:r>
            <a:r>
              <a:rPr lang="en-US" b="1" dirty="0">
                <a:solidFill>
                  <a:srgbClr val="FF0000"/>
                </a:solidFill>
              </a:rPr>
              <a:t> (∆P/P) + </a:t>
            </a:r>
            <a:r>
              <a:rPr lang="en-US" b="1" dirty="0" err="1">
                <a:solidFill>
                  <a:srgbClr val="FF0000"/>
                </a:solidFill>
              </a:rPr>
              <a:t>Ey</a:t>
            </a:r>
            <a:r>
              <a:rPr lang="en-US" b="1" dirty="0">
                <a:solidFill>
                  <a:srgbClr val="FF0000"/>
                </a:solidFill>
              </a:rPr>
              <a:t> (∆Y/Y)</a:t>
            </a:r>
          </a:p>
          <a:p>
            <a:r>
              <a:rPr lang="en-US" b="1" dirty="0" err="1"/>
              <a:t>Jadi</a:t>
            </a:r>
            <a:r>
              <a:rPr lang="en-US" b="1" dirty="0"/>
              <a:t> </a:t>
            </a:r>
            <a:r>
              <a:rPr lang="en-US" b="1" dirty="0" err="1"/>
              <a:t>kalau</a:t>
            </a:r>
            <a:r>
              <a:rPr lang="en-US" b="1" dirty="0"/>
              <a:t> </a:t>
            </a:r>
            <a:r>
              <a:rPr lang="en-US" b="1" dirty="0" err="1"/>
              <a:t>Ep</a:t>
            </a:r>
            <a:r>
              <a:rPr lang="en-US" b="1" dirty="0"/>
              <a:t> </a:t>
            </a:r>
            <a:r>
              <a:rPr lang="en-US" b="1" dirty="0" err="1"/>
              <a:t>ayam</a:t>
            </a:r>
            <a:r>
              <a:rPr lang="en-US" b="1" dirty="0"/>
              <a:t> </a:t>
            </a:r>
            <a:r>
              <a:rPr lang="en-US" b="1" dirty="0" err="1"/>
              <a:t>potong</a:t>
            </a:r>
            <a:r>
              <a:rPr lang="en-US" b="1" dirty="0"/>
              <a:t> = -0.6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Ey-nya</a:t>
            </a:r>
            <a:r>
              <a:rPr lang="en-US" b="1" dirty="0"/>
              <a:t> </a:t>
            </a:r>
            <a:r>
              <a:rPr lang="en-US" b="1" dirty="0" err="1"/>
              <a:t>sebesar</a:t>
            </a:r>
            <a:r>
              <a:rPr lang="en-US" b="1" dirty="0"/>
              <a:t> 0.9,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diperkirakan</a:t>
            </a:r>
            <a:r>
              <a:rPr lang="en-US" b="1" dirty="0"/>
              <a:t> </a:t>
            </a:r>
            <a:r>
              <a:rPr lang="en-US" b="1" dirty="0" err="1"/>
              <a:t>harga</a:t>
            </a:r>
            <a:r>
              <a:rPr lang="en-US" b="1" dirty="0"/>
              <a:t> </a:t>
            </a:r>
            <a:r>
              <a:rPr lang="en-US" b="1" dirty="0" err="1"/>
              <a:t>ayam</a:t>
            </a:r>
            <a:r>
              <a:rPr lang="en-US" b="1" dirty="0"/>
              <a:t> </a:t>
            </a:r>
            <a:r>
              <a:rPr lang="en-US" b="1" dirty="0" err="1"/>
              <a:t>potong</a:t>
            </a:r>
            <a:r>
              <a:rPr lang="en-US" b="1" dirty="0"/>
              <a:t> </a:t>
            </a:r>
            <a:r>
              <a:rPr lang="en-US" b="1" dirty="0" err="1"/>
              <a:t>bulan</a:t>
            </a:r>
            <a:r>
              <a:rPr lang="en-US" b="1" dirty="0"/>
              <a:t> </a:t>
            </a:r>
            <a:r>
              <a:rPr lang="en-US" b="1" dirty="0" err="1"/>
              <a:t>depan</a:t>
            </a:r>
            <a:r>
              <a:rPr lang="en-US" b="1" dirty="0"/>
              <a:t> </a:t>
            </a:r>
            <a:r>
              <a:rPr lang="en-US" b="1" dirty="0" err="1"/>
              <a:t>naik</a:t>
            </a:r>
            <a:r>
              <a:rPr lang="en-US" b="1" dirty="0"/>
              <a:t> 15%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pendapatan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</a:t>
            </a:r>
            <a:r>
              <a:rPr lang="en-US" b="1" dirty="0" err="1"/>
              <a:t>naik</a:t>
            </a:r>
            <a:r>
              <a:rPr lang="en-US" b="1" dirty="0"/>
              <a:t> 10%, </a:t>
            </a:r>
            <a:r>
              <a:rPr lang="en-US" b="1" dirty="0" err="1"/>
              <a:t>maka</a:t>
            </a:r>
            <a:r>
              <a:rPr lang="en-US" b="1" dirty="0"/>
              <a:t> </a:t>
            </a:r>
            <a:r>
              <a:rPr lang="en-US" b="1" dirty="0" err="1"/>
              <a:t>prediksi</a:t>
            </a:r>
            <a:r>
              <a:rPr lang="en-US" b="1" dirty="0"/>
              <a:t> </a:t>
            </a:r>
            <a:r>
              <a:rPr lang="en-US" b="1" dirty="0" err="1"/>
              <a:t>penjualan</a:t>
            </a:r>
            <a:r>
              <a:rPr lang="en-US" b="1" dirty="0"/>
              <a:t> </a:t>
            </a:r>
            <a:r>
              <a:rPr lang="en-US" b="1" dirty="0" err="1"/>
              <a:t>ayam</a:t>
            </a:r>
            <a:r>
              <a:rPr lang="en-US" b="1" dirty="0"/>
              <a:t> 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berubah</a:t>
            </a:r>
            <a:r>
              <a:rPr lang="en-US" b="1" dirty="0"/>
              <a:t> </a:t>
            </a:r>
            <a:r>
              <a:rPr lang="en-US" b="1" dirty="0" err="1"/>
              <a:t>karena</a:t>
            </a:r>
            <a:r>
              <a:rPr lang="en-US" b="1" dirty="0"/>
              <a:t> (-0.6 x 15 + 0.9 x 10) = 0.</a:t>
            </a:r>
          </a:p>
        </p:txBody>
      </p:sp>
    </p:spTree>
    <p:extLst>
      <p:ext uri="{BB962C8B-B14F-4D97-AF65-F5344CB8AC3E}">
        <p14:creationId xmlns:p14="http://schemas.microsoft.com/office/powerpoint/2010/main" val="86935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5812" y="381001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Model </a:t>
            </a:r>
            <a:r>
              <a:rPr lang="en-US" sz="4000" b="1" dirty="0" err="1"/>
              <a:t>Sederhana</a:t>
            </a:r>
            <a:r>
              <a:rPr lang="en-US" sz="4000" b="1" dirty="0"/>
              <a:t>  </a:t>
            </a:r>
            <a:r>
              <a:rPr lang="en-US" sz="4000" b="1" dirty="0" err="1"/>
              <a:t>dari</a:t>
            </a:r>
            <a:r>
              <a:rPr lang="en-US" sz="4000" b="1" dirty="0"/>
              <a:t> Perusahaan</a:t>
            </a:r>
            <a:r>
              <a:rPr lang="en-US" sz="3200" dirty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87588" y="2204864"/>
            <a:ext cx="8461248" cy="4176464"/>
          </a:xfrm>
        </p:spPr>
        <p:txBody>
          <a:bodyPr>
            <a:normAutofit/>
          </a:bodyPr>
          <a:lstStyle/>
          <a:p>
            <a:r>
              <a:rPr lang="en-US" dirty="0"/>
              <a:t>Perusahaan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komoditi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memaksimumkan</a:t>
            </a:r>
            <a:r>
              <a:rPr lang="en-US" dirty="0"/>
              <a:t> </a:t>
            </a:r>
            <a:r>
              <a:rPr lang="en-US" dirty="0" err="1"/>
              <a:t>keuntungan</a:t>
            </a:r>
            <a:endParaRPr lang="en-US" dirty="0"/>
          </a:p>
          <a:p>
            <a:r>
              <a:rPr lang="en-US" dirty="0"/>
              <a:t>Perusahaan </a:t>
            </a:r>
            <a:r>
              <a:rPr lang="en-US" dirty="0" err="1"/>
              <a:t>bertugas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komoditi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dijual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jual</a:t>
            </a:r>
            <a:endParaRPr lang="en-US" dirty="0"/>
          </a:p>
          <a:p>
            <a:r>
              <a:rPr lang="en-US" dirty="0" err="1"/>
              <a:t>Dengan</a:t>
            </a:r>
            <a:r>
              <a:rPr lang="en-US" dirty="0"/>
              <a:t> model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diasumsikan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memprediksi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konsekwensi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output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ditetukan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50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5812" y="1905000"/>
            <a:ext cx="8153400" cy="1752600"/>
          </a:xfrm>
        </p:spPr>
        <p:txBody>
          <a:bodyPr>
            <a:normAutofit fontScale="90000"/>
          </a:bodyPr>
          <a:lstStyle/>
          <a:p>
            <a:r>
              <a:rPr lang="en-US" sz="7300" b="1" dirty="0" err="1">
                <a:solidFill>
                  <a:srgbClr val="000000"/>
                </a:solidFill>
              </a:rPr>
              <a:t>Elastisitas</a:t>
            </a:r>
            <a:r>
              <a:rPr lang="en-US" sz="7300" b="1" dirty="0">
                <a:solidFill>
                  <a:srgbClr val="000000"/>
                </a:solidFill>
              </a:rPr>
              <a:t> </a:t>
            </a:r>
            <a:r>
              <a:rPr lang="en-US" sz="7300" b="1" dirty="0" err="1">
                <a:solidFill>
                  <a:srgbClr val="000000"/>
                </a:solidFill>
              </a:rPr>
              <a:t>Permintaan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8213" y="3657600"/>
            <a:ext cx="73404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800" b="1" dirty="0" err="1">
                <a:latin typeface="Viner Hand ITC" pitchFamily="66" charset="0"/>
              </a:rPr>
              <a:t>Elastisitas</a:t>
            </a:r>
            <a:r>
              <a:rPr lang="en-US" sz="4800" b="1" dirty="0">
                <a:latin typeface="Viner Hand ITC" pitchFamily="66" charset="0"/>
              </a:rPr>
              <a:t>  </a:t>
            </a:r>
            <a:r>
              <a:rPr lang="en-US" sz="4800" b="1" dirty="0" err="1">
                <a:latin typeface="Viner Hand ITC" pitchFamily="66" charset="0"/>
              </a:rPr>
              <a:t>Pendapatan</a:t>
            </a:r>
            <a:endParaRPr lang="en-US" sz="4800" b="1" dirty="0">
              <a:latin typeface="Viner Hand ITC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4800" b="1" dirty="0" err="1">
                <a:latin typeface="Viner Hand ITC" pitchFamily="66" charset="0"/>
              </a:rPr>
              <a:t>Elastisitas</a:t>
            </a:r>
            <a:r>
              <a:rPr lang="en-US" sz="4800" b="1" dirty="0">
                <a:latin typeface="Viner Hand ITC" pitchFamily="66" charset="0"/>
              </a:rPr>
              <a:t> </a:t>
            </a:r>
            <a:r>
              <a:rPr lang="en-US" sz="4800" b="1" dirty="0" err="1">
                <a:latin typeface="Viner Hand ITC" pitchFamily="66" charset="0"/>
              </a:rPr>
              <a:t>Silang</a:t>
            </a:r>
            <a:endParaRPr lang="en-US" b="1" dirty="0">
              <a:latin typeface="Viner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7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804" y="908720"/>
            <a:ext cx="10801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Elastisitas</a:t>
            </a:r>
            <a:r>
              <a:rPr lang="en-US" b="1" dirty="0"/>
              <a:t> </a:t>
            </a:r>
            <a:r>
              <a:rPr lang="en-US" b="1" dirty="0" err="1"/>
              <a:t>pendapatan</a:t>
            </a:r>
            <a:r>
              <a:rPr lang="en-US" b="1" dirty="0"/>
              <a:t> (</a:t>
            </a:r>
            <a:r>
              <a:rPr lang="en-US" b="1" dirty="0" err="1"/>
              <a:t>Ey</a:t>
            </a:r>
            <a:r>
              <a:rPr lang="en-US" b="1" dirty="0"/>
              <a:t>): </a:t>
            </a:r>
            <a:r>
              <a:rPr lang="en-US" b="1" dirty="0" err="1"/>
              <a:t>perbandingan</a:t>
            </a:r>
            <a:r>
              <a:rPr lang="en-US" b="1" dirty="0"/>
              <a:t> </a:t>
            </a:r>
            <a:r>
              <a:rPr lang="en-US" b="1" dirty="0" err="1"/>
              <a:t>persentase</a:t>
            </a:r>
            <a:r>
              <a:rPr lang="en-US" b="1" dirty="0"/>
              <a:t> </a:t>
            </a:r>
            <a:r>
              <a:rPr lang="en-US" b="1" dirty="0" err="1"/>
              <a:t>perubahan</a:t>
            </a:r>
            <a:r>
              <a:rPr lang="en-US" b="1" dirty="0"/>
              <a:t> </a:t>
            </a:r>
            <a:r>
              <a:rPr lang="en-US" b="1" dirty="0" err="1"/>
              <a:t>penjualan</a:t>
            </a:r>
            <a:r>
              <a:rPr lang="en-US" b="1" dirty="0"/>
              <a:t> 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perubahan</a:t>
            </a:r>
            <a:r>
              <a:rPr lang="en-US" b="1" dirty="0"/>
              <a:t>  </a:t>
            </a:r>
            <a:r>
              <a:rPr lang="en-US" b="1" dirty="0" err="1"/>
              <a:t>pendapatan</a:t>
            </a:r>
            <a:r>
              <a:rPr lang="en-US" b="1" dirty="0"/>
              <a:t> yang </a:t>
            </a:r>
            <a:r>
              <a:rPr lang="en-US" b="1" dirty="0" err="1"/>
              <a:t>rumusnya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:</a:t>
            </a:r>
          </a:p>
          <a:p>
            <a:endParaRPr lang="en-US" b="1" dirty="0"/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EY = (∆Q/Q)/(∆Y/Y)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b="1" dirty="0"/>
          </a:p>
          <a:p>
            <a:pPr marL="395288" indent="-395288"/>
            <a:r>
              <a:rPr lang="en-US" b="1" dirty="0" err="1"/>
              <a:t>Ey</a:t>
            </a:r>
            <a:r>
              <a:rPr lang="en-US" b="1" dirty="0"/>
              <a:t> 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r>
              <a:rPr lang="en-US" b="1" dirty="0" err="1"/>
              <a:t>alat</a:t>
            </a:r>
            <a:r>
              <a:rPr lang="en-US" b="1" dirty="0"/>
              <a:t> </a:t>
            </a:r>
            <a:r>
              <a:rPr lang="en-US" b="1" dirty="0" err="1"/>
              <a:t>untu</a:t>
            </a:r>
            <a:r>
              <a:rPr lang="en-US" b="1" dirty="0"/>
              <a:t> </a:t>
            </a:r>
            <a:r>
              <a:rPr lang="en-US" b="1" dirty="0" err="1"/>
              <a:t>menentukan</a:t>
            </a:r>
            <a:r>
              <a:rPr lang="en-US" b="1" dirty="0"/>
              <a:t> </a:t>
            </a:r>
            <a:r>
              <a:rPr lang="en-US" b="1" dirty="0" err="1"/>
              <a:t>besarnya</a:t>
            </a:r>
            <a:r>
              <a:rPr lang="en-US" b="1" dirty="0"/>
              <a:t> </a:t>
            </a:r>
            <a:r>
              <a:rPr lang="en-US" b="1" dirty="0" err="1"/>
              <a:t>sensitivitas</a:t>
            </a:r>
            <a:r>
              <a:rPr lang="en-US" b="1" dirty="0"/>
              <a:t> </a:t>
            </a:r>
            <a:r>
              <a:rPr lang="en-US" b="1" dirty="0" err="1"/>
              <a:t>penjualan</a:t>
            </a:r>
            <a:r>
              <a:rPr lang="en-US" b="1" dirty="0"/>
              <a:t> </a:t>
            </a:r>
            <a:r>
              <a:rPr lang="en-US" b="1" dirty="0" err="1"/>
              <a:t>barang</a:t>
            </a:r>
            <a:r>
              <a:rPr lang="en-US" b="1" dirty="0"/>
              <a:t> </a:t>
            </a:r>
            <a:r>
              <a:rPr lang="en-US" b="1" dirty="0" err="1"/>
              <a:t>tertentu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berbagai</a:t>
            </a:r>
            <a:r>
              <a:rPr lang="en-US" b="1" dirty="0"/>
              <a:t> </a:t>
            </a:r>
            <a:r>
              <a:rPr lang="en-US" b="1" dirty="0" err="1"/>
              <a:t>perubahan</a:t>
            </a:r>
            <a:r>
              <a:rPr lang="en-US" b="1" dirty="0"/>
              <a:t> </a:t>
            </a:r>
            <a:r>
              <a:rPr lang="en-US" b="1" dirty="0" err="1"/>
              <a:t>perekonomian</a:t>
            </a:r>
            <a:r>
              <a:rPr lang="en-US" b="1" dirty="0"/>
              <a:t> </a:t>
            </a:r>
            <a:r>
              <a:rPr lang="en-US" b="1" dirty="0" err="1"/>
              <a:t>sebuah</a:t>
            </a:r>
            <a:r>
              <a:rPr lang="en-US" b="1" dirty="0"/>
              <a:t> </a:t>
            </a:r>
            <a:r>
              <a:rPr lang="en-US" b="1" dirty="0" err="1"/>
              <a:t>negara</a:t>
            </a:r>
            <a:r>
              <a:rPr lang="en-US" b="1" dirty="0"/>
              <a:t>, regional,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daerah</a:t>
            </a:r>
            <a:r>
              <a:rPr lang="en-US" b="1" dirty="0"/>
              <a:t> </a:t>
            </a:r>
          </a:p>
          <a:p>
            <a:pPr marL="865188" indent="-865188"/>
            <a:r>
              <a:rPr lang="en-US" b="1" dirty="0" err="1"/>
              <a:t>Ey</a:t>
            </a:r>
            <a:r>
              <a:rPr lang="en-US" b="1" dirty="0"/>
              <a:t> &gt; 1  </a:t>
            </a:r>
            <a:r>
              <a:rPr lang="en-US" b="1" dirty="0" err="1"/>
              <a:t>berarti</a:t>
            </a:r>
            <a:r>
              <a:rPr lang="en-US" b="1" dirty="0"/>
              <a:t> </a:t>
            </a:r>
            <a:r>
              <a:rPr lang="en-US" b="1" dirty="0" err="1"/>
              <a:t>persentase</a:t>
            </a:r>
            <a:r>
              <a:rPr lang="en-US" b="1" dirty="0"/>
              <a:t> </a:t>
            </a:r>
            <a:r>
              <a:rPr lang="en-US" b="1" dirty="0" err="1"/>
              <a:t>perubahan</a:t>
            </a:r>
            <a:r>
              <a:rPr lang="en-US" b="1" dirty="0"/>
              <a:t> </a:t>
            </a:r>
            <a:r>
              <a:rPr lang="en-US" b="1" dirty="0" err="1"/>
              <a:t>penjualan</a:t>
            </a:r>
            <a:r>
              <a:rPr lang="en-US" b="1" dirty="0"/>
              <a:t>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besar</a:t>
            </a:r>
            <a:r>
              <a:rPr lang="en-US" b="1" dirty="0"/>
              <a:t> </a:t>
            </a:r>
            <a:r>
              <a:rPr lang="en-US" b="1" dirty="0" err="1"/>
              <a:t>daripada</a:t>
            </a:r>
            <a:r>
              <a:rPr lang="en-US" b="1" dirty="0"/>
              <a:t> </a:t>
            </a:r>
            <a:r>
              <a:rPr lang="en-US" b="1" dirty="0" err="1"/>
              <a:t>persentase</a:t>
            </a:r>
            <a:r>
              <a:rPr lang="en-US" b="1" dirty="0"/>
              <a:t> </a:t>
            </a:r>
            <a:r>
              <a:rPr lang="en-US" b="1" dirty="0" err="1"/>
              <a:t>perubahan</a:t>
            </a:r>
            <a:r>
              <a:rPr lang="en-US" b="1" dirty="0"/>
              <a:t> </a:t>
            </a:r>
            <a:r>
              <a:rPr lang="en-US" b="1" dirty="0" err="1"/>
              <a:t>pendapatan</a:t>
            </a:r>
            <a:endParaRPr lang="en-US" b="1" dirty="0"/>
          </a:p>
          <a:p>
            <a:pPr marL="865188" indent="-865188"/>
            <a:r>
              <a:rPr lang="en-US" b="1" dirty="0" err="1"/>
              <a:t>Ey</a:t>
            </a:r>
            <a:r>
              <a:rPr lang="en-US" b="1" dirty="0"/>
              <a:t> = 1	</a:t>
            </a:r>
            <a:r>
              <a:rPr lang="en-US" b="1" dirty="0" err="1"/>
              <a:t>berarti</a:t>
            </a:r>
            <a:r>
              <a:rPr lang="en-US" b="1" dirty="0"/>
              <a:t> </a:t>
            </a:r>
            <a:r>
              <a:rPr lang="en-US" b="1" dirty="0" err="1"/>
              <a:t>persentase</a:t>
            </a:r>
            <a:r>
              <a:rPr lang="en-US" b="1" dirty="0"/>
              <a:t> </a:t>
            </a:r>
            <a:r>
              <a:rPr lang="en-US" b="1" dirty="0" err="1"/>
              <a:t>perubahan</a:t>
            </a:r>
            <a:r>
              <a:rPr lang="en-US" b="1" dirty="0"/>
              <a:t> </a:t>
            </a:r>
            <a:r>
              <a:rPr lang="en-US" b="1" dirty="0" err="1"/>
              <a:t>penjualan</a:t>
            </a:r>
            <a:r>
              <a:rPr lang="en-US" b="1" dirty="0"/>
              <a:t> </a:t>
            </a:r>
            <a:r>
              <a:rPr lang="en-US" b="1" dirty="0" err="1"/>
              <a:t>sama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persentase</a:t>
            </a:r>
            <a:r>
              <a:rPr lang="en-US" b="1" dirty="0"/>
              <a:t> </a:t>
            </a:r>
            <a:r>
              <a:rPr lang="en-US" b="1" dirty="0" err="1"/>
              <a:t>perubahan</a:t>
            </a:r>
            <a:r>
              <a:rPr lang="en-US" b="1" dirty="0"/>
              <a:t> </a:t>
            </a:r>
            <a:r>
              <a:rPr lang="en-US" b="1" dirty="0" err="1"/>
              <a:t>pendapatan</a:t>
            </a:r>
            <a:endParaRPr lang="en-US" b="1" dirty="0"/>
          </a:p>
          <a:p>
            <a:pPr marL="865188" indent="-865188"/>
            <a:r>
              <a:rPr lang="en-US" b="1" dirty="0" err="1"/>
              <a:t>Ey</a:t>
            </a:r>
            <a:r>
              <a:rPr lang="en-US" b="1" dirty="0"/>
              <a:t> &lt; 1  </a:t>
            </a:r>
            <a:r>
              <a:rPr lang="en-US" b="1" dirty="0" err="1"/>
              <a:t>berarti</a:t>
            </a:r>
            <a:r>
              <a:rPr lang="en-US" b="1" dirty="0"/>
              <a:t> </a:t>
            </a:r>
            <a:r>
              <a:rPr lang="en-US" b="1" dirty="0" err="1"/>
              <a:t>persentase</a:t>
            </a:r>
            <a:r>
              <a:rPr lang="en-US" b="1" dirty="0"/>
              <a:t> </a:t>
            </a:r>
            <a:r>
              <a:rPr lang="en-US" b="1" dirty="0" err="1"/>
              <a:t>perubahan</a:t>
            </a:r>
            <a:r>
              <a:rPr lang="en-US" b="1" dirty="0"/>
              <a:t> </a:t>
            </a:r>
            <a:r>
              <a:rPr lang="en-US" b="1" dirty="0" err="1"/>
              <a:t>penjualan</a:t>
            </a:r>
            <a:r>
              <a:rPr lang="en-US" b="1" dirty="0"/>
              <a:t>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kecil</a:t>
            </a:r>
            <a:r>
              <a:rPr lang="en-US" b="1" dirty="0"/>
              <a:t> </a:t>
            </a:r>
            <a:r>
              <a:rPr lang="en-US" b="1" dirty="0" err="1"/>
              <a:t>daripada</a:t>
            </a:r>
            <a:r>
              <a:rPr lang="en-US" b="1" dirty="0"/>
              <a:t> </a:t>
            </a:r>
            <a:r>
              <a:rPr lang="en-US" b="1" dirty="0" err="1"/>
              <a:t>persentase</a:t>
            </a:r>
            <a:r>
              <a:rPr lang="en-US" b="1" dirty="0"/>
              <a:t> </a:t>
            </a:r>
            <a:r>
              <a:rPr lang="en-US" b="1" dirty="0" err="1"/>
              <a:t>perubahan</a:t>
            </a:r>
            <a:r>
              <a:rPr lang="en-US" b="1" dirty="0"/>
              <a:t> </a:t>
            </a:r>
            <a:r>
              <a:rPr lang="en-US" b="1" dirty="0" err="1"/>
              <a:t>pendapatan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01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9836" y="908720"/>
            <a:ext cx="1065718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Elastisitas</a:t>
            </a:r>
            <a:r>
              <a:rPr lang="en-US" b="1" dirty="0"/>
              <a:t> </a:t>
            </a:r>
            <a:r>
              <a:rPr lang="en-US" b="1" dirty="0" err="1"/>
              <a:t>silang</a:t>
            </a:r>
            <a:r>
              <a:rPr lang="en-US" b="1" dirty="0"/>
              <a:t> (</a:t>
            </a:r>
            <a:r>
              <a:rPr lang="en-US" b="1" dirty="0" err="1"/>
              <a:t>Ec</a:t>
            </a:r>
            <a:r>
              <a:rPr lang="en-US" b="1" dirty="0"/>
              <a:t>): </a:t>
            </a:r>
            <a:r>
              <a:rPr lang="en-US" b="1" dirty="0" err="1"/>
              <a:t>perubahan</a:t>
            </a:r>
            <a:r>
              <a:rPr lang="en-US" b="1" dirty="0"/>
              <a:t> </a:t>
            </a:r>
            <a:r>
              <a:rPr lang="en-US" b="1" dirty="0" err="1"/>
              <a:t>kuantitas</a:t>
            </a:r>
            <a:r>
              <a:rPr lang="en-US" b="1" dirty="0"/>
              <a:t> </a:t>
            </a:r>
            <a:r>
              <a:rPr lang="en-US" b="1" dirty="0" err="1"/>
              <a:t>penjualan</a:t>
            </a:r>
            <a:r>
              <a:rPr lang="en-US" b="1" dirty="0"/>
              <a:t>  yang </a:t>
            </a:r>
            <a:r>
              <a:rPr lang="en-US" b="1" dirty="0" err="1"/>
              <a:t>diakibatkan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berubahnya</a:t>
            </a:r>
            <a:r>
              <a:rPr lang="en-US" b="1" dirty="0"/>
              <a:t> </a:t>
            </a:r>
            <a:r>
              <a:rPr lang="en-US" b="1" dirty="0" err="1"/>
              <a:t>harga</a:t>
            </a:r>
            <a:r>
              <a:rPr lang="en-US" b="1" dirty="0"/>
              <a:t> </a:t>
            </a:r>
            <a:r>
              <a:rPr lang="en-US" b="1" dirty="0" err="1"/>
              <a:t>barang</a:t>
            </a:r>
            <a:r>
              <a:rPr lang="en-US" b="1" dirty="0"/>
              <a:t> lain yang </a:t>
            </a:r>
            <a:r>
              <a:rPr lang="en-US" b="1" dirty="0" err="1"/>
              <a:t>rumusnya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:</a:t>
            </a:r>
          </a:p>
          <a:p>
            <a:endParaRPr lang="en-US" b="1" dirty="0"/>
          </a:p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Ec</a:t>
            </a:r>
            <a:r>
              <a:rPr lang="en-US" sz="2800" b="1" dirty="0">
                <a:solidFill>
                  <a:srgbClr val="FF0000"/>
                </a:solidFill>
              </a:rPr>
              <a:t> = (∆Q/Q)/(∆P°/</a:t>
            </a:r>
            <a:r>
              <a:rPr lang="en-US" b="1" dirty="0">
                <a:solidFill>
                  <a:srgbClr val="FF0000"/>
                </a:solidFill>
              </a:rPr>
              <a:t>P°)</a:t>
            </a:r>
          </a:p>
          <a:p>
            <a:pPr algn="ctr"/>
            <a:endParaRPr lang="en-US" b="1" dirty="0"/>
          </a:p>
          <a:p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Ec</a:t>
            </a:r>
            <a:r>
              <a:rPr lang="en-US" b="1" dirty="0"/>
              <a:t>  &gt; 0  </a:t>
            </a:r>
            <a:r>
              <a:rPr lang="en-US" b="1" dirty="0" err="1"/>
              <a:t>berarti</a:t>
            </a:r>
            <a:r>
              <a:rPr lang="en-US" b="1" dirty="0"/>
              <a:t> </a:t>
            </a:r>
            <a:r>
              <a:rPr lang="en-US" b="1" dirty="0" err="1"/>
              <a:t>hubungan</a:t>
            </a:r>
            <a:r>
              <a:rPr lang="en-US" b="1" dirty="0"/>
              <a:t> </a:t>
            </a:r>
            <a:r>
              <a:rPr lang="en-US" b="1" dirty="0" err="1"/>
              <a:t>dua</a:t>
            </a:r>
            <a:r>
              <a:rPr lang="en-US" b="1" dirty="0"/>
              <a:t> </a:t>
            </a:r>
            <a:r>
              <a:rPr lang="en-US" b="1" dirty="0" err="1"/>
              <a:t>barang</a:t>
            </a:r>
            <a:r>
              <a:rPr lang="en-US" b="1" dirty="0"/>
              <a:t> yang </a:t>
            </a:r>
            <a:r>
              <a:rPr lang="en-US" b="1" dirty="0" err="1"/>
              <a:t>diamati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substitusi</a:t>
            </a:r>
            <a:r>
              <a:rPr lang="en-US" b="1" dirty="0"/>
              <a:t>, </a:t>
            </a:r>
            <a:r>
              <a:rPr lang="en-US" b="1" dirty="0" err="1"/>
              <a:t>sedangkan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Ec</a:t>
            </a:r>
            <a:r>
              <a:rPr lang="en-US" b="1" dirty="0"/>
              <a:t> &lt; 0 </a:t>
            </a:r>
            <a:r>
              <a:rPr lang="en-US" b="1" dirty="0" err="1"/>
              <a:t>berarti</a:t>
            </a:r>
            <a:r>
              <a:rPr lang="en-US" b="1" dirty="0"/>
              <a:t> </a:t>
            </a:r>
            <a:r>
              <a:rPr lang="en-US" b="1" dirty="0" err="1"/>
              <a:t>hubungan</a:t>
            </a:r>
            <a:r>
              <a:rPr lang="en-US" b="1" dirty="0"/>
              <a:t> </a:t>
            </a:r>
            <a:r>
              <a:rPr lang="en-US" b="1" dirty="0" err="1"/>
              <a:t>keduanya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komplementer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8455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28347" y="2564904"/>
            <a:ext cx="2004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9" name="Picture Placehold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" b="2655"/>
          <a:stretch/>
        </p:blipFill>
        <p:spPr>
          <a:xfrm>
            <a:off x="436563" y="628650"/>
            <a:ext cx="5729857" cy="5392638"/>
          </a:xfrm>
          <a:scene3d>
            <a:camera prst="perspectiveContrastingRightFacing"/>
            <a:lightRig rig="threePt" dir="t"/>
          </a:scene3d>
        </p:spPr>
      </p:pic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5374332" y="1928654"/>
            <a:ext cx="5724525" cy="201116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Thank you </a:t>
            </a:r>
            <a:br>
              <a:rPr lang="en-US" sz="4400" b="1" dirty="0"/>
            </a:br>
            <a:r>
              <a:rPr lang="en-US" sz="4400" b="1" dirty="0"/>
              <a:t>and </a:t>
            </a:r>
            <a:br>
              <a:rPr lang="en-US" sz="4400" b="1" dirty="0"/>
            </a:b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Terima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kasih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026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5820" y="171272"/>
            <a:ext cx="10729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Perusahaan  </a:t>
            </a:r>
            <a:r>
              <a:rPr lang="en-US" sz="2800" b="1" dirty="0" err="1"/>
              <a:t>menggunakan</a:t>
            </a:r>
            <a:r>
              <a:rPr lang="en-US" sz="2800" b="1" dirty="0"/>
              <a:t> </a:t>
            </a:r>
            <a:r>
              <a:rPr lang="en-US" sz="2800" b="1" dirty="0" err="1"/>
              <a:t>kurva</a:t>
            </a:r>
            <a:r>
              <a:rPr lang="en-US" sz="2800" b="1" dirty="0"/>
              <a:t> </a:t>
            </a:r>
            <a:r>
              <a:rPr lang="en-US" sz="2800" b="1" dirty="0" err="1"/>
              <a:t>permintaan</a:t>
            </a:r>
            <a:r>
              <a:rPr lang="en-US" sz="2800" b="1" dirty="0"/>
              <a:t> </a:t>
            </a:r>
            <a:r>
              <a:rPr lang="en-US" sz="2800" b="1" dirty="0" err="1"/>
              <a:t>sebagai</a:t>
            </a:r>
            <a:r>
              <a:rPr lang="en-US" sz="2800" b="1" dirty="0"/>
              <a:t> </a:t>
            </a:r>
            <a:r>
              <a:rPr lang="en-US" sz="2800" b="1" dirty="0" err="1"/>
              <a:t>dasar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memprediksi</a:t>
            </a:r>
            <a:r>
              <a:rPr lang="en-US" sz="2800" b="1" dirty="0"/>
              <a:t> </a:t>
            </a:r>
            <a:r>
              <a:rPr lang="en-US" sz="2800" b="1" dirty="0" err="1"/>
              <a:t>penerimaan</a:t>
            </a:r>
            <a:r>
              <a:rPr lang="en-US" sz="2800" b="1" dirty="0"/>
              <a:t> </a:t>
            </a:r>
            <a:r>
              <a:rPr lang="en-US" sz="2800" b="1" dirty="0" err="1"/>
              <a:t>sebagai</a:t>
            </a:r>
            <a:r>
              <a:rPr lang="en-US" sz="2800" b="1" dirty="0"/>
              <a:t> </a:t>
            </a:r>
            <a:r>
              <a:rPr lang="en-US" sz="2800" b="1" dirty="0" err="1"/>
              <a:t>konsekwensi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dirty="0" err="1"/>
              <a:t>berbagai</a:t>
            </a:r>
            <a:r>
              <a:rPr lang="en-US" sz="2800" b="1" dirty="0"/>
              <a:t> </a:t>
            </a:r>
            <a:r>
              <a:rPr lang="en-US" sz="2800" b="1" dirty="0" err="1"/>
              <a:t>alternatif</a:t>
            </a:r>
            <a:r>
              <a:rPr lang="en-US" sz="2800" b="1" dirty="0"/>
              <a:t> </a:t>
            </a:r>
            <a:r>
              <a:rPr lang="en-US" sz="2800" b="1" dirty="0" err="1"/>
              <a:t>kebijakan</a:t>
            </a:r>
            <a:r>
              <a:rPr lang="en-US" sz="2800" b="1" dirty="0"/>
              <a:t> </a:t>
            </a:r>
            <a:r>
              <a:rPr lang="en-US" sz="2800" b="1" dirty="0" err="1"/>
              <a:t>harga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output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5820" y="1752601"/>
            <a:ext cx="10729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Misalkan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Fungsi</a:t>
            </a:r>
            <a:r>
              <a:rPr lang="en-US" b="1" dirty="0">
                <a:solidFill>
                  <a:srgbClr val="0070C0"/>
                </a:solidFill>
              </a:rPr>
              <a:t>  </a:t>
            </a:r>
            <a:r>
              <a:rPr lang="en-US" b="1" dirty="0" err="1">
                <a:solidFill>
                  <a:srgbClr val="0070C0"/>
                </a:solidFill>
              </a:rPr>
              <a:t>Permintaan</a:t>
            </a:r>
            <a:r>
              <a:rPr lang="en-US" b="1" dirty="0">
                <a:solidFill>
                  <a:srgbClr val="0070C0"/>
                </a:solidFill>
              </a:rPr>
              <a:t>  yang </a:t>
            </a:r>
            <a:r>
              <a:rPr lang="en-US" b="1" dirty="0" err="1">
                <a:solidFill>
                  <a:srgbClr val="0070C0"/>
                </a:solidFill>
              </a:rPr>
              <a:t>dihadapi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perusahaan</a:t>
            </a:r>
            <a:r>
              <a:rPr lang="en-US" b="1" dirty="0">
                <a:solidFill>
                  <a:srgbClr val="0070C0"/>
                </a:solidFill>
              </a:rPr>
              <a:t>  chips </a:t>
            </a:r>
            <a:r>
              <a:rPr lang="en-US" b="1" dirty="0" err="1">
                <a:solidFill>
                  <a:srgbClr val="0070C0"/>
                </a:solidFill>
              </a:rPr>
              <a:t>komputer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adalah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Q = 8.5 – 0.05P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5820" y="3289638"/>
            <a:ext cx="10729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Fungsi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Permintaan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Kebalikan</a:t>
            </a:r>
            <a:r>
              <a:rPr lang="en-US" b="1" dirty="0">
                <a:solidFill>
                  <a:srgbClr val="0070C0"/>
                </a:solidFill>
              </a:rPr>
              <a:t> (inverse demand function) </a:t>
            </a:r>
            <a:r>
              <a:rPr lang="en-US" b="1" dirty="0" err="1">
                <a:solidFill>
                  <a:srgbClr val="0070C0"/>
                </a:solidFill>
              </a:rPr>
              <a:t>adalah</a:t>
            </a:r>
            <a:r>
              <a:rPr lang="en-US" b="1" dirty="0">
                <a:solidFill>
                  <a:srgbClr val="0070C0"/>
                </a:solidFill>
              </a:rPr>
              <a:t> :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P = 170 - 20Q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5820" y="4826675"/>
            <a:ext cx="10729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Karena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penerimaan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adalah</a:t>
            </a:r>
            <a:r>
              <a:rPr lang="en-US" b="1" dirty="0">
                <a:solidFill>
                  <a:srgbClr val="0070C0"/>
                </a:solidFill>
              </a:rPr>
              <a:t> PQ, </a:t>
            </a:r>
            <a:r>
              <a:rPr lang="en-US" b="1" dirty="0" err="1">
                <a:solidFill>
                  <a:srgbClr val="0070C0"/>
                </a:solidFill>
              </a:rPr>
              <a:t>maka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fungsi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penerimaan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menjadi</a:t>
            </a:r>
            <a:r>
              <a:rPr lang="en-US" b="1" dirty="0">
                <a:solidFill>
                  <a:srgbClr val="0070C0"/>
                </a:solidFill>
              </a:rPr>
              <a:t> :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 = PQ = 170Q-20Q</a:t>
            </a:r>
            <a:r>
              <a:rPr lang="en-US" b="1" baseline="30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362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3412" y="228601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DAFTAR HARGA DAN KUANTITAS YANG DIMINTA SERTA BESARNYA PENERIMAAN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3013" y="228600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532248"/>
              </p:ext>
            </p:extLst>
          </p:nvPr>
        </p:nvGraphicFramePr>
        <p:xfrm>
          <a:off x="2055812" y="2286000"/>
          <a:ext cx="8077200" cy="436245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0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170</a:t>
                      </a:r>
                      <a:endParaRPr lang="en-US" sz="28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0</a:t>
                      </a:r>
                      <a:endParaRPr lang="en-US" sz="28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1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150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150</a:t>
                      </a:r>
                      <a:endParaRPr lang="en-US" sz="28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2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130</a:t>
                      </a:r>
                      <a:endParaRPr lang="en-US" sz="28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260</a:t>
                      </a:r>
                      <a:endParaRPr lang="en-US" sz="28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3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110</a:t>
                      </a:r>
                      <a:endParaRPr lang="en-US" sz="28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330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4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90</a:t>
                      </a:r>
                      <a:endParaRPr lang="en-US" sz="28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360</a:t>
                      </a:r>
                      <a:endParaRPr lang="en-US" sz="28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5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70</a:t>
                      </a:r>
                      <a:endParaRPr lang="en-US" sz="28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350</a:t>
                      </a:r>
                      <a:endParaRPr lang="en-US" sz="28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6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50</a:t>
                      </a:r>
                      <a:endParaRPr lang="en-US" sz="28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300</a:t>
                      </a:r>
                      <a:endParaRPr lang="en-US" sz="28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7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30</a:t>
                      </a:r>
                      <a:endParaRPr lang="en-US" sz="28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210</a:t>
                      </a:r>
                      <a:endParaRPr lang="en-US" sz="28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8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10</a:t>
                      </a:r>
                      <a:endParaRPr lang="en-US" sz="28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/>
                        <a:t>80</a:t>
                      </a:r>
                      <a:endParaRPr lang="en-US" sz="28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8.5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0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0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3013" y="167640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KUANTITAS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4813" y="1676401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HARGA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75612" y="167640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PENERIMAAN</a:t>
            </a:r>
          </a:p>
        </p:txBody>
      </p:sp>
    </p:spTree>
    <p:extLst>
      <p:ext uri="{BB962C8B-B14F-4D97-AF65-F5344CB8AC3E}">
        <p14:creationId xmlns:p14="http://schemas.microsoft.com/office/powerpoint/2010/main" val="313359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1925" y="312004"/>
            <a:ext cx="8904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Jika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Biaya</a:t>
            </a:r>
            <a:r>
              <a:rPr lang="en-US" b="1" dirty="0"/>
              <a:t> (Cost Function) </a:t>
            </a:r>
            <a:r>
              <a:rPr lang="en-US" b="1" dirty="0" err="1"/>
              <a:t>adalah</a:t>
            </a:r>
            <a:r>
              <a:rPr lang="en-US" b="1" dirty="0"/>
              <a:t> C = 100 + 38Q, </a:t>
            </a:r>
            <a:r>
              <a:rPr lang="en-US" b="1" dirty="0" err="1"/>
              <a:t>maka</a:t>
            </a:r>
            <a:r>
              <a:rPr lang="en-US" b="1" dirty="0"/>
              <a:t> </a:t>
            </a:r>
            <a:r>
              <a:rPr lang="en-US" b="1" dirty="0" err="1"/>
              <a:t>diperoleh</a:t>
            </a:r>
            <a:r>
              <a:rPr lang="en-US" b="1" dirty="0"/>
              <a:t> </a:t>
            </a:r>
            <a:r>
              <a:rPr lang="en-US" b="1" dirty="0" err="1"/>
              <a:t>hasil</a:t>
            </a:r>
            <a:r>
              <a:rPr lang="en-US" b="1" dirty="0"/>
              <a:t> </a:t>
            </a:r>
            <a:r>
              <a:rPr lang="en-US" b="1" dirty="0" err="1"/>
              <a:t>sbb</a:t>
            </a:r>
            <a:r>
              <a:rPr lang="en-US" b="1" dirty="0"/>
              <a:t> 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772164"/>
              </p:ext>
            </p:extLst>
          </p:nvPr>
        </p:nvGraphicFramePr>
        <p:xfrm>
          <a:off x="2055812" y="2276872"/>
          <a:ext cx="8550864" cy="436245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137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7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7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63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0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0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100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-100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1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150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138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12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2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260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176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84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3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330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214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116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4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360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252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108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5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350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290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60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6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300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328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-28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7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210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366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-156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8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80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404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-324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8.5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0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423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/>
                        <a:t>-423</a:t>
                      </a:r>
                      <a:endParaRPr lang="en-US" sz="2800" b="0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11508" y="1600201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kuantitas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0413" y="1600201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penerimaan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2612" y="1600201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biaya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09013" y="1600201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keuntungan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2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3932" y="764704"/>
            <a:ext cx="855798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Berdasarkan</a:t>
            </a:r>
            <a:r>
              <a:rPr lang="en-US" sz="3200" b="1" dirty="0"/>
              <a:t> </a:t>
            </a:r>
            <a:r>
              <a:rPr lang="en-US" sz="3200" b="1" dirty="0" err="1"/>
              <a:t>fungsi</a:t>
            </a:r>
            <a:r>
              <a:rPr lang="en-US" sz="3200" b="1" dirty="0"/>
              <a:t> </a:t>
            </a:r>
            <a:r>
              <a:rPr lang="en-US" sz="3200" b="1" dirty="0" err="1"/>
              <a:t>sebelumnya</a:t>
            </a:r>
            <a:r>
              <a:rPr lang="en-US" sz="3200" b="1" dirty="0"/>
              <a:t> </a:t>
            </a:r>
            <a:r>
              <a:rPr lang="en-US" sz="3200" b="1" dirty="0" err="1"/>
              <a:t>diperoleh</a:t>
            </a:r>
            <a:r>
              <a:rPr lang="en-US" sz="3200" b="1" dirty="0"/>
              <a:t> </a:t>
            </a:r>
            <a:r>
              <a:rPr lang="en-US" sz="3200" b="1" dirty="0" err="1"/>
              <a:t>fungsi</a:t>
            </a:r>
            <a:r>
              <a:rPr lang="en-US" sz="3200" b="1" dirty="0"/>
              <a:t> </a:t>
            </a:r>
            <a:r>
              <a:rPr lang="en-US" sz="3200" b="1" dirty="0" err="1"/>
              <a:t>keuntungan</a:t>
            </a:r>
            <a:r>
              <a:rPr lang="en-US" sz="3200" b="1" dirty="0"/>
              <a:t> (profit function) yang </a:t>
            </a:r>
            <a:r>
              <a:rPr lang="en-US" sz="3200" b="1" dirty="0" err="1"/>
              <a:t>menghasilkan</a:t>
            </a:r>
            <a:r>
              <a:rPr lang="en-US" sz="3200" b="1" dirty="0"/>
              <a:t> </a:t>
            </a:r>
            <a:r>
              <a:rPr lang="en-US" sz="3200" b="1" dirty="0" err="1"/>
              <a:t>nilai</a:t>
            </a:r>
            <a:r>
              <a:rPr lang="en-US" sz="3200" b="1" dirty="0"/>
              <a:t> </a:t>
            </a:r>
            <a:r>
              <a:rPr lang="en-US" sz="3200" b="1" dirty="0" err="1"/>
              <a:t>seperti</a:t>
            </a:r>
            <a:r>
              <a:rPr lang="en-US" sz="3200" b="1" dirty="0"/>
              <a:t> </a:t>
            </a:r>
            <a:r>
              <a:rPr lang="en-US" sz="3200" b="1" dirty="0" err="1"/>
              <a:t>lajur</a:t>
            </a:r>
            <a:r>
              <a:rPr lang="en-US" sz="3200" b="1" dirty="0"/>
              <a:t> 4 </a:t>
            </a:r>
            <a:r>
              <a:rPr lang="en-US" sz="3200" b="1" dirty="0" err="1"/>
              <a:t>tabel</a:t>
            </a:r>
            <a:r>
              <a:rPr lang="en-US" sz="3200" b="1" dirty="0"/>
              <a:t> </a:t>
            </a:r>
            <a:r>
              <a:rPr lang="en-US" sz="3200" b="1" dirty="0" err="1"/>
              <a:t>di</a:t>
            </a:r>
            <a:r>
              <a:rPr lang="en-US" sz="3200" b="1" dirty="0"/>
              <a:t> </a:t>
            </a:r>
            <a:r>
              <a:rPr lang="en-US" sz="3200" b="1" dirty="0" err="1"/>
              <a:t>atas</a:t>
            </a:r>
            <a:r>
              <a:rPr lang="en-US" sz="3200" b="1" dirty="0"/>
              <a:t>.  </a:t>
            </a:r>
            <a:r>
              <a:rPr lang="en-US" sz="3200" b="1" dirty="0" err="1"/>
              <a:t>Fungsi</a:t>
            </a:r>
            <a:r>
              <a:rPr lang="en-US" sz="3200" b="1" dirty="0"/>
              <a:t> </a:t>
            </a:r>
            <a:r>
              <a:rPr lang="en-US" sz="3200" b="1" dirty="0" err="1"/>
              <a:t>keuntungan</a:t>
            </a:r>
            <a:r>
              <a:rPr lang="en-US" sz="3200" b="1" dirty="0"/>
              <a:t> </a:t>
            </a:r>
            <a:r>
              <a:rPr lang="en-US" sz="3200" b="1" dirty="0" err="1"/>
              <a:t>tersebut</a:t>
            </a:r>
            <a:r>
              <a:rPr lang="en-US" sz="3200" b="1" dirty="0"/>
              <a:t> </a:t>
            </a:r>
            <a:r>
              <a:rPr lang="en-US" sz="3200" b="1" dirty="0" err="1"/>
              <a:t>adalah</a:t>
            </a:r>
            <a:endParaRPr lang="en-US" sz="3200" b="1" dirty="0"/>
          </a:p>
          <a:p>
            <a:endParaRPr lang="en-US" sz="3200" b="1" dirty="0">
              <a:solidFill>
                <a:srgbClr val="FFFF00"/>
              </a:solidFill>
            </a:endParaRPr>
          </a:p>
          <a:p>
            <a:pPr algn="ctr"/>
            <a:r>
              <a:rPr lang="el-GR" sz="3600" b="1" dirty="0">
                <a:solidFill>
                  <a:srgbClr val="FF0000"/>
                </a:solidFill>
              </a:rPr>
              <a:t>Π</a:t>
            </a:r>
            <a:r>
              <a:rPr lang="en-US" sz="3600" b="1" dirty="0">
                <a:solidFill>
                  <a:srgbClr val="FF0000"/>
                </a:solidFill>
              </a:rPr>
              <a:t> = R – C = PQ – C = -100 + 132Q – 20Q</a:t>
            </a:r>
            <a:r>
              <a:rPr lang="en-US" sz="3600" b="1" baseline="30000" dirty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4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7413" y="304801"/>
            <a:ext cx="6611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/>
              <a:t>Keuntungan</a:t>
            </a:r>
            <a:r>
              <a:rPr lang="en-US" sz="4800" b="1" dirty="0"/>
              <a:t> Marginal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1827212" y="1752601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Besarnya</a:t>
            </a:r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perubahan</a:t>
            </a:r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32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keuntungan</a:t>
            </a:r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32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jika</a:t>
            </a:r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32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ada</a:t>
            </a:r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perubahan</a:t>
            </a:r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kecil</a:t>
            </a:r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terhadap</a:t>
            </a:r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variabel</a:t>
            </a:r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32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keputusan</a:t>
            </a:r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manajerial</a:t>
            </a:r>
            <a:endParaRPr lang="en-US" sz="3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en-US" sz="32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Secara</a:t>
            </a:r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matematis</a:t>
            </a:r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besarnya</a:t>
            </a:r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keuntungan</a:t>
            </a:r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marginal </a:t>
            </a:r>
            <a:r>
              <a:rPr lang="en-US" sz="32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dapat</a:t>
            </a:r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32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ditulis</a:t>
            </a:r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sebagai</a:t>
            </a:r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berikut</a:t>
            </a:r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4412" y="5029201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∆</a:t>
            </a:r>
            <a:r>
              <a:rPr lang="el-GR" sz="3200" b="1" dirty="0">
                <a:solidFill>
                  <a:srgbClr val="FF0000"/>
                </a:solidFill>
              </a:rPr>
              <a:t>π</a:t>
            </a:r>
            <a:r>
              <a:rPr lang="en-US" sz="3200" b="1" dirty="0">
                <a:solidFill>
                  <a:srgbClr val="FF0000"/>
                </a:solidFill>
              </a:rPr>
              <a:t>/∆Q  = (</a:t>
            </a:r>
            <a:r>
              <a:rPr lang="el-GR" sz="3200" b="1" dirty="0">
                <a:solidFill>
                  <a:srgbClr val="FF0000"/>
                </a:solidFill>
              </a:rPr>
              <a:t>π</a:t>
            </a:r>
            <a:r>
              <a:rPr lang="en-US" sz="3200" b="1" baseline="-25000" dirty="0">
                <a:solidFill>
                  <a:srgbClr val="FF0000"/>
                </a:solidFill>
              </a:rPr>
              <a:t>1</a:t>
            </a:r>
            <a:r>
              <a:rPr lang="en-US" sz="3200" b="1" dirty="0">
                <a:solidFill>
                  <a:srgbClr val="FF0000"/>
                </a:solidFill>
              </a:rPr>
              <a:t>-</a:t>
            </a:r>
            <a:r>
              <a:rPr lang="el-GR" sz="3200" b="1" dirty="0">
                <a:solidFill>
                  <a:srgbClr val="FF0000"/>
                </a:solidFill>
              </a:rPr>
              <a:t> π</a:t>
            </a:r>
            <a:r>
              <a:rPr lang="en-US" sz="3200" b="1" baseline="-25000" dirty="0">
                <a:solidFill>
                  <a:srgbClr val="FF0000"/>
                </a:solidFill>
              </a:rPr>
              <a:t>0 </a:t>
            </a:r>
            <a:r>
              <a:rPr lang="en-US" sz="3200" b="1" dirty="0">
                <a:solidFill>
                  <a:srgbClr val="FF0000"/>
                </a:solidFill>
              </a:rPr>
              <a:t>)/Q</a:t>
            </a:r>
            <a:r>
              <a:rPr lang="en-US" sz="3200" b="1" baseline="-25000" dirty="0">
                <a:solidFill>
                  <a:srgbClr val="FF0000"/>
                </a:solidFill>
              </a:rPr>
              <a:t>1</a:t>
            </a:r>
            <a:r>
              <a:rPr lang="en-US" sz="3200" b="1" dirty="0">
                <a:solidFill>
                  <a:srgbClr val="FF0000"/>
                </a:solidFill>
              </a:rPr>
              <a:t>- Q</a:t>
            </a:r>
            <a:r>
              <a:rPr lang="en-US" sz="3200" b="1" baseline="-25000" dirty="0">
                <a:solidFill>
                  <a:srgbClr val="FF0000"/>
                </a:solidFill>
              </a:rPr>
              <a:t>0 </a:t>
            </a:r>
            <a:r>
              <a:rPr lang="en-US" sz="3200" b="1" dirty="0">
                <a:solidFill>
                  <a:srgbClr val="FF0000"/>
                </a:solidFill>
              </a:rPr>
              <a:t>)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001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1013" y="228601"/>
            <a:ext cx="8534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KEUNTUNGAN MARGINAL UNTUK BERBAGAI QUANTITAS PENJUALAN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11226"/>
              </p:ext>
            </p:extLst>
          </p:nvPr>
        </p:nvGraphicFramePr>
        <p:xfrm>
          <a:off x="2566020" y="1752601"/>
          <a:ext cx="7272810" cy="4878705"/>
        </p:xfrm>
        <a:graphic>
          <a:graphicData uri="http://schemas.openxmlformats.org/drawingml/2006/table">
            <a:tbl>
              <a:tblPr/>
              <a:tblGrid>
                <a:gridCol w="197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1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4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105.000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108.000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30.000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110.600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26.000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112.800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22.000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114.600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18.000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3.0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116.000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14.000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3.1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117.000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10.000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3.2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117.600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6.000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3.3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117.800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3.4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117.600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-2.000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117.000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-6.000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3.6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116.000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-10.000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114.600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-14.000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6813" y="1143000"/>
            <a:ext cx="7402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995488" algn="l"/>
                <a:tab pos="4011613" algn="l"/>
              </a:tabLst>
            </a:pPr>
            <a:r>
              <a:rPr lang="en-US" sz="2000" b="1" dirty="0"/>
              <a:t>QUANTITAS	KEUNTUNGAN		KEUNTUNGAN 			MARGINAL</a:t>
            </a:r>
            <a:r>
              <a:rPr lang="en-US" sz="20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28448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337</TotalTime>
  <Words>2042</Words>
  <Application>Microsoft Office PowerPoint</Application>
  <PresentationFormat>Custom</PresentationFormat>
  <Paragraphs>329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Aharoni</vt:lpstr>
      <vt:lpstr>Arial</vt:lpstr>
      <vt:lpstr>Berlin Sans FB</vt:lpstr>
      <vt:lpstr>Calibri</vt:lpstr>
      <vt:lpstr>Century Gothic</vt:lpstr>
      <vt:lpstr>Viner Hand ITC</vt:lpstr>
      <vt:lpstr>Wingdings</vt:lpstr>
      <vt:lpstr>Books 16x9</vt:lpstr>
      <vt:lpstr>Ekonomi Manajerial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PENERIMAAN MARGINAL</vt:lpstr>
      <vt:lpstr>PowerPoint Presentation</vt:lpstr>
      <vt:lpstr>PowerPoint Presentation</vt:lpstr>
      <vt:lpstr>Analisis Permintaan dan Penentuan Harga Optimal</vt:lpstr>
      <vt:lpstr>Fungsi Permintaan (Demand Function); misalkan untuk kursi pesawat yang terjual per penerbangan</vt:lpstr>
      <vt:lpstr>PowerPoint Presentation</vt:lpstr>
      <vt:lpstr>Kurva Pemintaan dan Pergeseran Kurva Permintaan</vt:lpstr>
      <vt:lpstr>PowerPoint Presentation</vt:lpstr>
      <vt:lpstr>Barang normal, barang substitusi, barang inferior, barang komplementer</vt:lpstr>
      <vt:lpstr>Contoh Memaksimumkan Keuntungan</vt:lpstr>
      <vt:lpstr>PowerPoint Presentation</vt:lpstr>
      <vt:lpstr>PowerPoint Presentation</vt:lpstr>
      <vt:lpstr>Elastisitas Permintaan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Elastisitas Permintaan</vt:lpstr>
      <vt:lpstr>PowerPoint Presentation</vt:lpstr>
      <vt:lpstr>PowerPoint Presentation</vt:lpstr>
      <vt:lpstr>Thank you  and  Terima kasih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 Manajerial</dc:title>
  <dc:creator>ASUS</dc:creator>
  <cp:lastModifiedBy>ASUS</cp:lastModifiedBy>
  <cp:revision>23</cp:revision>
  <dcterms:created xsi:type="dcterms:W3CDTF">2019-09-21T02:20:04Z</dcterms:created>
  <dcterms:modified xsi:type="dcterms:W3CDTF">2020-04-30T15:04:33Z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