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58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1"/>
            <a:ext cx="9440034" cy="14970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Diagram Kotak </a:t>
            </a:r>
            <a:r>
              <a:rPr lang="en-US" b="1" dirty="0" err="1">
                <a:effectLst/>
              </a:rPr>
              <a:t>Garis</a:t>
            </a:r>
            <a:r>
              <a:rPr lang="en-US" b="1" dirty="0">
                <a:effectLst/>
              </a:rPr>
              <a:t> </a:t>
            </a:r>
            <a:r>
              <a:rPr lang="en-US" b="1" i="1" dirty="0">
                <a:effectLst/>
              </a:rPr>
              <a:t>(Box and Whisker Plot </a:t>
            </a:r>
            <a:r>
              <a:rPr lang="en-US" b="1" i="1" dirty="0" err="1">
                <a:effectLst/>
              </a:rPr>
              <a:t>atau</a:t>
            </a:r>
            <a:r>
              <a:rPr lang="en-US" b="1" i="1" dirty="0">
                <a:effectLst/>
              </a:rPr>
              <a:t> Box-Plot)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2624161"/>
            <a:ext cx="9440034" cy="645813"/>
          </a:xfrm>
        </p:spPr>
        <p:txBody>
          <a:bodyPr>
            <a:normAutofit/>
          </a:bodyPr>
          <a:lstStyle/>
          <a:p>
            <a:r>
              <a:rPr lang="en-US" sz="2800" dirty="0" err="1"/>
              <a:t>Zulkarnain</a:t>
            </a:r>
            <a:r>
              <a:rPr lang="en-US" sz="2800" dirty="0"/>
              <a:t> </a:t>
            </a:r>
            <a:r>
              <a:rPr lang="en-US" sz="2800" dirty="0" err="1"/>
              <a:t>Lubis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D141A9-EAEF-448B-A094-DF3E1768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Kegunaan</a:t>
            </a:r>
            <a:r>
              <a:rPr lang="en-US" dirty="0"/>
              <a:t> Diagram Kotak-</a:t>
            </a:r>
            <a:r>
              <a:rPr lang="en-US" dirty="0" err="1"/>
              <a:t>Garis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F9B749-86EF-45D0-8FD0-4D6CD2AA68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3794" y="1887538"/>
            <a:ext cx="10148457" cy="4360862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effectLst/>
              </a:rPr>
              <a:t>Diagram </a:t>
            </a:r>
            <a:r>
              <a:rPr lang="en-US" sz="2800" b="1" dirty="0" err="1">
                <a:effectLst/>
              </a:rPr>
              <a:t>kotak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garis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ini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sangat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bermanfaat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untuk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melihat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kesimetrisan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pola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penyebaran</a:t>
            </a:r>
            <a:r>
              <a:rPr lang="en-US" sz="2800" b="1" dirty="0">
                <a:effectLst/>
              </a:rPr>
              <a:t> data</a:t>
            </a:r>
          </a:p>
          <a:p>
            <a:r>
              <a:rPr lang="en-US" sz="2800" b="1" dirty="0">
                <a:effectLst/>
              </a:rPr>
              <a:t>diagram </a:t>
            </a:r>
            <a:r>
              <a:rPr lang="en-US" sz="2800" b="1" dirty="0" err="1">
                <a:effectLst/>
              </a:rPr>
              <a:t>ini</a:t>
            </a:r>
            <a:r>
              <a:rPr lang="en-US" sz="2800" b="1" dirty="0">
                <a:effectLst/>
              </a:rPr>
              <a:t> juga </a:t>
            </a:r>
            <a:r>
              <a:rPr lang="en-US" sz="2800" b="1" dirty="0" err="1">
                <a:effectLst/>
              </a:rPr>
              <a:t>dapat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digunakan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untuk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memeriksa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apakah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satu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atau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beberapa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nilai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pengamatan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merupakan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pencilan</a:t>
            </a:r>
            <a:r>
              <a:rPr lang="en-US" sz="2800" b="1" dirty="0">
                <a:effectLst/>
              </a:rPr>
              <a:t> (outlier) </a:t>
            </a:r>
            <a:r>
              <a:rPr lang="en-US" sz="2800" b="1" dirty="0" err="1">
                <a:effectLst/>
              </a:rPr>
              <a:t>atau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tidak</a:t>
            </a:r>
            <a:r>
              <a:rPr lang="en-US" sz="2800" b="1" dirty="0">
                <a:effectLst/>
              </a:rPr>
              <a:t>.</a:t>
            </a:r>
          </a:p>
          <a:p>
            <a:r>
              <a:rPr lang="en-US" sz="2800" b="1" dirty="0">
                <a:effectLst/>
              </a:rPr>
              <a:t>diagram </a:t>
            </a:r>
            <a:r>
              <a:rPr lang="en-US" sz="2800" b="1" dirty="0" err="1">
                <a:effectLst/>
              </a:rPr>
              <a:t>kotak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garis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ini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dapat</a:t>
            </a:r>
            <a:r>
              <a:rPr lang="en-US" sz="2800" b="1" dirty="0">
                <a:effectLst/>
              </a:rPr>
              <a:t> juga </a:t>
            </a:r>
            <a:r>
              <a:rPr lang="en-US" sz="2800" b="1" dirty="0" err="1">
                <a:effectLst/>
              </a:rPr>
              <a:t>digunakan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untuk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membandingkan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pola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penyebaran</a:t>
            </a:r>
            <a:r>
              <a:rPr lang="en-US" sz="2800" b="1" dirty="0">
                <a:effectLst/>
              </a:rPr>
              <a:t> dan </a:t>
            </a:r>
            <a:r>
              <a:rPr lang="en-US" sz="2800" b="1" dirty="0" err="1">
                <a:effectLst/>
              </a:rPr>
              <a:t>besaran</a:t>
            </a:r>
            <a:r>
              <a:rPr lang="en-US" sz="2800" b="1" dirty="0">
                <a:effectLst/>
              </a:rPr>
              <a:t> (</a:t>
            </a:r>
            <a:r>
              <a:rPr lang="en-US" sz="2800" b="1" dirty="0" err="1">
                <a:effectLst/>
              </a:rPr>
              <a:t>ukuran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pemusatan</a:t>
            </a:r>
            <a:r>
              <a:rPr lang="en-US" sz="2800" b="1" dirty="0">
                <a:effectLst/>
              </a:rPr>
              <a:t> dan </a:t>
            </a:r>
            <a:r>
              <a:rPr lang="en-US" sz="2800" b="1" dirty="0" err="1">
                <a:effectLst/>
              </a:rPr>
              <a:t>ukuran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penyebaran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dari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dua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atau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lebih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kelompok</a:t>
            </a:r>
            <a:r>
              <a:rPr lang="en-US" sz="2800" b="1" dirty="0">
                <a:effectLst/>
              </a:rPr>
              <a:t> data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F15A-09E4-4444-95F0-546E7DB8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ringkasan</a:t>
            </a:r>
            <a:r>
              <a:rPr lang="en-US" b="1" dirty="0">
                <a:effectLst/>
              </a:rPr>
              <a:t> lima </a:t>
            </a:r>
            <a:r>
              <a:rPr lang="en-US" b="1" dirty="0" err="1">
                <a:effectLst/>
              </a:rPr>
              <a:t>angka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2AE0C7-4EC6-4184-869A-49CC888EF624}"/>
              </a:ext>
            </a:extLst>
          </p:cNvPr>
          <p:cNvSpPr/>
          <p:nvPr/>
        </p:nvSpPr>
        <p:spPr>
          <a:xfrm>
            <a:off x="543339" y="2063523"/>
            <a:ext cx="112146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j-lt"/>
                <a:ea typeface="Calibri" panose="020F0502020204030204" pitchFamily="34" charset="0"/>
              </a:rPr>
              <a:t>Untuk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penyusunan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diagram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kotak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garis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kita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memerlukan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lima </a:t>
            </a:r>
            <a:r>
              <a:rPr lang="en-US" sz="2800" b="1" dirty="0" err="1">
                <a:latin typeface="+mj-lt"/>
                <a:ea typeface="Calibri" panose="020F0502020204030204" pitchFamily="34" charset="0"/>
              </a:rPr>
              <a:t>angka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</a:rPr>
              <a:t>ringkasan</a:t>
            </a:r>
            <a:r>
              <a:rPr lang="en-US" sz="28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rPr>
              <a:t> lima </a:t>
            </a:r>
            <a:r>
              <a:rPr lang="en-US" sz="28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</a:rPr>
              <a:t>angka</a:t>
            </a:r>
            <a:r>
              <a:rPr lang="en-US" sz="28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rPr>
              <a:t>; </a:t>
            </a:r>
            <a:r>
              <a:rPr lang="en-US" sz="2800" b="1" dirty="0" err="1">
                <a:latin typeface="+mj-lt"/>
              </a:rPr>
              <a:t>nilai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pengamatan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terendah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(b)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kuartil</a:t>
            </a:r>
            <a:r>
              <a:rPr lang="en-US" sz="2800" b="1" dirty="0">
                <a:latin typeface="+mj-lt"/>
              </a:rPr>
              <a:t> I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(Q1)</a:t>
            </a:r>
            <a:r>
              <a:rPr lang="en-US" sz="2800" b="1" dirty="0">
                <a:latin typeface="+mj-lt"/>
              </a:rPr>
              <a:t>, median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(m)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atau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kuartil</a:t>
            </a:r>
            <a:r>
              <a:rPr lang="en-US" sz="2800" b="1" dirty="0">
                <a:latin typeface="+mj-lt"/>
              </a:rPr>
              <a:t> II (Q2), </a:t>
            </a:r>
            <a:r>
              <a:rPr lang="en-US" sz="2800" b="1" dirty="0" err="1">
                <a:latin typeface="+mj-lt"/>
              </a:rPr>
              <a:t>kuartil</a:t>
            </a:r>
            <a:r>
              <a:rPr lang="en-US" sz="2800" b="1" dirty="0">
                <a:latin typeface="+mj-lt"/>
              </a:rPr>
              <a:t> III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(Q3)</a:t>
            </a:r>
            <a:r>
              <a:rPr lang="en-US" sz="2800" b="1" dirty="0">
                <a:latin typeface="+mj-lt"/>
              </a:rPr>
              <a:t>, dan </a:t>
            </a:r>
            <a:r>
              <a:rPr lang="en-US" sz="2800" b="1" dirty="0" err="1">
                <a:latin typeface="+mj-lt"/>
              </a:rPr>
              <a:t>nilai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pengamatan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tertinggi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(a)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j-lt"/>
              </a:rPr>
              <a:t>Kelima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angka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ini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secara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berturut-turut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menggambarkan</a:t>
            </a:r>
            <a:r>
              <a:rPr lang="en-US" sz="2800" b="1" dirty="0">
                <a:latin typeface="+mj-lt"/>
              </a:rPr>
              <a:t> 0% data, 25% data, 50% data, 75% data, dan 100% data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A059A-CFAE-4959-9B4E-E99B63E0B5BA}"/>
              </a:ext>
            </a:extLst>
          </p:cNvPr>
          <p:cNvSpPr txBox="1"/>
          <p:nvPr/>
        </p:nvSpPr>
        <p:spPr>
          <a:xfrm>
            <a:off x="3061251" y="5158409"/>
            <a:ext cx="5257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0%----------25%----------50%----------75%----------100%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  b 	Q1 	Me	Q3 	a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3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BBDCCC4-A4A3-42D5-8E60-EAEC5B23416D}"/>
              </a:ext>
            </a:extLst>
          </p:cNvPr>
          <p:cNvGrpSpPr/>
          <p:nvPr/>
        </p:nvGrpSpPr>
        <p:grpSpPr>
          <a:xfrm>
            <a:off x="3467100" y="2474844"/>
            <a:ext cx="5257800" cy="2683565"/>
            <a:chOff x="2998964" y="1215195"/>
            <a:chExt cx="5257800" cy="16562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B1641A-1F31-4E80-9502-AAB3C75A66C1}"/>
                </a:ext>
              </a:extLst>
            </p:cNvPr>
            <p:cNvGrpSpPr/>
            <p:nvPr/>
          </p:nvGrpSpPr>
          <p:grpSpPr>
            <a:xfrm>
              <a:off x="3945835" y="1215195"/>
              <a:ext cx="3498574" cy="434701"/>
              <a:chOff x="0" y="0"/>
              <a:chExt cx="2957856" cy="273666"/>
            </a:xfrm>
            <a:solidFill>
              <a:schemeClr val="tx1"/>
            </a:solidFill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C0DA1CC9-65B2-421D-AC10-DCB633F69AFF}"/>
                  </a:ext>
                </a:extLst>
              </p:cNvPr>
              <p:cNvCxnSpPr/>
              <p:nvPr/>
            </p:nvCxnSpPr>
            <p:spPr>
              <a:xfrm>
                <a:off x="755834" y="15856"/>
                <a:ext cx="0" cy="25781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3488EB4-E14F-4511-9462-D65AC67DDC29}"/>
                  </a:ext>
                </a:extLst>
              </p:cNvPr>
              <p:cNvCxnSpPr/>
              <p:nvPr/>
            </p:nvCxnSpPr>
            <p:spPr>
              <a:xfrm>
                <a:off x="2156505" y="0"/>
                <a:ext cx="0" cy="25781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49EC1D9-371B-4467-BFBD-8DFD97180832}"/>
                  </a:ext>
                </a:extLst>
              </p:cNvPr>
              <p:cNvCxnSpPr/>
              <p:nvPr/>
            </p:nvCxnSpPr>
            <p:spPr>
              <a:xfrm>
                <a:off x="750548" y="0"/>
                <a:ext cx="1409251" cy="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912939D-2207-41B0-8A4F-4E4E29AB7867}"/>
                  </a:ext>
                </a:extLst>
              </p:cNvPr>
              <p:cNvCxnSpPr/>
              <p:nvPr/>
            </p:nvCxnSpPr>
            <p:spPr>
              <a:xfrm>
                <a:off x="1453527" y="0"/>
                <a:ext cx="0" cy="25781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F6856DF-155F-4B91-BC91-89EF4FCBC055}"/>
                  </a:ext>
                </a:extLst>
              </p:cNvPr>
              <p:cNvCxnSpPr/>
              <p:nvPr/>
            </p:nvCxnSpPr>
            <p:spPr>
              <a:xfrm>
                <a:off x="750548" y="258991"/>
                <a:ext cx="1409251" cy="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04DDB7A-3BE4-4E29-8F9B-BDEF1FC859DB}"/>
                  </a:ext>
                </a:extLst>
              </p:cNvPr>
              <p:cNvCxnSpPr/>
              <p:nvPr/>
            </p:nvCxnSpPr>
            <p:spPr>
              <a:xfrm>
                <a:off x="0" y="116282"/>
                <a:ext cx="752288" cy="10757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6111E0A-60F4-4268-99B2-EF247AD783EB}"/>
                  </a:ext>
                </a:extLst>
              </p:cNvPr>
              <p:cNvCxnSpPr/>
              <p:nvPr/>
            </p:nvCxnSpPr>
            <p:spPr>
              <a:xfrm>
                <a:off x="2161790" y="116282"/>
                <a:ext cx="796066" cy="10757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6373AA-F1EA-465C-86FE-B4D2CFBBB1A5}"/>
                </a:ext>
              </a:extLst>
            </p:cNvPr>
            <p:cNvSpPr txBox="1"/>
            <p:nvPr/>
          </p:nvSpPr>
          <p:spPr>
            <a:xfrm>
              <a:off x="2998964" y="1948070"/>
              <a:ext cx="525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       0%----------25%----------50%----------75%----------100%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   b 	Q1 	Me	Q3 	a</a:t>
              </a: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30CD89D-4335-4CE5-8BE3-7D93842092E2}"/>
              </a:ext>
            </a:extLst>
          </p:cNvPr>
          <p:cNvSpPr/>
          <p:nvPr/>
        </p:nvSpPr>
        <p:spPr>
          <a:xfrm>
            <a:off x="282415" y="156811"/>
            <a:ext cx="4379037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Diagram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kotak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garis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ringkasan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lima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angka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3EDAA9D-DBEA-46BB-B6BA-A95D0235F858}"/>
              </a:ext>
            </a:extLst>
          </p:cNvPr>
          <p:cNvSpPr/>
          <p:nvPr/>
        </p:nvSpPr>
        <p:spPr>
          <a:xfrm rot="18789385">
            <a:off x="3342515" y="1255714"/>
            <a:ext cx="1162878" cy="154190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5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9754B-67AD-4119-81C6-286BFDD1F31E}"/>
              </a:ext>
            </a:extLst>
          </p:cNvPr>
          <p:cNvSpPr/>
          <p:nvPr/>
        </p:nvSpPr>
        <p:spPr>
          <a:xfrm>
            <a:off x="208722" y="248479"/>
            <a:ext cx="4651513" cy="107721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</a:rPr>
              <a:t>Penentuan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kesimetrisan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penyebaran</a:t>
            </a:r>
            <a:r>
              <a:rPr lang="en-US" sz="3200" b="1" dirty="0">
                <a:solidFill>
                  <a:srgbClr val="FF0000"/>
                </a:solidFill>
              </a:rPr>
              <a:t> data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41D6C8-0247-4E3C-85F5-D55753CD7FDB}"/>
              </a:ext>
            </a:extLst>
          </p:cNvPr>
          <p:cNvSpPr/>
          <p:nvPr/>
        </p:nvSpPr>
        <p:spPr>
          <a:xfrm>
            <a:off x="208722" y="1474784"/>
            <a:ext cx="46515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Berdasarkan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posisi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garis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median di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kotak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tersebut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semakin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tepat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garis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median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berada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tengah-tengah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kotak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maka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kita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menganggap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semakin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simetris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penyebaran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data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kita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miliki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DB5D81-19A1-4C2D-B7DF-0C91D9AE1F67}"/>
              </a:ext>
            </a:extLst>
          </p:cNvPr>
          <p:cNvGrpSpPr/>
          <p:nvPr/>
        </p:nvGrpSpPr>
        <p:grpSpPr>
          <a:xfrm>
            <a:off x="5666348" y="1474784"/>
            <a:ext cx="3330838" cy="2614688"/>
            <a:chOff x="6727562" y="1340799"/>
            <a:chExt cx="3330838" cy="26146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9D2FEA-0F87-42AE-887A-15617BB87C76}"/>
                </a:ext>
              </a:extLst>
            </p:cNvPr>
            <p:cNvGrpSpPr/>
            <p:nvPr/>
          </p:nvGrpSpPr>
          <p:grpSpPr>
            <a:xfrm>
              <a:off x="6727562" y="1340799"/>
              <a:ext cx="3330838" cy="686994"/>
              <a:chOff x="-365760" y="0"/>
              <a:chExt cx="2732443" cy="26862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00F3FFF-A0AF-40ED-8201-DE8F8B37C0C6}"/>
                  </a:ext>
                </a:extLst>
              </p:cNvPr>
              <p:cNvGrpSpPr/>
              <p:nvPr/>
            </p:nvGrpSpPr>
            <p:grpSpPr>
              <a:xfrm>
                <a:off x="-365760" y="10546"/>
                <a:ext cx="2732443" cy="258083"/>
                <a:chOff x="-365760" y="10546"/>
                <a:chExt cx="2732443" cy="258083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A65A7894-84B9-47F0-9F83-41F8494597CE}"/>
                    </a:ext>
                  </a:extLst>
                </p:cNvPr>
                <p:cNvCxnSpPr/>
                <p:nvPr/>
              </p:nvCxnSpPr>
              <p:spPr>
                <a:xfrm>
                  <a:off x="161375" y="10546"/>
                  <a:ext cx="1236839" cy="16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8DC44D7D-54E1-46F1-88FB-BA7E37FECF53}"/>
                    </a:ext>
                  </a:extLst>
                </p:cNvPr>
                <p:cNvCxnSpPr/>
                <p:nvPr/>
              </p:nvCxnSpPr>
              <p:spPr>
                <a:xfrm>
                  <a:off x="777837" y="10819"/>
                  <a:ext cx="0" cy="25781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01DB3D9F-C674-4C56-939B-6C3CA9C9E482}"/>
                    </a:ext>
                  </a:extLst>
                </p:cNvPr>
                <p:cNvCxnSpPr/>
                <p:nvPr/>
              </p:nvCxnSpPr>
              <p:spPr>
                <a:xfrm flipV="1">
                  <a:off x="161468" y="264394"/>
                  <a:ext cx="1236746" cy="100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8EF460D0-88F4-454E-89E8-D183684ED20B}"/>
                    </a:ext>
                  </a:extLst>
                </p:cNvPr>
                <p:cNvCxnSpPr/>
                <p:nvPr/>
              </p:nvCxnSpPr>
              <p:spPr>
                <a:xfrm>
                  <a:off x="-365760" y="128718"/>
                  <a:ext cx="527125" cy="1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3E4031F-C3D8-4AE7-A27F-B31A46B89FD6}"/>
                    </a:ext>
                  </a:extLst>
                </p:cNvPr>
                <p:cNvCxnSpPr/>
                <p:nvPr/>
              </p:nvCxnSpPr>
              <p:spPr>
                <a:xfrm>
                  <a:off x="1398531" y="128791"/>
                  <a:ext cx="968152" cy="1073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9D8F5ED-4B1F-46EC-94A1-EEC9B2097F2D}"/>
                  </a:ext>
                </a:extLst>
              </p:cNvPr>
              <p:cNvCxnSpPr/>
              <p:nvPr/>
            </p:nvCxnSpPr>
            <p:spPr>
              <a:xfrm>
                <a:off x="161458" y="10570"/>
                <a:ext cx="0" cy="2574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4BE982D-69E9-4BBF-9F70-055E54A27150}"/>
                  </a:ext>
                </a:extLst>
              </p:cNvPr>
              <p:cNvCxnSpPr/>
              <p:nvPr/>
            </p:nvCxnSpPr>
            <p:spPr>
              <a:xfrm>
                <a:off x="1398492" y="0"/>
                <a:ext cx="0" cy="2571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8D0C3B-F31D-405A-A2F4-7B4C6DF4BEA1}"/>
                </a:ext>
              </a:extLst>
            </p:cNvPr>
            <p:cNvGrpSpPr/>
            <p:nvPr/>
          </p:nvGrpSpPr>
          <p:grpSpPr>
            <a:xfrm>
              <a:off x="6727562" y="2280442"/>
              <a:ext cx="3330838" cy="691546"/>
              <a:chOff x="-365760" y="0"/>
              <a:chExt cx="2732443" cy="27040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24CDC7D-D1D1-4873-A2F1-69FE5BED3F3D}"/>
                  </a:ext>
                </a:extLst>
              </p:cNvPr>
              <p:cNvGrpSpPr/>
              <p:nvPr/>
            </p:nvGrpSpPr>
            <p:grpSpPr>
              <a:xfrm>
                <a:off x="-365760" y="10546"/>
                <a:ext cx="2732443" cy="259863"/>
                <a:chOff x="-365760" y="10546"/>
                <a:chExt cx="2732443" cy="259863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4368E23-0791-4983-BAE3-A50116C2EB4B}"/>
                    </a:ext>
                  </a:extLst>
                </p:cNvPr>
                <p:cNvCxnSpPr/>
                <p:nvPr/>
              </p:nvCxnSpPr>
              <p:spPr>
                <a:xfrm>
                  <a:off x="161375" y="10546"/>
                  <a:ext cx="1236839" cy="16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52493C88-E63E-44AC-B4E0-94928DE0D034}"/>
                    </a:ext>
                  </a:extLst>
                </p:cNvPr>
                <p:cNvCxnSpPr/>
                <p:nvPr/>
              </p:nvCxnSpPr>
              <p:spPr>
                <a:xfrm>
                  <a:off x="525078" y="12599"/>
                  <a:ext cx="0" cy="25781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20E44C8-B729-490F-857B-BF3CEE98A946}"/>
                    </a:ext>
                  </a:extLst>
                </p:cNvPr>
                <p:cNvCxnSpPr/>
                <p:nvPr/>
              </p:nvCxnSpPr>
              <p:spPr>
                <a:xfrm flipV="1">
                  <a:off x="161468" y="264394"/>
                  <a:ext cx="1236746" cy="100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478DB67-FD36-4F8D-ABB8-24DAD9023287}"/>
                    </a:ext>
                  </a:extLst>
                </p:cNvPr>
                <p:cNvCxnSpPr/>
                <p:nvPr/>
              </p:nvCxnSpPr>
              <p:spPr>
                <a:xfrm>
                  <a:off x="-365760" y="128718"/>
                  <a:ext cx="527125" cy="1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BFD65D1-295B-4850-8377-40BD5061C6DB}"/>
                    </a:ext>
                  </a:extLst>
                </p:cNvPr>
                <p:cNvCxnSpPr/>
                <p:nvPr/>
              </p:nvCxnSpPr>
              <p:spPr>
                <a:xfrm>
                  <a:off x="1398531" y="128791"/>
                  <a:ext cx="968152" cy="1073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1B46111-7A1F-467F-9C3D-657625C8BE96}"/>
                  </a:ext>
                </a:extLst>
              </p:cNvPr>
              <p:cNvCxnSpPr/>
              <p:nvPr/>
            </p:nvCxnSpPr>
            <p:spPr>
              <a:xfrm>
                <a:off x="161458" y="10570"/>
                <a:ext cx="0" cy="2574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6977CF8-FE3B-4A38-BCED-0E5AAB762694}"/>
                  </a:ext>
                </a:extLst>
              </p:cNvPr>
              <p:cNvCxnSpPr/>
              <p:nvPr/>
            </p:nvCxnSpPr>
            <p:spPr>
              <a:xfrm>
                <a:off x="1398492" y="0"/>
                <a:ext cx="0" cy="2571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DD30040-D45F-498D-8E9F-F64CA428BD6A}"/>
                </a:ext>
              </a:extLst>
            </p:cNvPr>
            <p:cNvGrpSpPr/>
            <p:nvPr/>
          </p:nvGrpSpPr>
          <p:grpSpPr>
            <a:xfrm>
              <a:off x="6727562" y="3251742"/>
              <a:ext cx="3330838" cy="703745"/>
              <a:chOff x="-365760" y="0"/>
              <a:chExt cx="2732443" cy="27517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FC861A8-3AD6-4192-94AD-F02A6592DD19}"/>
                  </a:ext>
                </a:extLst>
              </p:cNvPr>
              <p:cNvGrpSpPr/>
              <p:nvPr/>
            </p:nvGrpSpPr>
            <p:grpSpPr>
              <a:xfrm>
                <a:off x="-365760" y="10546"/>
                <a:ext cx="2732443" cy="264633"/>
                <a:chOff x="-365760" y="10546"/>
                <a:chExt cx="2732443" cy="264633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5C5E915E-203A-45E0-BBB5-B8AAEC465559}"/>
                    </a:ext>
                  </a:extLst>
                </p:cNvPr>
                <p:cNvCxnSpPr/>
                <p:nvPr/>
              </p:nvCxnSpPr>
              <p:spPr>
                <a:xfrm>
                  <a:off x="161375" y="10546"/>
                  <a:ext cx="1236839" cy="16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109235E-5345-4542-8B9D-0FF26AD4CF56}"/>
                    </a:ext>
                  </a:extLst>
                </p:cNvPr>
                <p:cNvCxnSpPr/>
                <p:nvPr/>
              </p:nvCxnSpPr>
              <p:spPr>
                <a:xfrm>
                  <a:off x="1046904" y="17369"/>
                  <a:ext cx="0" cy="25781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98FC123-5F50-4510-8F16-2DC2F373D96F}"/>
                    </a:ext>
                  </a:extLst>
                </p:cNvPr>
                <p:cNvCxnSpPr/>
                <p:nvPr/>
              </p:nvCxnSpPr>
              <p:spPr>
                <a:xfrm flipV="1">
                  <a:off x="161468" y="264394"/>
                  <a:ext cx="1236746" cy="100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2BD9ECA-E8D8-4703-89D0-1C56445E77B2}"/>
                    </a:ext>
                  </a:extLst>
                </p:cNvPr>
                <p:cNvCxnSpPr/>
                <p:nvPr/>
              </p:nvCxnSpPr>
              <p:spPr>
                <a:xfrm>
                  <a:off x="-365760" y="128718"/>
                  <a:ext cx="527125" cy="1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84B5482-B589-405C-94C3-7CA3E6B0A132}"/>
                    </a:ext>
                  </a:extLst>
                </p:cNvPr>
                <p:cNvCxnSpPr/>
                <p:nvPr/>
              </p:nvCxnSpPr>
              <p:spPr>
                <a:xfrm>
                  <a:off x="1398531" y="128791"/>
                  <a:ext cx="968152" cy="1073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E84214F-D751-4E3B-BCE3-7090FD277832}"/>
                  </a:ext>
                </a:extLst>
              </p:cNvPr>
              <p:cNvCxnSpPr/>
              <p:nvPr/>
            </p:nvCxnSpPr>
            <p:spPr>
              <a:xfrm>
                <a:off x="161458" y="10570"/>
                <a:ext cx="0" cy="2574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73AD198-C382-4272-A63E-7CE601860016}"/>
                  </a:ext>
                </a:extLst>
              </p:cNvPr>
              <p:cNvCxnSpPr/>
              <p:nvPr/>
            </p:nvCxnSpPr>
            <p:spPr>
              <a:xfrm>
                <a:off x="1398492" y="0"/>
                <a:ext cx="0" cy="2571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D8F5247-220A-4E8F-9F21-E3632FB4291A}"/>
              </a:ext>
            </a:extLst>
          </p:cNvPr>
          <p:cNvSpPr txBox="1"/>
          <p:nvPr/>
        </p:nvSpPr>
        <p:spPr>
          <a:xfrm>
            <a:off x="9452113" y="1474784"/>
            <a:ext cx="2057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Simetris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AA01A3-E547-4248-BF7D-F95CA0957AA6}"/>
              </a:ext>
            </a:extLst>
          </p:cNvPr>
          <p:cNvSpPr txBox="1"/>
          <p:nvPr/>
        </p:nvSpPr>
        <p:spPr>
          <a:xfrm>
            <a:off x="9167191" y="2308509"/>
            <a:ext cx="2816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Miring </a:t>
            </a:r>
            <a:r>
              <a:rPr lang="en-US" sz="3200" b="1" dirty="0" err="1">
                <a:solidFill>
                  <a:srgbClr val="FFFF00"/>
                </a:solidFill>
              </a:rPr>
              <a:t>ke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kanan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43EFA2-9FA2-4362-9394-BCDC8090D879}"/>
              </a:ext>
            </a:extLst>
          </p:cNvPr>
          <p:cNvSpPr txBox="1"/>
          <p:nvPr/>
        </p:nvSpPr>
        <p:spPr>
          <a:xfrm>
            <a:off x="9167191" y="3385727"/>
            <a:ext cx="281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Miring </a:t>
            </a:r>
            <a:r>
              <a:rPr lang="en-US" sz="3200" b="1" dirty="0" err="1">
                <a:solidFill>
                  <a:srgbClr val="FFFF00"/>
                </a:solidFill>
              </a:rPr>
              <a:t>ke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kiri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B1843C-1DBD-402F-B008-54A546E32419}"/>
              </a:ext>
            </a:extLst>
          </p:cNvPr>
          <p:cNvSpPr/>
          <p:nvPr/>
        </p:nvSpPr>
        <p:spPr>
          <a:xfrm>
            <a:off x="232958" y="4089472"/>
            <a:ext cx="4651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Idealnya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garis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luar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kotak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kiri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kanan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sama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panjangnya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posisi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garis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tengah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kotak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persis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tengah-tengah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Q1 - b = a - Q3, m – Q1 = Q3 - 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9AE398-5148-43B5-9C8B-50206524B78A}"/>
              </a:ext>
            </a:extLst>
          </p:cNvPr>
          <p:cNvGrpSpPr/>
          <p:nvPr/>
        </p:nvGrpSpPr>
        <p:grpSpPr>
          <a:xfrm>
            <a:off x="5585126" y="4993980"/>
            <a:ext cx="4202698" cy="922027"/>
            <a:chOff x="-633443" y="0"/>
            <a:chExt cx="2824937" cy="2680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D3E3B17-9283-4C66-BD65-990BC459C844}"/>
                </a:ext>
              </a:extLst>
            </p:cNvPr>
            <p:cNvGrpSpPr/>
            <p:nvPr/>
          </p:nvGrpSpPr>
          <p:grpSpPr>
            <a:xfrm>
              <a:off x="-633443" y="7657"/>
              <a:ext cx="2824937" cy="258638"/>
              <a:chOff x="-633443" y="7657"/>
              <a:chExt cx="2824937" cy="258638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BFE05B3-6173-456B-A4A2-A94D198DC5C2}"/>
                  </a:ext>
                </a:extLst>
              </p:cNvPr>
              <p:cNvCxnSpPr/>
              <p:nvPr/>
            </p:nvCxnSpPr>
            <p:spPr>
              <a:xfrm>
                <a:off x="161375" y="7657"/>
                <a:ext cx="1236839" cy="16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0E030F5-9C1A-4B81-B5C9-32CDB0517946}"/>
                  </a:ext>
                </a:extLst>
              </p:cNvPr>
              <p:cNvCxnSpPr/>
              <p:nvPr/>
            </p:nvCxnSpPr>
            <p:spPr>
              <a:xfrm>
                <a:off x="778354" y="7848"/>
                <a:ext cx="0" cy="25781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04A8C0F-0952-499E-88FA-CBE5A03A4870}"/>
                  </a:ext>
                </a:extLst>
              </p:cNvPr>
              <p:cNvCxnSpPr/>
              <p:nvPr/>
            </p:nvCxnSpPr>
            <p:spPr>
              <a:xfrm flipV="1">
                <a:off x="161468" y="265289"/>
                <a:ext cx="1236746" cy="100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E7B7CD9-9264-4A58-A98F-546EF463E6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33443" y="128588"/>
                <a:ext cx="794808" cy="3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34467A-5FF6-4B7C-B6C3-2096099F6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8214" y="128588"/>
                <a:ext cx="79328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9CC1F3B-3BAC-420B-A637-A117749293AC}"/>
                </a:ext>
              </a:extLst>
            </p:cNvPr>
            <p:cNvCxnSpPr/>
            <p:nvPr/>
          </p:nvCxnSpPr>
          <p:spPr>
            <a:xfrm>
              <a:off x="161458" y="10570"/>
              <a:ext cx="0" cy="2574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D48DDB-59E7-4B41-92EE-7EDA86AC1018}"/>
                </a:ext>
              </a:extLst>
            </p:cNvPr>
            <p:cNvCxnSpPr/>
            <p:nvPr/>
          </p:nvCxnSpPr>
          <p:spPr>
            <a:xfrm>
              <a:off x="1398492" y="0"/>
              <a:ext cx="0" cy="2571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458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DBC6CA-729C-4F77-AE0E-116A7D5FAA2A}"/>
              </a:ext>
            </a:extLst>
          </p:cNvPr>
          <p:cNvSpPr/>
          <p:nvPr/>
        </p:nvSpPr>
        <p:spPr>
          <a:xfrm>
            <a:off x="854764" y="815009"/>
            <a:ext cx="2842593" cy="12125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Penentuan</a:t>
            </a:r>
            <a:r>
              <a:rPr lang="en-US" sz="4000" dirty="0"/>
              <a:t> Outlier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9ADD1-B5A4-4CDC-A57B-8CEA87BC3525}"/>
              </a:ext>
            </a:extLst>
          </p:cNvPr>
          <p:cNvSpPr txBox="1"/>
          <p:nvPr/>
        </p:nvSpPr>
        <p:spPr>
          <a:xfrm>
            <a:off x="4005471" y="471116"/>
            <a:ext cx="7941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;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,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outlier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3/2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,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outlier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3/2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endParaRPr lang="en-US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2B44B1-E3C7-49BA-927F-FBE1ACEF429F}"/>
              </a:ext>
            </a:extLst>
          </p:cNvPr>
          <p:cNvGrpSpPr/>
          <p:nvPr/>
        </p:nvGrpSpPr>
        <p:grpSpPr>
          <a:xfrm>
            <a:off x="854764" y="3065788"/>
            <a:ext cx="9980554" cy="922027"/>
            <a:chOff x="545428" y="4675927"/>
            <a:chExt cx="9980554" cy="9220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2AAACF-958E-4ED4-8EEC-627D4C8F851D}"/>
                </a:ext>
              </a:extLst>
            </p:cNvPr>
            <p:cNvGrpSpPr/>
            <p:nvPr/>
          </p:nvGrpSpPr>
          <p:grpSpPr>
            <a:xfrm>
              <a:off x="4690310" y="4675927"/>
              <a:ext cx="1840476" cy="922027"/>
              <a:chOff x="161375" y="0"/>
              <a:chExt cx="1237117" cy="26800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C8367FB-E6DD-4852-8E6A-8397D3E42319}"/>
                  </a:ext>
                </a:extLst>
              </p:cNvPr>
              <p:cNvGrpSpPr/>
              <p:nvPr/>
            </p:nvGrpSpPr>
            <p:grpSpPr>
              <a:xfrm>
                <a:off x="161375" y="7657"/>
                <a:ext cx="1236839" cy="258638"/>
                <a:chOff x="161375" y="7657"/>
                <a:chExt cx="1236839" cy="258638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05BDDD7-7274-4055-9D56-D32A44366737}"/>
                    </a:ext>
                  </a:extLst>
                </p:cNvPr>
                <p:cNvCxnSpPr/>
                <p:nvPr/>
              </p:nvCxnSpPr>
              <p:spPr>
                <a:xfrm>
                  <a:off x="161375" y="7657"/>
                  <a:ext cx="1236839" cy="16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8E29CAD5-5884-44F5-AAB8-C56EF512DA58}"/>
                    </a:ext>
                  </a:extLst>
                </p:cNvPr>
                <p:cNvCxnSpPr/>
                <p:nvPr/>
              </p:nvCxnSpPr>
              <p:spPr>
                <a:xfrm>
                  <a:off x="778354" y="7848"/>
                  <a:ext cx="0" cy="2578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D189C2D-0DCE-4816-8187-B73D45B3645F}"/>
                    </a:ext>
                  </a:extLst>
                </p:cNvPr>
                <p:cNvCxnSpPr/>
                <p:nvPr/>
              </p:nvCxnSpPr>
              <p:spPr>
                <a:xfrm flipV="1">
                  <a:off x="161468" y="265289"/>
                  <a:ext cx="1236746" cy="100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D51D86A-17A5-4906-A9BF-6DB5AD01EBB3}"/>
                  </a:ext>
                </a:extLst>
              </p:cNvPr>
              <p:cNvCxnSpPr/>
              <p:nvPr/>
            </p:nvCxnSpPr>
            <p:spPr>
              <a:xfrm>
                <a:off x="161458" y="10570"/>
                <a:ext cx="0" cy="25743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9128B1A-53DA-4137-8B28-03F7E721E82F}"/>
                  </a:ext>
                </a:extLst>
              </p:cNvPr>
              <p:cNvCxnSpPr/>
              <p:nvPr/>
            </p:nvCxnSpPr>
            <p:spPr>
              <a:xfrm>
                <a:off x="1398492" y="0"/>
                <a:ext cx="0" cy="2571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8FFA43-36E1-49C9-AF01-CBD1819C4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3412" y="5148113"/>
              <a:ext cx="2765413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68F257-AEA7-4BCA-9720-F9DAF8DC2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5028" y="5162269"/>
              <a:ext cx="2765413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15CC26-4214-426F-9951-4B864CDE2D63}"/>
                </a:ext>
              </a:extLst>
            </p:cNvPr>
            <p:cNvCxnSpPr>
              <a:cxnSpLocks/>
            </p:cNvCxnSpPr>
            <p:nvPr/>
          </p:nvCxnSpPr>
          <p:spPr>
            <a:xfrm>
              <a:off x="9298825" y="5145183"/>
              <a:ext cx="108756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CF40A4-B077-4010-BCDF-A4A50128A9F3}"/>
                </a:ext>
              </a:extLst>
            </p:cNvPr>
            <p:cNvCxnSpPr>
              <a:cxnSpLocks/>
            </p:cNvCxnSpPr>
            <p:nvPr/>
          </p:nvCxnSpPr>
          <p:spPr>
            <a:xfrm>
              <a:off x="854764" y="5162269"/>
              <a:ext cx="108756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897281-89C0-45EC-9C94-6AEF41887C38}"/>
                </a:ext>
              </a:extLst>
            </p:cNvPr>
            <p:cNvSpPr txBox="1"/>
            <p:nvPr/>
          </p:nvSpPr>
          <p:spPr>
            <a:xfrm>
              <a:off x="545428" y="5219267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Outlier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46FE4C-BBFD-4679-94AC-D8B1AAE86987}"/>
                </a:ext>
              </a:extLst>
            </p:cNvPr>
            <p:cNvSpPr txBox="1"/>
            <p:nvPr/>
          </p:nvSpPr>
          <p:spPr>
            <a:xfrm>
              <a:off x="9672863" y="5118306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Outlier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45E68F-332A-4D8B-8F88-859427E728E4}"/>
                  </a:ext>
                </a:extLst>
              </p:cNvPr>
              <p:cNvSpPr txBox="1"/>
              <p:nvPr/>
            </p:nvSpPr>
            <p:spPr>
              <a:xfrm>
                <a:off x="1164100" y="4606226"/>
                <a:ext cx="9687388" cy="1894493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Bukan outlier; m ≠ 2d, d = Q3-Q1</a:t>
                </a:r>
              </a:p>
              <a:p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Jika </a:t>
                </a:r>
                <a:r>
                  <a:rPr lang="en-US" sz="2400" b="1" dirty="0" err="1">
                    <a:solidFill>
                      <a:srgbClr val="FFFF00"/>
                    </a:solidFill>
                    <a:cs typeface="Arial" panose="020B0604020202020204" pitchFamily="34" charset="0"/>
                  </a:rPr>
                  <a:t>simetris</a:t>
                </a:r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, </a:t>
                </a:r>
                <a:r>
                  <a:rPr lang="en-US" sz="2400" b="1" dirty="0">
                    <a:solidFill>
                      <a:srgbClr val="FFFF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 – Q1 = Q3 – m = 0.5 d</a:t>
                </a:r>
              </a:p>
              <a:p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Outlier; </a:t>
                </a:r>
                <a:r>
                  <a:rPr lang="en-US" sz="2400" b="1" dirty="0" err="1">
                    <a:solidFill>
                      <a:srgbClr val="FFFF00"/>
                    </a:solidFill>
                    <a:cs typeface="Arial" panose="020B0604020202020204" pitchFamily="34" charset="0"/>
                  </a:rPr>
                  <a:t>jika</a:t>
                </a:r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data </a:t>
                </a:r>
                <a:r>
                  <a:rPr lang="en-US" sz="2400" b="1" dirty="0" err="1">
                    <a:solidFill>
                      <a:srgbClr val="FFFF00"/>
                    </a:solidFill>
                    <a:cs typeface="Arial" panose="020B0604020202020204" pitchFamily="34" charset="0"/>
                  </a:rPr>
                  <a:t>lebih</a:t>
                </a:r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cs typeface="Arial" panose="020B0604020202020204" pitchFamily="34" charset="0"/>
                  </a:rPr>
                  <a:t>kecil</a:t>
                </a:r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cs typeface="Arial" panose="020B0604020202020204" pitchFamily="34" charset="0"/>
                  </a:rPr>
                  <a:t>dari</a:t>
                </a:r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Q1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dan </a:t>
                </a:r>
                <a:r>
                  <a:rPr lang="en-US" sz="2400" b="1" dirty="0" err="1">
                    <a:solidFill>
                      <a:srgbClr val="FFFF00"/>
                    </a:solidFill>
                    <a:cs typeface="Arial" panose="020B0604020202020204" pitchFamily="34" charset="0"/>
                  </a:rPr>
                  <a:t>lebih</a:t>
                </a:r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cs typeface="Arial" panose="020B0604020202020204" pitchFamily="34" charset="0"/>
                  </a:rPr>
                  <a:t>besar</a:t>
                </a:r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cs typeface="Arial" panose="020B0604020202020204" pitchFamily="34" charset="0"/>
                  </a:rPr>
                  <a:t>dari</a:t>
                </a:r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Q3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(d)</a:t>
                </a:r>
              </a:p>
              <a:p>
                <a:r>
                  <a:rPr lang="en-US" sz="2400" b="1" dirty="0" err="1">
                    <a:solidFill>
                      <a:srgbClr val="FFFF00"/>
                    </a:solidFill>
                    <a:cs typeface="Arial" panose="020B0604020202020204" pitchFamily="34" charset="0"/>
                  </a:rPr>
                  <a:t>Bukan</a:t>
                </a:r>
                <a:r>
                  <a:rPr 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outlier </a:t>
                </a:r>
                <a:r>
                  <a:rPr lang="en-US" sz="24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Q1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Q3 –Q1) </a:t>
                </a:r>
                <a:r>
                  <a:rPr lang="en-US" sz="24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s.d.</a:t>
                </a:r>
                <a:r>
                  <a:rPr lang="en-US" sz="24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Q1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Q3 –Q1)</a:t>
                </a:r>
                <a:endParaRPr lang="en-US" sz="24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45E68F-332A-4D8B-8F88-859427E72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00" y="4606226"/>
                <a:ext cx="9687388" cy="1894493"/>
              </a:xfrm>
              <a:prstGeom prst="rect">
                <a:avLst/>
              </a:prstGeom>
              <a:blipFill>
                <a:blip r:embed="rId2"/>
                <a:stretch>
                  <a:fillRect l="-942" t="-2236" b="-2236"/>
                </a:stretch>
              </a:blipFill>
              <a:ln w="1905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77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52613A-4040-4308-8A84-C3130681319C}"/>
                  </a:ext>
                </a:extLst>
              </p:cNvPr>
              <p:cNvSpPr txBox="1"/>
              <p:nvPr/>
            </p:nvSpPr>
            <p:spPr>
              <a:xfrm>
                <a:off x="725557" y="636104"/>
                <a:ext cx="6179577" cy="2269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Ukuran </a:t>
                </a:r>
                <a:r>
                  <a:rPr lang="en-US" sz="2400" b="1" dirty="0" err="1"/>
                  <a:t>pemusatan</a:t>
                </a:r>
                <a:r>
                  <a:rPr lang="en-US" sz="2400" b="1" dirty="0"/>
                  <a:t> pada </a:t>
                </a:r>
                <a:r>
                  <a:rPr lang="en-US" sz="2400" b="1" dirty="0" err="1"/>
                  <a:t>ringkasan</a:t>
                </a:r>
                <a:r>
                  <a:rPr lang="en-US" sz="2400" b="1" dirty="0"/>
                  <a:t> lima </a:t>
                </a:r>
                <a:r>
                  <a:rPr lang="en-US" sz="2400" b="1" dirty="0" err="1"/>
                  <a:t>angka</a:t>
                </a:r>
                <a:r>
                  <a:rPr lang="en-US" sz="2400" b="1" dirty="0"/>
                  <a:t>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Median = Q2 = 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 err="1"/>
                  <a:t>Midhinge</a:t>
                </a:r>
                <a:r>
                  <a:rPr lang="en-US" sz="2400" b="1" dirty="0"/>
                  <a:t> = </a:t>
                </a:r>
                <a:r>
                  <a:rPr lang="en-US" sz="2400" b="1" dirty="0" err="1"/>
                  <a:t>mh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Midrange = </a:t>
                </a:r>
                <a:r>
                  <a:rPr lang="en-US" sz="2400" b="1" dirty="0" err="1"/>
                  <a:t>mr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52613A-4040-4308-8A84-C31306813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57" y="636104"/>
                <a:ext cx="6179577" cy="2269404"/>
              </a:xfrm>
              <a:prstGeom prst="rect">
                <a:avLst/>
              </a:prstGeom>
              <a:blipFill>
                <a:blip r:embed="rId2"/>
                <a:stretch>
                  <a:fillRect l="-1479" t="-2145" r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184D5C01-6C06-4A07-AD02-AD6169037E64}"/>
              </a:ext>
            </a:extLst>
          </p:cNvPr>
          <p:cNvSpPr/>
          <p:nvPr/>
        </p:nvSpPr>
        <p:spPr>
          <a:xfrm>
            <a:off x="4631636" y="1210342"/>
            <a:ext cx="1073426" cy="6559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70395-E12F-45E5-9A57-2EF2FB60EA0E}"/>
              </a:ext>
            </a:extLst>
          </p:cNvPr>
          <p:cNvSpPr txBox="1"/>
          <p:nvPr/>
        </p:nvSpPr>
        <p:spPr>
          <a:xfrm>
            <a:off x="5964461" y="1307501"/>
            <a:ext cx="6179577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Menggambarkan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kesimetrisan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jika</a:t>
            </a:r>
            <a:r>
              <a:rPr lang="en-US" sz="2400" dirty="0">
                <a:solidFill>
                  <a:srgbClr val="FFFF00"/>
                </a:solidFill>
              </a:rPr>
              <a:t> me = </a:t>
            </a:r>
            <a:r>
              <a:rPr lang="en-US" sz="2400" dirty="0" err="1">
                <a:solidFill>
                  <a:srgbClr val="FFFF00"/>
                </a:solidFill>
              </a:rPr>
              <a:t>mh</a:t>
            </a:r>
            <a:r>
              <a:rPr lang="en-US" sz="2400" dirty="0">
                <a:solidFill>
                  <a:srgbClr val="FFFF00"/>
                </a:solidFill>
              </a:rPr>
              <a:t> = </a:t>
            </a:r>
            <a:r>
              <a:rPr lang="en-US" sz="2400" dirty="0" err="1">
                <a:solidFill>
                  <a:srgbClr val="FFFF00"/>
                </a:solidFill>
              </a:rPr>
              <a:t>mr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7E5FF-9986-47BE-96C5-4E27D1A2A672}"/>
              </a:ext>
            </a:extLst>
          </p:cNvPr>
          <p:cNvSpPr txBox="1"/>
          <p:nvPr/>
        </p:nvSpPr>
        <p:spPr>
          <a:xfrm>
            <a:off x="725556" y="2778564"/>
            <a:ext cx="6253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Ukuran</a:t>
            </a:r>
            <a:r>
              <a:rPr lang="en-US" sz="2400" b="1" dirty="0"/>
              <a:t> </a:t>
            </a:r>
            <a:r>
              <a:rPr lang="en-US" sz="2400" b="1" dirty="0" err="1"/>
              <a:t>penyebaran</a:t>
            </a:r>
            <a:r>
              <a:rPr lang="en-US" sz="2400" b="1" dirty="0"/>
              <a:t> pada </a:t>
            </a:r>
            <a:r>
              <a:rPr lang="en-US" sz="2400" b="1" dirty="0" err="1"/>
              <a:t>ringkasan</a:t>
            </a:r>
            <a:r>
              <a:rPr lang="en-US" sz="2400" b="1" dirty="0"/>
              <a:t> lima </a:t>
            </a:r>
            <a:r>
              <a:rPr lang="en-US" sz="2400" b="1" dirty="0" err="1"/>
              <a:t>angka</a:t>
            </a:r>
            <a:r>
              <a:rPr lang="en-US" sz="2400" b="1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Jarak </a:t>
            </a:r>
            <a:r>
              <a:rPr lang="en-US" sz="2400" b="1" dirty="0" err="1"/>
              <a:t>antar</a:t>
            </a:r>
            <a:r>
              <a:rPr lang="en-US" sz="2400" b="1" dirty="0"/>
              <a:t> </a:t>
            </a:r>
            <a:r>
              <a:rPr lang="en-US" sz="2400" b="1" dirty="0" err="1"/>
              <a:t>Kuartil</a:t>
            </a:r>
            <a:r>
              <a:rPr lang="en-US" sz="2400" b="1" dirty="0"/>
              <a:t> = d = Q3 – Q1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Range = r = a -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48CC428-B946-44DF-9309-EEA7B9F3FFD2}"/>
              </a:ext>
            </a:extLst>
          </p:cNvPr>
          <p:cNvSpPr/>
          <p:nvPr/>
        </p:nvSpPr>
        <p:spPr>
          <a:xfrm>
            <a:off x="5427748" y="3215852"/>
            <a:ext cx="1073426" cy="4881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B8357-DE89-4942-8DB4-FDAF38555009}"/>
              </a:ext>
            </a:extLst>
          </p:cNvPr>
          <p:cNvSpPr txBox="1"/>
          <p:nvPr/>
        </p:nvSpPr>
        <p:spPr>
          <a:xfrm>
            <a:off x="6653574" y="3242289"/>
            <a:ext cx="5293261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Menggambarkan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panjang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kotak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50B7404-B656-48BB-B1D4-0BAFC30D0553}"/>
              </a:ext>
            </a:extLst>
          </p:cNvPr>
          <p:cNvSpPr/>
          <p:nvPr/>
        </p:nvSpPr>
        <p:spPr>
          <a:xfrm>
            <a:off x="3521781" y="3655380"/>
            <a:ext cx="1073426" cy="4881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CD0A4-F69B-4383-BD68-96FA61A1C6A8}"/>
              </a:ext>
            </a:extLst>
          </p:cNvPr>
          <p:cNvSpPr txBox="1"/>
          <p:nvPr/>
        </p:nvSpPr>
        <p:spPr>
          <a:xfrm>
            <a:off x="4817659" y="3809902"/>
            <a:ext cx="5293261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Menggambarkan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panjang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keseluruhan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panjang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kotak</a:t>
            </a:r>
            <a:r>
              <a:rPr lang="en-US" sz="2400" dirty="0">
                <a:solidFill>
                  <a:srgbClr val="FFFF00"/>
                </a:solidFill>
              </a:rPr>
              <a:t> dan </a:t>
            </a:r>
            <a:r>
              <a:rPr lang="en-US" sz="2400" dirty="0" err="1">
                <a:solidFill>
                  <a:srgbClr val="FFFF00"/>
                </a:solidFill>
              </a:rPr>
              <a:t>panjang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garis</a:t>
            </a:r>
            <a:r>
              <a:rPr lang="en-US" sz="2400" dirty="0">
                <a:solidFill>
                  <a:srgbClr val="FFFF00"/>
                </a:solidFill>
              </a:rPr>
              <a:t> di </a:t>
            </a:r>
            <a:r>
              <a:rPr lang="en-US" sz="2400" dirty="0" err="1">
                <a:solidFill>
                  <a:srgbClr val="FFFF00"/>
                </a:solidFill>
              </a:rPr>
              <a:t>luar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kotak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6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592CAB-0329-448A-A890-221775736E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" y="139187"/>
            <a:ext cx="3120885" cy="35382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4E700-B80D-4CB0-BA20-B6BD12E6F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87" y="139187"/>
            <a:ext cx="3348383" cy="353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EF8F32-B130-43A8-8FE2-718CF92F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30" y="139187"/>
            <a:ext cx="4872385" cy="523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4C14D231-6DD3-404E-BFB4-16CFA6745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" y="4064690"/>
            <a:ext cx="6470372" cy="243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292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{A0B4B805-2A86-4309-A6DA-C8B3D1A1C6BA}tf12214701</Template>
  <TotalTime>0</TotalTime>
  <Words>458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Goudy Old Style</vt:lpstr>
      <vt:lpstr>Wingdings 2</vt:lpstr>
      <vt:lpstr>SlateVTI</vt:lpstr>
      <vt:lpstr>Diagram Kotak Garis (Box and Whisker Plot atau Box-Plot)</vt:lpstr>
      <vt:lpstr>Kegunaan Diagram Kotak-Garis</vt:lpstr>
      <vt:lpstr>ringkasan lima angka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2020-04-30T04:21:39Z</dcterms:created>
  <dcterms:modified xsi:type="dcterms:W3CDTF">2020-04-30T10:35:24Z</dcterms:modified>
</cp:coreProperties>
</file>