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77"/>
  </p:notesMasterIdLst>
  <p:handoutMasterIdLst>
    <p:handoutMasterId r:id="rId78"/>
  </p:handoutMasterIdLst>
  <p:sldIdLst>
    <p:sldId id="269" r:id="rId3"/>
    <p:sldId id="348" r:id="rId4"/>
    <p:sldId id="346" r:id="rId5"/>
    <p:sldId id="347" r:id="rId6"/>
    <p:sldId id="280" r:id="rId7"/>
    <p:sldId id="263" r:id="rId8"/>
    <p:sldId id="264" r:id="rId9"/>
    <p:sldId id="265" r:id="rId10"/>
    <p:sldId id="266" r:id="rId11"/>
    <p:sldId id="275" r:id="rId12"/>
    <p:sldId id="273" r:id="rId13"/>
    <p:sldId id="331" r:id="rId14"/>
    <p:sldId id="328" r:id="rId15"/>
    <p:sldId id="338" r:id="rId16"/>
    <p:sldId id="329" r:id="rId17"/>
    <p:sldId id="332" r:id="rId18"/>
    <p:sldId id="339" r:id="rId19"/>
    <p:sldId id="330" r:id="rId20"/>
    <p:sldId id="333" r:id="rId21"/>
    <p:sldId id="334" r:id="rId22"/>
    <p:sldId id="337" r:id="rId23"/>
    <p:sldId id="340" r:id="rId24"/>
    <p:sldId id="285" r:id="rId25"/>
    <p:sldId id="342" r:id="rId26"/>
    <p:sldId id="336" r:id="rId27"/>
    <p:sldId id="341" r:id="rId28"/>
    <p:sldId id="343" r:id="rId29"/>
    <p:sldId id="344" r:id="rId30"/>
    <p:sldId id="345" r:id="rId31"/>
    <p:sldId id="286" r:id="rId32"/>
    <p:sldId id="349" r:id="rId33"/>
    <p:sldId id="284" r:id="rId34"/>
    <p:sldId id="282" r:id="rId35"/>
    <p:sldId id="287" r:id="rId36"/>
    <p:sldId id="288" r:id="rId37"/>
    <p:sldId id="291" r:id="rId38"/>
    <p:sldId id="292" r:id="rId39"/>
    <p:sldId id="289" r:id="rId40"/>
    <p:sldId id="290" r:id="rId41"/>
    <p:sldId id="293" r:id="rId42"/>
    <p:sldId id="294" r:id="rId43"/>
    <p:sldId id="295" r:id="rId44"/>
    <p:sldId id="325" r:id="rId45"/>
    <p:sldId id="327" r:id="rId46"/>
    <p:sldId id="324" r:id="rId47"/>
    <p:sldId id="326"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FF"/>
    <a:srgbClr val="660066"/>
    <a:srgbClr val="FF99FF"/>
    <a:srgbClr val="000066"/>
    <a:srgbClr val="00FFFF"/>
    <a:srgbClr val="99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4" d="100"/>
          <a:sy n="64" d="100"/>
        </p:scale>
        <p:origin x="680" y="44"/>
      </p:cViewPr>
      <p:guideLst>
        <p:guide orient="horz" pos="2160"/>
        <p:guide pos="3839"/>
      </p:guideLst>
    </p:cSldViewPr>
  </p:slideViewPr>
  <p:notesTextViewPr>
    <p:cViewPr>
      <p:scale>
        <a:sx n="3" d="2"/>
        <a:sy n="3" d="2"/>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4/14/2020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4/14/2020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4/14/2020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4/14/2020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4/14/2020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4/14/2020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4/14/2020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4/14/2020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4/14/2020</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5180013" cy="1904256"/>
          </a:xfrm>
        </p:spPr>
        <p:txBody>
          <a:bodyPr>
            <a:normAutofit/>
          </a:bodyPr>
          <a:lstStyle/>
          <a:p>
            <a:r>
              <a:rPr lang="en-US" sz="5400" dirty="0">
                <a:solidFill>
                  <a:srgbClr val="000066"/>
                </a:solidFill>
              </a:rPr>
              <a:t>ANALISIS DATA KUANTITATIF</a:t>
            </a:r>
          </a:p>
        </p:txBody>
      </p:sp>
      <p:sp>
        <p:nvSpPr>
          <p:cNvPr id="3" name="Subtitle 2"/>
          <p:cNvSpPr>
            <a:spLocks noGrp="1"/>
          </p:cNvSpPr>
          <p:nvPr>
            <p:ph type="subTitle" idx="1"/>
          </p:nvPr>
        </p:nvSpPr>
        <p:spPr>
          <a:xfrm>
            <a:off x="837828" y="2167509"/>
            <a:ext cx="4201213" cy="613419"/>
          </a:xfrm>
        </p:spPr>
        <p:txBody>
          <a:bodyPr>
            <a:normAutofit fontScale="85000" lnSpcReduction="10000"/>
          </a:bodyPr>
          <a:lstStyle/>
          <a:p>
            <a:pPr algn="r"/>
            <a:r>
              <a:rPr lang="en-US" sz="3600" b="1" dirty="0" err="1">
                <a:solidFill>
                  <a:srgbClr val="C00000"/>
                </a:solidFill>
                <a:latin typeface="Segoe Script" panose="020B0504020000000003" pitchFamily="34" charset="0"/>
              </a:rPr>
              <a:t>Zulkarnain</a:t>
            </a:r>
            <a:r>
              <a:rPr lang="en-US" sz="3600" b="1" dirty="0">
                <a:solidFill>
                  <a:srgbClr val="C00000"/>
                </a:solidFill>
                <a:latin typeface="Segoe Script" panose="020B0504020000000003" pitchFamily="34" charset="0"/>
              </a:rPr>
              <a:t> </a:t>
            </a:r>
            <a:r>
              <a:rPr lang="en-US" sz="3600" b="1" dirty="0" err="1">
                <a:solidFill>
                  <a:srgbClr val="C00000"/>
                </a:solidFill>
                <a:latin typeface="Segoe Script" panose="020B0504020000000003" pitchFamily="34" charset="0"/>
              </a:rPr>
              <a:t>Lubis</a:t>
            </a:r>
            <a:endParaRPr lang="en-US" sz="3600" b="1" dirty="0">
              <a:solidFill>
                <a:srgbClr val="C00000"/>
              </a:solidFill>
              <a:latin typeface="Segoe Script" panose="020B0504020000000003" pitchFamily="34" charset="0"/>
            </a:endParaRPr>
          </a:p>
          <a:p>
            <a:pPr algn="r"/>
            <a:endParaRPr lang="en-US" sz="3600" b="1" dirty="0">
              <a:solidFill>
                <a:srgbClr val="C00000"/>
              </a:solidFill>
              <a:latin typeface="Segoe Script" panose="020B0504020000000003" pitchFamily="34" charset="0"/>
            </a:endParaRPr>
          </a:p>
        </p:txBody>
      </p:sp>
      <p:pic>
        <p:nvPicPr>
          <p:cNvPr id="5" name="Picture Placeholder 4" descr="Bottom half of woman in jeans with gardening gloves and rake standing next to metal bucket filled with leaves"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417BDACA-6FEA-493F-A6B1-A30AC8081EB7}"/>
              </a:ext>
            </a:extLst>
          </p:cNvPr>
          <p:cNvSpPr>
            <a:spLocks noChangeArrowheads="1"/>
          </p:cNvSpPr>
          <p:nvPr/>
        </p:nvSpPr>
        <p:spPr bwMode="auto">
          <a:xfrm>
            <a:off x="1522412" y="1254125"/>
            <a:ext cx="41148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a:p>
            <a:r>
              <a:rPr lang="en-US" altLang="en-US" dirty="0"/>
              <a:t>Stem-and-leaf of laman1    N  = 33</a:t>
            </a:r>
          </a:p>
          <a:p>
            <a:r>
              <a:rPr lang="en-US" altLang="en-US" dirty="0"/>
              <a:t>Leaf Unit = 1.0</a:t>
            </a:r>
          </a:p>
          <a:p>
            <a:endParaRPr lang="en-US" altLang="en-US" dirty="0"/>
          </a:p>
          <a:p>
            <a:endParaRPr lang="en-US" altLang="en-US" dirty="0"/>
          </a:p>
          <a:p>
            <a:r>
              <a:rPr lang="en-US" altLang="en-US" dirty="0"/>
              <a:t>    8    1 01122334</a:t>
            </a:r>
          </a:p>
          <a:p>
            <a:r>
              <a:rPr lang="en-US" altLang="en-US" dirty="0"/>
              <a:t>  (12)   1 556778899999</a:t>
            </a:r>
          </a:p>
          <a:p>
            <a:r>
              <a:rPr lang="en-US" altLang="en-US" dirty="0"/>
              <a:t>   13    2 0111223334</a:t>
            </a:r>
          </a:p>
          <a:p>
            <a:r>
              <a:rPr lang="en-US" altLang="en-US" dirty="0"/>
              <a:t>    3    2 66</a:t>
            </a:r>
          </a:p>
          <a:p>
            <a:r>
              <a:rPr lang="en-US" altLang="en-US" dirty="0"/>
              <a:t>    1    3 </a:t>
            </a:r>
          </a:p>
          <a:p>
            <a:r>
              <a:rPr lang="en-US" altLang="en-US" dirty="0"/>
              <a:t>    1    3 </a:t>
            </a:r>
          </a:p>
          <a:p>
            <a:r>
              <a:rPr lang="en-US" altLang="en-US" dirty="0"/>
              <a:t>    1    4 </a:t>
            </a:r>
          </a:p>
          <a:p>
            <a:r>
              <a:rPr lang="en-US" altLang="en-US" dirty="0"/>
              <a:t>    1    4 5</a:t>
            </a:r>
          </a:p>
          <a:p>
            <a:endParaRPr lang="en-US" altLang="en-US" dirty="0"/>
          </a:p>
          <a:p>
            <a:pPr>
              <a:spcBef>
                <a:spcPct val="50000"/>
              </a:spcBef>
            </a:pPr>
            <a:endParaRPr lang="en-US" altLang="en-US" dirty="0">
              <a:latin typeface="Courier"/>
            </a:endParaRPr>
          </a:p>
        </p:txBody>
      </p:sp>
      <p:sp>
        <p:nvSpPr>
          <p:cNvPr id="36869" name="Text Box 5">
            <a:extLst>
              <a:ext uri="{FF2B5EF4-FFF2-40B4-BE49-F238E27FC236}">
                <a16:creationId xmlns:a16="http://schemas.microsoft.com/office/drawing/2014/main" id="{B651515A-5366-4A55-846C-FF0A93D115EC}"/>
              </a:ext>
            </a:extLst>
          </p:cNvPr>
          <p:cNvSpPr txBox="1">
            <a:spLocks noChangeArrowheads="1"/>
          </p:cNvSpPr>
          <p:nvPr/>
        </p:nvSpPr>
        <p:spPr bwMode="auto">
          <a:xfrm>
            <a:off x="6154737" y="1484314"/>
            <a:ext cx="34912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Stem-and-leaf of laman2    N  = 33</a:t>
            </a:r>
          </a:p>
          <a:p>
            <a:r>
              <a:rPr lang="en-US" altLang="en-US" dirty="0"/>
              <a:t>Leaf Unit = 1.0</a:t>
            </a:r>
          </a:p>
          <a:p>
            <a:endParaRPr lang="en-US" altLang="en-US" dirty="0"/>
          </a:p>
          <a:p>
            <a:endParaRPr lang="en-US" altLang="en-US" dirty="0"/>
          </a:p>
          <a:p>
            <a:r>
              <a:rPr lang="en-US" altLang="en-US" dirty="0"/>
              <a:t>    1    1 5</a:t>
            </a:r>
          </a:p>
          <a:p>
            <a:r>
              <a:rPr lang="en-US" altLang="en-US" dirty="0"/>
              <a:t>    4    1 777</a:t>
            </a:r>
          </a:p>
          <a:p>
            <a:r>
              <a:rPr lang="en-US" altLang="en-US" dirty="0"/>
              <a:t>   14    1 8888999999</a:t>
            </a:r>
          </a:p>
          <a:p>
            <a:r>
              <a:rPr lang="en-US" altLang="en-US" dirty="0"/>
              <a:t>   (3)   2 011</a:t>
            </a:r>
          </a:p>
          <a:p>
            <a:r>
              <a:rPr lang="en-US" altLang="en-US" dirty="0"/>
              <a:t>   16    2 2333333</a:t>
            </a:r>
          </a:p>
          <a:p>
            <a:r>
              <a:rPr lang="en-US" altLang="en-US" dirty="0"/>
              <a:t>    9    2 44455</a:t>
            </a:r>
          </a:p>
          <a:p>
            <a:r>
              <a:rPr lang="en-US" altLang="en-US" dirty="0"/>
              <a:t>    4    2 667</a:t>
            </a:r>
          </a:p>
          <a:p>
            <a:r>
              <a:rPr lang="en-US" altLang="en-US" dirty="0"/>
              <a:t>    1    2 </a:t>
            </a:r>
          </a:p>
          <a:p>
            <a:r>
              <a:rPr lang="en-US" altLang="en-US" dirty="0"/>
              <a:t>    1    3 </a:t>
            </a:r>
          </a:p>
          <a:p>
            <a:r>
              <a:rPr lang="en-US" altLang="en-US" dirty="0"/>
              <a:t>    1    3 </a:t>
            </a:r>
          </a:p>
          <a:p>
            <a:r>
              <a:rPr lang="en-US" altLang="en-US" dirty="0"/>
              <a:t>    1    3 5</a:t>
            </a:r>
          </a:p>
          <a:p>
            <a:endParaRPr lang="en-US" altLang="en-US" dirty="0"/>
          </a:p>
          <a:p>
            <a:endParaRPr lang="en-US" altLang="en-US" dirty="0"/>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5DE59E92-DC47-4409-838F-37F0A76FCE94}"/>
              </a:ext>
            </a:extLst>
          </p:cNvPr>
          <p:cNvSpPr>
            <a:spLocks noChangeArrowheads="1"/>
          </p:cNvSpPr>
          <p:nvPr/>
        </p:nvSpPr>
        <p:spPr bwMode="auto">
          <a:xfrm>
            <a:off x="2349996" y="836712"/>
            <a:ext cx="6342856" cy="574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t>Stem-and-leaf of </a:t>
            </a:r>
            <a:r>
              <a:rPr lang="en-US" altLang="en-US" sz="2000" dirty="0" err="1"/>
              <a:t>prodviti</a:t>
            </a:r>
            <a:r>
              <a:rPr lang="en-US" altLang="en-US" sz="2000" dirty="0"/>
              <a:t>  N  = 40</a:t>
            </a:r>
          </a:p>
          <a:p>
            <a:r>
              <a:rPr lang="en-US" altLang="en-US" sz="2000" dirty="0"/>
              <a:t>Leaf Unit = 10</a:t>
            </a:r>
          </a:p>
          <a:p>
            <a:endParaRPr lang="en-US" altLang="en-US" sz="2000" dirty="0"/>
          </a:p>
          <a:p>
            <a:endParaRPr lang="en-US" altLang="en-US" sz="2000" dirty="0"/>
          </a:p>
          <a:p>
            <a:r>
              <a:rPr lang="en-US" altLang="en-US" sz="2000" dirty="0"/>
              <a:t>    4    0 9999</a:t>
            </a:r>
          </a:p>
          <a:p>
            <a:r>
              <a:rPr lang="en-US" altLang="en-US" sz="2000" dirty="0"/>
              <a:t>   16    1 111122233334</a:t>
            </a:r>
          </a:p>
          <a:p>
            <a:r>
              <a:rPr lang="en-US" altLang="en-US" sz="2000" dirty="0"/>
              <a:t>   19    1 559</a:t>
            </a:r>
          </a:p>
          <a:p>
            <a:r>
              <a:rPr lang="en-US" altLang="en-US" sz="2000" dirty="0"/>
              <a:t>   (7)   2 2333444</a:t>
            </a:r>
          </a:p>
          <a:p>
            <a:r>
              <a:rPr lang="en-US" altLang="en-US" sz="2000" dirty="0"/>
              <a:t>   14    2 569</a:t>
            </a:r>
          </a:p>
          <a:p>
            <a:r>
              <a:rPr lang="en-US" altLang="en-US" sz="2000" dirty="0"/>
              <a:t>   11    3 124</a:t>
            </a:r>
          </a:p>
          <a:p>
            <a:r>
              <a:rPr lang="en-US" altLang="en-US" sz="2000" dirty="0"/>
              <a:t>    8    3 </a:t>
            </a:r>
          </a:p>
          <a:p>
            <a:r>
              <a:rPr lang="en-US" altLang="en-US" sz="2000" dirty="0"/>
              <a:t>    8    4 333</a:t>
            </a:r>
          </a:p>
          <a:p>
            <a:r>
              <a:rPr lang="en-US" altLang="en-US" sz="2000" dirty="0"/>
              <a:t>    5    4 5</a:t>
            </a:r>
          </a:p>
          <a:p>
            <a:r>
              <a:rPr lang="en-US" altLang="en-US" sz="2000" dirty="0"/>
              <a:t>    4    5 4</a:t>
            </a:r>
          </a:p>
          <a:p>
            <a:r>
              <a:rPr lang="en-US" altLang="en-US" sz="2000" dirty="0"/>
              <a:t>    3    5 56</a:t>
            </a:r>
          </a:p>
          <a:p>
            <a:r>
              <a:rPr lang="en-US" altLang="en-US" sz="2000" dirty="0"/>
              <a:t>    1    6 </a:t>
            </a:r>
          </a:p>
          <a:p>
            <a:r>
              <a:rPr lang="en-US" altLang="en-US" sz="2000" dirty="0"/>
              <a:t>    1    6 7</a:t>
            </a:r>
          </a:p>
          <a:p>
            <a:pPr>
              <a:spcBef>
                <a:spcPct val="50000"/>
              </a:spcBef>
            </a:pPr>
            <a:endParaRPr lang="en-US" altLang="en-US" sz="2000" dirty="0">
              <a:latin typeface="Courie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48A0AA-B366-42A3-8F9C-4B6784A35FB6}"/>
              </a:ext>
            </a:extLst>
          </p:cNvPr>
          <p:cNvSpPr/>
          <p:nvPr/>
        </p:nvSpPr>
        <p:spPr>
          <a:xfrm>
            <a:off x="1125860" y="612844"/>
            <a:ext cx="9937104" cy="5632311"/>
          </a:xfrm>
          <a:prstGeom prst="rect">
            <a:avLst/>
          </a:prstGeom>
        </p:spPr>
        <p:txBody>
          <a:bodyPr wrap="square">
            <a:spAutoFit/>
          </a:bodyPr>
          <a:lstStyle/>
          <a:p>
            <a:r>
              <a:rPr lang="en-US" dirty="0">
                <a:latin typeface="Courier"/>
                <a:ea typeface="Times New Roman" panose="02020603050405020304" pitchFamily="18" charset="0"/>
                <a:cs typeface="Courier"/>
              </a:rPr>
              <a:t>Stem-and-leaf of MANSKLH   N  = 347</a:t>
            </a:r>
            <a:endParaRPr lang="en-US" sz="2800" dirty="0">
              <a:latin typeface="Times New Roman" panose="02020603050405020304" pitchFamily="18" charset="0"/>
              <a:ea typeface="Times New Roman" panose="02020603050405020304" pitchFamily="18" charset="0"/>
            </a:endParaRPr>
          </a:p>
          <a:p>
            <a:r>
              <a:rPr lang="en-US" dirty="0">
                <a:latin typeface="Courier"/>
                <a:ea typeface="Times New Roman" panose="02020603050405020304" pitchFamily="18" charset="0"/>
                <a:cs typeface="Courier"/>
              </a:rPr>
              <a:t>Leaf Unit = 1.0</a:t>
            </a:r>
            <a:endParaRPr lang="en-US" sz="2800" dirty="0">
              <a:latin typeface="Times New Roman" panose="02020603050405020304" pitchFamily="18" charset="0"/>
              <a:ea typeface="Times New Roman" panose="02020603050405020304" pitchFamily="18" charset="0"/>
            </a:endParaRPr>
          </a:p>
          <a:p>
            <a:r>
              <a:rPr lang="en-US" dirty="0">
                <a:latin typeface="Courier"/>
                <a:ea typeface="Times New Roman" panose="02020603050405020304" pitchFamily="18" charset="0"/>
                <a:cs typeface="Courier"/>
              </a:rPr>
              <a:t> </a:t>
            </a:r>
            <a:endParaRPr lang="en-US" sz="2800" dirty="0">
              <a:latin typeface="Times New Roman" panose="02020603050405020304" pitchFamily="18" charset="0"/>
              <a:ea typeface="Times New Roman" panose="02020603050405020304" pitchFamily="18" charset="0"/>
            </a:endParaRPr>
          </a:p>
          <a:p>
            <a:r>
              <a:rPr lang="en-US" dirty="0">
                <a:latin typeface="Courier"/>
                <a:ea typeface="Times New Roman" panose="02020603050405020304" pitchFamily="18" charset="0"/>
                <a:cs typeface="Courier"/>
              </a:rPr>
              <a:t> </a:t>
            </a:r>
            <a:endParaRPr lang="en-US" sz="2800" dirty="0">
              <a:latin typeface="Times New Roman" panose="02020603050405020304" pitchFamily="18" charset="0"/>
              <a:ea typeface="Times New Roman" panose="02020603050405020304" pitchFamily="18" charset="0"/>
            </a:endParaRPr>
          </a:p>
          <a:p>
            <a:r>
              <a:rPr lang="en-US" dirty="0">
                <a:latin typeface="Courier"/>
                <a:ea typeface="Times New Roman" panose="02020603050405020304" pitchFamily="18" charset="0"/>
                <a:cs typeface="Courier"/>
              </a:rPr>
              <a:t>    3    1 233</a:t>
            </a:r>
            <a:endParaRPr lang="en-US" sz="2800" dirty="0">
              <a:latin typeface="Times New Roman" panose="02020603050405020304" pitchFamily="18" charset="0"/>
              <a:ea typeface="Times New Roman" panose="02020603050405020304" pitchFamily="18" charset="0"/>
            </a:endParaRPr>
          </a:p>
          <a:p>
            <a:r>
              <a:rPr lang="en-US" dirty="0">
                <a:latin typeface="Courier"/>
                <a:ea typeface="Times New Roman" panose="02020603050405020304" pitchFamily="18" charset="0"/>
                <a:cs typeface="Courier"/>
              </a:rPr>
              <a:t>   22    1 </a:t>
            </a:r>
            <a:r>
              <a:rPr lang="de-DE" dirty="0">
                <a:latin typeface="Courier"/>
                <a:ea typeface="Times New Roman" panose="02020603050405020304" pitchFamily="18" charset="0"/>
                <a:cs typeface="Courier"/>
              </a:rPr>
              <a:t>5555666678889999999</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64    2 000000111111112222222222222333344444444444</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107    2 5555555556666666666677777777788888889999999</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157    3 00000000001111111111111222222222233333333333344444</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(59)   3 55555555555555666666666666667777777777888888888888899999999</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131    4 00000000001111111111111112222222333344444</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90    4 555555666666677778888888888888999999999</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51    5 0011111222223344</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35    5 55555666777777788899</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15    6 0001134</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8    6 558</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5    7 1</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4    7 577</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1    8 </a:t>
            </a:r>
            <a:endParaRPr lang="en-US" sz="2800" dirty="0">
              <a:latin typeface="Times New Roman" panose="02020603050405020304" pitchFamily="18" charset="0"/>
              <a:ea typeface="Times New Roman" panose="02020603050405020304" pitchFamily="18" charset="0"/>
            </a:endParaRPr>
          </a:p>
          <a:p>
            <a:r>
              <a:rPr lang="de-DE" dirty="0">
                <a:latin typeface="Courier"/>
                <a:ea typeface="Times New Roman" panose="02020603050405020304" pitchFamily="18" charset="0"/>
                <a:cs typeface="Courier"/>
              </a:rPr>
              <a:t>    1    8 5</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84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5D79EA6C-725B-46E2-81CE-7A7549B33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052" y="16288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72BD3AE6-8507-43E7-9CB3-FC0C0C77E19E}"/>
              </a:ext>
            </a:extLst>
          </p:cNvPr>
          <p:cNvSpPr txBox="1">
            <a:spLocks noChangeArrowheads="1"/>
          </p:cNvSpPr>
          <p:nvPr/>
        </p:nvSpPr>
        <p:spPr bwMode="auto">
          <a:xfrm>
            <a:off x="3351213" y="304801"/>
            <a:ext cx="7026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Font typeface="Wingdings" panose="05000000000000000000" pitchFamily="2" charset="2"/>
              <a:buNone/>
            </a:pPr>
            <a:r>
              <a:rPr lang="en-US" altLang="en-US" sz="3600" b="1"/>
              <a:t>Diagram Kotak Garis Nilai Matematika</a:t>
            </a:r>
            <a:endParaRPr lang="en-US" altLang="en-US"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1F91CA12-B4F0-4F78-8C5B-3DF7C75D3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1268760"/>
            <a:ext cx="1029714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3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4F0D6B-CA96-46B5-8B84-9C5041547E45}"/>
              </a:ext>
            </a:extLst>
          </p:cNvPr>
          <p:cNvSpPr>
            <a:spLocks noChangeArrowheads="1"/>
          </p:cNvSpPr>
          <p:nvPr/>
        </p:nvSpPr>
        <p:spPr bwMode="auto">
          <a:xfrm>
            <a:off x="2710036" y="836712"/>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647BC257-90FD-47E1-9A7E-C4D4A21B9D43}"/>
              </a:ext>
            </a:extLst>
          </p:cNvPr>
          <p:cNvGraphicFramePr>
            <a:graphicFrameLocks noChangeAspect="1"/>
          </p:cNvGraphicFramePr>
          <p:nvPr>
            <p:extLst>
              <p:ext uri="{D42A27DB-BD31-4B8C-83A1-F6EECF244321}">
                <p14:modId xmlns:p14="http://schemas.microsoft.com/office/powerpoint/2010/main" val="439945654"/>
              </p:ext>
            </p:extLst>
          </p:nvPr>
        </p:nvGraphicFramePr>
        <p:xfrm>
          <a:off x="1233872" y="836712"/>
          <a:ext cx="9721080" cy="5616610"/>
        </p:xfrm>
        <a:graphic>
          <a:graphicData uri="http://schemas.openxmlformats.org/presentationml/2006/ole">
            <mc:AlternateContent xmlns:mc="http://schemas.openxmlformats.org/markup-compatibility/2006">
              <mc:Choice xmlns:v="urn:schemas-microsoft-com:vml" Requires="v">
                <p:oleObj spid="_x0000_s1032" r:id="rId3" imgW="5356800" imgH="4371120" progId="StaticEnhancedMetafile">
                  <p:embed/>
                </p:oleObj>
              </mc:Choice>
              <mc:Fallback>
                <p:oleObj r:id="rId3" imgW="5356800" imgH="4371120" progId="StaticEnhancedMetafil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872" y="836712"/>
                        <a:ext cx="9721080" cy="5616610"/>
                      </a:xfrm>
                      <a:prstGeom prst="rect">
                        <a:avLst/>
                      </a:prstGeom>
                      <a:noFill/>
                    </p:spPr>
                  </p:pic>
                </p:oleObj>
              </mc:Fallback>
            </mc:AlternateContent>
          </a:graphicData>
        </a:graphic>
      </p:graphicFrame>
    </p:spTree>
    <p:extLst>
      <p:ext uri="{BB962C8B-B14F-4D97-AF65-F5344CB8AC3E}">
        <p14:creationId xmlns:p14="http://schemas.microsoft.com/office/powerpoint/2010/main" val="7105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E691828-62BD-40A9-B10F-D8483B31B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1052736"/>
            <a:ext cx="921702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71446B-7F76-46F9-BBA1-64D920DBA505}"/>
              </a:ext>
            </a:extLst>
          </p:cNvPr>
          <p:cNvGraphicFramePr>
            <a:graphicFrameLocks noGrp="1"/>
          </p:cNvGraphicFramePr>
          <p:nvPr>
            <p:extLst>
              <p:ext uri="{D42A27DB-BD31-4B8C-83A1-F6EECF244321}">
                <p14:modId xmlns:p14="http://schemas.microsoft.com/office/powerpoint/2010/main" val="1116205848"/>
              </p:ext>
            </p:extLst>
          </p:nvPr>
        </p:nvGraphicFramePr>
        <p:xfrm>
          <a:off x="2133972" y="1124744"/>
          <a:ext cx="7488832" cy="4968552"/>
        </p:xfrm>
        <a:graphic>
          <a:graphicData uri="http://schemas.openxmlformats.org/drawingml/2006/table">
            <a:tbl>
              <a:tblPr firstRow="1" firstCol="1" bandRow="1">
                <a:tableStyleId>{5C22544A-7EE6-4342-B048-85BDC9FD1C3A}</a:tableStyleId>
              </a:tblPr>
              <a:tblGrid>
                <a:gridCol w="7488832">
                  <a:extLst>
                    <a:ext uri="{9D8B030D-6E8A-4147-A177-3AD203B41FA5}">
                      <a16:colId xmlns:a16="http://schemas.microsoft.com/office/drawing/2014/main" val="119951551"/>
                    </a:ext>
                  </a:extLst>
                </a:gridCol>
              </a:tblGrid>
              <a:tr h="621069">
                <a:tc>
                  <a:txBody>
                    <a:bodyPr/>
                    <a:lstStyle/>
                    <a:p>
                      <a:pPr marL="0" marR="0">
                        <a:spcBef>
                          <a:spcPts val="0"/>
                        </a:spcBef>
                        <a:spcAft>
                          <a:spcPts val="0"/>
                        </a:spcAft>
                      </a:pPr>
                      <a:r>
                        <a:rPr lang="it-IT" sz="2800">
                          <a:effectLst/>
                        </a:rPr>
                        <a:t>	</a:t>
                      </a:r>
                      <a:r>
                        <a:rPr lang="en-US" sz="2800">
                          <a:effectLst/>
                        </a:rPr>
                        <a:t>Rows: didik     Columns: rokok</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4312222"/>
                  </a:ext>
                </a:extLst>
              </a:tr>
              <a:tr h="621069">
                <a:tc>
                  <a:txBody>
                    <a:bodyPr/>
                    <a:lstStyle/>
                    <a:p>
                      <a:pPr marL="0" marR="0">
                        <a:spcBef>
                          <a:spcPts val="0"/>
                        </a:spcBef>
                        <a:spcAft>
                          <a:spcPts val="0"/>
                        </a:spcAft>
                      </a:pPr>
                      <a:r>
                        <a:rPr lang="en-US" sz="2800">
                          <a:effectLst/>
                        </a:rPr>
                        <a:t>           1        2        3        4      All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6661797"/>
                  </a:ext>
                </a:extLst>
              </a:tr>
              <a:tr h="621069">
                <a:tc>
                  <a:txBody>
                    <a:bodyPr/>
                    <a:lstStyle/>
                    <a:p>
                      <a:pPr marL="0" marR="0">
                        <a:spcBef>
                          <a:spcPts val="0"/>
                        </a:spcBef>
                        <a:spcAft>
                          <a:spcPts val="0"/>
                        </a:spcAft>
                      </a:pPr>
                      <a:r>
                        <a:rPr lang="en-US" sz="2800">
                          <a:effectLst/>
                        </a:rPr>
                        <a:t> 1         3        3        3        4       13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922227"/>
                  </a:ext>
                </a:extLst>
              </a:tr>
              <a:tr h="621069">
                <a:tc>
                  <a:txBody>
                    <a:bodyPr/>
                    <a:lstStyle/>
                    <a:p>
                      <a:pPr marL="0" marR="0">
                        <a:spcBef>
                          <a:spcPts val="0"/>
                        </a:spcBef>
                        <a:spcAft>
                          <a:spcPts val="0"/>
                        </a:spcAft>
                      </a:pPr>
                      <a:r>
                        <a:rPr lang="en-US" sz="2800">
                          <a:effectLst/>
                        </a:rPr>
                        <a:t> 2         7        8       10        4       29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6451688"/>
                  </a:ext>
                </a:extLst>
              </a:tr>
              <a:tr h="621069">
                <a:tc>
                  <a:txBody>
                    <a:bodyPr/>
                    <a:lstStyle/>
                    <a:p>
                      <a:pPr marL="0" marR="0">
                        <a:spcBef>
                          <a:spcPts val="0"/>
                        </a:spcBef>
                        <a:spcAft>
                          <a:spcPts val="0"/>
                        </a:spcAft>
                      </a:pPr>
                      <a:r>
                        <a:rPr lang="en-US" sz="2800">
                          <a:effectLst/>
                        </a:rPr>
                        <a:t> 3         8        9        9       11       37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2937710"/>
                  </a:ext>
                </a:extLst>
              </a:tr>
              <a:tr h="621069">
                <a:tc>
                  <a:txBody>
                    <a:bodyPr/>
                    <a:lstStyle/>
                    <a:p>
                      <a:pPr marL="0" marR="0">
                        <a:spcBef>
                          <a:spcPts val="0"/>
                        </a:spcBef>
                        <a:spcAft>
                          <a:spcPts val="0"/>
                        </a:spcAft>
                      </a:pPr>
                      <a:r>
                        <a:rPr lang="en-US" sz="2800">
                          <a:effectLst/>
                        </a:rPr>
                        <a:t> 4         1        4        4        2       11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734957"/>
                  </a:ext>
                </a:extLst>
              </a:tr>
              <a:tr h="621069">
                <a:tc>
                  <a:txBody>
                    <a:bodyPr/>
                    <a:lstStyle/>
                    <a:p>
                      <a:pPr marL="0" marR="0">
                        <a:spcBef>
                          <a:spcPts val="0"/>
                        </a:spcBef>
                        <a:spcAft>
                          <a:spcPts val="0"/>
                        </a:spcAft>
                      </a:pPr>
                      <a:r>
                        <a:rPr lang="en-US" sz="2800">
                          <a:effectLst/>
                        </a:rPr>
                        <a:t> All      19       24       26       21       90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6664709"/>
                  </a:ext>
                </a:extLst>
              </a:tr>
              <a:tr h="621069">
                <a:tc>
                  <a:txBody>
                    <a:bodyPr/>
                    <a:lstStyle/>
                    <a:p>
                      <a:pPr marL="0" marR="0">
                        <a:spcBef>
                          <a:spcPts val="0"/>
                        </a:spcBef>
                        <a:spcAft>
                          <a:spcPts val="0"/>
                        </a:spcAft>
                      </a:pPr>
                      <a:r>
                        <a:rPr lang="en-US" sz="2800" dirty="0">
                          <a:effectLst/>
                        </a:rPr>
                        <a:t>Chi-Square = 4.602, DF = 9, P-Value = 0.868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6434890"/>
                  </a:ext>
                </a:extLst>
              </a:tr>
            </a:tbl>
          </a:graphicData>
        </a:graphic>
      </p:graphicFrame>
    </p:spTree>
    <p:extLst>
      <p:ext uri="{BB962C8B-B14F-4D97-AF65-F5344CB8AC3E}">
        <p14:creationId xmlns:p14="http://schemas.microsoft.com/office/powerpoint/2010/main" val="384094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B744A1-373F-4D97-B039-51EF3B1A5922}"/>
              </a:ext>
            </a:extLst>
          </p:cNvPr>
          <p:cNvGraphicFramePr>
            <a:graphicFrameLocks noGrp="1"/>
          </p:cNvGraphicFramePr>
          <p:nvPr>
            <p:extLst>
              <p:ext uri="{D42A27DB-BD31-4B8C-83A1-F6EECF244321}">
                <p14:modId xmlns:p14="http://schemas.microsoft.com/office/powerpoint/2010/main" val="820088907"/>
              </p:ext>
            </p:extLst>
          </p:nvPr>
        </p:nvGraphicFramePr>
        <p:xfrm>
          <a:off x="1629916" y="2348880"/>
          <a:ext cx="7776861" cy="3341339"/>
        </p:xfrm>
        <a:graphic>
          <a:graphicData uri="http://schemas.openxmlformats.org/drawingml/2006/table">
            <a:tbl>
              <a:tblPr>
                <a:tableStyleId>{5C22544A-7EE6-4342-B048-85BDC9FD1C3A}</a:tableStyleId>
              </a:tblPr>
              <a:tblGrid>
                <a:gridCol w="1375820">
                  <a:extLst>
                    <a:ext uri="{9D8B030D-6E8A-4147-A177-3AD203B41FA5}">
                      <a16:colId xmlns:a16="http://schemas.microsoft.com/office/drawing/2014/main" val="2329125311"/>
                    </a:ext>
                  </a:extLst>
                </a:gridCol>
                <a:gridCol w="1006453">
                  <a:extLst>
                    <a:ext uri="{9D8B030D-6E8A-4147-A177-3AD203B41FA5}">
                      <a16:colId xmlns:a16="http://schemas.microsoft.com/office/drawing/2014/main" val="3590578373"/>
                    </a:ext>
                  </a:extLst>
                </a:gridCol>
                <a:gridCol w="1006453">
                  <a:extLst>
                    <a:ext uri="{9D8B030D-6E8A-4147-A177-3AD203B41FA5}">
                      <a16:colId xmlns:a16="http://schemas.microsoft.com/office/drawing/2014/main" val="3094357551"/>
                    </a:ext>
                  </a:extLst>
                </a:gridCol>
                <a:gridCol w="1006453">
                  <a:extLst>
                    <a:ext uri="{9D8B030D-6E8A-4147-A177-3AD203B41FA5}">
                      <a16:colId xmlns:a16="http://schemas.microsoft.com/office/drawing/2014/main" val="3957253277"/>
                    </a:ext>
                  </a:extLst>
                </a:gridCol>
                <a:gridCol w="1006453">
                  <a:extLst>
                    <a:ext uri="{9D8B030D-6E8A-4147-A177-3AD203B41FA5}">
                      <a16:colId xmlns:a16="http://schemas.microsoft.com/office/drawing/2014/main" val="4177567190"/>
                    </a:ext>
                  </a:extLst>
                </a:gridCol>
                <a:gridCol w="1006453">
                  <a:extLst>
                    <a:ext uri="{9D8B030D-6E8A-4147-A177-3AD203B41FA5}">
                      <a16:colId xmlns:a16="http://schemas.microsoft.com/office/drawing/2014/main" val="2675527469"/>
                    </a:ext>
                  </a:extLst>
                </a:gridCol>
                <a:gridCol w="1006453">
                  <a:extLst>
                    <a:ext uri="{9D8B030D-6E8A-4147-A177-3AD203B41FA5}">
                      <a16:colId xmlns:a16="http://schemas.microsoft.com/office/drawing/2014/main" val="1815259603"/>
                    </a:ext>
                  </a:extLst>
                </a:gridCol>
                <a:gridCol w="362323">
                  <a:extLst>
                    <a:ext uri="{9D8B030D-6E8A-4147-A177-3AD203B41FA5}">
                      <a16:colId xmlns:a16="http://schemas.microsoft.com/office/drawing/2014/main" val="1842456711"/>
                    </a:ext>
                  </a:extLst>
                </a:gridCol>
              </a:tblGrid>
              <a:tr h="954669">
                <a:tc>
                  <a:txBody>
                    <a:bodyPr/>
                    <a:lstStyle/>
                    <a:p>
                      <a:pPr marL="0" marR="0" algn="ctr">
                        <a:spcBef>
                          <a:spcPts val="0"/>
                        </a:spcBef>
                        <a:spcAft>
                          <a:spcPts val="0"/>
                        </a:spcAft>
                      </a:pPr>
                      <a:r>
                        <a:rPr lang="en-US" sz="1000">
                          <a:effectLst/>
                        </a:rPr>
                        <a:t>Klasifikasi jln</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A</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B</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C</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D</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E</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Total</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60385441"/>
                  </a:ext>
                </a:extLst>
              </a:tr>
              <a:tr h="477334">
                <a:tc>
                  <a:txBody>
                    <a:bodyPr/>
                    <a:lstStyle/>
                    <a:p>
                      <a:pPr marL="0" marR="0" algn="ctr">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8</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12</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8373915"/>
                  </a:ext>
                </a:extLst>
              </a:tr>
              <a:tr h="477334">
                <a:tc>
                  <a:txBody>
                    <a:bodyPr/>
                    <a:lstStyle/>
                    <a:p>
                      <a:pPr marL="0" marR="0" algn="ctr">
                        <a:spcBef>
                          <a:spcPts val="0"/>
                        </a:spcBef>
                        <a:spcAft>
                          <a:spcPts val="0"/>
                        </a:spcAft>
                      </a:pPr>
                      <a:r>
                        <a:rPr lang="en-US" sz="1000">
                          <a:effectLst/>
                        </a:rPr>
                        <a:t>2</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2</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9</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2</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14</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1472710"/>
                  </a:ext>
                </a:extLst>
              </a:tr>
              <a:tr h="477334">
                <a:tc>
                  <a:txBody>
                    <a:bodyPr/>
                    <a:lstStyle/>
                    <a:p>
                      <a:pPr marL="0" marR="0" algn="ctr">
                        <a:spcBef>
                          <a:spcPts val="0"/>
                        </a:spcBef>
                        <a:spcAft>
                          <a:spcPts val="0"/>
                        </a:spcAft>
                      </a:pPr>
                      <a:r>
                        <a:rPr lang="en-US" sz="1000">
                          <a:effectLst/>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8</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19</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989670764"/>
                  </a:ext>
                </a:extLst>
              </a:tr>
              <a:tr h="477334">
                <a:tc>
                  <a:txBody>
                    <a:bodyPr/>
                    <a:lstStyle/>
                    <a:p>
                      <a:pPr marL="0" marR="0" algn="ctr">
                        <a:spcBef>
                          <a:spcPts val="0"/>
                        </a:spcBef>
                        <a:spcAft>
                          <a:spcPts val="0"/>
                        </a:spcAft>
                      </a:pPr>
                      <a:r>
                        <a:rPr lang="en-US" sz="10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5</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19642112"/>
                  </a:ext>
                </a:extLst>
              </a:tr>
              <a:tr h="477334">
                <a:tc>
                  <a:txBody>
                    <a:bodyPr/>
                    <a:lstStyle/>
                    <a:p>
                      <a:pPr marL="0" marR="0" algn="ctr">
                        <a:spcBef>
                          <a:spcPts val="0"/>
                        </a:spcBef>
                        <a:spcAft>
                          <a:spcPts val="0"/>
                        </a:spcAft>
                      </a:pPr>
                      <a:r>
                        <a:rPr lang="en-US" sz="1000">
                          <a:effectLst/>
                        </a:rPr>
                        <a:t>Total</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10</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13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86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42283880"/>
                  </a:ext>
                </a:extLst>
              </a:tr>
            </a:tbl>
          </a:graphicData>
        </a:graphic>
      </p:graphicFrame>
      <p:sp>
        <p:nvSpPr>
          <p:cNvPr id="3" name="Rectangle 2">
            <a:extLst>
              <a:ext uri="{FF2B5EF4-FFF2-40B4-BE49-F238E27FC236}">
                <a16:creationId xmlns:a16="http://schemas.microsoft.com/office/drawing/2014/main" id="{F46FE759-3033-474D-BEED-233C72D8744B}"/>
              </a:ext>
            </a:extLst>
          </p:cNvPr>
          <p:cNvSpPr/>
          <p:nvPr/>
        </p:nvSpPr>
        <p:spPr>
          <a:xfrm>
            <a:off x="4510236" y="1772816"/>
            <a:ext cx="2954655" cy="369332"/>
          </a:xfrm>
          <a:prstGeom prst="rect">
            <a:avLst/>
          </a:prstGeom>
        </p:spPr>
        <p:txBody>
          <a:bodyPr wrap="none">
            <a:spAutoFit/>
          </a:bodyPr>
          <a:lstStyle/>
          <a:p>
            <a:r>
              <a:rPr lang="de-DE" dirty="0">
                <a:latin typeface="Arial" panose="020B0604020202020204" pitchFamily="34" charset="0"/>
                <a:ea typeface="Times New Roman" panose="02020603050405020304" pitchFamily="18" charset="0"/>
              </a:rPr>
              <a:t>Intensitas lalu lintas	</a:t>
            </a:r>
            <a:endParaRPr lang="en-US" dirty="0"/>
          </a:p>
        </p:txBody>
      </p:sp>
    </p:spTree>
    <p:extLst>
      <p:ext uri="{BB962C8B-B14F-4D97-AF65-F5344CB8AC3E}">
        <p14:creationId xmlns:p14="http://schemas.microsoft.com/office/powerpoint/2010/main" val="22986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ED57F-21C2-48BE-9310-27976AAB1863}"/>
              </a:ext>
            </a:extLst>
          </p:cNvPr>
          <p:cNvSpPr/>
          <p:nvPr/>
        </p:nvSpPr>
        <p:spPr>
          <a:xfrm>
            <a:off x="1053852" y="1305342"/>
            <a:ext cx="9145016" cy="2585323"/>
          </a:xfrm>
          <a:prstGeom prst="rect">
            <a:avLst/>
          </a:prstGeom>
        </p:spPr>
        <p:txBody>
          <a:bodyPr wrap="square">
            <a:spAutoFit/>
          </a:bodyPr>
          <a:lstStyle/>
          <a:p>
            <a:pPr marL="228600" marR="0">
              <a:spcBef>
                <a:spcPts val="0"/>
              </a:spcBef>
              <a:spcAft>
                <a:spcPts val="0"/>
              </a:spcAft>
            </a:pPr>
            <a:r>
              <a:rPr lang="en-US" dirty="0">
                <a:latin typeface="Courier"/>
                <a:ea typeface="Times New Roman" panose="02020603050405020304" pitchFamily="18" charset="0"/>
                <a:cs typeface="Courier"/>
              </a:rPr>
              <a:t> Rows: MANSKLH     Columns: PSIKO</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0        1        2        3      All</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0         2       12        7        1       22</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1         2        7        1        0       10</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2         1        2        3        1        7</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3         1        3        1        1        6</a:t>
            </a:r>
            <a:endParaRPr lang="en-US" sz="2800" dirty="0">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dirty="0">
                <a:latin typeface="Courier"/>
                <a:ea typeface="Times New Roman" panose="02020603050405020304" pitchFamily="18" charset="0"/>
                <a:cs typeface="Courier"/>
              </a:rPr>
              <a:t> All       6       24       12        3       45</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837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93B2E0-51C7-46AD-8268-8472CF18E56B}"/>
              </a:ext>
            </a:extLst>
          </p:cNvPr>
          <p:cNvSpPr/>
          <p:nvPr/>
        </p:nvSpPr>
        <p:spPr>
          <a:xfrm>
            <a:off x="837828" y="1196752"/>
            <a:ext cx="4594015" cy="769441"/>
          </a:xfrm>
          <a:prstGeom prst="rect">
            <a:avLst/>
          </a:prstGeom>
        </p:spPr>
        <p:txBody>
          <a:bodyPr wrap="none">
            <a:spAutoFit/>
          </a:bodyPr>
          <a:lstStyle/>
          <a:p>
            <a:r>
              <a:rPr lang="en-US" sz="4400" b="1" dirty="0">
                <a:solidFill>
                  <a:srgbClr val="000066"/>
                </a:solidFill>
                <a:latin typeface="Arial" panose="020B0604020202020204" pitchFamily="34" charset="0"/>
                <a:cs typeface="Arial" panose="020B0604020202020204" pitchFamily="34" charset="0"/>
              </a:rPr>
              <a:t>ANALISIS DATA </a:t>
            </a:r>
            <a:endParaRPr lang="en-US" sz="4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FA00AF-0EE0-46FA-84EA-46432D74CEA8}"/>
              </a:ext>
            </a:extLst>
          </p:cNvPr>
          <p:cNvSpPr txBox="1"/>
          <p:nvPr/>
        </p:nvSpPr>
        <p:spPr>
          <a:xfrm>
            <a:off x="3214092" y="2348880"/>
            <a:ext cx="7344815" cy="275152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3200" b="1" dirty="0" err="1"/>
              <a:t>Dalam</a:t>
            </a:r>
            <a:r>
              <a:rPr lang="en-US" sz="3200" b="1" dirty="0"/>
              <a:t> </a:t>
            </a:r>
            <a:r>
              <a:rPr lang="en-US" sz="3200" b="1" dirty="0" err="1"/>
              <a:t>kaitan</a:t>
            </a:r>
            <a:r>
              <a:rPr lang="en-US" sz="3200" b="1" dirty="0"/>
              <a:t> proses </a:t>
            </a:r>
            <a:r>
              <a:rPr lang="en-US" sz="3200" b="1" dirty="0" err="1"/>
              <a:t>pelaksanaan</a:t>
            </a:r>
            <a:r>
              <a:rPr lang="en-US" sz="3200" b="1" dirty="0"/>
              <a:t> </a:t>
            </a:r>
            <a:r>
              <a:rPr lang="en-US" sz="3200" b="1" dirty="0" err="1"/>
              <a:t>penelitian</a:t>
            </a:r>
            <a:r>
              <a:rPr lang="en-US" sz="3200" b="1" dirty="0"/>
              <a:t>, </a:t>
            </a:r>
            <a:r>
              <a:rPr lang="en-US" sz="3200" b="1" dirty="0" err="1"/>
              <a:t>untuk</a:t>
            </a:r>
            <a:r>
              <a:rPr lang="en-US" sz="3200" b="1" dirty="0"/>
              <a:t> </a:t>
            </a:r>
            <a:r>
              <a:rPr lang="en-US" sz="3200" b="1" dirty="0" err="1"/>
              <a:t>analisis</a:t>
            </a:r>
            <a:r>
              <a:rPr lang="en-US" sz="3200" b="1" dirty="0"/>
              <a:t> data </a:t>
            </a:r>
            <a:r>
              <a:rPr lang="en-US" sz="3200" b="1" dirty="0" err="1"/>
              <a:t>penelitian</a:t>
            </a:r>
            <a:endParaRPr lang="en-US" sz="3200" b="1" dirty="0"/>
          </a:p>
          <a:p>
            <a:pPr marL="342900" indent="-342900">
              <a:lnSpc>
                <a:spcPct val="90000"/>
              </a:lnSpc>
              <a:buFont typeface="Arial" panose="020B0604020202020204" pitchFamily="34" charset="0"/>
              <a:buChar char="•"/>
            </a:pPr>
            <a:r>
              <a:rPr lang="en-US" sz="3200" b="1" dirty="0" err="1"/>
              <a:t>Dalam</a:t>
            </a:r>
            <a:r>
              <a:rPr lang="en-US" sz="3200" b="1" dirty="0"/>
              <a:t> </a:t>
            </a:r>
            <a:r>
              <a:rPr lang="en-US" sz="3200" b="1" dirty="0" err="1"/>
              <a:t>kaitan</a:t>
            </a:r>
            <a:r>
              <a:rPr lang="en-US" sz="3200" b="1" dirty="0"/>
              <a:t> </a:t>
            </a:r>
            <a:r>
              <a:rPr lang="en-US" sz="3200" b="1" dirty="0" err="1"/>
              <a:t>pengambilan</a:t>
            </a:r>
            <a:r>
              <a:rPr lang="en-US" sz="3200" b="1" dirty="0"/>
              <a:t> </a:t>
            </a:r>
            <a:r>
              <a:rPr lang="en-US" sz="3200" b="1" dirty="0" err="1"/>
              <a:t>keputusan</a:t>
            </a:r>
            <a:r>
              <a:rPr lang="en-US" sz="3200" b="1" dirty="0"/>
              <a:t>, data base decision making</a:t>
            </a:r>
          </a:p>
        </p:txBody>
      </p:sp>
    </p:spTree>
    <p:extLst>
      <p:ext uri="{BB962C8B-B14F-4D97-AF65-F5344CB8AC3E}">
        <p14:creationId xmlns:p14="http://schemas.microsoft.com/office/powerpoint/2010/main" val="422798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AE65316-3A4F-475E-9258-A45979268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708769"/>
            <a:ext cx="9330009" cy="544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42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A4D9E77-09B4-408A-9E82-EE6329417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548680"/>
            <a:ext cx="108012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51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872E8DFE-6DD8-4138-B163-89C4AEF38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620688"/>
            <a:ext cx="9865096"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3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err="1"/>
              <a:t>Peramalan</a:t>
            </a:r>
            <a:r>
              <a:rPr lang="en-US" sz="2800" b="1" dirty="0"/>
              <a:t>, </a:t>
            </a:r>
            <a:r>
              <a:rPr lang="en-US" sz="2800" b="1" dirty="0" err="1"/>
              <a:t>Identifikasi</a:t>
            </a:r>
            <a:r>
              <a:rPr lang="en-US" sz="2800" b="1" dirty="0"/>
              <a:t> </a:t>
            </a:r>
            <a:r>
              <a:rPr lang="en-US" sz="2800" b="1" dirty="0" err="1"/>
              <a:t>Masalah</a:t>
            </a:r>
            <a:r>
              <a:rPr lang="en-US" sz="2800" b="1" dirty="0"/>
              <a:t>, </a:t>
            </a:r>
            <a:r>
              <a:rPr lang="en-US" sz="2800" b="1" dirty="0" err="1"/>
              <a:t>dan</a:t>
            </a:r>
            <a:r>
              <a:rPr lang="en-US" sz="2800" b="1" dirty="0"/>
              <a:t> </a:t>
            </a:r>
            <a:r>
              <a:rPr lang="en-US" sz="2800" b="1" dirty="0" err="1"/>
              <a:t>Pengamatan</a:t>
            </a:r>
            <a:r>
              <a:rPr lang="en-US" sz="2800" b="1" dirty="0"/>
              <a:t> Proses</a:t>
            </a:r>
          </a:p>
          <a:p>
            <a:pPr lvl="1"/>
            <a:r>
              <a:rPr lang="en-US" sz="2400" b="1" i="1" dirty="0"/>
              <a:t>run chart, </a:t>
            </a:r>
          </a:p>
          <a:p>
            <a:pPr lvl="1"/>
            <a:r>
              <a:rPr lang="en-US" sz="2400" b="1" i="1" dirty="0"/>
              <a:t>control chart, </a:t>
            </a:r>
          </a:p>
          <a:p>
            <a:pPr lvl="1"/>
            <a:r>
              <a:rPr lang="en-US" sz="2400" b="1" dirty="0" err="1"/>
              <a:t>grafik</a:t>
            </a:r>
            <a:r>
              <a:rPr lang="en-US" sz="2400" b="1" dirty="0"/>
              <a:t> </a:t>
            </a:r>
            <a:r>
              <a:rPr lang="en-US" sz="2400" b="1" dirty="0" err="1"/>
              <a:t>deret</a:t>
            </a:r>
            <a:r>
              <a:rPr lang="en-US" sz="2400" b="1" dirty="0"/>
              <a:t> </a:t>
            </a:r>
            <a:r>
              <a:rPr lang="en-US" sz="2400" b="1" dirty="0" err="1"/>
              <a:t>waktu</a:t>
            </a:r>
            <a:r>
              <a:rPr lang="en-US" sz="2400" b="1" dirty="0"/>
              <a:t> </a:t>
            </a:r>
            <a:r>
              <a:rPr lang="en-US" sz="2400" b="1" i="1" dirty="0"/>
              <a:t>(time series graph)</a:t>
            </a:r>
          </a:p>
          <a:p>
            <a:pPr marL="228600" lvl="1">
              <a:spcBef>
                <a:spcPts val="1800"/>
              </a:spcBef>
            </a:pPr>
            <a:r>
              <a:rPr lang="en-US" sz="2800" b="1" dirty="0" err="1"/>
              <a:t>Mendeskripsi</a:t>
            </a:r>
            <a:r>
              <a:rPr lang="en-US" sz="2800" b="1" dirty="0"/>
              <a:t> </a:t>
            </a:r>
            <a:r>
              <a:rPr lang="en-US" sz="2800" b="1" dirty="0" err="1"/>
              <a:t>Penyebaran</a:t>
            </a:r>
            <a:r>
              <a:rPr lang="en-US" sz="2800" b="1" dirty="0"/>
              <a:t> Data </a:t>
            </a:r>
            <a:r>
              <a:rPr lang="en-US" sz="2800" b="1" dirty="0" err="1"/>
              <a:t>Untuk</a:t>
            </a:r>
            <a:r>
              <a:rPr lang="en-US" sz="2800" b="1" dirty="0"/>
              <a:t> </a:t>
            </a:r>
            <a:r>
              <a:rPr lang="en-US" sz="2800" b="1" dirty="0" err="1"/>
              <a:t>Skala</a:t>
            </a:r>
            <a:r>
              <a:rPr lang="en-US" sz="2800" b="1" dirty="0"/>
              <a:t> Nominal</a:t>
            </a:r>
            <a:endParaRPr lang="en-US" sz="2800" dirty="0"/>
          </a:p>
          <a:p>
            <a:pPr lvl="1"/>
            <a:r>
              <a:rPr lang="en-US" sz="2400" b="1" dirty="0" err="1"/>
              <a:t>bagan</a:t>
            </a:r>
            <a:r>
              <a:rPr lang="en-US" sz="2400" b="1" dirty="0"/>
              <a:t> </a:t>
            </a:r>
            <a:r>
              <a:rPr lang="en-US" sz="2400" b="1" dirty="0" err="1"/>
              <a:t>melingkar</a:t>
            </a:r>
            <a:r>
              <a:rPr lang="en-US" sz="2400" b="1" dirty="0"/>
              <a:t> </a:t>
            </a:r>
            <a:r>
              <a:rPr lang="en-US" sz="2400" b="1" i="1" dirty="0"/>
              <a:t>(pie chart)</a:t>
            </a:r>
            <a:r>
              <a:rPr lang="en-US" sz="2400" b="1" dirty="0"/>
              <a:t> </a:t>
            </a:r>
          </a:p>
          <a:p>
            <a:pPr lvl="1"/>
            <a:r>
              <a:rPr lang="en-US" sz="2400" b="1" dirty="0"/>
              <a:t>diagram </a:t>
            </a:r>
            <a:r>
              <a:rPr lang="en-US" sz="2400" b="1" dirty="0" err="1"/>
              <a:t>batang</a:t>
            </a:r>
            <a:r>
              <a:rPr lang="en-US" sz="2400" b="1" dirty="0"/>
              <a:t> </a:t>
            </a:r>
            <a:r>
              <a:rPr lang="en-US" sz="2400" b="1" i="1" dirty="0"/>
              <a:t>(bar chart)</a:t>
            </a:r>
            <a:endParaRPr lang="en-US" sz="2400" b="1" dirty="0"/>
          </a:p>
        </p:txBody>
      </p:sp>
      <p:sp>
        <p:nvSpPr>
          <p:cNvPr id="4" name="Title 12"/>
          <p:cNvSpPr>
            <a:spLocks noGrp="1"/>
          </p:cNvSpPr>
          <p:nvPr>
            <p:ph type="title"/>
          </p:nvPr>
        </p:nvSpPr>
        <p:spPr/>
        <p:txBody>
          <a:bodyPr>
            <a:normAutofit/>
          </a:bodyPr>
          <a:lstStyle/>
          <a:p>
            <a:pPr lvl="0"/>
            <a:r>
              <a:rPr lang="en-US" b="1" dirty="0" err="1"/>
              <a:t>Analisis</a:t>
            </a:r>
            <a:r>
              <a:rPr lang="en-US" b="1" dirty="0"/>
              <a:t> </a:t>
            </a:r>
            <a:r>
              <a:rPr lang="en-US" b="1" dirty="0" err="1"/>
              <a:t>Statistik</a:t>
            </a:r>
            <a:r>
              <a:rPr lang="en-US" b="1" dirty="0"/>
              <a:t> </a:t>
            </a:r>
            <a:r>
              <a:rPr lang="en-US" b="1" dirty="0" err="1"/>
              <a:t>Deskriptif</a:t>
            </a:r>
            <a:r>
              <a:rPr lang="en-US" b="1" dirty="0"/>
              <a:t>; </a:t>
            </a:r>
            <a:r>
              <a:rPr lang="en-US" b="1" dirty="0" err="1"/>
              <a:t>Mendeskripsi</a:t>
            </a:r>
            <a:r>
              <a:rPr lang="en-US" b="1" dirty="0"/>
              <a:t> </a:t>
            </a:r>
            <a:r>
              <a:rPr lang="en-US" b="1" dirty="0" err="1"/>
              <a:t>Secara</a:t>
            </a:r>
            <a:r>
              <a:rPr lang="en-US" b="1" dirty="0"/>
              <a:t> Visual</a:t>
            </a:r>
            <a:endParaRPr lang="en-US" dirty="0"/>
          </a:p>
        </p:txBody>
      </p:sp>
    </p:spTree>
    <p:extLst>
      <p:ext uri="{BB962C8B-B14F-4D97-AF65-F5344CB8AC3E}">
        <p14:creationId xmlns:p14="http://schemas.microsoft.com/office/powerpoint/2010/main" val="13791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9">
            <a:extLst>
              <a:ext uri="{FF2B5EF4-FFF2-40B4-BE49-F238E27FC236}">
                <a16:creationId xmlns:a16="http://schemas.microsoft.com/office/drawing/2014/main" id="{43490320-09A1-4C96-A0E1-B8F76DC5B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836712"/>
            <a:ext cx="10657184"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3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62322A-B79F-49AF-BE15-EC7B25548F46}"/>
              </a:ext>
            </a:extLst>
          </p:cNvPr>
          <p:cNvPicPr>
            <a:picLocks noChangeAspect="1"/>
          </p:cNvPicPr>
          <p:nvPr/>
        </p:nvPicPr>
        <p:blipFill>
          <a:blip r:embed="rId2"/>
          <a:stretch>
            <a:fillRect/>
          </a:stretch>
        </p:blipFill>
        <p:spPr>
          <a:xfrm>
            <a:off x="261764" y="548680"/>
            <a:ext cx="11305255" cy="5832648"/>
          </a:xfrm>
          <a:prstGeom prst="rect">
            <a:avLst/>
          </a:prstGeom>
        </p:spPr>
      </p:pic>
    </p:spTree>
    <p:extLst>
      <p:ext uri="{BB962C8B-B14F-4D97-AF65-F5344CB8AC3E}">
        <p14:creationId xmlns:p14="http://schemas.microsoft.com/office/powerpoint/2010/main" val="17359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8">
            <a:extLst>
              <a:ext uri="{FF2B5EF4-FFF2-40B4-BE49-F238E27FC236}">
                <a16:creationId xmlns:a16="http://schemas.microsoft.com/office/drawing/2014/main" id="{C5832381-8B76-4DB0-9073-ACEFF48EB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908720"/>
            <a:ext cx="1036915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0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5">
            <a:extLst>
              <a:ext uri="{FF2B5EF4-FFF2-40B4-BE49-F238E27FC236}">
                <a16:creationId xmlns:a16="http://schemas.microsoft.com/office/drawing/2014/main" id="{90CA3F23-A0D2-4DB2-95F8-E91B7232E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1052736"/>
            <a:ext cx="1008112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2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6">
            <a:extLst>
              <a:ext uri="{FF2B5EF4-FFF2-40B4-BE49-F238E27FC236}">
                <a16:creationId xmlns:a16="http://schemas.microsoft.com/office/drawing/2014/main" id="{B8B569DB-F3F3-4116-AF07-A4F59716A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836712"/>
            <a:ext cx="928903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4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7">
            <a:extLst>
              <a:ext uri="{FF2B5EF4-FFF2-40B4-BE49-F238E27FC236}">
                <a16:creationId xmlns:a16="http://schemas.microsoft.com/office/drawing/2014/main" id="{E7FBE4F7-C021-4DB1-9A4E-7FA96A1F0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44" y="455947"/>
            <a:ext cx="10657184" cy="594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6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ADEAA45-77C5-4023-B259-FCCAD0BECAB9}"/>
              </a:ext>
            </a:extLst>
          </p:cNvPr>
          <p:cNvSpPr>
            <a:spLocks noGrp="1" noChangeArrowheads="1"/>
          </p:cNvSpPr>
          <p:nvPr>
            <p:ph type="title"/>
          </p:nvPr>
        </p:nvSpPr>
        <p:spPr/>
        <p:txBody>
          <a:bodyPr/>
          <a:lstStyle/>
          <a:p>
            <a:pPr algn="ctr" eaLnBrk="1" hangingPunct="1">
              <a:defRPr/>
            </a:pPr>
            <a:r>
              <a:rPr lang="en-US" sz="5400" b="1" dirty="0"/>
              <a:t>ANALISIS DATA</a:t>
            </a:r>
          </a:p>
        </p:txBody>
      </p:sp>
      <p:sp>
        <p:nvSpPr>
          <p:cNvPr id="9219" name="Rectangle 3">
            <a:extLst>
              <a:ext uri="{FF2B5EF4-FFF2-40B4-BE49-F238E27FC236}">
                <a16:creationId xmlns:a16="http://schemas.microsoft.com/office/drawing/2014/main" id="{17BF2E74-7E87-44B9-AE43-DBBD5DDA301C}"/>
              </a:ext>
            </a:extLst>
          </p:cNvPr>
          <p:cNvSpPr>
            <a:spLocks noGrp="1" noChangeArrowheads="1"/>
          </p:cNvSpPr>
          <p:nvPr>
            <p:ph type="body" idx="1"/>
          </p:nvPr>
        </p:nvSpPr>
        <p:spPr>
          <a:xfrm>
            <a:off x="1979612" y="2057401"/>
            <a:ext cx="8435280" cy="3051175"/>
          </a:xfrm>
          <a:noFill/>
        </p:spPr>
        <p:txBody>
          <a:bodyPr>
            <a:normAutofit/>
          </a:bodyPr>
          <a:lstStyle/>
          <a:p>
            <a:pPr eaLnBrk="1" hangingPunct="1">
              <a:defRPr/>
            </a:pPr>
            <a:r>
              <a:rPr lang="en-US" sz="4000" dirty="0"/>
              <a:t>ANALISIS KUALITATIF</a:t>
            </a:r>
          </a:p>
          <a:p>
            <a:pPr eaLnBrk="1" hangingPunct="1">
              <a:defRPr/>
            </a:pPr>
            <a:r>
              <a:rPr lang="en-US" sz="4000" dirty="0"/>
              <a:t>ANALISIS KUANTITATIF</a:t>
            </a:r>
          </a:p>
          <a:p>
            <a:pPr lvl="2">
              <a:defRPr/>
            </a:pPr>
            <a:r>
              <a:rPr lang="en-US" sz="3400" dirty="0">
                <a:solidFill>
                  <a:srgbClr val="FF0000"/>
                </a:solidFill>
              </a:rPr>
              <a:t>ANALISIS STATISTIKA</a:t>
            </a:r>
          </a:p>
          <a:p>
            <a:pPr lvl="2">
              <a:defRPr/>
            </a:pPr>
            <a:r>
              <a:rPr lang="en-US" sz="3400" dirty="0"/>
              <a:t>ANALISIS KUANTITATIF SELAIN STATISTIKA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404664"/>
            <a:ext cx="9601200" cy="1189038"/>
          </a:xfrm>
        </p:spPr>
        <p:txBody>
          <a:bodyPr>
            <a:normAutofit fontScale="90000"/>
          </a:bodyPr>
          <a:lstStyle/>
          <a:p>
            <a:pPr lvl="0"/>
            <a:r>
              <a:rPr lang="en-US" b="1" dirty="0" err="1"/>
              <a:t>Analisis</a:t>
            </a:r>
            <a:r>
              <a:rPr lang="en-US" b="1" dirty="0"/>
              <a:t> </a:t>
            </a:r>
            <a:r>
              <a:rPr lang="en-US" b="1" dirty="0" err="1"/>
              <a:t>Statistik</a:t>
            </a:r>
            <a:r>
              <a:rPr lang="en-US" b="1" dirty="0"/>
              <a:t> </a:t>
            </a:r>
            <a:r>
              <a:rPr lang="en-US" b="1" dirty="0" err="1"/>
              <a:t>Deskriptif</a:t>
            </a:r>
            <a:r>
              <a:rPr lang="en-US" b="1" dirty="0"/>
              <a:t>; </a:t>
            </a:r>
            <a:r>
              <a:rPr lang="en-US" b="1" dirty="0" err="1"/>
              <a:t>Mendeskripsikan</a:t>
            </a:r>
            <a:r>
              <a:rPr lang="en-US" b="1" dirty="0"/>
              <a:t> </a:t>
            </a:r>
            <a:r>
              <a:rPr lang="en-US" b="1" dirty="0" err="1"/>
              <a:t>Menggunakan</a:t>
            </a:r>
            <a:r>
              <a:rPr lang="en-US" b="1" dirty="0"/>
              <a:t>  </a:t>
            </a:r>
            <a:r>
              <a:rPr lang="en-US" b="1" dirty="0" err="1"/>
              <a:t>Ukuran</a:t>
            </a:r>
            <a:endParaRPr lang="en-US" dirty="0"/>
          </a:p>
        </p:txBody>
      </p:sp>
      <p:sp>
        <p:nvSpPr>
          <p:cNvPr id="3" name="Content Placeholder 2"/>
          <p:cNvSpPr>
            <a:spLocks noGrp="1"/>
          </p:cNvSpPr>
          <p:nvPr>
            <p:ph idx="1"/>
          </p:nvPr>
        </p:nvSpPr>
        <p:spPr>
          <a:xfrm>
            <a:off x="1125860" y="1809726"/>
            <a:ext cx="10081120" cy="4859634"/>
          </a:xfrm>
        </p:spPr>
        <p:txBody>
          <a:bodyPr>
            <a:normAutofit/>
          </a:bodyPr>
          <a:lstStyle/>
          <a:p>
            <a:r>
              <a:rPr lang="en-US" sz="2800" b="1" dirty="0" err="1"/>
              <a:t>ukuran</a:t>
            </a:r>
            <a:r>
              <a:rPr lang="en-US" sz="2800" b="1" dirty="0"/>
              <a:t> </a:t>
            </a:r>
            <a:r>
              <a:rPr lang="en-US" sz="2800" b="1" dirty="0" err="1"/>
              <a:t>pemusatan</a:t>
            </a:r>
            <a:r>
              <a:rPr lang="en-US" sz="2800" b="1" dirty="0"/>
              <a:t> </a:t>
            </a:r>
            <a:r>
              <a:rPr lang="en-US" sz="2800" b="1" dirty="0" err="1"/>
              <a:t>atau</a:t>
            </a:r>
            <a:r>
              <a:rPr lang="en-US" sz="2800" b="1" dirty="0"/>
              <a:t> </a:t>
            </a:r>
            <a:r>
              <a:rPr lang="en-US" sz="2800" b="1" dirty="0" err="1"/>
              <a:t>ukuran</a:t>
            </a:r>
            <a:r>
              <a:rPr lang="en-US" sz="2800" b="1" dirty="0"/>
              <a:t> </a:t>
            </a:r>
            <a:r>
              <a:rPr lang="en-US" sz="2800" b="1" dirty="0" err="1"/>
              <a:t>kecenderungan</a:t>
            </a:r>
            <a:r>
              <a:rPr lang="en-US" sz="2800" b="1" dirty="0"/>
              <a:t> </a:t>
            </a:r>
            <a:r>
              <a:rPr lang="en-US" sz="2800" b="1" dirty="0" err="1"/>
              <a:t>memusat</a:t>
            </a:r>
            <a:r>
              <a:rPr lang="en-US" sz="2800" b="1" dirty="0"/>
              <a:t> </a:t>
            </a:r>
            <a:r>
              <a:rPr lang="en-US" sz="2800" b="1" i="1" dirty="0"/>
              <a:t>(measures of central tendency)</a:t>
            </a:r>
            <a:r>
              <a:rPr lang="en-US" sz="2800" b="1" dirty="0"/>
              <a:t> </a:t>
            </a:r>
            <a:r>
              <a:rPr lang="en-US" sz="2800" b="1" dirty="0" err="1"/>
              <a:t>atau</a:t>
            </a:r>
            <a:r>
              <a:rPr lang="en-US" sz="2800" b="1" dirty="0"/>
              <a:t> </a:t>
            </a:r>
            <a:r>
              <a:rPr lang="en-US" sz="2800" b="1" dirty="0" err="1"/>
              <a:t>disebut</a:t>
            </a:r>
            <a:r>
              <a:rPr lang="en-US" sz="2800" b="1" dirty="0"/>
              <a:t> </a:t>
            </a:r>
            <a:r>
              <a:rPr lang="en-US" sz="2800" b="1" dirty="0" err="1"/>
              <a:t>juga</a:t>
            </a:r>
            <a:r>
              <a:rPr lang="en-US" sz="2800" b="1" dirty="0"/>
              <a:t> </a:t>
            </a:r>
            <a:r>
              <a:rPr lang="en-US" sz="2800" b="1" dirty="0" err="1"/>
              <a:t>sebagai</a:t>
            </a:r>
            <a:r>
              <a:rPr lang="en-US" sz="2800" b="1" dirty="0"/>
              <a:t> </a:t>
            </a:r>
            <a:r>
              <a:rPr lang="en-US" sz="2800" b="1" dirty="0" err="1"/>
              <a:t>ukuran</a:t>
            </a:r>
            <a:r>
              <a:rPr lang="en-US" sz="2800" b="1" dirty="0"/>
              <a:t> </a:t>
            </a:r>
            <a:r>
              <a:rPr lang="en-US" sz="2800" b="1" dirty="0" err="1"/>
              <a:t>lokasi</a:t>
            </a:r>
            <a:r>
              <a:rPr lang="en-US" sz="2800" b="1" dirty="0"/>
              <a:t> </a:t>
            </a:r>
            <a:r>
              <a:rPr lang="en-US" sz="2800" b="1" i="1" dirty="0"/>
              <a:t>(measure of location): </a:t>
            </a:r>
          </a:p>
          <a:p>
            <a:pPr lvl="1"/>
            <a:r>
              <a:rPr lang="en-US" sz="2400" b="1" dirty="0">
                <a:solidFill>
                  <a:schemeClr val="accent5">
                    <a:lumMod val="50000"/>
                  </a:schemeClr>
                </a:solidFill>
              </a:rPr>
              <a:t>rata-rata </a:t>
            </a:r>
            <a:r>
              <a:rPr lang="en-US" sz="2400" b="1" i="1" dirty="0">
                <a:solidFill>
                  <a:schemeClr val="accent5">
                    <a:lumMod val="50000"/>
                  </a:schemeClr>
                </a:solidFill>
              </a:rPr>
              <a:t>(mean)</a:t>
            </a:r>
            <a:r>
              <a:rPr lang="en-US" sz="2400" b="1" dirty="0">
                <a:solidFill>
                  <a:schemeClr val="accent5">
                    <a:lumMod val="50000"/>
                  </a:schemeClr>
                </a:solidFill>
              </a:rPr>
              <a:t>, median, modus, </a:t>
            </a:r>
            <a:r>
              <a:rPr lang="en-US" sz="2400" b="1" i="1" dirty="0">
                <a:solidFill>
                  <a:schemeClr val="accent5">
                    <a:lumMod val="50000"/>
                  </a:schemeClr>
                </a:solidFill>
              </a:rPr>
              <a:t>midrange, </a:t>
            </a:r>
            <a:r>
              <a:rPr lang="en-US" sz="2400" b="1" i="1" dirty="0" err="1">
                <a:solidFill>
                  <a:schemeClr val="accent5">
                    <a:lumMod val="50000"/>
                  </a:schemeClr>
                </a:solidFill>
              </a:rPr>
              <a:t>midhinge</a:t>
            </a:r>
            <a:endParaRPr lang="en-US" sz="2400" b="1" dirty="0">
              <a:solidFill>
                <a:schemeClr val="accent5">
                  <a:lumMod val="50000"/>
                </a:schemeClr>
              </a:solidFill>
            </a:endParaRPr>
          </a:p>
          <a:p>
            <a:r>
              <a:rPr lang="en-US" sz="2800" b="1" dirty="0" err="1"/>
              <a:t>ukuran</a:t>
            </a:r>
            <a:r>
              <a:rPr lang="en-US" sz="2800" b="1" dirty="0"/>
              <a:t> </a:t>
            </a:r>
            <a:r>
              <a:rPr lang="en-US" sz="2800" b="1" dirty="0" err="1"/>
              <a:t>penyebaran</a:t>
            </a:r>
            <a:r>
              <a:rPr lang="en-US" sz="2800" b="1" dirty="0"/>
              <a:t> </a:t>
            </a:r>
            <a:r>
              <a:rPr lang="en-US" sz="2800" b="1" i="1" dirty="0"/>
              <a:t>(measures of dispersion)</a:t>
            </a:r>
            <a:r>
              <a:rPr lang="en-US" sz="2800" b="1" dirty="0"/>
              <a:t>:</a:t>
            </a:r>
          </a:p>
          <a:p>
            <a:pPr lvl="1"/>
            <a:r>
              <a:rPr lang="en-US" sz="2400" b="1" dirty="0" err="1">
                <a:solidFill>
                  <a:schemeClr val="accent5">
                    <a:lumMod val="50000"/>
                  </a:schemeClr>
                </a:solidFill>
              </a:rPr>
              <a:t>ragam</a:t>
            </a:r>
            <a:r>
              <a:rPr lang="en-US" sz="2400" b="1" dirty="0">
                <a:solidFill>
                  <a:schemeClr val="accent5">
                    <a:lumMod val="50000"/>
                  </a:schemeClr>
                </a:solidFill>
              </a:rPr>
              <a:t> </a:t>
            </a:r>
            <a:r>
              <a:rPr lang="en-US" sz="2400" b="1" dirty="0" err="1">
                <a:solidFill>
                  <a:schemeClr val="accent5">
                    <a:lumMod val="50000"/>
                  </a:schemeClr>
                </a:solidFill>
              </a:rPr>
              <a:t>atau</a:t>
            </a:r>
            <a:r>
              <a:rPr lang="en-US" sz="2400" b="1" dirty="0">
                <a:solidFill>
                  <a:schemeClr val="accent5">
                    <a:lumMod val="50000"/>
                  </a:schemeClr>
                </a:solidFill>
              </a:rPr>
              <a:t> </a:t>
            </a:r>
            <a:r>
              <a:rPr lang="en-US" sz="2400" b="1" dirty="0" err="1">
                <a:solidFill>
                  <a:schemeClr val="accent5">
                    <a:lumMod val="50000"/>
                  </a:schemeClr>
                </a:solidFill>
              </a:rPr>
              <a:t>variansi</a:t>
            </a:r>
            <a:r>
              <a:rPr lang="en-US" sz="2400" b="1" dirty="0">
                <a:solidFill>
                  <a:schemeClr val="accent5">
                    <a:lumMod val="50000"/>
                  </a:schemeClr>
                </a:solidFill>
              </a:rPr>
              <a:t> </a:t>
            </a:r>
            <a:r>
              <a:rPr lang="en-US" sz="2400" b="1" i="1" dirty="0">
                <a:solidFill>
                  <a:schemeClr val="accent5">
                    <a:lumMod val="50000"/>
                  </a:schemeClr>
                </a:solidFill>
              </a:rPr>
              <a:t>(variance), </a:t>
            </a:r>
            <a:r>
              <a:rPr lang="en-US" sz="2400" b="1" dirty="0" err="1">
                <a:solidFill>
                  <a:schemeClr val="accent5">
                    <a:lumMod val="50000"/>
                  </a:schemeClr>
                </a:solidFill>
              </a:rPr>
              <a:t>standar</a:t>
            </a:r>
            <a:r>
              <a:rPr lang="en-US" sz="2400" b="1" dirty="0">
                <a:solidFill>
                  <a:schemeClr val="accent5">
                    <a:lumMod val="50000"/>
                  </a:schemeClr>
                </a:solidFill>
              </a:rPr>
              <a:t> </a:t>
            </a:r>
            <a:r>
              <a:rPr lang="en-US" sz="2400" b="1" dirty="0" err="1">
                <a:solidFill>
                  <a:schemeClr val="accent5">
                    <a:lumMod val="50000"/>
                  </a:schemeClr>
                </a:solidFill>
              </a:rPr>
              <a:t>deviasi</a:t>
            </a:r>
            <a:r>
              <a:rPr lang="en-US" sz="2400" b="1" dirty="0">
                <a:solidFill>
                  <a:schemeClr val="accent5">
                    <a:lumMod val="50000"/>
                  </a:schemeClr>
                </a:solidFill>
              </a:rPr>
              <a:t> (</a:t>
            </a:r>
            <a:r>
              <a:rPr lang="en-US" sz="2400" b="1" i="1" dirty="0">
                <a:solidFill>
                  <a:schemeClr val="accent5">
                    <a:lumMod val="50000"/>
                  </a:schemeClr>
                </a:solidFill>
              </a:rPr>
              <a:t>standard of deviation</a:t>
            </a:r>
            <a:r>
              <a:rPr lang="en-US" sz="2400" b="1" dirty="0">
                <a:solidFill>
                  <a:schemeClr val="accent5">
                    <a:lumMod val="50000"/>
                  </a:schemeClr>
                </a:solidFill>
              </a:rPr>
              <a:t>), </a:t>
            </a:r>
            <a:r>
              <a:rPr lang="en-US" sz="2400" b="1" dirty="0" err="1">
                <a:solidFill>
                  <a:schemeClr val="accent5">
                    <a:lumMod val="50000"/>
                  </a:schemeClr>
                </a:solidFill>
              </a:rPr>
              <a:t>jangkauan</a:t>
            </a:r>
            <a:r>
              <a:rPr lang="en-US" sz="2400" b="1" dirty="0">
                <a:solidFill>
                  <a:schemeClr val="accent5">
                    <a:lumMod val="50000"/>
                  </a:schemeClr>
                </a:solidFill>
              </a:rPr>
              <a:t> </a:t>
            </a:r>
            <a:r>
              <a:rPr lang="en-US" sz="2400" b="1" dirty="0" err="1">
                <a:solidFill>
                  <a:schemeClr val="accent5">
                    <a:lumMod val="50000"/>
                  </a:schemeClr>
                </a:solidFill>
              </a:rPr>
              <a:t>atau</a:t>
            </a:r>
            <a:r>
              <a:rPr lang="en-US" sz="2400" b="1" dirty="0">
                <a:solidFill>
                  <a:schemeClr val="accent5">
                    <a:lumMod val="50000"/>
                  </a:schemeClr>
                </a:solidFill>
              </a:rPr>
              <a:t> </a:t>
            </a:r>
            <a:r>
              <a:rPr lang="en-US" sz="2400" b="1" dirty="0" err="1">
                <a:solidFill>
                  <a:schemeClr val="accent5">
                    <a:lumMod val="50000"/>
                  </a:schemeClr>
                </a:solidFill>
              </a:rPr>
              <a:t>kisaran</a:t>
            </a:r>
            <a:r>
              <a:rPr lang="en-US" sz="2400" b="1" dirty="0">
                <a:solidFill>
                  <a:schemeClr val="accent5">
                    <a:lumMod val="50000"/>
                  </a:schemeClr>
                </a:solidFill>
              </a:rPr>
              <a:t> </a:t>
            </a:r>
            <a:r>
              <a:rPr lang="en-US" sz="2400" b="1" i="1" dirty="0">
                <a:solidFill>
                  <a:schemeClr val="accent5">
                    <a:lumMod val="50000"/>
                  </a:schemeClr>
                </a:solidFill>
              </a:rPr>
              <a:t>(range), </a:t>
            </a:r>
            <a:r>
              <a:rPr lang="en-US" sz="2400" b="1" dirty="0" err="1">
                <a:solidFill>
                  <a:schemeClr val="accent5">
                    <a:lumMod val="50000"/>
                  </a:schemeClr>
                </a:solidFill>
              </a:rPr>
              <a:t>jarak</a:t>
            </a:r>
            <a:r>
              <a:rPr lang="en-US" sz="2400" b="1" dirty="0">
                <a:solidFill>
                  <a:schemeClr val="accent5">
                    <a:lumMod val="50000"/>
                  </a:schemeClr>
                </a:solidFill>
              </a:rPr>
              <a:t> </a:t>
            </a:r>
            <a:r>
              <a:rPr lang="en-US" sz="2400" b="1" dirty="0" err="1">
                <a:solidFill>
                  <a:schemeClr val="accent5">
                    <a:lumMod val="50000"/>
                  </a:schemeClr>
                </a:solidFill>
              </a:rPr>
              <a:t>antar</a:t>
            </a:r>
            <a:r>
              <a:rPr lang="en-US" sz="2400" b="1" dirty="0">
                <a:solidFill>
                  <a:schemeClr val="accent5">
                    <a:lumMod val="50000"/>
                  </a:schemeClr>
                </a:solidFill>
              </a:rPr>
              <a:t> </a:t>
            </a:r>
            <a:r>
              <a:rPr lang="en-US" sz="2400" b="1" dirty="0" err="1">
                <a:solidFill>
                  <a:schemeClr val="accent5">
                    <a:lumMod val="50000"/>
                  </a:schemeClr>
                </a:solidFill>
              </a:rPr>
              <a:t>kuartil</a:t>
            </a:r>
            <a:r>
              <a:rPr lang="en-US" sz="2400" b="1" dirty="0">
                <a:solidFill>
                  <a:schemeClr val="accent5">
                    <a:lumMod val="50000"/>
                  </a:schemeClr>
                </a:solidFill>
              </a:rPr>
              <a:t> </a:t>
            </a:r>
            <a:r>
              <a:rPr lang="en-US" sz="2400" b="1" i="1" dirty="0">
                <a:solidFill>
                  <a:schemeClr val="accent5">
                    <a:lumMod val="50000"/>
                  </a:schemeClr>
                </a:solidFill>
              </a:rPr>
              <a:t>(inter quartile distance)</a:t>
            </a:r>
            <a:endParaRPr lang="en-US" sz="2400" b="1" dirty="0">
              <a:solidFill>
                <a:schemeClr val="accent5">
                  <a:lumMod val="50000"/>
                </a:schemeClr>
              </a:solidFill>
            </a:endParaRPr>
          </a:p>
          <a:p>
            <a:r>
              <a:rPr lang="en-US" sz="2800" b="1" dirty="0" err="1"/>
              <a:t>ukuran-ukuran</a:t>
            </a:r>
            <a:r>
              <a:rPr lang="en-US" sz="2800" b="1" dirty="0"/>
              <a:t> lain:</a:t>
            </a:r>
          </a:p>
          <a:p>
            <a:pPr lvl="1"/>
            <a:r>
              <a:rPr lang="en-US" sz="2400" b="1" dirty="0" err="1">
                <a:solidFill>
                  <a:schemeClr val="accent5">
                    <a:lumMod val="50000"/>
                  </a:schemeClr>
                </a:solidFill>
              </a:rPr>
              <a:t>proporsi</a:t>
            </a:r>
            <a:r>
              <a:rPr lang="en-US" sz="2400" b="1" dirty="0">
                <a:solidFill>
                  <a:schemeClr val="accent5">
                    <a:lumMod val="50000"/>
                  </a:schemeClr>
                </a:solidFill>
              </a:rPr>
              <a:t> (</a:t>
            </a:r>
            <a:r>
              <a:rPr lang="en-US" sz="2400" b="1" i="1" dirty="0">
                <a:solidFill>
                  <a:schemeClr val="accent5">
                    <a:lumMod val="50000"/>
                  </a:schemeClr>
                </a:solidFill>
              </a:rPr>
              <a:t>proportion</a:t>
            </a:r>
            <a:r>
              <a:rPr lang="en-US" sz="2400" b="1" dirty="0">
                <a:solidFill>
                  <a:schemeClr val="accent5">
                    <a:lumMod val="50000"/>
                  </a:schemeClr>
                </a:solidFill>
              </a:rPr>
              <a:t>), </a:t>
            </a:r>
            <a:r>
              <a:rPr lang="en-US" sz="2400" b="1" dirty="0" err="1">
                <a:solidFill>
                  <a:schemeClr val="accent5">
                    <a:lumMod val="50000"/>
                  </a:schemeClr>
                </a:solidFill>
              </a:rPr>
              <a:t>nisbah</a:t>
            </a:r>
            <a:r>
              <a:rPr lang="en-US" sz="2400" b="1" dirty="0">
                <a:solidFill>
                  <a:schemeClr val="accent5">
                    <a:lumMod val="50000"/>
                  </a:schemeClr>
                </a:solidFill>
              </a:rPr>
              <a:t> (</a:t>
            </a:r>
            <a:r>
              <a:rPr lang="en-US" sz="2400" b="1" i="1" dirty="0">
                <a:solidFill>
                  <a:schemeClr val="accent5">
                    <a:lumMod val="50000"/>
                  </a:schemeClr>
                </a:solidFill>
              </a:rPr>
              <a:t>ratio</a:t>
            </a:r>
            <a:r>
              <a:rPr lang="en-US" sz="2400" b="1" dirty="0">
                <a:solidFill>
                  <a:schemeClr val="accent5">
                    <a:lumMod val="50000"/>
                  </a:schemeClr>
                </a:solidFill>
              </a:rPr>
              <a:t>), </a:t>
            </a:r>
            <a:r>
              <a:rPr lang="en-US" sz="2400" b="1" dirty="0" err="1">
                <a:solidFill>
                  <a:schemeClr val="accent5">
                    <a:lumMod val="50000"/>
                  </a:schemeClr>
                </a:solidFill>
              </a:rPr>
              <a:t>persentase</a:t>
            </a:r>
            <a:r>
              <a:rPr lang="en-US" sz="2400" b="1" dirty="0">
                <a:solidFill>
                  <a:schemeClr val="accent5">
                    <a:lumMod val="50000"/>
                  </a:schemeClr>
                </a:solidFill>
              </a:rPr>
              <a:t> (p</a:t>
            </a:r>
            <a:r>
              <a:rPr lang="en-US" sz="2400" b="1" i="1" dirty="0">
                <a:solidFill>
                  <a:schemeClr val="accent5">
                    <a:lumMod val="50000"/>
                  </a:schemeClr>
                </a:solidFill>
              </a:rPr>
              <a:t>ercentage), </a:t>
            </a:r>
            <a:r>
              <a:rPr lang="en-US" sz="2400" b="1" dirty="0" err="1">
                <a:solidFill>
                  <a:schemeClr val="accent5">
                    <a:lumMod val="50000"/>
                  </a:schemeClr>
                </a:solidFill>
              </a:rPr>
              <a:t>peragam</a:t>
            </a:r>
            <a:r>
              <a:rPr lang="en-US" sz="2400" b="1" dirty="0">
                <a:solidFill>
                  <a:schemeClr val="accent5">
                    <a:lumMod val="50000"/>
                  </a:schemeClr>
                </a:solidFill>
              </a:rPr>
              <a:t> </a:t>
            </a:r>
            <a:r>
              <a:rPr lang="en-US" sz="2400" b="1" i="1" dirty="0">
                <a:solidFill>
                  <a:schemeClr val="accent5">
                    <a:lumMod val="50000"/>
                  </a:schemeClr>
                </a:solidFill>
              </a:rPr>
              <a:t>(covariance).</a:t>
            </a:r>
            <a:endParaRPr lang="en-US" sz="2400" b="1" dirty="0">
              <a:solidFill>
                <a:schemeClr val="accent5">
                  <a:lumMod val="50000"/>
                </a:schemeClr>
              </a:solidFill>
            </a:endParaRPr>
          </a:p>
        </p:txBody>
      </p:sp>
    </p:spTree>
    <p:extLst>
      <p:ext uri="{BB962C8B-B14F-4D97-AF65-F5344CB8AC3E}">
        <p14:creationId xmlns:p14="http://schemas.microsoft.com/office/powerpoint/2010/main" val="124171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048A9AC-DA59-42F4-876D-7B61C085E932}"/>
              </a:ext>
            </a:extLst>
          </p:cNvPr>
          <p:cNvGraphicFramePr>
            <a:graphicFrameLocks noGrp="1"/>
          </p:cNvGraphicFramePr>
          <p:nvPr>
            <p:extLst>
              <p:ext uri="{D42A27DB-BD31-4B8C-83A1-F6EECF244321}">
                <p14:modId xmlns:p14="http://schemas.microsoft.com/office/powerpoint/2010/main" val="1489252399"/>
              </p:ext>
            </p:extLst>
          </p:nvPr>
        </p:nvGraphicFramePr>
        <p:xfrm>
          <a:off x="765821" y="620688"/>
          <a:ext cx="10657182" cy="5760651"/>
        </p:xfrm>
        <a:graphic>
          <a:graphicData uri="http://schemas.openxmlformats.org/drawingml/2006/table">
            <a:tbl>
              <a:tblPr>
                <a:tableStyleId>{5C22544A-7EE6-4342-B048-85BDC9FD1C3A}</a:tableStyleId>
              </a:tblPr>
              <a:tblGrid>
                <a:gridCol w="1623139">
                  <a:extLst>
                    <a:ext uri="{9D8B030D-6E8A-4147-A177-3AD203B41FA5}">
                      <a16:colId xmlns:a16="http://schemas.microsoft.com/office/drawing/2014/main" val="2762495429"/>
                    </a:ext>
                  </a:extLst>
                </a:gridCol>
                <a:gridCol w="1923141">
                  <a:extLst>
                    <a:ext uri="{9D8B030D-6E8A-4147-A177-3AD203B41FA5}">
                      <a16:colId xmlns:a16="http://schemas.microsoft.com/office/drawing/2014/main" val="1942837803"/>
                    </a:ext>
                  </a:extLst>
                </a:gridCol>
                <a:gridCol w="1923141">
                  <a:extLst>
                    <a:ext uri="{9D8B030D-6E8A-4147-A177-3AD203B41FA5}">
                      <a16:colId xmlns:a16="http://schemas.microsoft.com/office/drawing/2014/main" val="1374066725"/>
                    </a:ext>
                  </a:extLst>
                </a:gridCol>
                <a:gridCol w="1923141">
                  <a:extLst>
                    <a:ext uri="{9D8B030D-6E8A-4147-A177-3AD203B41FA5}">
                      <a16:colId xmlns:a16="http://schemas.microsoft.com/office/drawing/2014/main" val="3330296094"/>
                    </a:ext>
                  </a:extLst>
                </a:gridCol>
                <a:gridCol w="1923141">
                  <a:extLst>
                    <a:ext uri="{9D8B030D-6E8A-4147-A177-3AD203B41FA5}">
                      <a16:colId xmlns:a16="http://schemas.microsoft.com/office/drawing/2014/main" val="3860675975"/>
                    </a:ext>
                  </a:extLst>
                </a:gridCol>
                <a:gridCol w="1341479">
                  <a:extLst>
                    <a:ext uri="{9D8B030D-6E8A-4147-A177-3AD203B41FA5}">
                      <a16:colId xmlns:a16="http://schemas.microsoft.com/office/drawing/2014/main" val="1637248589"/>
                    </a:ext>
                  </a:extLst>
                </a:gridCol>
              </a:tblGrid>
              <a:tr h="245404">
                <a:tc gridSpan="6">
                  <a:txBody>
                    <a:bodyPr/>
                    <a:lstStyle/>
                    <a:p>
                      <a:pPr marL="38100" marR="38100" algn="ctr">
                        <a:lnSpc>
                          <a:spcPts val="1600"/>
                        </a:lnSpc>
                        <a:spcBef>
                          <a:spcPts val="0"/>
                        </a:spcBef>
                        <a:spcAft>
                          <a:spcPts val="0"/>
                        </a:spcAft>
                      </a:pPr>
                      <a:r>
                        <a:rPr lang="en-US" sz="2000">
                          <a:effectLst/>
                        </a:rPr>
                        <a:t>Statistics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3180277"/>
                  </a:ext>
                </a:extLst>
              </a:tr>
              <a:tr h="703967">
                <a:tc gridSpan="2">
                  <a:txBody>
                    <a:bodyPr/>
                    <a:lstStyle/>
                    <a:p>
                      <a:pPr marL="0" marR="0">
                        <a:lnSpc>
                          <a:spcPct val="107000"/>
                        </a:lnSpc>
                        <a:spcBef>
                          <a:spcPts val="0"/>
                        </a:spcBef>
                        <a:spcAft>
                          <a:spcPts val="0"/>
                        </a:spcAft>
                      </a:pPr>
                      <a:r>
                        <a:rPr lang="en-US" sz="2000">
                          <a:effectLst/>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ctr">
                        <a:lnSpc>
                          <a:spcPts val="1600"/>
                        </a:lnSpc>
                        <a:spcBef>
                          <a:spcPts val="0"/>
                        </a:spcBef>
                        <a:spcAft>
                          <a:spcPts val="0"/>
                        </a:spcAft>
                      </a:pPr>
                      <a:r>
                        <a:rPr lang="en-US" sz="2000">
                          <a:effectLst/>
                        </a:rPr>
                        <a:t>tingkat produksi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2000">
                          <a:effectLst/>
                        </a:rPr>
                        <a:t>kepatuhan terhadap peraturan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2000">
                          <a:effectLst/>
                        </a:rPr>
                        <a:t>kadar keberagamaan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Bef>
                          <a:spcPts val="0"/>
                        </a:spcBef>
                        <a:spcAft>
                          <a:spcPts val="0"/>
                        </a:spcAft>
                      </a:pPr>
                      <a:r>
                        <a:rPr lang="en-US" sz="2000">
                          <a:effectLst/>
                        </a:rPr>
                        <a:t>age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127913"/>
                  </a:ext>
                </a:extLst>
              </a:tr>
              <a:tr h="245404">
                <a:tc rowSpan="2">
                  <a:txBody>
                    <a:bodyPr/>
                    <a:lstStyle/>
                    <a:p>
                      <a:pPr marL="38100" marR="38100">
                        <a:lnSpc>
                          <a:spcPts val="1600"/>
                        </a:lnSpc>
                        <a:spcBef>
                          <a:spcPts val="0"/>
                        </a:spcBef>
                        <a:spcAft>
                          <a:spcPts val="0"/>
                        </a:spcAft>
                      </a:pPr>
                      <a:r>
                        <a:rPr lang="en-US" sz="2000">
                          <a:effectLst/>
                        </a:rPr>
                        <a:t>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2000">
                          <a:effectLst/>
                        </a:rPr>
                        <a:t>Valid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357529"/>
                  </a:ext>
                </a:extLst>
              </a:tr>
              <a:tr h="245404">
                <a:tc vMerge="1">
                  <a:txBody>
                    <a:bodyPr/>
                    <a:lstStyle/>
                    <a:p>
                      <a:endParaRPr lang="en-US"/>
                    </a:p>
                  </a:txBody>
                  <a:tcPr/>
                </a:tc>
                <a:tc>
                  <a:txBody>
                    <a:bodyPr/>
                    <a:lstStyle/>
                    <a:p>
                      <a:pPr marL="38100" marR="38100">
                        <a:lnSpc>
                          <a:spcPts val="1600"/>
                        </a:lnSpc>
                        <a:spcBef>
                          <a:spcPts val="0"/>
                        </a:spcBef>
                        <a:spcAft>
                          <a:spcPts val="0"/>
                        </a:spcAft>
                      </a:pPr>
                      <a:r>
                        <a:rPr lang="en-US" sz="2000">
                          <a:effectLst/>
                        </a:rPr>
                        <a:t>Missing</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767966"/>
                  </a:ext>
                </a:extLst>
              </a:tr>
              <a:tr h="245404">
                <a:tc gridSpan="2">
                  <a:txBody>
                    <a:bodyPr/>
                    <a:lstStyle/>
                    <a:p>
                      <a:pPr marL="38100" marR="38100">
                        <a:lnSpc>
                          <a:spcPts val="1600"/>
                        </a:lnSpc>
                        <a:spcBef>
                          <a:spcPts val="0"/>
                        </a:spcBef>
                        <a:spcAft>
                          <a:spcPts val="0"/>
                        </a:spcAft>
                      </a:pPr>
                      <a:r>
                        <a:rPr lang="en-US" sz="2000">
                          <a:effectLst/>
                        </a:rPr>
                        <a:t>Mean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3491.1747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52.23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39.85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48.05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638608"/>
                  </a:ext>
                </a:extLst>
              </a:tr>
              <a:tr h="245404">
                <a:tc gridSpan="2">
                  <a:txBody>
                    <a:bodyPr/>
                    <a:lstStyle/>
                    <a:p>
                      <a:pPr marL="38100" marR="38100">
                        <a:lnSpc>
                          <a:spcPts val="1600"/>
                        </a:lnSpc>
                        <a:spcBef>
                          <a:spcPts val="0"/>
                        </a:spcBef>
                        <a:spcAft>
                          <a:spcPts val="0"/>
                        </a:spcAft>
                      </a:pPr>
                      <a:r>
                        <a:rPr lang="en-US" sz="2000">
                          <a:effectLst/>
                        </a:rPr>
                        <a:t>Median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3178.9763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48.00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38.40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47.00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904228"/>
                  </a:ext>
                </a:extLst>
              </a:tr>
              <a:tr h="245404">
                <a:tc gridSpan="2">
                  <a:txBody>
                    <a:bodyPr/>
                    <a:lstStyle/>
                    <a:p>
                      <a:pPr marL="38100" marR="38100">
                        <a:lnSpc>
                          <a:spcPts val="1600"/>
                        </a:lnSpc>
                        <a:spcBef>
                          <a:spcPts val="0"/>
                        </a:spcBef>
                        <a:spcAft>
                          <a:spcPts val="0"/>
                        </a:spcAft>
                      </a:pPr>
                      <a:r>
                        <a:rPr lang="en-US" sz="2000">
                          <a:effectLst/>
                        </a:rPr>
                        <a:t>Mode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3180.96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42</a:t>
                      </a:r>
                      <a:r>
                        <a:rPr lang="en-US" sz="2000" baseline="30000">
                          <a:effectLst/>
                        </a:rPr>
                        <a:t>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644436"/>
                  </a:ext>
                </a:extLst>
              </a:tr>
              <a:tr h="245404">
                <a:tc gridSpan="2">
                  <a:txBody>
                    <a:bodyPr/>
                    <a:lstStyle/>
                    <a:p>
                      <a:pPr marL="38100" marR="38100">
                        <a:lnSpc>
                          <a:spcPts val="1600"/>
                        </a:lnSpc>
                        <a:spcBef>
                          <a:spcPts val="0"/>
                        </a:spcBef>
                        <a:spcAft>
                          <a:spcPts val="0"/>
                        </a:spcAft>
                      </a:pPr>
                      <a:r>
                        <a:rPr lang="en-US" sz="2000">
                          <a:effectLst/>
                        </a:rPr>
                        <a:t>Std. Deviation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861.87655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14.812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8.102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12.068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276224"/>
                  </a:ext>
                </a:extLst>
              </a:tr>
              <a:tr h="319706">
                <a:tc gridSpan="2">
                  <a:txBody>
                    <a:bodyPr/>
                    <a:lstStyle/>
                    <a:p>
                      <a:pPr marL="38100" marR="38100">
                        <a:lnSpc>
                          <a:spcPts val="1600"/>
                        </a:lnSpc>
                        <a:spcBef>
                          <a:spcPts val="0"/>
                        </a:spcBef>
                        <a:spcAft>
                          <a:spcPts val="0"/>
                        </a:spcAft>
                      </a:pPr>
                      <a:r>
                        <a:rPr lang="en-US" sz="2000">
                          <a:effectLst/>
                        </a:rPr>
                        <a:t>Variance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742831.182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219.389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65.641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145.626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748828"/>
                  </a:ext>
                </a:extLst>
              </a:tr>
              <a:tr h="245404">
                <a:tc gridSpan="2">
                  <a:txBody>
                    <a:bodyPr/>
                    <a:lstStyle/>
                    <a:p>
                      <a:pPr marL="38100" marR="38100">
                        <a:lnSpc>
                          <a:spcPts val="1600"/>
                        </a:lnSpc>
                        <a:spcBef>
                          <a:spcPts val="0"/>
                        </a:spcBef>
                        <a:spcAft>
                          <a:spcPts val="0"/>
                        </a:spcAft>
                      </a:pPr>
                      <a:r>
                        <a:rPr lang="en-US" sz="2000">
                          <a:effectLst/>
                        </a:rPr>
                        <a:t>Skewness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1.639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.409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.354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.254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20180"/>
                  </a:ext>
                </a:extLst>
              </a:tr>
              <a:tr h="245404">
                <a:tc gridSpan="2">
                  <a:txBody>
                    <a:bodyPr/>
                    <a:lstStyle/>
                    <a:p>
                      <a:pPr marL="38100" marR="38100">
                        <a:lnSpc>
                          <a:spcPts val="1600"/>
                        </a:lnSpc>
                        <a:spcBef>
                          <a:spcPts val="0"/>
                        </a:spcBef>
                        <a:spcAft>
                          <a:spcPts val="0"/>
                        </a:spcAft>
                      </a:pPr>
                      <a:r>
                        <a:rPr lang="en-US" sz="2000">
                          <a:effectLst/>
                        </a:rPr>
                        <a:t>Std. Error of Skewness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.357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.357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.357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.357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84950"/>
                  </a:ext>
                </a:extLst>
              </a:tr>
              <a:tr h="319706">
                <a:tc gridSpan="2">
                  <a:txBody>
                    <a:bodyPr/>
                    <a:lstStyle/>
                    <a:p>
                      <a:pPr marL="38100" marR="38100">
                        <a:lnSpc>
                          <a:spcPts val="1600"/>
                        </a:lnSpc>
                        <a:spcBef>
                          <a:spcPts val="0"/>
                        </a:spcBef>
                        <a:spcAft>
                          <a:spcPts val="0"/>
                        </a:spcAft>
                      </a:pPr>
                      <a:r>
                        <a:rPr lang="en-US" sz="2000">
                          <a:effectLst/>
                        </a:rPr>
                        <a:t>Kurtosis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2.551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-.818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-.753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-.230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759286"/>
                  </a:ext>
                </a:extLst>
              </a:tr>
              <a:tr h="245404">
                <a:tc gridSpan="2">
                  <a:txBody>
                    <a:bodyPr/>
                    <a:lstStyle/>
                    <a:p>
                      <a:pPr marL="38100" marR="38100">
                        <a:lnSpc>
                          <a:spcPts val="1600"/>
                        </a:lnSpc>
                        <a:spcBef>
                          <a:spcPts val="0"/>
                        </a:spcBef>
                        <a:spcAft>
                          <a:spcPts val="0"/>
                        </a:spcAft>
                      </a:pPr>
                      <a:r>
                        <a:rPr lang="en-US" sz="2000">
                          <a:effectLst/>
                        </a:rPr>
                        <a:t>Std. Error of Kurtosis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.702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.702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602161"/>
                  </a:ext>
                </a:extLst>
              </a:tr>
              <a:tr h="245404">
                <a:tc gridSpan="2">
                  <a:txBody>
                    <a:bodyPr/>
                    <a:lstStyle/>
                    <a:p>
                      <a:pPr marL="38100" marR="38100">
                        <a:lnSpc>
                          <a:spcPts val="1600"/>
                        </a:lnSpc>
                        <a:spcBef>
                          <a:spcPts val="0"/>
                        </a:spcBef>
                        <a:spcAft>
                          <a:spcPts val="0"/>
                        </a:spcAft>
                      </a:pPr>
                      <a:r>
                        <a:rPr lang="en-US" sz="2000">
                          <a:effectLst/>
                        </a:rPr>
                        <a:t>Range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3980.80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56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51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434249"/>
                  </a:ext>
                </a:extLst>
              </a:tr>
              <a:tr h="245404">
                <a:tc gridSpan="2">
                  <a:txBody>
                    <a:bodyPr/>
                    <a:lstStyle/>
                    <a:p>
                      <a:pPr marL="38100" marR="38100">
                        <a:lnSpc>
                          <a:spcPts val="1600"/>
                        </a:lnSpc>
                        <a:spcBef>
                          <a:spcPts val="0"/>
                        </a:spcBef>
                        <a:spcAft>
                          <a:spcPts val="0"/>
                        </a:spcAft>
                      </a:pPr>
                      <a:r>
                        <a:rPr lang="en-US" sz="2000">
                          <a:effectLst/>
                        </a:rPr>
                        <a:t>Minimum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2371.83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789921"/>
                  </a:ext>
                </a:extLst>
              </a:tr>
              <a:tr h="245404">
                <a:tc gridSpan="2">
                  <a:txBody>
                    <a:bodyPr/>
                    <a:lstStyle/>
                    <a:p>
                      <a:pPr marL="38100" marR="38100">
                        <a:lnSpc>
                          <a:spcPts val="1600"/>
                        </a:lnSpc>
                        <a:spcBef>
                          <a:spcPts val="0"/>
                        </a:spcBef>
                        <a:spcAft>
                          <a:spcPts val="0"/>
                        </a:spcAft>
                      </a:pPr>
                      <a:r>
                        <a:rPr lang="en-US" sz="2000">
                          <a:effectLst/>
                        </a:rPr>
                        <a:t>Maximum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6352.63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82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58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75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507609"/>
                  </a:ext>
                </a:extLst>
              </a:tr>
              <a:tr h="245404">
                <a:tc gridSpan="2">
                  <a:txBody>
                    <a:bodyPr/>
                    <a:lstStyle/>
                    <a:p>
                      <a:pPr marL="38100" marR="38100">
                        <a:lnSpc>
                          <a:spcPts val="1600"/>
                        </a:lnSpc>
                        <a:spcBef>
                          <a:spcPts val="0"/>
                        </a:spcBef>
                        <a:spcAft>
                          <a:spcPts val="0"/>
                        </a:spcAft>
                      </a:pPr>
                      <a:r>
                        <a:rPr lang="en-US" sz="2000">
                          <a:effectLst/>
                        </a:rPr>
                        <a:t>Sum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38100" marR="38100" algn="r">
                        <a:lnSpc>
                          <a:spcPts val="1600"/>
                        </a:lnSpc>
                        <a:spcBef>
                          <a:spcPts val="0"/>
                        </a:spcBef>
                        <a:spcAft>
                          <a:spcPts val="0"/>
                        </a:spcAft>
                      </a:pPr>
                      <a:r>
                        <a:rPr lang="en-US" sz="2000">
                          <a:effectLst/>
                        </a:rPr>
                        <a:t>153611.69</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2298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1753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2114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747952"/>
                  </a:ext>
                </a:extLst>
              </a:tr>
              <a:tr h="245404">
                <a:tc rowSpan="3">
                  <a:txBody>
                    <a:bodyPr/>
                    <a:lstStyle/>
                    <a:p>
                      <a:pPr marL="38100" marR="38100">
                        <a:lnSpc>
                          <a:spcPts val="1600"/>
                        </a:lnSpc>
                        <a:spcBef>
                          <a:spcPts val="0"/>
                        </a:spcBef>
                        <a:spcAft>
                          <a:spcPts val="0"/>
                        </a:spcAft>
                      </a:pPr>
                      <a:r>
                        <a:rPr lang="en-US" sz="2000">
                          <a:effectLst/>
                        </a:rPr>
                        <a:t>Percentiles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2000">
                          <a:effectLst/>
                        </a:rPr>
                        <a:t>25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3003.0400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40.50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33.20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39.25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645369"/>
                  </a:ext>
                </a:extLst>
              </a:tr>
              <a:tr h="245404">
                <a:tc vMerge="1">
                  <a:txBody>
                    <a:bodyPr/>
                    <a:lstStyle/>
                    <a:p>
                      <a:endParaRPr lang="en-US"/>
                    </a:p>
                  </a:txBody>
                  <a:tcPr/>
                </a:tc>
                <a:tc>
                  <a:txBody>
                    <a:bodyPr/>
                    <a:lstStyle/>
                    <a:p>
                      <a:pPr marL="38100" marR="38100">
                        <a:lnSpc>
                          <a:spcPts val="1600"/>
                        </a:lnSpc>
                        <a:spcBef>
                          <a:spcPts val="0"/>
                        </a:spcBef>
                        <a:spcAft>
                          <a:spcPts val="0"/>
                        </a:spcAft>
                      </a:pPr>
                      <a:r>
                        <a:rPr lang="en-US" sz="2000">
                          <a:effectLst/>
                        </a:rPr>
                        <a:t>50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3178.9763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48.00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38.40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47.00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368696"/>
                  </a:ext>
                </a:extLst>
              </a:tr>
              <a:tr h="245404">
                <a:tc vMerge="1">
                  <a:txBody>
                    <a:bodyPr/>
                    <a:lstStyle/>
                    <a:p>
                      <a:endParaRPr lang="en-US"/>
                    </a:p>
                  </a:txBody>
                  <a:tcPr/>
                </a:tc>
                <a:tc>
                  <a:txBody>
                    <a:bodyPr/>
                    <a:lstStyle/>
                    <a:p>
                      <a:pPr marL="38100" marR="38100">
                        <a:lnSpc>
                          <a:spcPts val="1600"/>
                        </a:lnSpc>
                        <a:spcBef>
                          <a:spcPts val="0"/>
                        </a:spcBef>
                        <a:spcAft>
                          <a:spcPts val="0"/>
                        </a:spcAft>
                      </a:pPr>
                      <a:r>
                        <a:rPr lang="en-US" sz="2000">
                          <a:effectLst/>
                        </a:rPr>
                        <a:t>75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3723.7138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63.50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46.60</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ts val="1600"/>
                        </a:lnSpc>
                        <a:spcBef>
                          <a:spcPts val="0"/>
                        </a:spcBef>
                        <a:spcAft>
                          <a:spcPts val="0"/>
                        </a:spcAft>
                      </a:pPr>
                      <a:r>
                        <a:rPr lang="en-US" sz="2000">
                          <a:effectLst/>
                        </a:rPr>
                        <a:t>56.75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739341"/>
                  </a:ext>
                </a:extLst>
              </a:tr>
              <a:tr h="245404">
                <a:tc gridSpan="6">
                  <a:txBody>
                    <a:bodyPr/>
                    <a:lstStyle/>
                    <a:p>
                      <a:pPr marL="38100" marR="38100">
                        <a:lnSpc>
                          <a:spcPts val="1600"/>
                        </a:lnSpc>
                        <a:spcBef>
                          <a:spcPts val="0"/>
                        </a:spcBef>
                        <a:spcAft>
                          <a:spcPts val="0"/>
                        </a:spcAft>
                      </a:pPr>
                      <a:r>
                        <a:rPr lang="en-US" sz="2000" dirty="0">
                          <a:effectLst/>
                        </a:rPr>
                        <a:t>a. Multiple modes exist. The smallest value is shown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042" marR="33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5997466"/>
                  </a:ext>
                </a:extLst>
              </a:tr>
            </a:tbl>
          </a:graphicData>
        </a:graphic>
      </p:graphicFrame>
    </p:spTree>
    <p:extLst>
      <p:ext uri="{BB962C8B-B14F-4D97-AF65-F5344CB8AC3E}">
        <p14:creationId xmlns:p14="http://schemas.microsoft.com/office/powerpoint/2010/main" val="124179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715D601-CE18-4EE1-812B-40DA9D60EB59}"/>
              </a:ext>
            </a:extLst>
          </p:cNvPr>
          <p:cNvSpPr>
            <a:spLocks noChangeArrowheads="1"/>
          </p:cNvSpPr>
          <p:nvPr/>
        </p:nvSpPr>
        <p:spPr bwMode="auto">
          <a:xfrm>
            <a:off x="1827212" y="838200"/>
            <a:ext cx="83820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371600" algn="l"/>
                <a:tab pos="4746625" algn="l"/>
                <a:tab pos="5768975" algn="l"/>
              </a:tabLst>
              <a:defRPr>
                <a:solidFill>
                  <a:schemeClr val="tx1"/>
                </a:solidFill>
                <a:latin typeface="Arial" panose="020B0604020202020204" pitchFamily="34" charset="0"/>
              </a:defRPr>
            </a:lvl1pPr>
            <a:lvl2pPr>
              <a:tabLst>
                <a:tab pos="1371600" algn="l"/>
                <a:tab pos="4746625" algn="l"/>
                <a:tab pos="5768975" algn="l"/>
              </a:tabLst>
              <a:defRPr>
                <a:solidFill>
                  <a:schemeClr val="tx1"/>
                </a:solidFill>
                <a:latin typeface="Arial" panose="020B0604020202020204" pitchFamily="34" charset="0"/>
              </a:defRPr>
            </a:lvl2pPr>
            <a:lvl3pPr>
              <a:tabLst>
                <a:tab pos="1371600" algn="l"/>
                <a:tab pos="4746625" algn="l"/>
                <a:tab pos="5768975" algn="l"/>
              </a:tabLst>
              <a:defRPr>
                <a:solidFill>
                  <a:schemeClr val="tx1"/>
                </a:solidFill>
                <a:latin typeface="Arial" panose="020B0604020202020204" pitchFamily="34" charset="0"/>
              </a:defRPr>
            </a:lvl3pPr>
            <a:lvl4pPr>
              <a:tabLst>
                <a:tab pos="1371600" algn="l"/>
                <a:tab pos="4746625" algn="l"/>
                <a:tab pos="5768975" algn="l"/>
              </a:tabLst>
              <a:defRPr>
                <a:solidFill>
                  <a:schemeClr val="tx1"/>
                </a:solidFill>
                <a:latin typeface="Arial" panose="020B0604020202020204" pitchFamily="34" charset="0"/>
              </a:defRPr>
            </a:lvl4pPr>
            <a:lvl5pPr>
              <a:tabLst>
                <a:tab pos="1371600" algn="l"/>
                <a:tab pos="4746625" algn="l"/>
                <a:tab pos="5768975" algn="l"/>
              </a:tabLst>
              <a:defRPr>
                <a:solidFill>
                  <a:schemeClr val="tx1"/>
                </a:solidFill>
                <a:latin typeface="Arial" panose="020B0604020202020204" pitchFamily="34" charset="0"/>
              </a:defRPr>
            </a:lvl5pPr>
            <a:lvl6pPr fontAlgn="base">
              <a:spcBef>
                <a:spcPct val="0"/>
              </a:spcBef>
              <a:spcAft>
                <a:spcPct val="0"/>
              </a:spcAft>
              <a:tabLst>
                <a:tab pos="1371600" algn="l"/>
                <a:tab pos="4746625" algn="l"/>
                <a:tab pos="5768975" algn="l"/>
              </a:tabLst>
              <a:defRPr>
                <a:solidFill>
                  <a:schemeClr val="tx1"/>
                </a:solidFill>
                <a:latin typeface="Arial" panose="020B0604020202020204" pitchFamily="34" charset="0"/>
              </a:defRPr>
            </a:lvl6pPr>
            <a:lvl7pPr fontAlgn="base">
              <a:spcBef>
                <a:spcPct val="0"/>
              </a:spcBef>
              <a:spcAft>
                <a:spcPct val="0"/>
              </a:spcAft>
              <a:tabLst>
                <a:tab pos="1371600" algn="l"/>
                <a:tab pos="4746625" algn="l"/>
                <a:tab pos="5768975" algn="l"/>
              </a:tabLst>
              <a:defRPr>
                <a:solidFill>
                  <a:schemeClr val="tx1"/>
                </a:solidFill>
                <a:latin typeface="Arial" panose="020B0604020202020204" pitchFamily="34" charset="0"/>
              </a:defRPr>
            </a:lvl7pPr>
            <a:lvl8pPr fontAlgn="base">
              <a:spcBef>
                <a:spcPct val="0"/>
              </a:spcBef>
              <a:spcAft>
                <a:spcPct val="0"/>
              </a:spcAft>
              <a:tabLst>
                <a:tab pos="1371600" algn="l"/>
                <a:tab pos="4746625" algn="l"/>
                <a:tab pos="5768975" algn="l"/>
              </a:tabLst>
              <a:defRPr>
                <a:solidFill>
                  <a:schemeClr val="tx1"/>
                </a:solidFill>
                <a:latin typeface="Arial" panose="020B0604020202020204" pitchFamily="34" charset="0"/>
              </a:defRPr>
            </a:lvl8pPr>
            <a:lvl9pPr fontAlgn="base">
              <a:spcBef>
                <a:spcPct val="0"/>
              </a:spcBef>
              <a:spcAft>
                <a:spcPct val="0"/>
              </a:spcAft>
              <a:tabLst>
                <a:tab pos="1371600" algn="l"/>
                <a:tab pos="4746625" algn="l"/>
                <a:tab pos="5768975" algn="l"/>
              </a:tabLst>
              <a:defRPr>
                <a:solidFill>
                  <a:schemeClr val="tx1"/>
                </a:solidFill>
                <a:latin typeface="Arial" panose="020B0604020202020204" pitchFamily="34" charset="0"/>
              </a:defRPr>
            </a:lvl9pPr>
          </a:lstStyle>
          <a:p>
            <a:r>
              <a:rPr lang="en-US" altLang="en-US" b="1" dirty="0"/>
              <a:t>Descriptive Statistics</a:t>
            </a:r>
          </a:p>
          <a:p>
            <a:endParaRPr lang="en-US" altLang="en-US" b="1" dirty="0"/>
          </a:p>
          <a:p>
            <a:r>
              <a:rPr lang="en-US" altLang="en-US" b="1" dirty="0"/>
              <a:t>Variable        N     Mean   Median  Tr Mean    </a:t>
            </a:r>
            <a:r>
              <a:rPr lang="en-US" altLang="en-US" b="1" dirty="0" err="1"/>
              <a:t>StDev</a:t>
            </a:r>
            <a:r>
              <a:rPr lang="en-US" altLang="en-US" b="1" dirty="0"/>
              <a:t>  	SE Mean</a:t>
            </a:r>
          </a:p>
          <a:p>
            <a:r>
              <a:rPr lang="en-US" altLang="en-US" b="1" dirty="0" err="1"/>
              <a:t>tahanja</a:t>
            </a:r>
            <a:r>
              <a:rPr lang="en-US" altLang="en-US" b="1" dirty="0"/>
              <a:t>        	23    3.152    3.200    3.157    	1.035    	0.216</a:t>
            </a:r>
          </a:p>
          <a:p>
            <a:r>
              <a:rPr lang="en-US" altLang="en-US" b="1" dirty="0" err="1"/>
              <a:t>miliksah</a:t>
            </a:r>
            <a:r>
              <a:rPr lang="en-US" altLang="en-US" b="1" dirty="0"/>
              <a:t>       	23    43.65    42.00    43.57    	11.12     	2.32</a:t>
            </a:r>
          </a:p>
          <a:p>
            <a:r>
              <a:rPr lang="en-US" altLang="en-US" b="1" dirty="0" err="1"/>
              <a:t>usia</a:t>
            </a:r>
            <a:r>
              <a:rPr lang="en-US" altLang="en-US" b="1" dirty="0"/>
              <a:t>           	23    34.87    34.00    34.86     	7.60     	1.58</a:t>
            </a:r>
          </a:p>
          <a:p>
            <a:r>
              <a:rPr lang="en-US" altLang="en-US" b="1" dirty="0" err="1"/>
              <a:t>lingtnan</a:t>
            </a:r>
            <a:r>
              <a:rPr lang="en-US" altLang="en-US" b="1" dirty="0"/>
              <a:t>       	23    69.48    73.00    69.81    	13.52    	2.82</a:t>
            </a:r>
          </a:p>
          <a:p>
            <a:r>
              <a:rPr lang="en-US" altLang="en-US" b="1" dirty="0" err="1"/>
              <a:t>fisik</a:t>
            </a:r>
            <a:r>
              <a:rPr lang="en-US" altLang="en-US" b="1" dirty="0"/>
              <a:t>          	23    33.65    35.00    34.33     	5.56     	1.16</a:t>
            </a:r>
          </a:p>
          <a:p>
            <a:endParaRPr lang="en-US" altLang="en-US" b="1" dirty="0"/>
          </a:p>
          <a:p>
            <a:r>
              <a:rPr lang="en-US" altLang="en-US" b="1" dirty="0"/>
              <a:t>Variable     	 Min      Max       Q1       Q3</a:t>
            </a:r>
          </a:p>
          <a:p>
            <a:r>
              <a:rPr lang="en-US" altLang="en-US" b="1" dirty="0" err="1"/>
              <a:t>tahanja</a:t>
            </a:r>
            <a:r>
              <a:rPr lang="en-US" altLang="en-US" b="1" dirty="0"/>
              <a:t>     	1.500    4.700    2.300    4.200</a:t>
            </a:r>
          </a:p>
          <a:p>
            <a:r>
              <a:rPr lang="en-US" altLang="en-US" b="1" dirty="0" err="1"/>
              <a:t>miliksah</a:t>
            </a:r>
            <a:r>
              <a:rPr lang="en-US" altLang="en-US" b="1" dirty="0"/>
              <a:t>    	22.00    67.00    35.00    54.00</a:t>
            </a:r>
          </a:p>
          <a:p>
            <a:r>
              <a:rPr lang="en-US" altLang="en-US" b="1" dirty="0" err="1"/>
              <a:t>usia</a:t>
            </a:r>
            <a:r>
              <a:rPr lang="en-US" altLang="en-US" b="1" dirty="0"/>
              <a:t>        	23.00    47.00    28.00    42.00</a:t>
            </a:r>
          </a:p>
          <a:p>
            <a:r>
              <a:rPr lang="en-US" altLang="en-US" b="1" dirty="0" err="1"/>
              <a:t>lingtnan</a:t>
            </a:r>
            <a:r>
              <a:rPr lang="en-US" altLang="en-US" b="1" dirty="0"/>
              <a:t>    	45.00    87.00    58.00    80.00</a:t>
            </a:r>
          </a:p>
          <a:p>
            <a:r>
              <a:rPr lang="en-US" altLang="en-US" b="1" dirty="0" err="1"/>
              <a:t>fisik</a:t>
            </a:r>
            <a:r>
              <a:rPr lang="en-US" altLang="en-US" b="1" dirty="0"/>
              <a:t>       	14.00    39.00    33.00    37.00</a:t>
            </a:r>
            <a:endParaRPr lang="en-US" altLang="en-US" b="1" dirty="0">
              <a:latin typeface="Courier"/>
            </a:endParaRPr>
          </a:p>
        </p:txBody>
      </p:sp>
      <p:graphicFrame>
        <p:nvGraphicFramePr>
          <p:cNvPr id="4" name="Table 3">
            <a:extLst>
              <a:ext uri="{FF2B5EF4-FFF2-40B4-BE49-F238E27FC236}">
                <a16:creationId xmlns:a16="http://schemas.microsoft.com/office/drawing/2014/main" id="{9D1F4CA3-8144-4F4A-9078-ED8419176D3E}"/>
              </a:ext>
            </a:extLst>
          </p:cNvPr>
          <p:cNvGraphicFramePr>
            <a:graphicFrameLocks noGrp="1"/>
          </p:cNvGraphicFramePr>
          <p:nvPr>
            <p:extLst>
              <p:ext uri="{D42A27DB-BD31-4B8C-83A1-F6EECF244321}">
                <p14:modId xmlns:p14="http://schemas.microsoft.com/office/powerpoint/2010/main" val="3696099073"/>
              </p:ext>
            </p:extLst>
          </p:nvPr>
        </p:nvGraphicFramePr>
        <p:xfrm>
          <a:off x="621804" y="1412776"/>
          <a:ext cx="10873209" cy="4320480"/>
        </p:xfrm>
        <a:graphic>
          <a:graphicData uri="http://schemas.openxmlformats.org/drawingml/2006/table">
            <a:tbl>
              <a:tblPr firstRow="1" firstCol="1" bandRow="1">
                <a:tableStyleId>{5C22544A-7EE6-4342-B048-85BDC9FD1C3A}</a:tableStyleId>
              </a:tblPr>
              <a:tblGrid>
                <a:gridCol w="4231853">
                  <a:extLst>
                    <a:ext uri="{9D8B030D-6E8A-4147-A177-3AD203B41FA5}">
                      <a16:colId xmlns:a16="http://schemas.microsoft.com/office/drawing/2014/main" val="1149568798"/>
                    </a:ext>
                  </a:extLst>
                </a:gridCol>
                <a:gridCol w="3357647">
                  <a:extLst>
                    <a:ext uri="{9D8B030D-6E8A-4147-A177-3AD203B41FA5}">
                      <a16:colId xmlns:a16="http://schemas.microsoft.com/office/drawing/2014/main" val="1624335125"/>
                    </a:ext>
                  </a:extLst>
                </a:gridCol>
                <a:gridCol w="3283709">
                  <a:extLst>
                    <a:ext uri="{9D8B030D-6E8A-4147-A177-3AD203B41FA5}">
                      <a16:colId xmlns:a16="http://schemas.microsoft.com/office/drawing/2014/main" val="3939139602"/>
                    </a:ext>
                  </a:extLst>
                </a:gridCol>
              </a:tblGrid>
              <a:tr h="720080">
                <a:tc>
                  <a:txBody>
                    <a:bodyPr/>
                    <a:lstStyle/>
                    <a:p>
                      <a:pPr marL="0" marR="0" algn="just">
                        <a:spcBef>
                          <a:spcPts val="0"/>
                        </a:spcBef>
                        <a:spcAft>
                          <a:spcPts val="0"/>
                        </a:spcAft>
                      </a:pPr>
                      <a:r>
                        <a:rPr lang="en-US" sz="3200">
                          <a:effectLst/>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Midrange</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Midhinge</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485995"/>
                  </a:ext>
                </a:extLst>
              </a:tr>
              <a:tr h="720080">
                <a:tc>
                  <a:txBody>
                    <a:bodyPr/>
                    <a:lstStyle/>
                    <a:p>
                      <a:pPr marL="0" marR="0" algn="just">
                        <a:spcBef>
                          <a:spcPts val="0"/>
                        </a:spcBef>
                        <a:spcAft>
                          <a:spcPts val="0"/>
                        </a:spcAft>
                      </a:pPr>
                      <a:r>
                        <a:rPr lang="fi-FI" sz="3200">
                          <a:effectLst/>
                        </a:rPr>
                        <a:t>DTAHAN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i-FI" sz="3200">
                          <a:effectLst/>
                        </a:rPr>
                        <a:t>3.2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i-FI" sz="3200">
                          <a:effectLst/>
                        </a:rPr>
                        <a:t>1.9</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5842305"/>
                  </a:ext>
                </a:extLst>
              </a:tr>
              <a:tr h="720080">
                <a:tc>
                  <a:txBody>
                    <a:bodyPr/>
                    <a:lstStyle/>
                    <a:p>
                      <a:pPr marL="0" marR="0" algn="just">
                        <a:spcBef>
                          <a:spcPts val="0"/>
                        </a:spcBef>
                        <a:spcAft>
                          <a:spcPts val="0"/>
                        </a:spcAft>
                      </a:pPr>
                      <a:r>
                        <a:rPr lang="fi-FI" sz="3200">
                          <a:effectLst/>
                        </a:rPr>
                        <a:t>MILIK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i-FI" sz="3200" dirty="0">
                          <a:effectLst/>
                        </a:rPr>
                        <a:t>45.00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fi-FI" sz="3200">
                          <a:effectLst/>
                        </a:rPr>
                        <a:t>19.00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769682"/>
                  </a:ext>
                </a:extLst>
              </a:tr>
              <a:tr h="720080">
                <a:tc>
                  <a:txBody>
                    <a:bodyPr/>
                    <a:lstStyle/>
                    <a:p>
                      <a:pPr marL="0" marR="0" algn="just">
                        <a:spcBef>
                          <a:spcPts val="0"/>
                        </a:spcBef>
                        <a:spcAft>
                          <a:spcPts val="0"/>
                        </a:spcAft>
                      </a:pPr>
                      <a:r>
                        <a:rPr lang="en-US" sz="3200">
                          <a:effectLst/>
                        </a:rPr>
                        <a:t>USIA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24.00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14.00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9972517"/>
                  </a:ext>
                </a:extLst>
              </a:tr>
              <a:tr h="720080">
                <a:tc>
                  <a:txBody>
                    <a:bodyPr/>
                    <a:lstStyle/>
                    <a:p>
                      <a:pPr marL="0" marR="0" algn="just">
                        <a:spcBef>
                          <a:spcPts val="0"/>
                        </a:spcBef>
                        <a:spcAft>
                          <a:spcPts val="0"/>
                        </a:spcAft>
                      </a:pPr>
                      <a:r>
                        <a:rPr lang="en-US" sz="3200">
                          <a:effectLst/>
                        </a:rPr>
                        <a:t>LINGKUNG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42.00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22.00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9298832"/>
                  </a:ext>
                </a:extLst>
              </a:tr>
              <a:tr h="720080">
                <a:tc>
                  <a:txBody>
                    <a:bodyPr/>
                    <a:lstStyle/>
                    <a:p>
                      <a:pPr marL="0" marR="0" algn="just">
                        <a:spcBef>
                          <a:spcPts val="0"/>
                        </a:spcBef>
                        <a:spcAft>
                          <a:spcPts val="0"/>
                        </a:spcAft>
                      </a:pPr>
                      <a:r>
                        <a:rPr lang="en-US" sz="3200">
                          <a:effectLst/>
                        </a:rPr>
                        <a:t>FISIK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a:effectLst/>
                        </a:rPr>
                        <a:t>25.00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4.00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055716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1F5C674-47E6-4E85-8A5D-7300A0690D78}"/>
              </a:ext>
            </a:extLst>
          </p:cNvPr>
          <p:cNvSpPr>
            <a:spLocks noChangeArrowheads="1"/>
          </p:cNvSpPr>
          <p:nvPr/>
        </p:nvSpPr>
        <p:spPr bwMode="auto">
          <a:xfrm>
            <a:off x="1903412" y="1600200"/>
            <a:ext cx="8763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62063" algn="l"/>
                <a:tab pos="3135313" algn="l"/>
                <a:tab pos="4746625" algn="l"/>
                <a:tab pos="6510338" algn="l"/>
              </a:tabLst>
              <a:defRPr>
                <a:solidFill>
                  <a:schemeClr val="tx1"/>
                </a:solidFill>
                <a:latin typeface="Arial" panose="020B0604020202020204" pitchFamily="34" charset="0"/>
              </a:defRPr>
            </a:lvl1pPr>
            <a:lvl2pPr>
              <a:tabLst>
                <a:tab pos="1262063" algn="l"/>
                <a:tab pos="3135313" algn="l"/>
                <a:tab pos="4746625" algn="l"/>
                <a:tab pos="6510338" algn="l"/>
              </a:tabLst>
              <a:defRPr>
                <a:solidFill>
                  <a:schemeClr val="tx1"/>
                </a:solidFill>
                <a:latin typeface="Arial" panose="020B0604020202020204" pitchFamily="34" charset="0"/>
              </a:defRPr>
            </a:lvl2pPr>
            <a:lvl3pPr>
              <a:tabLst>
                <a:tab pos="1262063" algn="l"/>
                <a:tab pos="3135313" algn="l"/>
                <a:tab pos="4746625" algn="l"/>
                <a:tab pos="6510338" algn="l"/>
              </a:tabLst>
              <a:defRPr>
                <a:solidFill>
                  <a:schemeClr val="tx1"/>
                </a:solidFill>
                <a:latin typeface="Arial" panose="020B0604020202020204" pitchFamily="34" charset="0"/>
              </a:defRPr>
            </a:lvl3pPr>
            <a:lvl4pPr>
              <a:tabLst>
                <a:tab pos="1262063" algn="l"/>
                <a:tab pos="3135313" algn="l"/>
                <a:tab pos="4746625" algn="l"/>
                <a:tab pos="6510338" algn="l"/>
              </a:tabLst>
              <a:defRPr>
                <a:solidFill>
                  <a:schemeClr val="tx1"/>
                </a:solidFill>
                <a:latin typeface="Arial" panose="020B0604020202020204" pitchFamily="34" charset="0"/>
              </a:defRPr>
            </a:lvl4pPr>
            <a:lvl5pPr>
              <a:tabLst>
                <a:tab pos="1262063" algn="l"/>
                <a:tab pos="3135313" algn="l"/>
                <a:tab pos="4746625" algn="l"/>
                <a:tab pos="6510338" algn="l"/>
              </a:tabLst>
              <a:defRPr>
                <a:solidFill>
                  <a:schemeClr val="tx1"/>
                </a:solidFill>
                <a:latin typeface="Arial" panose="020B0604020202020204" pitchFamily="34" charset="0"/>
              </a:defRPr>
            </a:lvl5pPr>
            <a:lvl6pPr fontAlgn="base">
              <a:spcBef>
                <a:spcPct val="0"/>
              </a:spcBef>
              <a:spcAft>
                <a:spcPct val="0"/>
              </a:spcAft>
              <a:tabLst>
                <a:tab pos="1262063" algn="l"/>
                <a:tab pos="3135313" algn="l"/>
                <a:tab pos="4746625" algn="l"/>
                <a:tab pos="6510338" algn="l"/>
              </a:tabLst>
              <a:defRPr>
                <a:solidFill>
                  <a:schemeClr val="tx1"/>
                </a:solidFill>
                <a:latin typeface="Arial" panose="020B0604020202020204" pitchFamily="34" charset="0"/>
              </a:defRPr>
            </a:lvl6pPr>
            <a:lvl7pPr fontAlgn="base">
              <a:spcBef>
                <a:spcPct val="0"/>
              </a:spcBef>
              <a:spcAft>
                <a:spcPct val="0"/>
              </a:spcAft>
              <a:tabLst>
                <a:tab pos="1262063" algn="l"/>
                <a:tab pos="3135313" algn="l"/>
                <a:tab pos="4746625" algn="l"/>
                <a:tab pos="6510338" algn="l"/>
              </a:tabLst>
              <a:defRPr>
                <a:solidFill>
                  <a:schemeClr val="tx1"/>
                </a:solidFill>
                <a:latin typeface="Arial" panose="020B0604020202020204" pitchFamily="34" charset="0"/>
              </a:defRPr>
            </a:lvl7pPr>
            <a:lvl8pPr fontAlgn="base">
              <a:spcBef>
                <a:spcPct val="0"/>
              </a:spcBef>
              <a:spcAft>
                <a:spcPct val="0"/>
              </a:spcAft>
              <a:tabLst>
                <a:tab pos="1262063" algn="l"/>
                <a:tab pos="3135313" algn="l"/>
                <a:tab pos="4746625" algn="l"/>
                <a:tab pos="6510338" algn="l"/>
              </a:tabLst>
              <a:defRPr>
                <a:solidFill>
                  <a:schemeClr val="tx1"/>
                </a:solidFill>
                <a:latin typeface="Arial" panose="020B0604020202020204" pitchFamily="34" charset="0"/>
              </a:defRPr>
            </a:lvl8pPr>
            <a:lvl9pPr fontAlgn="base">
              <a:spcBef>
                <a:spcPct val="0"/>
              </a:spcBef>
              <a:spcAft>
                <a:spcPct val="0"/>
              </a:spcAft>
              <a:tabLst>
                <a:tab pos="1262063" algn="l"/>
                <a:tab pos="3135313" algn="l"/>
                <a:tab pos="4746625" algn="l"/>
                <a:tab pos="6510338" algn="l"/>
              </a:tabLst>
              <a:defRPr>
                <a:solidFill>
                  <a:schemeClr val="tx1"/>
                </a:solidFill>
                <a:latin typeface="Arial" panose="020B0604020202020204" pitchFamily="34" charset="0"/>
              </a:defRPr>
            </a:lvl9pPr>
          </a:lstStyle>
          <a:p>
            <a:r>
              <a:rPr lang="en-US" altLang="en-US" sz="2400" b="1">
                <a:latin typeface="Verdana" panose="020B0604030504040204" pitchFamily="34" charset="0"/>
              </a:rPr>
              <a:t>Covariances</a:t>
            </a:r>
          </a:p>
          <a:p>
            <a:endParaRPr lang="en-US" altLang="en-US" sz="2400" b="1">
              <a:latin typeface="Verdana" panose="020B0604030504040204" pitchFamily="34" charset="0"/>
            </a:endParaRPr>
          </a:p>
          <a:p>
            <a:endParaRPr lang="en-US" altLang="en-US" sz="2400" b="1">
              <a:latin typeface="Verdana" panose="020B0604030504040204" pitchFamily="34" charset="0"/>
            </a:endParaRPr>
          </a:p>
          <a:p>
            <a:r>
              <a:rPr lang="en-US" altLang="en-US" sz="2400" b="1">
                <a:latin typeface="Verdana" panose="020B0604030504040204" pitchFamily="34" charset="0"/>
              </a:rPr>
              <a:t>             matik      	bing     	bindo       	ipa</a:t>
            </a:r>
          </a:p>
          <a:p>
            <a:r>
              <a:rPr lang="en-US" altLang="en-US" sz="2400" b="1">
                <a:latin typeface="Verdana" panose="020B0604030504040204" pitchFamily="34" charset="0"/>
              </a:rPr>
              <a:t>matik   243.2322</a:t>
            </a:r>
          </a:p>
          <a:p>
            <a:r>
              <a:rPr lang="en-US" altLang="en-US" sz="2400" b="1">
                <a:latin typeface="Verdana" panose="020B0604030504040204" pitchFamily="34" charset="0"/>
              </a:rPr>
              <a:t>bing     111.4640  233.7681</a:t>
            </a:r>
          </a:p>
          <a:p>
            <a:r>
              <a:rPr lang="en-US" altLang="en-US" sz="2400" b="1">
                <a:latin typeface="Verdana" panose="020B0604030504040204" pitchFamily="34" charset="0"/>
              </a:rPr>
              <a:t>bindo   54.9642   	66.3851 	89.5594</a:t>
            </a:r>
          </a:p>
          <a:p>
            <a:r>
              <a:rPr lang="en-US" altLang="en-US" sz="2400" b="1">
                <a:latin typeface="Verdana" panose="020B0604030504040204" pitchFamily="34" charset="0"/>
              </a:rPr>
              <a:t>ipa       101.7170	97.2421 	48.6800  	108.4268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err="1"/>
              <a:t>Berbagai</a:t>
            </a:r>
            <a:r>
              <a:rPr lang="en-US" b="1" dirty="0"/>
              <a:t> </a:t>
            </a:r>
            <a:r>
              <a:rPr lang="en-US" b="1" dirty="0" err="1"/>
              <a:t>Jenis</a:t>
            </a:r>
            <a:r>
              <a:rPr lang="en-US" b="1" dirty="0"/>
              <a:t>  </a:t>
            </a:r>
            <a:r>
              <a:rPr lang="en-US" b="1" dirty="0" err="1"/>
              <a:t>Analisis</a:t>
            </a:r>
            <a:r>
              <a:rPr lang="en-US" b="1" dirty="0"/>
              <a:t> </a:t>
            </a:r>
            <a:r>
              <a:rPr lang="en-US" b="1" dirty="0" err="1"/>
              <a:t>Statistik</a:t>
            </a:r>
            <a:r>
              <a:rPr lang="en-US" b="1" dirty="0"/>
              <a:t> </a:t>
            </a:r>
            <a:r>
              <a:rPr lang="en-US" b="1" dirty="0" err="1"/>
              <a:t>dan</a:t>
            </a:r>
            <a:r>
              <a:rPr lang="en-US" b="1" dirty="0"/>
              <a:t> </a:t>
            </a:r>
            <a:r>
              <a:rPr lang="en-US" b="1" dirty="0" err="1"/>
              <a:t>Uji</a:t>
            </a:r>
            <a:r>
              <a:rPr lang="en-US" b="1" dirty="0"/>
              <a:t> </a:t>
            </a:r>
            <a:r>
              <a:rPr lang="en-US" b="1" dirty="0" err="1"/>
              <a:t>hipotesis</a:t>
            </a:r>
            <a:endParaRPr lang="en-US" dirty="0"/>
          </a:p>
        </p:txBody>
      </p:sp>
      <p:sp>
        <p:nvSpPr>
          <p:cNvPr id="3" name="Content Placeholder 2"/>
          <p:cNvSpPr>
            <a:spLocks noGrp="1"/>
          </p:cNvSpPr>
          <p:nvPr>
            <p:ph idx="1"/>
          </p:nvPr>
        </p:nvSpPr>
        <p:spPr>
          <a:xfrm>
            <a:off x="1293813" y="1981200"/>
            <a:ext cx="9601202" cy="4256112"/>
          </a:xfrm>
        </p:spPr>
        <p:txBody>
          <a:bodyPr>
            <a:normAutofit/>
          </a:bodyPr>
          <a:lstStyle/>
          <a:p>
            <a:r>
              <a:rPr lang="en-US" sz="2800" b="1" dirty="0" err="1"/>
              <a:t>analisis</a:t>
            </a:r>
            <a:r>
              <a:rPr lang="en-US" sz="2800" b="1" dirty="0"/>
              <a:t> </a:t>
            </a:r>
            <a:r>
              <a:rPr lang="en-US" sz="2800" b="1" dirty="0" err="1"/>
              <a:t>statistik</a:t>
            </a:r>
            <a:r>
              <a:rPr lang="en-US" sz="2800" b="1" dirty="0"/>
              <a:t> </a:t>
            </a:r>
            <a:r>
              <a:rPr lang="en-US" sz="2800" b="1" dirty="0" err="1"/>
              <a:t>univariat</a:t>
            </a:r>
            <a:r>
              <a:rPr lang="en-US" sz="2800" b="1" dirty="0"/>
              <a:t> (</a:t>
            </a:r>
            <a:r>
              <a:rPr lang="en-US" sz="2800" b="1" dirty="0" err="1"/>
              <a:t>univariate</a:t>
            </a:r>
            <a:r>
              <a:rPr lang="en-US" sz="2800" b="1" dirty="0"/>
              <a:t> statistical analysis) yang </a:t>
            </a:r>
            <a:r>
              <a:rPr lang="en-US" sz="2800" b="1" dirty="0" err="1"/>
              <a:t>merupakan</a:t>
            </a:r>
            <a:r>
              <a:rPr lang="en-US" sz="2800" b="1" dirty="0"/>
              <a:t> </a:t>
            </a:r>
            <a:r>
              <a:rPr lang="en-US" sz="2800" b="1" dirty="0" err="1"/>
              <a:t>uji</a:t>
            </a:r>
            <a:r>
              <a:rPr lang="en-US" sz="2800" b="1" dirty="0"/>
              <a:t> </a:t>
            </a:r>
            <a:r>
              <a:rPr lang="en-US" sz="2800" b="1" dirty="0" err="1"/>
              <a:t>hipotesis</a:t>
            </a:r>
            <a:r>
              <a:rPr lang="en-US" sz="2800" b="1" dirty="0"/>
              <a:t> </a:t>
            </a:r>
            <a:r>
              <a:rPr lang="en-US" sz="2800" b="1" dirty="0" err="1"/>
              <a:t>terhadap</a:t>
            </a:r>
            <a:r>
              <a:rPr lang="en-US" sz="2800" b="1" dirty="0"/>
              <a:t> </a:t>
            </a:r>
            <a:r>
              <a:rPr lang="en-US" sz="2800" b="1" dirty="0" err="1"/>
              <a:t>hanya</a:t>
            </a:r>
            <a:r>
              <a:rPr lang="en-US" sz="2800" b="1" dirty="0"/>
              <a:t> </a:t>
            </a:r>
            <a:r>
              <a:rPr lang="en-US" sz="2800" b="1" dirty="0" err="1"/>
              <a:t>satu</a:t>
            </a:r>
            <a:r>
              <a:rPr lang="en-US" sz="2800" b="1" dirty="0"/>
              <a:t> </a:t>
            </a:r>
            <a:r>
              <a:rPr lang="en-US" sz="2800" b="1" dirty="0" err="1"/>
              <a:t>variabel</a:t>
            </a:r>
            <a:endParaRPr lang="en-US" sz="2800" b="1" dirty="0"/>
          </a:p>
          <a:p>
            <a:r>
              <a:rPr lang="en-US" sz="2800" b="1" dirty="0" err="1"/>
              <a:t>analisis</a:t>
            </a:r>
            <a:r>
              <a:rPr lang="en-US" sz="2800" b="1" dirty="0"/>
              <a:t> </a:t>
            </a:r>
            <a:r>
              <a:rPr lang="en-US" sz="2800" b="1" dirty="0" err="1"/>
              <a:t>statistik</a:t>
            </a:r>
            <a:r>
              <a:rPr lang="en-US" sz="2800" b="1" dirty="0"/>
              <a:t> bivariate (bivariate statistical analysis) yang </a:t>
            </a:r>
            <a:r>
              <a:rPr lang="en-US" sz="2800" b="1" dirty="0" err="1"/>
              <a:t>merupakan</a:t>
            </a:r>
            <a:r>
              <a:rPr lang="en-US" sz="2800" b="1" dirty="0"/>
              <a:t> </a:t>
            </a:r>
            <a:r>
              <a:rPr lang="en-US" sz="2800" b="1" dirty="0" err="1"/>
              <a:t>uji</a:t>
            </a:r>
            <a:r>
              <a:rPr lang="en-US" sz="2800" b="1" dirty="0"/>
              <a:t> </a:t>
            </a:r>
            <a:r>
              <a:rPr lang="en-US" sz="2800" b="1" dirty="0" err="1"/>
              <a:t>hipotesis</a:t>
            </a:r>
            <a:r>
              <a:rPr lang="en-US" sz="2800" b="1" dirty="0"/>
              <a:t> </a:t>
            </a:r>
            <a:r>
              <a:rPr lang="en-US" sz="2800" b="1" dirty="0" err="1"/>
              <a:t>untuk</a:t>
            </a:r>
            <a:r>
              <a:rPr lang="en-US" sz="2800" b="1" dirty="0"/>
              <a:t> </a:t>
            </a:r>
            <a:r>
              <a:rPr lang="en-US" sz="2800" b="1" dirty="0" err="1"/>
              <a:t>dua</a:t>
            </a:r>
            <a:r>
              <a:rPr lang="en-US" sz="2800" b="1" dirty="0"/>
              <a:t> </a:t>
            </a:r>
            <a:r>
              <a:rPr lang="en-US" sz="2800" b="1" dirty="0" err="1"/>
              <a:t>variabel</a:t>
            </a:r>
            <a:endParaRPr lang="en-US" sz="2800" b="1" dirty="0"/>
          </a:p>
          <a:p>
            <a:r>
              <a:rPr lang="en-US" sz="2800" b="1" dirty="0" err="1"/>
              <a:t>analisis</a:t>
            </a:r>
            <a:r>
              <a:rPr lang="en-US" sz="2800" b="1" dirty="0"/>
              <a:t> </a:t>
            </a:r>
            <a:r>
              <a:rPr lang="en-US" sz="2800" b="1" dirty="0" err="1"/>
              <a:t>statistik</a:t>
            </a:r>
            <a:r>
              <a:rPr lang="en-US" sz="2800" b="1" dirty="0"/>
              <a:t> </a:t>
            </a:r>
            <a:r>
              <a:rPr lang="en-US" sz="2800" b="1" dirty="0" err="1"/>
              <a:t>multivariat</a:t>
            </a:r>
            <a:r>
              <a:rPr lang="en-US" sz="2800" b="1" dirty="0"/>
              <a:t> (multivariate statistical analysis) yang </a:t>
            </a:r>
            <a:r>
              <a:rPr lang="en-US" sz="2800" b="1" dirty="0" err="1"/>
              <a:t>merupakan</a:t>
            </a:r>
            <a:r>
              <a:rPr lang="en-US" sz="2800" b="1" dirty="0"/>
              <a:t> </a:t>
            </a:r>
            <a:r>
              <a:rPr lang="en-US" sz="2800" b="1" dirty="0" err="1"/>
              <a:t>uji</a:t>
            </a:r>
            <a:r>
              <a:rPr lang="en-US" sz="2800" b="1" dirty="0"/>
              <a:t> </a:t>
            </a:r>
            <a:r>
              <a:rPr lang="en-US" sz="2800" b="1" dirty="0" err="1"/>
              <a:t>hipotesis</a:t>
            </a:r>
            <a:r>
              <a:rPr lang="en-US" sz="2800" b="1" dirty="0"/>
              <a:t> </a:t>
            </a:r>
            <a:r>
              <a:rPr lang="en-US" sz="2800" b="1" dirty="0" err="1"/>
              <a:t>untuk</a:t>
            </a:r>
            <a:r>
              <a:rPr lang="en-US" sz="2800" b="1" dirty="0"/>
              <a:t> </a:t>
            </a:r>
            <a:r>
              <a:rPr lang="en-US" sz="2800" b="1" dirty="0" err="1"/>
              <a:t>banyak</a:t>
            </a:r>
            <a:r>
              <a:rPr lang="en-US" sz="2800" b="1" dirty="0"/>
              <a:t> </a:t>
            </a:r>
            <a:r>
              <a:rPr lang="en-US" sz="2800" b="1" dirty="0" err="1"/>
              <a:t>variabel</a:t>
            </a:r>
            <a:endParaRPr lang="en-US" sz="2800" b="1" dirty="0"/>
          </a:p>
        </p:txBody>
      </p:sp>
    </p:spTree>
    <p:extLst>
      <p:ext uri="{BB962C8B-B14F-4D97-AF65-F5344CB8AC3E}">
        <p14:creationId xmlns:p14="http://schemas.microsoft.com/office/powerpoint/2010/main" val="70406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Uji</a:t>
            </a:r>
            <a:r>
              <a:rPr lang="en-US" b="1" dirty="0"/>
              <a:t> </a:t>
            </a:r>
            <a:r>
              <a:rPr lang="en-US" b="1" dirty="0" err="1"/>
              <a:t>Hipotesis</a:t>
            </a:r>
            <a:r>
              <a:rPr lang="en-US" b="1" dirty="0"/>
              <a:t> </a:t>
            </a:r>
          </a:p>
        </p:txBody>
      </p:sp>
      <p:sp>
        <p:nvSpPr>
          <p:cNvPr id="3" name="Content Placeholder 2"/>
          <p:cNvSpPr>
            <a:spLocks noGrp="1"/>
          </p:cNvSpPr>
          <p:nvPr>
            <p:ph idx="1"/>
          </p:nvPr>
        </p:nvSpPr>
        <p:spPr>
          <a:xfrm>
            <a:off x="1293813" y="1981200"/>
            <a:ext cx="9601202" cy="4472136"/>
          </a:xfrm>
        </p:spPr>
        <p:txBody>
          <a:bodyPr>
            <a:normAutofit/>
          </a:bodyPr>
          <a:lstStyle/>
          <a:p>
            <a:r>
              <a:rPr lang="en-US" sz="2800" b="1" dirty="0" err="1"/>
              <a:t>hipotesis</a:t>
            </a:r>
            <a:r>
              <a:rPr lang="en-US" sz="2800" b="1" dirty="0"/>
              <a:t> </a:t>
            </a:r>
            <a:r>
              <a:rPr lang="en-US" sz="2800" b="1" dirty="0" err="1"/>
              <a:t>relasional</a:t>
            </a:r>
            <a:r>
              <a:rPr lang="en-US" sz="2800" b="1" dirty="0"/>
              <a:t> (relational hypothesis) </a:t>
            </a:r>
            <a:r>
              <a:rPr lang="en-US" sz="2800" b="1" dirty="0" err="1"/>
              <a:t>berupa</a:t>
            </a:r>
            <a:r>
              <a:rPr lang="en-US" sz="2800" b="1" dirty="0"/>
              <a:t> </a:t>
            </a:r>
            <a:r>
              <a:rPr lang="en-US" sz="2800" b="1" dirty="0" err="1"/>
              <a:t>uji</a:t>
            </a:r>
            <a:r>
              <a:rPr lang="en-US" sz="2800" b="1" dirty="0"/>
              <a:t> </a:t>
            </a:r>
            <a:r>
              <a:rPr lang="en-US" sz="2800" b="1" dirty="0" err="1"/>
              <a:t>hipotesis</a:t>
            </a:r>
            <a:r>
              <a:rPr lang="en-US" sz="2800" b="1" dirty="0"/>
              <a:t> </a:t>
            </a:r>
            <a:r>
              <a:rPr lang="en-US" sz="2800" b="1" dirty="0" err="1"/>
              <a:t>pengaruh</a:t>
            </a:r>
            <a:r>
              <a:rPr lang="en-US" sz="2800" b="1" dirty="0"/>
              <a:t> </a:t>
            </a:r>
            <a:r>
              <a:rPr lang="en-US" sz="2800" b="1" dirty="0" err="1"/>
              <a:t>perubahan</a:t>
            </a:r>
            <a:r>
              <a:rPr lang="en-US" sz="2800" b="1" dirty="0"/>
              <a:t> </a:t>
            </a:r>
            <a:r>
              <a:rPr lang="en-US" sz="2800" b="1" dirty="0" err="1"/>
              <a:t>satu</a:t>
            </a:r>
            <a:r>
              <a:rPr lang="en-US" sz="2800" b="1" dirty="0"/>
              <a:t> </a:t>
            </a:r>
            <a:r>
              <a:rPr lang="en-US" sz="2800" b="1" dirty="0" err="1"/>
              <a:t>variabel</a:t>
            </a:r>
            <a:r>
              <a:rPr lang="en-US" sz="2800" b="1" dirty="0"/>
              <a:t> </a:t>
            </a:r>
            <a:r>
              <a:rPr lang="en-US" sz="2800" b="1" dirty="0" err="1"/>
              <a:t>kepada</a:t>
            </a:r>
            <a:r>
              <a:rPr lang="en-US" sz="2800" b="1" dirty="0"/>
              <a:t> </a:t>
            </a:r>
            <a:r>
              <a:rPr lang="en-US" sz="2800" b="1" dirty="0" err="1"/>
              <a:t>perubahan</a:t>
            </a:r>
            <a:r>
              <a:rPr lang="en-US" sz="2800" b="1" dirty="0"/>
              <a:t> </a:t>
            </a:r>
            <a:r>
              <a:rPr lang="en-US" sz="2800" b="1" dirty="0" err="1"/>
              <a:t>variabel</a:t>
            </a:r>
            <a:r>
              <a:rPr lang="en-US" sz="2800" b="1" dirty="0"/>
              <a:t> </a:t>
            </a:r>
            <a:r>
              <a:rPr lang="en-US" sz="2800" b="1" dirty="0" err="1"/>
              <a:t>lainnya</a:t>
            </a:r>
            <a:endParaRPr lang="en-US" sz="2800" b="1" dirty="0"/>
          </a:p>
          <a:p>
            <a:r>
              <a:rPr lang="en-US" sz="2800" b="1" dirty="0" err="1"/>
              <a:t>hipotesis</a:t>
            </a:r>
            <a:r>
              <a:rPr lang="en-US" sz="2800" b="1" dirty="0"/>
              <a:t> </a:t>
            </a:r>
            <a:r>
              <a:rPr lang="en-US" sz="2800" b="1" dirty="0" err="1"/>
              <a:t>untuk</a:t>
            </a:r>
            <a:r>
              <a:rPr lang="en-US" sz="2800" b="1" dirty="0"/>
              <a:t> </a:t>
            </a:r>
            <a:r>
              <a:rPr lang="en-US" sz="2800" b="1" dirty="0" err="1"/>
              <a:t>mengidentifikasi</a:t>
            </a:r>
            <a:r>
              <a:rPr lang="en-US" sz="2800" b="1" dirty="0"/>
              <a:t> </a:t>
            </a:r>
            <a:r>
              <a:rPr lang="en-US" sz="2800" b="1" dirty="0" err="1"/>
              <a:t>perbedaan</a:t>
            </a:r>
            <a:r>
              <a:rPr lang="en-US" sz="2800" b="1" dirty="0"/>
              <a:t> </a:t>
            </a:r>
            <a:r>
              <a:rPr lang="en-US" sz="2800" b="1" dirty="0" err="1"/>
              <a:t>antar</a:t>
            </a:r>
            <a:r>
              <a:rPr lang="en-US" sz="2800" b="1" dirty="0"/>
              <a:t> group </a:t>
            </a:r>
            <a:r>
              <a:rPr lang="en-US" sz="2800" b="1" dirty="0" err="1"/>
              <a:t>untuk</a:t>
            </a:r>
            <a:r>
              <a:rPr lang="en-US" sz="2800" b="1" dirty="0"/>
              <a:t> </a:t>
            </a:r>
            <a:r>
              <a:rPr lang="en-US" sz="2800" b="1" dirty="0" err="1"/>
              <a:t>melakukan</a:t>
            </a:r>
            <a:r>
              <a:rPr lang="en-US" sz="2800" b="1" dirty="0"/>
              <a:t> </a:t>
            </a:r>
            <a:r>
              <a:rPr lang="en-US" sz="2800" b="1" dirty="0" err="1"/>
              <a:t>pengujian</a:t>
            </a:r>
            <a:r>
              <a:rPr lang="en-US" sz="2800" b="1" dirty="0"/>
              <a:t> </a:t>
            </a:r>
            <a:r>
              <a:rPr lang="en-US" sz="2800" b="1" dirty="0" err="1"/>
              <a:t>apakah</a:t>
            </a:r>
            <a:r>
              <a:rPr lang="en-US" sz="2800" b="1" dirty="0"/>
              <a:t> </a:t>
            </a:r>
            <a:r>
              <a:rPr lang="en-US" sz="2800" b="1" dirty="0" err="1"/>
              <a:t>nilai</a:t>
            </a:r>
            <a:r>
              <a:rPr lang="en-US" sz="2800" b="1" dirty="0"/>
              <a:t> </a:t>
            </a:r>
            <a:r>
              <a:rPr lang="en-US" sz="2800" b="1" dirty="0" err="1"/>
              <a:t>satu</a:t>
            </a:r>
            <a:r>
              <a:rPr lang="en-US" sz="2800" b="1" dirty="0"/>
              <a:t> </a:t>
            </a:r>
            <a:r>
              <a:rPr lang="en-US" sz="2800" b="1" dirty="0" err="1"/>
              <a:t>variabel</a:t>
            </a:r>
            <a:r>
              <a:rPr lang="en-US" sz="2800" b="1" dirty="0"/>
              <a:t> </a:t>
            </a:r>
            <a:r>
              <a:rPr lang="en-US" sz="2800" b="1" dirty="0" err="1"/>
              <a:t>berbeda</a:t>
            </a:r>
            <a:r>
              <a:rPr lang="en-US" sz="2800" b="1" dirty="0"/>
              <a:t> </a:t>
            </a:r>
            <a:r>
              <a:rPr lang="en-US" sz="2800" b="1" dirty="0" err="1"/>
              <a:t>antara</a:t>
            </a:r>
            <a:r>
              <a:rPr lang="en-US" sz="2800" b="1" dirty="0"/>
              <a:t> </a:t>
            </a:r>
            <a:r>
              <a:rPr lang="en-US" sz="2800" b="1" dirty="0" err="1"/>
              <a:t>satu</a:t>
            </a:r>
            <a:r>
              <a:rPr lang="en-US" sz="2800" b="1" dirty="0"/>
              <a:t> group </a:t>
            </a:r>
            <a:r>
              <a:rPr lang="en-US" sz="2800" b="1" dirty="0" err="1"/>
              <a:t>dengan</a:t>
            </a:r>
            <a:r>
              <a:rPr lang="en-US" sz="2800" b="1" dirty="0"/>
              <a:t> group </a:t>
            </a:r>
            <a:r>
              <a:rPr lang="en-US" sz="2800" b="1" dirty="0" err="1"/>
              <a:t>lainnya</a:t>
            </a:r>
            <a:endParaRPr lang="en-US" sz="2800" b="1" dirty="0"/>
          </a:p>
          <a:p>
            <a:r>
              <a:rPr lang="en-US" sz="2800" b="1" dirty="0" err="1"/>
              <a:t>hipotesis</a:t>
            </a:r>
            <a:r>
              <a:rPr lang="en-US" sz="2800" b="1" dirty="0"/>
              <a:t> </a:t>
            </a:r>
            <a:r>
              <a:rPr lang="en-US" sz="2800" b="1" dirty="0" err="1"/>
              <a:t>untuk</a:t>
            </a:r>
            <a:r>
              <a:rPr lang="en-US" sz="2800" b="1" dirty="0"/>
              <a:t> </a:t>
            </a:r>
            <a:r>
              <a:rPr lang="en-US" sz="2800" b="1" dirty="0" err="1"/>
              <a:t>melakukan</a:t>
            </a:r>
            <a:r>
              <a:rPr lang="en-US" sz="2800" b="1" dirty="0"/>
              <a:t> </a:t>
            </a:r>
            <a:r>
              <a:rPr lang="en-US" sz="2800" b="1" dirty="0" err="1"/>
              <a:t>pengujian</a:t>
            </a:r>
            <a:r>
              <a:rPr lang="en-US" sz="2800" b="1" dirty="0"/>
              <a:t> </a:t>
            </a:r>
            <a:r>
              <a:rPr lang="en-US" sz="2800" b="1" dirty="0" err="1"/>
              <a:t>apakah</a:t>
            </a:r>
            <a:r>
              <a:rPr lang="en-US" sz="2800" b="1" dirty="0"/>
              <a:t> </a:t>
            </a:r>
            <a:r>
              <a:rPr lang="en-US" sz="2800" b="1" dirty="0" err="1"/>
              <a:t>nilai</a:t>
            </a:r>
            <a:r>
              <a:rPr lang="en-US" sz="2800" b="1" dirty="0"/>
              <a:t> variable </a:t>
            </a:r>
            <a:r>
              <a:rPr lang="en-US" sz="2800" b="1" dirty="0" err="1"/>
              <a:t>tertentu</a:t>
            </a:r>
            <a:r>
              <a:rPr lang="en-US" sz="2800" b="1" dirty="0"/>
              <a:t> </a:t>
            </a:r>
            <a:r>
              <a:rPr lang="en-US" sz="2800" b="1" dirty="0" err="1"/>
              <a:t>sama</a:t>
            </a:r>
            <a:r>
              <a:rPr lang="en-US" sz="2800" b="1" dirty="0"/>
              <a:t> </a:t>
            </a:r>
            <a:r>
              <a:rPr lang="en-US" sz="2800" b="1" dirty="0" err="1"/>
              <a:t>besar</a:t>
            </a:r>
            <a:r>
              <a:rPr lang="en-US" sz="2800" b="1" dirty="0"/>
              <a:t> </a:t>
            </a:r>
            <a:r>
              <a:rPr lang="en-US" sz="2800" b="1" dirty="0" err="1"/>
              <a:t>atau</a:t>
            </a:r>
            <a:r>
              <a:rPr lang="en-US" sz="2800" b="1" dirty="0"/>
              <a:t> </a:t>
            </a:r>
            <a:r>
              <a:rPr lang="en-US" sz="2800" b="1" dirty="0" err="1"/>
              <a:t>berbeda</a:t>
            </a:r>
            <a:r>
              <a:rPr lang="en-US" sz="2800" b="1" dirty="0"/>
              <a:t> </a:t>
            </a:r>
            <a:r>
              <a:rPr lang="en-US" sz="2800" b="1" dirty="0" err="1"/>
              <a:t>dengan</a:t>
            </a:r>
            <a:r>
              <a:rPr lang="en-US" sz="2800" b="1" dirty="0"/>
              <a:t> </a:t>
            </a:r>
            <a:r>
              <a:rPr lang="en-US" sz="2800" b="1" dirty="0" err="1"/>
              <a:t>satu</a:t>
            </a:r>
            <a:r>
              <a:rPr lang="en-US" sz="2800" b="1" dirty="0"/>
              <a:t> </a:t>
            </a:r>
            <a:r>
              <a:rPr lang="en-US" sz="2800" b="1" dirty="0" err="1"/>
              <a:t>ukuran</a:t>
            </a:r>
            <a:r>
              <a:rPr lang="en-US" sz="2800" b="1" dirty="0"/>
              <a:t> yang </a:t>
            </a:r>
            <a:r>
              <a:rPr lang="en-US" sz="2800" b="1" dirty="0" err="1"/>
              <a:t>telah</a:t>
            </a:r>
            <a:r>
              <a:rPr lang="en-US" sz="2800" b="1" dirty="0"/>
              <a:t> </a:t>
            </a:r>
            <a:r>
              <a:rPr lang="en-US" sz="2800" b="1" dirty="0" err="1"/>
              <a:t>ditentukan</a:t>
            </a:r>
            <a:r>
              <a:rPr lang="en-US" sz="2800" b="1" dirty="0"/>
              <a:t>.</a:t>
            </a:r>
          </a:p>
        </p:txBody>
      </p:sp>
    </p:spTree>
    <p:extLst>
      <p:ext uri="{BB962C8B-B14F-4D97-AF65-F5344CB8AC3E}">
        <p14:creationId xmlns:p14="http://schemas.microsoft.com/office/powerpoint/2010/main" val="23371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476672"/>
            <a:ext cx="9601200" cy="915888"/>
          </a:xfrm>
        </p:spPr>
        <p:txBody>
          <a:bodyPr/>
          <a:lstStyle/>
          <a:p>
            <a:pPr algn="ctr"/>
            <a:r>
              <a:rPr lang="en-US" b="1" dirty="0" err="1"/>
              <a:t>Uji</a:t>
            </a:r>
            <a:r>
              <a:rPr lang="en-US" b="1" dirty="0"/>
              <a:t> </a:t>
            </a:r>
            <a:r>
              <a:rPr lang="en-US" b="1" dirty="0" err="1"/>
              <a:t>Hipotesis</a:t>
            </a:r>
            <a:endParaRPr lang="en-US" dirty="0"/>
          </a:p>
        </p:txBody>
      </p:sp>
      <p:sp>
        <p:nvSpPr>
          <p:cNvPr id="3" name="Content Placeholder 2"/>
          <p:cNvSpPr>
            <a:spLocks noGrp="1"/>
          </p:cNvSpPr>
          <p:nvPr>
            <p:ph idx="1"/>
          </p:nvPr>
        </p:nvSpPr>
        <p:spPr>
          <a:xfrm>
            <a:off x="765820" y="1981200"/>
            <a:ext cx="10873208" cy="4544144"/>
          </a:xfrm>
        </p:spPr>
        <p:txBody>
          <a:bodyPr>
            <a:noAutofit/>
          </a:bodyPr>
          <a:lstStyle/>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besarnya</a:t>
            </a:r>
            <a:r>
              <a:rPr lang="en-US" sz="2000" dirty="0">
                <a:latin typeface="Arial" panose="020B0604020202020204" pitchFamily="34" charset="0"/>
                <a:cs typeface="Arial" panose="020B0604020202020204" pitchFamily="34" charset="0"/>
              </a:rPr>
              <a:t> mean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normal </a:t>
            </a:r>
            <a:r>
              <a:rPr lang="en-US" sz="2000" dirty="0" err="1">
                <a:latin typeface="Arial" panose="020B0604020202020204" pitchFamily="34" charset="0"/>
                <a:cs typeface="Arial" panose="020B0604020202020204" pitchFamily="34" charset="0"/>
              </a:rPr>
              <a:t>baku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Z)</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besarnya</a:t>
            </a:r>
            <a:r>
              <a:rPr lang="en-US" sz="2000" dirty="0">
                <a:latin typeface="Arial" panose="020B0604020202020204" pitchFamily="34" charset="0"/>
                <a:cs typeface="Arial" panose="020B0604020202020204" pitchFamily="34" charset="0"/>
              </a:rPr>
              <a:t> mean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t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t)</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besarnya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perbedaan</a:t>
            </a:r>
            <a:r>
              <a:rPr lang="en-US" sz="2000" dirty="0">
                <a:latin typeface="Arial" panose="020B0604020202020204" pitchFamily="34" charset="0"/>
                <a:cs typeface="Arial" panose="020B0604020202020204" pitchFamily="34" charset="0"/>
              </a:rPr>
              <a:t> mean </a:t>
            </a:r>
            <a:r>
              <a:rPr lang="en-US" sz="2000" dirty="0" err="1">
                <a:latin typeface="Arial" panose="020B0604020202020204" pitchFamily="34" charset="0"/>
                <a:cs typeface="Arial" panose="020B0604020202020204" pitchFamily="34" charset="0"/>
              </a:rPr>
              <a:t>dua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Z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Z)</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perbedaan</a:t>
            </a:r>
            <a:r>
              <a:rPr lang="en-US" sz="2000" dirty="0">
                <a:latin typeface="Arial" panose="020B0604020202020204" pitchFamily="34" charset="0"/>
                <a:cs typeface="Arial" panose="020B0604020202020204" pitchFamily="34" charset="0"/>
              </a:rPr>
              <a:t> mean </a:t>
            </a:r>
            <a:r>
              <a:rPr lang="en-US" sz="2000" dirty="0" err="1">
                <a:latin typeface="Arial" panose="020B0604020202020204" pitchFamily="34" charset="0"/>
                <a:cs typeface="Arial" panose="020B0604020202020204" pitchFamily="34" charset="0"/>
              </a:rPr>
              <a:t>dua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t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-t)</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besarnya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ragam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ꭓ²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ꭓ²) </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perbandingan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besarnya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ragam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F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F) </a:t>
            </a:r>
          </a:p>
          <a:p>
            <a:pPr>
              <a:lnSpc>
                <a:spcPct val="100000"/>
              </a:lnSpc>
            </a:pPr>
            <a:r>
              <a:rPr lang="en-US" sz="2000" dirty="0" err="1">
                <a:latin typeface="Arial" panose="020B0604020202020204" pitchFamily="34" charset="0"/>
                <a:cs typeface="Arial" panose="020B0604020202020204" pitchFamily="34" charset="0"/>
              </a:rPr>
              <a:t>pengujian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perbandingan</a:t>
            </a:r>
            <a:r>
              <a:rPr lang="en-US" sz="2000" dirty="0">
                <a:latin typeface="Arial" panose="020B0604020202020204" pitchFamily="34" charset="0"/>
                <a:cs typeface="Arial" panose="020B0604020202020204" pitchFamily="34" charset="0"/>
              </a:rPr>
              <a:t> mean </a:t>
            </a:r>
            <a:r>
              <a:rPr lang="en-US" sz="2000" dirty="0" err="1">
                <a:latin typeface="Arial" panose="020B0604020202020204" pitchFamily="34" charset="0"/>
                <a:cs typeface="Arial" panose="020B0604020202020204" pitchFamily="34" charset="0"/>
              </a:rPr>
              <a:t>beberapa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populasi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menggunakan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sebaran</a:t>
            </a:r>
            <a:r>
              <a:rPr lang="en-US" sz="2000" dirty="0">
                <a:latin typeface="Arial" panose="020B0604020202020204" pitchFamily="34" charset="0"/>
                <a:cs typeface="Arial" panose="020B0604020202020204" pitchFamily="34" charset="0"/>
              </a:rPr>
              <a:t> F (</a:t>
            </a:r>
            <a:r>
              <a:rPr lang="en-US" sz="2000" dirty="0" err="1">
                <a:latin typeface="Arial" panose="020B0604020202020204" pitchFamily="34" charset="0"/>
                <a:cs typeface="Arial" panose="020B0604020202020204" pitchFamily="34" charset="0"/>
              </a:rPr>
              <a:t>uji</a:t>
            </a:r>
            <a:r>
              <a:rPr lang="en-US" sz="2000" dirty="0">
                <a:latin typeface="Arial" panose="020B0604020202020204" pitchFamily="34" charset="0"/>
                <a:cs typeface="Arial" panose="020B0604020202020204" pitchFamily="34" charset="0"/>
              </a:rPr>
              <a:t> F) yang </a:t>
            </a:r>
            <a:r>
              <a:rPr lang="en-US" sz="2000" dirty="0" err="1">
                <a:latin typeface="Arial" panose="020B0604020202020204" pitchFamily="34" charset="0"/>
                <a:cs typeface="Arial" panose="020B0604020202020204" pitchFamily="34" charset="0"/>
              </a:rPr>
              <a:t>biasa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juga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disebut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analisis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variansi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atau</a:t>
            </a:r>
            <a:r>
              <a:rPr lang="en-US" sz="2000" dirty="0">
                <a:latin typeface="Arial" panose="020B0604020202020204" pitchFamily="34" charset="0"/>
                <a:cs typeface="Arial" panose="020B0604020202020204" pitchFamily="34" charset="0"/>
              </a:rPr>
              <a:t> analysis of variance (ANOVA). </a:t>
            </a:r>
          </a:p>
        </p:txBody>
      </p:sp>
    </p:spTree>
    <p:extLst>
      <p:ext uri="{BB962C8B-B14F-4D97-AF65-F5344CB8AC3E}">
        <p14:creationId xmlns:p14="http://schemas.microsoft.com/office/powerpoint/2010/main" val="330877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err="1"/>
              <a:t>uji</a:t>
            </a:r>
            <a:r>
              <a:rPr lang="en-US" sz="2800" b="1" dirty="0"/>
              <a:t> </a:t>
            </a:r>
            <a:r>
              <a:rPr lang="en-US" sz="2800" b="1" dirty="0" err="1"/>
              <a:t>hipotesis</a:t>
            </a:r>
            <a:r>
              <a:rPr lang="en-US" sz="2800" b="1" dirty="0"/>
              <a:t> </a:t>
            </a:r>
            <a:r>
              <a:rPr lang="en-US" sz="2800" b="1" dirty="0" err="1"/>
              <a:t>relasional</a:t>
            </a:r>
            <a:r>
              <a:rPr lang="en-US" sz="2800" b="1" dirty="0"/>
              <a:t> </a:t>
            </a:r>
            <a:r>
              <a:rPr lang="en-US" sz="2800" b="1" dirty="0" err="1"/>
              <a:t>untuk</a:t>
            </a:r>
            <a:r>
              <a:rPr lang="en-US" sz="2800" b="1" dirty="0"/>
              <a:t> </a:t>
            </a:r>
            <a:r>
              <a:rPr lang="en-US" sz="2800" b="1" dirty="0" err="1"/>
              <a:t>menguji</a:t>
            </a:r>
            <a:r>
              <a:rPr lang="en-US" sz="2800" b="1" dirty="0"/>
              <a:t> </a:t>
            </a:r>
            <a:r>
              <a:rPr lang="en-US" sz="2800" b="1" dirty="0" err="1"/>
              <a:t>ukuran</a:t>
            </a:r>
            <a:r>
              <a:rPr lang="en-US" sz="2800" b="1" dirty="0"/>
              <a:t> </a:t>
            </a:r>
            <a:r>
              <a:rPr lang="en-US" sz="2800" b="1" dirty="0" err="1"/>
              <a:t>dan</a:t>
            </a:r>
            <a:r>
              <a:rPr lang="en-US" sz="2800" b="1" dirty="0"/>
              <a:t> </a:t>
            </a:r>
            <a:r>
              <a:rPr lang="en-US" sz="2800" b="1" dirty="0" err="1"/>
              <a:t>siginifikansi</a:t>
            </a:r>
            <a:r>
              <a:rPr lang="en-US" sz="2800" b="1" dirty="0"/>
              <a:t> </a:t>
            </a:r>
            <a:r>
              <a:rPr lang="en-US" sz="2800" b="1" i="1" dirty="0"/>
              <a:t>(significance)</a:t>
            </a:r>
            <a:r>
              <a:rPr lang="en-US" sz="2800" b="1" dirty="0"/>
              <a:t> </a:t>
            </a:r>
          </a:p>
          <a:p>
            <a:pPr lvl="1"/>
            <a:r>
              <a:rPr lang="en-US" sz="2400" b="1" dirty="0" err="1"/>
              <a:t>koefisien</a:t>
            </a:r>
            <a:r>
              <a:rPr lang="en-US" sz="2400" b="1" dirty="0"/>
              <a:t> </a:t>
            </a:r>
            <a:r>
              <a:rPr lang="en-US" sz="2400" b="1" dirty="0" err="1"/>
              <a:t>korelasi</a:t>
            </a:r>
            <a:r>
              <a:rPr lang="en-US" sz="2400" b="1" dirty="0"/>
              <a:t> </a:t>
            </a:r>
          </a:p>
          <a:p>
            <a:pPr lvl="1"/>
            <a:r>
              <a:rPr lang="en-US" sz="2400" b="1" dirty="0" err="1"/>
              <a:t>koefisien</a:t>
            </a:r>
            <a:r>
              <a:rPr lang="en-US" sz="2400" b="1" dirty="0"/>
              <a:t> </a:t>
            </a:r>
            <a:r>
              <a:rPr lang="en-US" sz="2400" b="1" dirty="0" err="1"/>
              <a:t>regresi</a:t>
            </a:r>
            <a:r>
              <a:rPr lang="en-US" sz="2400" b="1" dirty="0"/>
              <a:t> </a:t>
            </a:r>
          </a:p>
          <a:p>
            <a:pPr lvl="1"/>
            <a:r>
              <a:rPr lang="en-US" sz="2400" b="1" dirty="0" err="1"/>
              <a:t>pengaruh</a:t>
            </a:r>
            <a:r>
              <a:rPr lang="en-US" sz="2400" b="1" dirty="0"/>
              <a:t> </a:t>
            </a:r>
            <a:r>
              <a:rPr lang="en-US" sz="2400" b="1" dirty="0" err="1"/>
              <a:t>langsung</a:t>
            </a:r>
            <a:r>
              <a:rPr lang="en-US" sz="2400" b="1" dirty="0"/>
              <a:t> </a:t>
            </a:r>
            <a:r>
              <a:rPr lang="en-US" sz="2400" b="1" i="1" dirty="0"/>
              <a:t>(direct effect)</a:t>
            </a:r>
            <a:r>
              <a:rPr lang="en-US" sz="2400" b="1" dirty="0"/>
              <a:t> </a:t>
            </a:r>
          </a:p>
          <a:p>
            <a:pPr lvl="1"/>
            <a:r>
              <a:rPr lang="en-US" sz="2400" b="1" dirty="0" err="1"/>
              <a:t>pengaruh</a:t>
            </a:r>
            <a:r>
              <a:rPr lang="en-US" sz="2400" b="1" dirty="0"/>
              <a:t> </a:t>
            </a:r>
            <a:r>
              <a:rPr lang="en-US" sz="2400" b="1" dirty="0" err="1"/>
              <a:t>tak</a:t>
            </a:r>
            <a:r>
              <a:rPr lang="en-US" sz="2400" b="1" dirty="0"/>
              <a:t> </a:t>
            </a:r>
            <a:r>
              <a:rPr lang="en-US" sz="2400" b="1" dirty="0" err="1"/>
              <a:t>langsung</a:t>
            </a:r>
            <a:r>
              <a:rPr lang="en-US" sz="2400" b="1" dirty="0"/>
              <a:t> </a:t>
            </a:r>
            <a:r>
              <a:rPr lang="en-US" sz="2400" b="1" i="1" dirty="0"/>
              <a:t>(indirect effect)</a:t>
            </a:r>
            <a:endParaRPr lang="en-US" sz="2400" b="1" dirty="0"/>
          </a:p>
          <a:p>
            <a:endParaRPr lang="en-US" sz="2800" b="1" dirty="0"/>
          </a:p>
        </p:txBody>
      </p:sp>
      <p:sp>
        <p:nvSpPr>
          <p:cNvPr id="4" name="Title 1"/>
          <p:cNvSpPr>
            <a:spLocks noGrp="1"/>
          </p:cNvSpPr>
          <p:nvPr>
            <p:ph type="title"/>
          </p:nvPr>
        </p:nvSpPr>
        <p:spPr/>
        <p:txBody>
          <a:bodyPr/>
          <a:lstStyle/>
          <a:p>
            <a:pPr algn="ctr"/>
            <a:r>
              <a:rPr lang="en-US" b="1" dirty="0" err="1"/>
              <a:t>Uji</a:t>
            </a:r>
            <a:r>
              <a:rPr lang="en-US" b="1" dirty="0"/>
              <a:t> </a:t>
            </a:r>
            <a:r>
              <a:rPr lang="en-US" b="1" dirty="0" err="1"/>
              <a:t>Hipotesis</a:t>
            </a:r>
            <a:endParaRPr lang="en-US" dirty="0"/>
          </a:p>
        </p:txBody>
      </p:sp>
    </p:spTree>
    <p:extLst>
      <p:ext uri="{BB962C8B-B14F-4D97-AF65-F5344CB8AC3E}">
        <p14:creationId xmlns:p14="http://schemas.microsoft.com/office/powerpoint/2010/main" val="257760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849214"/>
          </a:xfrm>
        </p:spPr>
        <p:txBody>
          <a:bodyPr/>
          <a:lstStyle/>
          <a:p>
            <a:pPr algn="ctr"/>
            <a:r>
              <a:rPr lang="en-US" b="1" dirty="0" err="1"/>
              <a:t>Prosedur</a:t>
            </a:r>
            <a:r>
              <a:rPr lang="en-US" b="1" dirty="0"/>
              <a:t> </a:t>
            </a:r>
            <a:r>
              <a:rPr lang="en-US" b="1" dirty="0" err="1"/>
              <a:t>Uji</a:t>
            </a:r>
            <a:r>
              <a:rPr lang="en-US" b="1" dirty="0"/>
              <a:t> </a:t>
            </a:r>
            <a:r>
              <a:rPr lang="en-US" b="1" dirty="0" err="1"/>
              <a:t>Hipotesis</a:t>
            </a:r>
            <a:r>
              <a:rPr lang="en-US" b="1" dirty="0"/>
              <a:t> </a:t>
            </a:r>
          </a:p>
        </p:txBody>
      </p:sp>
      <p:sp>
        <p:nvSpPr>
          <p:cNvPr id="3" name="Content Placeholder 2"/>
          <p:cNvSpPr>
            <a:spLocks noGrp="1"/>
          </p:cNvSpPr>
          <p:nvPr>
            <p:ph idx="1"/>
          </p:nvPr>
        </p:nvSpPr>
        <p:spPr>
          <a:xfrm>
            <a:off x="333772" y="1556792"/>
            <a:ext cx="11233247" cy="4968552"/>
          </a:xfrm>
        </p:spPr>
        <p:txBody>
          <a:bodyPr>
            <a:noAutofit/>
          </a:bodyPr>
          <a:lstStyle/>
          <a:p>
            <a:r>
              <a:rPr lang="en-US" dirty="0" err="1"/>
              <a:t>membuat</a:t>
            </a:r>
            <a:r>
              <a:rPr lang="en-US" dirty="0"/>
              <a:t> </a:t>
            </a:r>
            <a:r>
              <a:rPr lang="en-US" dirty="0" err="1"/>
              <a:t>hipotesis</a:t>
            </a:r>
            <a:r>
              <a:rPr lang="en-US" dirty="0"/>
              <a:t> </a:t>
            </a:r>
            <a:r>
              <a:rPr lang="en-US" dirty="0" err="1"/>
              <a:t>dua</a:t>
            </a:r>
            <a:r>
              <a:rPr lang="en-US" dirty="0"/>
              <a:t> </a:t>
            </a:r>
            <a:r>
              <a:rPr lang="en-US" dirty="0" err="1"/>
              <a:t>bentuk</a:t>
            </a:r>
            <a:r>
              <a:rPr lang="en-US" dirty="0"/>
              <a:t> </a:t>
            </a:r>
            <a:r>
              <a:rPr lang="en-US" dirty="0" err="1"/>
              <a:t>hipotesis</a:t>
            </a:r>
            <a:r>
              <a:rPr lang="en-US" dirty="0"/>
              <a:t> </a:t>
            </a:r>
            <a:r>
              <a:rPr lang="en-US" dirty="0" err="1"/>
              <a:t>yaitu</a:t>
            </a:r>
            <a:r>
              <a:rPr lang="en-US" dirty="0"/>
              <a:t> </a:t>
            </a:r>
            <a:r>
              <a:rPr lang="en-US" dirty="0" err="1"/>
              <a:t>hipotesis</a:t>
            </a:r>
            <a:r>
              <a:rPr lang="en-US" dirty="0"/>
              <a:t> </a:t>
            </a:r>
            <a:r>
              <a:rPr lang="en-US" dirty="0" err="1"/>
              <a:t>nari</a:t>
            </a:r>
            <a:r>
              <a:rPr lang="en-US" dirty="0"/>
              <a:t> </a:t>
            </a:r>
            <a:r>
              <a:rPr lang="en-US" dirty="0" err="1"/>
              <a:t>dasar</a:t>
            </a:r>
            <a:r>
              <a:rPr lang="en-US" dirty="0"/>
              <a:t> </a:t>
            </a:r>
            <a:r>
              <a:rPr lang="en-US" dirty="0" err="1"/>
              <a:t>dan</a:t>
            </a:r>
            <a:r>
              <a:rPr lang="en-US" dirty="0"/>
              <a:t> </a:t>
            </a:r>
            <a:r>
              <a:rPr lang="en-US" dirty="0" err="1"/>
              <a:t>hipotesis</a:t>
            </a:r>
            <a:r>
              <a:rPr lang="en-US" dirty="0"/>
              <a:t> </a:t>
            </a:r>
            <a:r>
              <a:rPr lang="en-US" dirty="0" err="1"/>
              <a:t>tandingan</a:t>
            </a:r>
            <a:endParaRPr lang="en-US" dirty="0"/>
          </a:p>
          <a:p>
            <a:r>
              <a:rPr lang="en-US" dirty="0" err="1"/>
              <a:t>dari</a:t>
            </a:r>
            <a:r>
              <a:rPr lang="en-US" dirty="0"/>
              <a:t> </a:t>
            </a:r>
            <a:r>
              <a:rPr lang="en-US" dirty="0" err="1"/>
              <a:t>sampel</a:t>
            </a:r>
            <a:r>
              <a:rPr lang="en-US" dirty="0"/>
              <a:t> yang </a:t>
            </a:r>
            <a:r>
              <a:rPr lang="en-US" dirty="0" err="1"/>
              <a:t>dipilih</a:t>
            </a:r>
            <a:r>
              <a:rPr lang="en-US" dirty="0"/>
              <a:t> </a:t>
            </a:r>
            <a:r>
              <a:rPr lang="en-US" dirty="0" err="1"/>
              <a:t>didapatkan</a:t>
            </a:r>
            <a:r>
              <a:rPr lang="en-US" dirty="0"/>
              <a:t> data </a:t>
            </a:r>
            <a:r>
              <a:rPr lang="en-US" dirty="0" err="1"/>
              <a:t>variabel</a:t>
            </a:r>
            <a:r>
              <a:rPr lang="en-US" dirty="0"/>
              <a:t> </a:t>
            </a:r>
            <a:r>
              <a:rPr lang="en-US" dirty="0" err="1"/>
              <a:t>dan</a:t>
            </a:r>
            <a:r>
              <a:rPr lang="en-US" dirty="0"/>
              <a:t> data </a:t>
            </a:r>
            <a:r>
              <a:rPr lang="en-US" dirty="0" err="1"/>
              <a:t>ini</a:t>
            </a:r>
            <a:r>
              <a:rPr lang="en-US" dirty="0"/>
              <a:t> </a:t>
            </a:r>
            <a:r>
              <a:rPr lang="en-US" dirty="0" err="1"/>
              <a:t>dibandingkan</a:t>
            </a:r>
            <a:r>
              <a:rPr lang="en-US" dirty="0"/>
              <a:t> </a:t>
            </a:r>
            <a:r>
              <a:rPr lang="en-US" dirty="0" err="1"/>
              <a:t>dengan</a:t>
            </a:r>
            <a:r>
              <a:rPr lang="en-US" dirty="0"/>
              <a:t> </a:t>
            </a:r>
            <a:r>
              <a:rPr lang="en-US" dirty="0" err="1"/>
              <a:t>hipotesis</a:t>
            </a:r>
            <a:r>
              <a:rPr lang="en-US" dirty="0"/>
              <a:t> yang </a:t>
            </a:r>
            <a:r>
              <a:rPr lang="en-US" dirty="0" err="1"/>
              <a:t>sudah</a:t>
            </a:r>
            <a:r>
              <a:rPr lang="en-US" dirty="0"/>
              <a:t> </a:t>
            </a:r>
            <a:r>
              <a:rPr lang="en-US" dirty="0" err="1"/>
              <a:t>dibuat</a:t>
            </a:r>
            <a:endParaRPr lang="en-US" dirty="0"/>
          </a:p>
          <a:p>
            <a:r>
              <a:rPr lang="en-US" dirty="0" err="1"/>
              <a:t>Jika</a:t>
            </a:r>
            <a:r>
              <a:rPr lang="en-US" dirty="0"/>
              <a:t> data yang </a:t>
            </a:r>
            <a:r>
              <a:rPr lang="en-US" dirty="0" err="1"/>
              <a:t>diperoleh</a:t>
            </a:r>
            <a:r>
              <a:rPr lang="en-US" dirty="0"/>
              <a:t> </a:t>
            </a:r>
            <a:r>
              <a:rPr lang="en-US" dirty="0" err="1"/>
              <a:t>sesuai</a:t>
            </a:r>
            <a:r>
              <a:rPr lang="en-US" dirty="0"/>
              <a:t> </a:t>
            </a:r>
            <a:r>
              <a:rPr lang="en-US" dirty="0" err="1"/>
              <a:t>dengan</a:t>
            </a:r>
            <a:r>
              <a:rPr lang="en-US" dirty="0"/>
              <a:t> </a:t>
            </a:r>
            <a:r>
              <a:rPr lang="en-US" dirty="0" err="1"/>
              <a:t>hipotesis</a:t>
            </a:r>
            <a:r>
              <a:rPr lang="en-US" dirty="0"/>
              <a:t> </a:t>
            </a:r>
            <a:r>
              <a:rPr lang="en-US" dirty="0" err="1"/>
              <a:t>dasar</a:t>
            </a:r>
            <a:r>
              <a:rPr lang="en-US" dirty="0"/>
              <a:t>, </a:t>
            </a:r>
            <a:r>
              <a:rPr lang="en-US" dirty="0" err="1"/>
              <a:t>maka</a:t>
            </a:r>
            <a:r>
              <a:rPr lang="en-US" dirty="0"/>
              <a:t> </a:t>
            </a:r>
            <a:r>
              <a:rPr lang="en-US" dirty="0" err="1"/>
              <a:t>dikatakan</a:t>
            </a:r>
            <a:r>
              <a:rPr lang="en-US" dirty="0"/>
              <a:t> </a:t>
            </a:r>
            <a:r>
              <a:rPr lang="en-US" dirty="0" err="1"/>
              <a:t>bahwa</a:t>
            </a:r>
            <a:r>
              <a:rPr lang="en-US" dirty="0"/>
              <a:t> </a:t>
            </a:r>
            <a:r>
              <a:rPr lang="en-US" dirty="0" err="1"/>
              <a:t>hipotesis</a:t>
            </a:r>
            <a:r>
              <a:rPr lang="en-US" dirty="0"/>
              <a:t> </a:t>
            </a:r>
            <a:r>
              <a:rPr lang="en-US" dirty="0" err="1"/>
              <a:t>dasar</a:t>
            </a:r>
            <a:r>
              <a:rPr lang="en-US" dirty="0"/>
              <a:t> </a:t>
            </a:r>
            <a:r>
              <a:rPr lang="en-US" dirty="0" err="1"/>
              <a:t>diterima</a:t>
            </a:r>
            <a:r>
              <a:rPr lang="en-US" dirty="0"/>
              <a:t> </a:t>
            </a:r>
          </a:p>
          <a:p>
            <a:r>
              <a:rPr lang="en-US" dirty="0" err="1"/>
              <a:t>apabila</a:t>
            </a:r>
            <a:r>
              <a:rPr lang="en-US" dirty="0"/>
              <a:t> data yang </a:t>
            </a:r>
            <a:r>
              <a:rPr lang="en-US" dirty="0" err="1"/>
              <a:t>diperoleh</a:t>
            </a:r>
            <a:r>
              <a:rPr lang="en-US" dirty="0"/>
              <a:t> </a:t>
            </a:r>
            <a:r>
              <a:rPr lang="en-US" dirty="0" err="1"/>
              <a:t>tidak</a:t>
            </a:r>
            <a:r>
              <a:rPr lang="en-US" dirty="0"/>
              <a:t> </a:t>
            </a:r>
            <a:r>
              <a:rPr lang="en-US" dirty="0" err="1"/>
              <a:t>sesuai</a:t>
            </a:r>
            <a:r>
              <a:rPr lang="en-US" dirty="0"/>
              <a:t> </a:t>
            </a:r>
            <a:r>
              <a:rPr lang="en-US" dirty="0" err="1"/>
              <a:t>dengan</a:t>
            </a:r>
            <a:r>
              <a:rPr lang="en-US" dirty="0"/>
              <a:t> </a:t>
            </a:r>
            <a:r>
              <a:rPr lang="en-US" dirty="0" err="1"/>
              <a:t>hipotesis</a:t>
            </a:r>
            <a:r>
              <a:rPr lang="en-US" dirty="0"/>
              <a:t> </a:t>
            </a:r>
            <a:r>
              <a:rPr lang="en-US" dirty="0" err="1"/>
              <a:t>dasar</a:t>
            </a:r>
            <a:r>
              <a:rPr lang="en-US" dirty="0"/>
              <a:t>, </a:t>
            </a:r>
            <a:r>
              <a:rPr lang="en-US" dirty="0" err="1"/>
              <a:t>maka</a:t>
            </a:r>
            <a:r>
              <a:rPr lang="en-US" dirty="0"/>
              <a:t> </a:t>
            </a:r>
            <a:r>
              <a:rPr lang="en-US" dirty="0" err="1"/>
              <a:t>hipotesis</a:t>
            </a:r>
            <a:r>
              <a:rPr lang="en-US" dirty="0"/>
              <a:t> </a:t>
            </a:r>
            <a:r>
              <a:rPr lang="en-US" dirty="0" err="1"/>
              <a:t>dasar</a:t>
            </a:r>
            <a:r>
              <a:rPr lang="en-US" dirty="0"/>
              <a:t> </a:t>
            </a:r>
            <a:r>
              <a:rPr lang="en-US" dirty="0" err="1"/>
              <a:t>ditolak</a:t>
            </a:r>
            <a:r>
              <a:rPr lang="en-US" dirty="0"/>
              <a:t> (</a:t>
            </a:r>
            <a:r>
              <a:rPr lang="en-US" dirty="0" err="1"/>
              <a:t>hipotesis</a:t>
            </a:r>
            <a:r>
              <a:rPr lang="en-US" dirty="0"/>
              <a:t> </a:t>
            </a:r>
            <a:r>
              <a:rPr lang="en-US" dirty="0" err="1"/>
              <a:t>tandingannya</a:t>
            </a:r>
            <a:r>
              <a:rPr lang="en-US" dirty="0"/>
              <a:t> </a:t>
            </a:r>
            <a:r>
              <a:rPr lang="en-US" dirty="0" err="1"/>
              <a:t>diterima</a:t>
            </a:r>
            <a:r>
              <a:rPr lang="en-US" dirty="0"/>
              <a:t>)</a:t>
            </a:r>
          </a:p>
          <a:p>
            <a:r>
              <a:rPr lang="en-US" dirty="0" err="1"/>
              <a:t>Keputusan</a:t>
            </a:r>
            <a:r>
              <a:rPr lang="en-US" dirty="0"/>
              <a:t> </a:t>
            </a:r>
            <a:r>
              <a:rPr lang="en-US" dirty="0" err="1"/>
              <a:t>menerima</a:t>
            </a:r>
            <a:r>
              <a:rPr lang="en-US" dirty="0"/>
              <a:t> </a:t>
            </a:r>
            <a:r>
              <a:rPr lang="en-US" dirty="0" err="1"/>
              <a:t>atau</a:t>
            </a:r>
            <a:r>
              <a:rPr lang="en-US" dirty="0"/>
              <a:t> </a:t>
            </a:r>
            <a:r>
              <a:rPr lang="en-US" dirty="0" err="1"/>
              <a:t>menolak</a:t>
            </a:r>
            <a:r>
              <a:rPr lang="en-US" dirty="0"/>
              <a:t> </a:t>
            </a:r>
            <a:r>
              <a:rPr lang="en-US" dirty="0" err="1"/>
              <a:t>hipotesis</a:t>
            </a:r>
            <a:r>
              <a:rPr lang="en-US" dirty="0"/>
              <a:t> </a:t>
            </a:r>
            <a:r>
              <a:rPr lang="en-US" dirty="0" err="1"/>
              <a:t>dasar</a:t>
            </a:r>
            <a:r>
              <a:rPr lang="en-US" dirty="0"/>
              <a:t> (</a:t>
            </a:r>
            <a:r>
              <a:rPr lang="en-US" dirty="0" err="1"/>
              <a:t>tandingan</a:t>
            </a:r>
            <a:r>
              <a:rPr lang="en-US" dirty="0"/>
              <a:t>) </a:t>
            </a:r>
            <a:r>
              <a:rPr lang="en-US" dirty="0" err="1"/>
              <a:t>ditentukan</a:t>
            </a:r>
            <a:r>
              <a:rPr lang="en-US" dirty="0"/>
              <a:t> </a:t>
            </a:r>
            <a:r>
              <a:rPr lang="en-US" dirty="0" err="1"/>
              <a:t>berdasarkan</a:t>
            </a:r>
            <a:r>
              <a:rPr lang="en-US" dirty="0"/>
              <a:t> </a:t>
            </a:r>
            <a:r>
              <a:rPr lang="en-US" dirty="0" err="1"/>
              <a:t>teori</a:t>
            </a:r>
            <a:r>
              <a:rPr lang="en-US" dirty="0"/>
              <a:t> </a:t>
            </a:r>
            <a:r>
              <a:rPr lang="en-US" dirty="0" err="1"/>
              <a:t>peluang</a:t>
            </a:r>
            <a:r>
              <a:rPr lang="en-US" dirty="0"/>
              <a:t> </a:t>
            </a:r>
            <a:r>
              <a:rPr lang="en-US" dirty="0" err="1"/>
              <a:t>yaitu</a:t>
            </a:r>
            <a:r>
              <a:rPr lang="en-US" dirty="0"/>
              <a:t> </a:t>
            </a:r>
            <a:r>
              <a:rPr lang="en-US" dirty="0" err="1"/>
              <a:t>membandingkan</a:t>
            </a:r>
            <a:r>
              <a:rPr lang="en-US" dirty="0"/>
              <a:t> </a:t>
            </a:r>
            <a:r>
              <a:rPr lang="en-US" dirty="0" err="1"/>
              <a:t>tingkat</a:t>
            </a:r>
            <a:r>
              <a:rPr lang="en-US" dirty="0"/>
              <a:t> </a:t>
            </a:r>
            <a:r>
              <a:rPr lang="en-US" dirty="0" err="1"/>
              <a:t>signifikansi</a:t>
            </a:r>
            <a:r>
              <a:rPr lang="en-US" dirty="0"/>
              <a:t> </a:t>
            </a:r>
            <a:r>
              <a:rPr lang="en-US" i="1" dirty="0"/>
              <a:t>(significance level)</a:t>
            </a:r>
            <a:r>
              <a:rPr lang="en-US" dirty="0"/>
              <a:t> </a:t>
            </a:r>
            <a:r>
              <a:rPr lang="en-US" dirty="0" err="1"/>
              <a:t>dan</a:t>
            </a:r>
            <a:r>
              <a:rPr lang="en-US" dirty="0"/>
              <a:t> </a:t>
            </a:r>
            <a:r>
              <a:rPr lang="en-US" dirty="0" err="1"/>
              <a:t>nilai</a:t>
            </a:r>
            <a:r>
              <a:rPr lang="en-US" dirty="0"/>
              <a:t>-p </a:t>
            </a:r>
            <a:r>
              <a:rPr lang="en-US" i="1" dirty="0"/>
              <a:t>(p-value)</a:t>
            </a:r>
            <a:endParaRPr lang="en-US" dirty="0"/>
          </a:p>
          <a:p>
            <a:endParaRPr lang="en-US" dirty="0"/>
          </a:p>
        </p:txBody>
      </p:sp>
    </p:spTree>
    <p:extLst>
      <p:ext uri="{BB962C8B-B14F-4D97-AF65-F5344CB8AC3E}">
        <p14:creationId xmlns:p14="http://schemas.microsoft.com/office/powerpoint/2010/main" val="16765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21222"/>
          </a:xfrm>
        </p:spPr>
        <p:txBody>
          <a:bodyPr/>
          <a:lstStyle/>
          <a:p>
            <a:pPr algn="ctr"/>
            <a:r>
              <a:rPr lang="en-US" b="1" dirty="0" err="1"/>
              <a:t>Prosedur</a:t>
            </a:r>
            <a:r>
              <a:rPr lang="en-US" b="1" dirty="0"/>
              <a:t> </a:t>
            </a:r>
            <a:r>
              <a:rPr lang="en-US" b="1" dirty="0" err="1"/>
              <a:t>Uji</a:t>
            </a:r>
            <a:r>
              <a:rPr lang="en-US" b="1" dirty="0"/>
              <a:t> </a:t>
            </a:r>
            <a:r>
              <a:rPr lang="en-US" b="1" dirty="0" err="1"/>
              <a:t>Hipotesis</a:t>
            </a:r>
            <a:r>
              <a:rPr lang="en-US" b="1" dirty="0"/>
              <a:t> </a:t>
            </a:r>
            <a:endParaRPr lang="en-US" dirty="0"/>
          </a:p>
        </p:txBody>
      </p:sp>
      <p:sp>
        <p:nvSpPr>
          <p:cNvPr id="3" name="Content Placeholder 2"/>
          <p:cNvSpPr>
            <a:spLocks noGrp="1"/>
          </p:cNvSpPr>
          <p:nvPr>
            <p:ph idx="1"/>
          </p:nvPr>
        </p:nvSpPr>
        <p:spPr/>
        <p:txBody>
          <a:bodyPr/>
          <a:lstStyle/>
          <a:p>
            <a:r>
              <a:rPr lang="en-US" dirty="0"/>
              <a:t>Tingkat</a:t>
            </a:r>
            <a:r>
              <a:rPr lang="en-US" i="1" dirty="0"/>
              <a:t> </a:t>
            </a:r>
            <a:r>
              <a:rPr lang="en-US" dirty="0" err="1"/>
              <a:t>signifikansi</a:t>
            </a:r>
            <a:r>
              <a:rPr lang="en-US" dirty="0"/>
              <a:t> </a:t>
            </a:r>
            <a:r>
              <a:rPr lang="en-US" dirty="0" err="1"/>
              <a:t>adalah</a:t>
            </a:r>
            <a:r>
              <a:rPr lang="en-US" dirty="0"/>
              <a:t> </a:t>
            </a:r>
            <a:r>
              <a:rPr lang="en-US" dirty="0" err="1"/>
              <a:t>tingkat</a:t>
            </a:r>
            <a:r>
              <a:rPr lang="en-US" dirty="0"/>
              <a:t> </a:t>
            </a:r>
            <a:r>
              <a:rPr lang="en-US" dirty="0" err="1"/>
              <a:t>risiko</a:t>
            </a:r>
            <a:r>
              <a:rPr lang="en-US" dirty="0"/>
              <a:t> </a:t>
            </a:r>
            <a:r>
              <a:rPr lang="en-US" dirty="0" err="1"/>
              <a:t>kesalahan</a:t>
            </a:r>
            <a:r>
              <a:rPr lang="en-US" dirty="0"/>
              <a:t> </a:t>
            </a:r>
            <a:r>
              <a:rPr lang="en-US" dirty="0" err="1"/>
              <a:t>dalam</a:t>
            </a:r>
            <a:r>
              <a:rPr lang="en-US" dirty="0"/>
              <a:t> </a:t>
            </a:r>
            <a:r>
              <a:rPr lang="en-US" dirty="0" err="1"/>
              <a:t>mengambil</a:t>
            </a:r>
            <a:r>
              <a:rPr lang="en-US" dirty="0"/>
              <a:t> </a:t>
            </a:r>
            <a:r>
              <a:rPr lang="en-US" dirty="0" err="1"/>
              <a:t>keputusan</a:t>
            </a:r>
            <a:r>
              <a:rPr lang="en-US" dirty="0"/>
              <a:t> yang </a:t>
            </a:r>
            <a:r>
              <a:rPr lang="en-US" dirty="0" err="1"/>
              <a:t>disebut</a:t>
            </a:r>
            <a:r>
              <a:rPr lang="en-US" dirty="0"/>
              <a:t> </a:t>
            </a:r>
            <a:r>
              <a:rPr lang="en-US" dirty="0" err="1"/>
              <a:t>sebagai</a:t>
            </a:r>
            <a:r>
              <a:rPr lang="en-US" dirty="0"/>
              <a:t> </a:t>
            </a:r>
            <a:r>
              <a:rPr lang="en-US" dirty="0" err="1"/>
              <a:t>kesalahan</a:t>
            </a:r>
            <a:r>
              <a:rPr lang="en-US" dirty="0"/>
              <a:t> </a:t>
            </a:r>
            <a:r>
              <a:rPr lang="en-US" dirty="0" err="1"/>
              <a:t>jenis</a:t>
            </a:r>
            <a:r>
              <a:rPr lang="en-US" dirty="0"/>
              <a:t> </a:t>
            </a:r>
            <a:r>
              <a:rPr lang="en-US" dirty="0" err="1"/>
              <a:t>pertama</a:t>
            </a:r>
            <a:r>
              <a:rPr lang="en-US" dirty="0"/>
              <a:t> </a:t>
            </a:r>
            <a:r>
              <a:rPr lang="en-US" i="1" dirty="0"/>
              <a:t>(type-1 error) </a:t>
            </a:r>
            <a:r>
              <a:rPr lang="en-US" dirty="0"/>
              <a:t>yang </a:t>
            </a:r>
            <a:r>
              <a:rPr lang="en-US" dirty="0" err="1"/>
              <a:t>disimbolkan</a:t>
            </a:r>
            <a:r>
              <a:rPr lang="en-US" dirty="0"/>
              <a:t> </a:t>
            </a:r>
            <a:r>
              <a:rPr lang="en-US" dirty="0" err="1"/>
              <a:t>sebagai</a:t>
            </a:r>
            <a:r>
              <a:rPr lang="en-US" dirty="0"/>
              <a:t> α</a:t>
            </a:r>
          </a:p>
          <a:p>
            <a:r>
              <a:rPr lang="en-US" dirty="0" err="1"/>
              <a:t>Nilai</a:t>
            </a:r>
            <a:r>
              <a:rPr lang="en-US" dirty="0"/>
              <a:t>-p </a:t>
            </a:r>
            <a:r>
              <a:rPr lang="en-US" dirty="0" err="1"/>
              <a:t>adalah</a:t>
            </a:r>
            <a:r>
              <a:rPr lang="en-US" dirty="0"/>
              <a:t> </a:t>
            </a:r>
            <a:r>
              <a:rPr lang="en-US" dirty="0" err="1"/>
              <a:t>nilai</a:t>
            </a:r>
            <a:r>
              <a:rPr lang="en-US" dirty="0"/>
              <a:t> </a:t>
            </a:r>
            <a:r>
              <a:rPr lang="en-US" dirty="0" err="1"/>
              <a:t>peluang</a:t>
            </a:r>
            <a:r>
              <a:rPr lang="en-US" dirty="0"/>
              <a:t> yang </a:t>
            </a:r>
            <a:r>
              <a:rPr lang="en-US" dirty="0" err="1"/>
              <a:t>berkaitan</a:t>
            </a:r>
            <a:r>
              <a:rPr lang="en-US" dirty="0"/>
              <a:t> </a:t>
            </a:r>
            <a:r>
              <a:rPr lang="en-US" dirty="0" err="1"/>
              <a:t>dengan</a:t>
            </a:r>
            <a:r>
              <a:rPr lang="en-US" dirty="0"/>
              <a:t> </a:t>
            </a:r>
            <a:r>
              <a:rPr lang="en-US" dirty="0" err="1"/>
              <a:t>ukuran</a:t>
            </a:r>
            <a:r>
              <a:rPr lang="en-US" dirty="0"/>
              <a:t> </a:t>
            </a:r>
            <a:r>
              <a:rPr lang="en-US" dirty="0" err="1"/>
              <a:t>variabel</a:t>
            </a:r>
            <a:r>
              <a:rPr lang="en-US" dirty="0"/>
              <a:t> </a:t>
            </a:r>
            <a:r>
              <a:rPr lang="en-US" dirty="0" err="1"/>
              <a:t>sesuai</a:t>
            </a:r>
            <a:r>
              <a:rPr lang="en-US" dirty="0"/>
              <a:t> </a:t>
            </a:r>
            <a:r>
              <a:rPr lang="en-US" dirty="0" err="1"/>
              <a:t>dengan</a:t>
            </a:r>
            <a:r>
              <a:rPr lang="en-US" dirty="0"/>
              <a:t> data </a:t>
            </a:r>
            <a:r>
              <a:rPr lang="en-US" dirty="0" err="1"/>
              <a:t>empiris</a:t>
            </a:r>
            <a:r>
              <a:rPr lang="en-US" dirty="0"/>
              <a:t> yang </a:t>
            </a:r>
            <a:r>
              <a:rPr lang="en-US" dirty="0" err="1"/>
              <a:t>dikumpulkan</a:t>
            </a:r>
            <a:endParaRPr lang="en-US" dirty="0"/>
          </a:p>
          <a:p>
            <a:r>
              <a:rPr lang="en-US" dirty="0" err="1"/>
              <a:t>nilai</a:t>
            </a:r>
            <a:r>
              <a:rPr lang="en-US" dirty="0"/>
              <a:t>-p &gt; α </a:t>
            </a:r>
            <a:r>
              <a:rPr lang="en-US" dirty="0" err="1"/>
              <a:t>hipotesis</a:t>
            </a:r>
            <a:r>
              <a:rPr lang="en-US" dirty="0"/>
              <a:t> </a:t>
            </a:r>
            <a:r>
              <a:rPr lang="en-US" dirty="0" err="1"/>
              <a:t>dasar</a:t>
            </a:r>
            <a:r>
              <a:rPr lang="en-US" dirty="0"/>
              <a:t> </a:t>
            </a:r>
            <a:r>
              <a:rPr lang="en-US" dirty="0" err="1"/>
              <a:t>diterima</a:t>
            </a:r>
            <a:r>
              <a:rPr lang="en-US" dirty="0"/>
              <a:t>, </a:t>
            </a:r>
          </a:p>
          <a:p>
            <a:r>
              <a:rPr lang="en-US" dirty="0" err="1"/>
              <a:t>nilai</a:t>
            </a:r>
            <a:r>
              <a:rPr lang="en-US" dirty="0"/>
              <a:t>-p &lt; α </a:t>
            </a:r>
            <a:r>
              <a:rPr lang="en-US" dirty="0" err="1"/>
              <a:t>hipotesis</a:t>
            </a:r>
            <a:r>
              <a:rPr lang="en-US" dirty="0"/>
              <a:t> </a:t>
            </a:r>
            <a:r>
              <a:rPr lang="en-US" dirty="0" err="1"/>
              <a:t>dasar</a:t>
            </a:r>
            <a:r>
              <a:rPr lang="en-US" dirty="0"/>
              <a:t> </a:t>
            </a:r>
            <a:r>
              <a:rPr lang="en-US" dirty="0" err="1"/>
              <a:t>ditolak</a:t>
            </a:r>
            <a:r>
              <a:rPr lang="en-US" dirty="0"/>
              <a:t> (</a:t>
            </a:r>
            <a:r>
              <a:rPr lang="en-US" dirty="0" err="1"/>
              <a:t>hipotesis</a:t>
            </a:r>
            <a:r>
              <a:rPr lang="en-US" dirty="0"/>
              <a:t> </a:t>
            </a:r>
            <a:r>
              <a:rPr lang="en-US" dirty="0" err="1"/>
              <a:t>tandingan</a:t>
            </a:r>
            <a:r>
              <a:rPr lang="en-US" dirty="0"/>
              <a:t> </a:t>
            </a:r>
            <a:r>
              <a:rPr lang="en-US" dirty="0" err="1"/>
              <a:t>diterima</a:t>
            </a:r>
            <a:r>
              <a:rPr lang="en-US" dirty="0"/>
              <a:t>) </a:t>
            </a:r>
          </a:p>
        </p:txBody>
      </p:sp>
    </p:spTree>
    <p:extLst>
      <p:ext uri="{BB962C8B-B14F-4D97-AF65-F5344CB8AC3E}">
        <p14:creationId xmlns:p14="http://schemas.microsoft.com/office/powerpoint/2010/main" val="368969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58421-4675-48DF-BED1-79ABA44E0A2C}"/>
              </a:ext>
            </a:extLst>
          </p:cNvPr>
          <p:cNvSpPr/>
          <p:nvPr/>
        </p:nvSpPr>
        <p:spPr>
          <a:xfrm>
            <a:off x="117748" y="3212976"/>
            <a:ext cx="2016224"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2" indent="-119063" algn="just">
              <a:defRPr/>
            </a:pPr>
            <a:r>
              <a:rPr lang="en-US" sz="2400" b="1" dirty="0">
                <a:solidFill>
                  <a:srgbClr val="FFFF00"/>
                </a:solidFill>
              </a:rPr>
              <a:t>	ANALISIS STATISTIKA</a:t>
            </a:r>
            <a:endParaRPr lang="en-US" sz="3200" b="1" dirty="0">
              <a:solidFill>
                <a:srgbClr val="FFFF00"/>
              </a:solidFill>
            </a:endParaRPr>
          </a:p>
        </p:txBody>
      </p:sp>
      <p:sp>
        <p:nvSpPr>
          <p:cNvPr id="6" name="Rectangle 5">
            <a:extLst>
              <a:ext uri="{FF2B5EF4-FFF2-40B4-BE49-F238E27FC236}">
                <a16:creationId xmlns:a16="http://schemas.microsoft.com/office/drawing/2014/main" id="{50446B33-CAAB-41C9-B383-DBEC4F855152}"/>
              </a:ext>
            </a:extLst>
          </p:cNvPr>
          <p:cNvSpPr/>
          <p:nvPr/>
        </p:nvSpPr>
        <p:spPr>
          <a:xfrm>
            <a:off x="3358108" y="1458213"/>
            <a:ext cx="3600400" cy="1008112"/>
          </a:xfrm>
          <a:prstGeom prst="rect">
            <a:avLst/>
          </a:prstGeom>
          <a:solidFill>
            <a:srgbClr val="00206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2" indent="-119063" algn="just">
              <a:defRPr/>
            </a:pPr>
            <a:r>
              <a:rPr lang="en-US" sz="2400" dirty="0">
                <a:solidFill>
                  <a:srgbClr val="00FFFF"/>
                </a:solidFill>
              </a:rPr>
              <a:t>	STATISTIKA DESKRIPTIF</a:t>
            </a:r>
            <a:endParaRPr lang="en-US" sz="3200" dirty="0">
              <a:solidFill>
                <a:srgbClr val="00FFFF"/>
              </a:solidFill>
            </a:endParaRPr>
          </a:p>
        </p:txBody>
      </p:sp>
      <p:sp>
        <p:nvSpPr>
          <p:cNvPr id="7" name="Rectangle 6">
            <a:extLst>
              <a:ext uri="{FF2B5EF4-FFF2-40B4-BE49-F238E27FC236}">
                <a16:creationId xmlns:a16="http://schemas.microsoft.com/office/drawing/2014/main" id="{C915950A-002B-4479-B089-E1A9F8D5F831}"/>
              </a:ext>
            </a:extLst>
          </p:cNvPr>
          <p:cNvSpPr/>
          <p:nvPr/>
        </p:nvSpPr>
        <p:spPr>
          <a:xfrm>
            <a:off x="3358108" y="4748571"/>
            <a:ext cx="3600400" cy="1008112"/>
          </a:xfrm>
          <a:prstGeom prst="rect">
            <a:avLst/>
          </a:prstGeom>
          <a:solidFill>
            <a:srgbClr val="80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2" indent="-119063" algn="just">
              <a:defRPr/>
            </a:pPr>
            <a:r>
              <a:rPr lang="en-US" sz="2400" dirty="0">
                <a:solidFill>
                  <a:schemeClr val="bg2"/>
                </a:solidFill>
              </a:rPr>
              <a:t>	STATISTIKA INDUKTIF</a:t>
            </a:r>
            <a:endParaRPr lang="en-US" sz="3200" dirty="0">
              <a:solidFill>
                <a:schemeClr val="bg2"/>
              </a:solidFill>
            </a:endParaRPr>
          </a:p>
        </p:txBody>
      </p:sp>
      <p:cxnSp>
        <p:nvCxnSpPr>
          <p:cNvPr id="10" name="Straight Arrow Connector 9">
            <a:extLst>
              <a:ext uri="{FF2B5EF4-FFF2-40B4-BE49-F238E27FC236}">
                <a16:creationId xmlns:a16="http://schemas.microsoft.com/office/drawing/2014/main" id="{7FE80076-AF88-45FE-BA5D-CD88C832288B}"/>
              </a:ext>
            </a:extLst>
          </p:cNvPr>
          <p:cNvCxnSpPr>
            <a:cxnSpLocks/>
            <a:stCxn id="4" idx="3"/>
          </p:cNvCxnSpPr>
          <p:nvPr/>
        </p:nvCxnSpPr>
        <p:spPr>
          <a:xfrm>
            <a:off x="2133972" y="3717032"/>
            <a:ext cx="1170431" cy="1611863"/>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38A028-8330-4D0D-A730-03B3E4D370A9}"/>
              </a:ext>
            </a:extLst>
          </p:cNvPr>
          <p:cNvCxnSpPr>
            <a:cxnSpLocks/>
            <a:stCxn id="4" idx="3"/>
            <a:endCxn id="6" idx="1"/>
          </p:cNvCxnSpPr>
          <p:nvPr/>
        </p:nvCxnSpPr>
        <p:spPr>
          <a:xfrm flipV="1">
            <a:off x="2133972" y="1962269"/>
            <a:ext cx="1224136" cy="1754763"/>
          </a:xfrm>
          <a:prstGeom prst="straightConnector1">
            <a:avLst/>
          </a:prstGeom>
          <a:ln w="57150">
            <a:miter lim="800000"/>
            <a:tailEnd type="triangle"/>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6C1D7BE4-2CDD-423D-9CC6-E93E86FD388F}"/>
              </a:ext>
            </a:extLst>
          </p:cNvPr>
          <p:cNvSpPr/>
          <p:nvPr/>
        </p:nvSpPr>
        <p:spPr>
          <a:xfrm>
            <a:off x="7030516" y="1700808"/>
            <a:ext cx="648072" cy="504056"/>
          </a:xfrm>
          <a:prstGeom prst="rightArrow">
            <a:avLst/>
          </a:prstGeom>
          <a:solidFill>
            <a:srgbClr val="00006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Left Brace 18">
            <a:extLst>
              <a:ext uri="{FF2B5EF4-FFF2-40B4-BE49-F238E27FC236}">
                <a16:creationId xmlns:a16="http://schemas.microsoft.com/office/drawing/2014/main" id="{D24731C4-74B0-45B4-BD3A-14334EF256F5}"/>
              </a:ext>
            </a:extLst>
          </p:cNvPr>
          <p:cNvSpPr/>
          <p:nvPr/>
        </p:nvSpPr>
        <p:spPr>
          <a:xfrm>
            <a:off x="7871336" y="1192289"/>
            <a:ext cx="360040" cy="1444116"/>
          </a:xfrm>
          <a:prstGeom prst="leftBrace">
            <a:avLst>
              <a:gd name="adj1" fmla="val 93170"/>
              <a:gd name="adj2" fmla="val 52430"/>
            </a:avLst>
          </a:prstGeom>
          <a:ln w="28575">
            <a:solidFill>
              <a:srgbClr val="000066"/>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32B0CB4D-1AB4-49B5-820E-424DA1D5E161}"/>
              </a:ext>
            </a:extLst>
          </p:cNvPr>
          <p:cNvSpPr/>
          <p:nvPr/>
        </p:nvSpPr>
        <p:spPr>
          <a:xfrm>
            <a:off x="8398668" y="974086"/>
            <a:ext cx="1512168" cy="504056"/>
          </a:xfrm>
          <a:prstGeom prst="rect">
            <a:avLst/>
          </a:prstGeom>
          <a:solidFill>
            <a:srgbClr val="66006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99FF"/>
                </a:solidFill>
              </a:rPr>
              <a:t>VISUAL</a:t>
            </a:r>
          </a:p>
        </p:txBody>
      </p:sp>
      <p:sp>
        <p:nvSpPr>
          <p:cNvPr id="21" name="Rectangle 20">
            <a:extLst>
              <a:ext uri="{FF2B5EF4-FFF2-40B4-BE49-F238E27FC236}">
                <a16:creationId xmlns:a16="http://schemas.microsoft.com/office/drawing/2014/main" id="{29891965-8393-4BE1-94A7-A2D8AF635A74}"/>
              </a:ext>
            </a:extLst>
          </p:cNvPr>
          <p:cNvSpPr/>
          <p:nvPr/>
        </p:nvSpPr>
        <p:spPr>
          <a:xfrm>
            <a:off x="8365302" y="2380624"/>
            <a:ext cx="1512168" cy="480629"/>
          </a:xfrm>
          <a:prstGeom prst="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UKURAN</a:t>
            </a:r>
          </a:p>
        </p:txBody>
      </p:sp>
      <p:sp>
        <p:nvSpPr>
          <p:cNvPr id="22" name="Rectangle 21">
            <a:extLst>
              <a:ext uri="{FF2B5EF4-FFF2-40B4-BE49-F238E27FC236}">
                <a16:creationId xmlns:a16="http://schemas.microsoft.com/office/drawing/2014/main" id="{8B6C4D83-68D8-4428-AF11-C9EF6DC7551F}"/>
              </a:ext>
            </a:extLst>
          </p:cNvPr>
          <p:cNvSpPr/>
          <p:nvPr/>
        </p:nvSpPr>
        <p:spPr>
          <a:xfrm>
            <a:off x="10198868" y="332656"/>
            <a:ext cx="1512168" cy="579056"/>
          </a:xfrm>
          <a:prstGeom prst="rect">
            <a:avLst/>
          </a:prstGeom>
          <a:solidFill>
            <a:srgbClr val="FFFFFF"/>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Diagram/</a:t>
            </a:r>
          </a:p>
          <a:p>
            <a:pPr algn="ctr"/>
            <a:r>
              <a:rPr lang="en-US" sz="2000" dirty="0" err="1">
                <a:solidFill>
                  <a:schemeClr val="tx2"/>
                </a:solidFill>
              </a:rPr>
              <a:t>Grafik</a:t>
            </a:r>
            <a:endParaRPr lang="en-US" sz="2000" dirty="0">
              <a:solidFill>
                <a:schemeClr val="tx2"/>
              </a:solidFill>
            </a:endParaRPr>
          </a:p>
        </p:txBody>
      </p:sp>
      <p:sp>
        <p:nvSpPr>
          <p:cNvPr id="23" name="Rectangle 22">
            <a:extLst>
              <a:ext uri="{FF2B5EF4-FFF2-40B4-BE49-F238E27FC236}">
                <a16:creationId xmlns:a16="http://schemas.microsoft.com/office/drawing/2014/main" id="{B9ED12F7-1645-4BA4-A118-FBED73A92A6A}"/>
              </a:ext>
            </a:extLst>
          </p:cNvPr>
          <p:cNvSpPr/>
          <p:nvPr/>
        </p:nvSpPr>
        <p:spPr>
          <a:xfrm>
            <a:off x="10196030" y="1052736"/>
            <a:ext cx="1512168" cy="504056"/>
          </a:xfrm>
          <a:prstGeom prst="rect">
            <a:avLst/>
          </a:prstGeom>
          <a:solidFill>
            <a:srgbClr val="FFFFFF"/>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2"/>
                </a:solidFill>
              </a:rPr>
              <a:t>Tabel</a:t>
            </a:r>
            <a:endParaRPr lang="en-US" sz="2000" dirty="0">
              <a:solidFill>
                <a:schemeClr val="tx2"/>
              </a:solidFill>
            </a:endParaRPr>
          </a:p>
        </p:txBody>
      </p:sp>
      <p:sp>
        <p:nvSpPr>
          <p:cNvPr id="24" name="Rectangle 23">
            <a:extLst>
              <a:ext uri="{FF2B5EF4-FFF2-40B4-BE49-F238E27FC236}">
                <a16:creationId xmlns:a16="http://schemas.microsoft.com/office/drawing/2014/main" id="{B25EBB1E-6BDD-43BB-8930-9F2FBCF2D967}"/>
              </a:ext>
            </a:extLst>
          </p:cNvPr>
          <p:cNvSpPr/>
          <p:nvPr/>
        </p:nvSpPr>
        <p:spPr>
          <a:xfrm>
            <a:off x="10220070" y="2386354"/>
            <a:ext cx="1512168" cy="504056"/>
          </a:xfrm>
          <a:prstGeom prst="rect">
            <a:avLst/>
          </a:prstGeom>
          <a:solidFill>
            <a:schemeClr val="tx2"/>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Penyebaran</a:t>
            </a:r>
            <a:endParaRPr lang="en-US" dirty="0"/>
          </a:p>
        </p:txBody>
      </p:sp>
      <p:sp>
        <p:nvSpPr>
          <p:cNvPr id="25" name="Rectangle 24">
            <a:extLst>
              <a:ext uri="{FF2B5EF4-FFF2-40B4-BE49-F238E27FC236}">
                <a16:creationId xmlns:a16="http://schemas.microsoft.com/office/drawing/2014/main" id="{C10908D4-F512-4D9F-8BFB-89EE52954C36}"/>
              </a:ext>
            </a:extLst>
          </p:cNvPr>
          <p:cNvSpPr/>
          <p:nvPr/>
        </p:nvSpPr>
        <p:spPr>
          <a:xfrm>
            <a:off x="10230314" y="1762573"/>
            <a:ext cx="1512168" cy="504056"/>
          </a:xfrm>
          <a:prstGeom prst="rect">
            <a:avLst/>
          </a:prstGeom>
          <a:solidFill>
            <a:schemeClr val="tx2"/>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Pemusatan</a:t>
            </a:r>
            <a:endParaRPr lang="en-US" sz="2000" dirty="0"/>
          </a:p>
        </p:txBody>
      </p:sp>
      <p:sp>
        <p:nvSpPr>
          <p:cNvPr id="26" name="Rectangle 25">
            <a:extLst>
              <a:ext uri="{FF2B5EF4-FFF2-40B4-BE49-F238E27FC236}">
                <a16:creationId xmlns:a16="http://schemas.microsoft.com/office/drawing/2014/main" id="{169D11BE-F772-4843-866C-DCFE72913058}"/>
              </a:ext>
            </a:extLst>
          </p:cNvPr>
          <p:cNvSpPr/>
          <p:nvPr/>
        </p:nvSpPr>
        <p:spPr>
          <a:xfrm>
            <a:off x="10205062" y="2996952"/>
            <a:ext cx="1512168" cy="504056"/>
          </a:xfrm>
          <a:prstGeom prst="rect">
            <a:avLst/>
          </a:prstGeom>
          <a:solidFill>
            <a:schemeClr val="tx2"/>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Ukuran</a:t>
            </a:r>
            <a:r>
              <a:rPr lang="en-US" sz="2000" dirty="0"/>
              <a:t> Lain</a:t>
            </a:r>
            <a:endParaRPr lang="en-US" dirty="0"/>
          </a:p>
        </p:txBody>
      </p:sp>
      <p:cxnSp>
        <p:nvCxnSpPr>
          <p:cNvPr id="28" name="Straight Arrow Connector 27">
            <a:extLst>
              <a:ext uri="{FF2B5EF4-FFF2-40B4-BE49-F238E27FC236}">
                <a16:creationId xmlns:a16="http://schemas.microsoft.com/office/drawing/2014/main" id="{FA6028E0-57D3-43CD-BAF6-27966DB62230}"/>
              </a:ext>
            </a:extLst>
          </p:cNvPr>
          <p:cNvCxnSpPr>
            <a:cxnSpLocks/>
          </p:cNvCxnSpPr>
          <p:nvPr/>
        </p:nvCxnSpPr>
        <p:spPr>
          <a:xfrm>
            <a:off x="9889635" y="2714905"/>
            <a:ext cx="309233" cy="570079"/>
          </a:xfrm>
          <a:prstGeom prst="straightConnector1">
            <a:avLst/>
          </a:prstGeom>
          <a:ln w="3810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98C880-C85F-490E-9EFA-8B3107CBD47F}"/>
              </a:ext>
            </a:extLst>
          </p:cNvPr>
          <p:cNvCxnSpPr>
            <a:cxnSpLocks/>
          </p:cNvCxnSpPr>
          <p:nvPr/>
        </p:nvCxnSpPr>
        <p:spPr>
          <a:xfrm>
            <a:off x="9910837" y="2678901"/>
            <a:ext cx="262375" cy="0"/>
          </a:xfrm>
          <a:prstGeom prst="straightConnector1">
            <a:avLst/>
          </a:prstGeom>
          <a:ln w="3810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42A3C3B-C026-49C1-9968-898A58C3FA79}"/>
              </a:ext>
            </a:extLst>
          </p:cNvPr>
          <p:cNvCxnSpPr>
            <a:cxnSpLocks/>
          </p:cNvCxnSpPr>
          <p:nvPr/>
        </p:nvCxnSpPr>
        <p:spPr>
          <a:xfrm flipV="1">
            <a:off x="9913307" y="1949728"/>
            <a:ext cx="283194" cy="714470"/>
          </a:xfrm>
          <a:prstGeom prst="straightConnector1">
            <a:avLst/>
          </a:prstGeom>
          <a:ln w="38100">
            <a:solidFill>
              <a:srgbClr val="0070C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F7802EFA-43E5-45C7-804C-A17C209A533C}"/>
              </a:ext>
            </a:extLst>
          </p:cNvPr>
          <p:cNvSpPr/>
          <p:nvPr/>
        </p:nvSpPr>
        <p:spPr>
          <a:xfrm>
            <a:off x="7012213" y="5076867"/>
            <a:ext cx="648072" cy="504056"/>
          </a:xfrm>
          <a:prstGeom prst="rightArrow">
            <a:avLst/>
          </a:prstGeom>
          <a:solidFill>
            <a:srgbClr val="80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Left Brace 36">
            <a:extLst>
              <a:ext uri="{FF2B5EF4-FFF2-40B4-BE49-F238E27FC236}">
                <a16:creationId xmlns:a16="http://schemas.microsoft.com/office/drawing/2014/main" id="{7D3988A9-9D4F-4FBB-87E5-23836B15D935}"/>
              </a:ext>
            </a:extLst>
          </p:cNvPr>
          <p:cNvSpPr/>
          <p:nvPr/>
        </p:nvSpPr>
        <p:spPr>
          <a:xfrm>
            <a:off x="7871336" y="4761148"/>
            <a:ext cx="309233" cy="1178192"/>
          </a:xfrm>
          <a:prstGeom prst="leftBrace">
            <a:avLst>
              <a:gd name="adj1" fmla="val 93170"/>
              <a:gd name="adj2" fmla="val 52430"/>
            </a:avLst>
          </a:prstGeom>
          <a:ln w="28575">
            <a:solidFill>
              <a:srgbClr val="8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35B76177-D36F-49C7-90E3-0FF8BC02974F}"/>
              </a:ext>
            </a:extLst>
          </p:cNvPr>
          <p:cNvSpPr/>
          <p:nvPr/>
        </p:nvSpPr>
        <p:spPr>
          <a:xfrm>
            <a:off x="8254652" y="4509120"/>
            <a:ext cx="2880320" cy="504056"/>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STAT. PARAMETRIK</a:t>
            </a:r>
          </a:p>
        </p:txBody>
      </p:sp>
      <p:sp>
        <p:nvSpPr>
          <p:cNvPr id="39" name="Rectangle 38">
            <a:extLst>
              <a:ext uri="{FF2B5EF4-FFF2-40B4-BE49-F238E27FC236}">
                <a16:creationId xmlns:a16="http://schemas.microsoft.com/office/drawing/2014/main" id="{9ED088D8-295E-4AAF-B32F-8D0963A090DB}"/>
              </a:ext>
            </a:extLst>
          </p:cNvPr>
          <p:cNvSpPr/>
          <p:nvPr/>
        </p:nvSpPr>
        <p:spPr>
          <a:xfrm>
            <a:off x="8182644" y="5756683"/>
            <a:ext cx="3580062" cy="480629"/>
          </a:xfrm>
          <a:prstGeom prst="rect">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STAT. NONPARAMETRIK</a:t>
            </a:r>
          </a:p>
        </p:txBody>
      </p:sp>
      <p:cxnSp>
        <p:nvCxnSpPr>
          <p:cNvPr id="44" name="Straight Arrow Connector 43">
            <a:extLst>
              <a:ext uri="{FF2B5EF4-FFF2-40B4-BE49-F238E27FC236}">
                <a16:creationId xmlns:a16="http://schemas.microsoft.com/office/drawing/2014/main" id="{60FB6BFD-DE66-41B9-9F16-F1EA02A3D7AD}"/>
              </a:ext>
            </a:extLst>
          </p:cNvPr>
          <p:cNvCxnSpPr>
            <a:cxnSpLocks/>
          </p:cNvCxnSpPr>
          <p:nvPr/>
        </p:nvCxnSpPr>
        <p:spPr>
          <a:xfrm flipV="1">
            <a:off x="9910836" y="482282"/>
            <a:ext cx="283194" cy="714470"/>
          </a:xfrm>
          <a:prstGeom prst="straightConnector1">
            <a:avLst/>
          </a:prstGeom>
          <a:ln w="38100">
            <a:solidFill>
              <a:srgbClr val="66006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AB603AB-BFB2-4A04-B5B3-187E6A704779}"/>
              </a:ext>
            </a:extLst>
          </p:cNvPr>
          <p:cNvCxnSpPr>
            <a:cxnSpLocks/>
          </p:cNvCxnSpPr>
          <p:nvPr/>
        </p:nvCxnSpPr>
        <p:spPr>
          <a:xfrm>
            <a:off x="9904174" y="1197261"/>
            <a:ext cx="289856" cy="218507"/>
          </a:xfrm>
          <a:prstGeom prst="straightConnector1">
            <a:avLst/>
          </a:prstGeom>
          <a:ln w="38100">
            <a:solidFill>
              <a:srgbClr val="660066"/>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38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93230"/>
          </a:xfrm>
        </p:spPr>
        <p:txBody>
          <a:bodyPr/>
          <a:lstStyle/>
          <a:p>
            <a:pPr lvl="0" algn="ctr"/>
            <a:r>
              <a:rPr lang="en-US" b="1" dirty="0" err="1"/>
              <a:t>Uji</a:t>
            </a:r>
            <a:r>
              <a:rPr lang="en-US" b="1" dirty="0"/>
              <a:t> </a:t>
            </a:r>
            <a:r>
              <a:rPr lang="en-US" b="1" dirty="0" err="1"/>
              <a:t>Hipotesis</a:t>
            </a:r>
            <a:r>
              <a:rPr lang="en-US" b="1" dirty="0"/>
              <a:t> </a:t>
            </a:r>
            <a:r>
              <a:rPr lang="en-US" b="1" dirty="0" err="1"/>
              <a:t>Relasional</a:t>
            </a:r>
            <a:endParaRPr lang="en-US" dirty="0"/>
          </a:p>
        </p:txBody>
      </p:sp>
      <p:sp>
        <p:nvSpPr>
          <p:cNvPr id="3" name="Content Placeholder 2"/>
          <p:cNvSpPr>
            <a:spLocks noGrp="1"/>
          </p:cNvSpPr>
          <p:nvPr>
            <p:ph idx="1"/>
          </p:nvPr>
        </p:nvSpPr>
        <p:spPr/>
        <p:txBody>
          <a:bodyPr>
            <a:normAutofit lnSpcReduction="10000"/>
          </a:bodyPr>
          <a:lstStyle/>
          <a:p>
            <a:r>
              <a:rPr lang="en-US" dirty="0" err="1"/>
              <a:t>sekadar</a:t>
            </a:r>
            <a:r>
              <a:rPr lang="en-US" dirty="0"/>
              <a:t> </a:t>
            </a:r>
            <a:r>
              <a:rPr lang="en-US" dirty="0" err="1"/>
              <a:t>keeratan</a:t>
            </a:r>
            <a:r>
              <a:rPr lang="en-US" dirty="0"/>
              <a:t> </a:t>
            </a:r>
            <a:r>
              <a:rPr lang="en-US" dirty="0" err="1"/>
              <a:t>hubungan</a:t>
            </a:r>
            <a:r>
              <a:rPr lang="en-US" dirty="0"/>
              <a:t>, </a:t>
            </a:r>
            <a:r>
              <a:rPr lang="en-US" dirty="0" err="1"/>
              <a:t>digunakan</a:t>
            </a:r>
            <a:r>
              <a:rPr lang="en-US" dirty="0"/>
              <a:t> </a:t>
            </a:r>
            <a:r>
              <a:rPr lang="en-US" dirty="0" err="1"/>
              <a:t>koefisien</a:t>
            </a:r>
            <a:r>
              <a:rPr lang="en-US" dirty="0"/>
              <a:t> </a:t>
            </a:r>
            <a:r>
              <a:rPr lang="en-US" dirty="0" err="1"/>
              <a:t>korelasi</a:t>
            </a:r>
            <a:endParaRPr lang="en-US" dirty="0"/>
          </a:p>
          <a:p>
            <a:r>
              <a:rPr lang="en-US" dirty="0" err="1"/>
              <a:t>mengetahui</a:t>
            </a:r>
            <a:r>
              <a:rPr lang="en-US" dirty="0"/>
              <a:t> </a:t>
            </a:r>
            <a:r>
              <a:rPr lang="en-US" dirty="0" err="1"/>
              <a:t>pengaruh</a:t>
            </a:r>
            <a:r>
              <a:rPr lang="en-US" dirty="0"/>
              <a:t> </a:t>
            </a:r>
            <a:r>
              <a:rPr lang="en-US" dirty="0" err="1"/>
              <a:t>satu</a:t>
            </a:r>
            <a:r>
              <a:rPr lang="en-US" dirty="0"/>
              <a:t> </a:t>
            </a:r>
            <a:r>
              <a:rPr lang="en-US" dirty="0" err="1"/>
              <a:t>atau</a:t>
            </a:r>
            <a:r>
              <a:rPr lang="en-US" dirty="0"/>
              <a:t> </a:t>
            </a:r>
            <a:r>
              <a:rPr lang="en-US" dirty="0" err="1"/>
              <a:t>lebih</a:t>
            </a:r>
            <a:r>
              <a:rPr lang="en-US" dirty="0"/>
              <a:t> </a:t>
            </a:r>
            <a:r>
              <a:rPr lang="en-US" dirty="0" err="1"/>
              <a:t>variabel</a:t>
            </a:r>
            <a:r>
              <a:rPr lang="en-US" dirty="0"/>
              <a:t> </a:t>
            </a:r>
            <a:r>
              <a:rPr lang="en-US" dirty="0" err="1"/>
              <a:t>terhadap</a:t>
            </a:r>
            <a:r>
              <a:rPr lang="en-US" dirty="0"/>
              <a:t> </a:t>
            </a:r>
            <a:r>
              <a:rPr lang="en-US" dirty="0" err="1"/>
              <a:t>variabel</a:t>
            </a:r>
            <a:r>
              <a:rPr lang="en-US" dirty="0"/>
              <a:t> lain, </a:t>
            </a:r>
            <a:r>
              <a:rPr lang="en-US" dirty="0" err="1"/>
              <a:t>digunakan</a:t>
            </a:r>
            <a:r>
              <a:rPr lang="en-US" dirty="0"/>
              <a:t> </a:t>
            </a:r>
            <a:r>
              <a:rPr lang="en-US" dirty="0" err="1"/>
              <a:t>analisis</a:t>
            </a:r>
            <a:r>
              <a:rPr lang="en-US" dirty="0"/>
              <a:t> </a:t>
            </a:r>
            <a:r>
              <a:rPr lang="en-US" dirty="0" err="1"/>
              <a:t>regresi</a:t>
            </a:r>
            <a:r>
              <a:rPr lang="en-US" dirty="0"/>
              <a:t> </a:t>
            </a:r>
          </a:p>
          <a:p>
            <a:r>
              <a:rPr lang="en-US" dirty="0" err="1"/>
              <a:t>analisis</a:t>
            </a:r>
            <a:r>
              <a:rPr lang="en-US" dirty="0"/>
              <a:t> </a:t>
            </a:r>
            <a:r>
              <a:rPr lang="en-US" dirty="0" err="1"/>
              <a:t>regresi</a:t>
            </a:r>
            <a:r>
              <a:rPr lang="en-US" dirty="0"/>
              <a:t>, </a:t>
            </a:r>
            <a:r>
              <a:rPr lang="en-US" dirty="0" err="1"/>
              <a:t>dua</a:t>
            </a:r>
            <a:r>
              <a:rPr lang="en-US" dirty="0"/>
              <a:t> </a:t>
            </a:r>
            <a:r>
              <a:rPr lang="en-US" dirty="0" err="1"/>
              <a:t>jenis</a:t>
            </a:r>
            <a:r>
              <a:rPr lang="en-US" dirty="0"/>
              <a:t> </a:t>
            </a:r>
            <a:r>
              <a:rPr lang="en-US" dirty="0" err="1"/>
              <a:t>variabel</a:t>
            </a:r>
            <a:r>
              <a:rPr lang="en-US" dirty="0"/>
              <a:t>:</a:t>
            </a:r>
          </a:p>
          <a:p>
            <a:pPr lvl="1"/>
            <a:r>
              <a:rPr lang="en-US" dirty="0" err="1"/>
              <a:t>variabel</a:t>
            </a:r>
            <a:r>
              <a:rPr lang="en-US" dirty="0"/>
              <a:t> yang </a:t>
            </a:r>
            <a:r>
              <a:rPr lang="en-US" dirty="0" err="1"/>
              <a:t>mempengaruhi</a:t>
            </a:r>
            <a:r>
              <a:rPr lang="en-US" dirty="0"/>
              <a:t> (</a:t>
            </a:r>
            <a:r>
              <a:rPr lang="en-US" dirty="0" err="1"/>
              <a:t>variabel</a:t>
            </a:r>
            <a:r>
              <a:rPr lang="en-US" dirty="0"/>
              <a:t> </a:t>
            </a:r>
            <a:r>
              <a:rPr lang="en-US" dirty="0" err="1"/>
              <a:t>bebas</a:t>
            </a:r>
            <a:r>
              <a:rPr lang="en-US" dirty="0"/>
              <a:t>) </a:t>
            </a:r>
          </a:p>
          <a:p>
            <a:pPr lvl="1"/>
            <a:r>
              <a:rPr lang="en-US" dirty="0" err="1"/>
              <a:t>variabel</a:t>
            </a:r>
            <a:r>
              <a:rPr lang="en-US" dirty="0"/>
              <a:t> yang </a:t>
            </a:r>
            <a:r>
              <a:rPr lang="en-US" dirty="0" err="1"/>
              <a:t>dipengaruhi</a:t>
            </a:r>
            <a:r>
              <a:rPr lang="en-US" dirty="0"/>
              <a:t> (</a:t>
            </a:r>
            <a:r>
              <a:rPr lang="en-US" dirty="0" err="1"/>
              <a:t>variabel</a:t>
            </a:r>
            <a:r>
              <a:rPr lang="en-US" dirty="0"/>
              <a:t> </a:t>
            </a:r>
            <a:r>
              <a:rPr lang="en-US" dirty="0" err="1"/>
              <a:t>tak</a:t>
            </a:r>
            <a:r>
              <a:rPr lang="en-US" dirty="0"/>
              <a:t> </a:t>
            </a:r>
            <a:r>
              <a:rPr lang="en-US" dirty="0" err="1"/>
              <a:t>bebas</a:t>
            </a:r>
            <a:r>
              <a:rPr lang="en-US" dirty="0"/>
              <a:t>)</a:t>
            </a:r>
          </a:p>
          <a:p>
            <a:pPr marL="174625" lvl="1" indent="-174625"/>
            <a:r>
              <a:rPr lang="en-US" sz="2400" dirty="0" err="1"/>
              <a:t>uji</a:t>
            </a:r>
            <a:r>
              <a:rPr lang="en-US" sz="2400" dirty="0"/>
              <a:t> </a:t>
            </a:r>
            <a:r>
              <a:rPr lang="en-US" sz="2400" dirty="0" err="1"/>
              <a:t>hipotesis</a:t>
            </a:r>
            <a:r>
              <a:rPr lang="en-US" sz="2400" dirty="0"/>
              <a:t> </a:t>
            </a:r>
            <a:r>
              <a:rPr lang="en-US" sz="2400" dirty="0" err="1"/>
              <a:t>untuk</a:t>
            </a:r>
            <a:r>
              <a:rPr lang="en-US" sz="2400" dirty="0"/>
              <a:t> </a:t>
            </a:r>
            <a:r>
              <a:rPr lang="en-US" sz="2400" dirty="0" err="1"/>
              <a:t>analisis</a:t>
            </a:r>
            <a:r>
              <a:rPr lang="en-US" sz="2400" dirty="0"/>
              <a:t> </a:t>
            </a:r>
            <a:r>
              <a:rPr lang="en-US" sz="2400" dirty="0" err="1"/>
              <a:t>regresi</a:t>
            </a:r>
            <a:r>
              <a:rPr lang="en-US" sz="2400" dirty="0"/>
              <a:t>, </a:t>
            </a:r>
            <a:r>
              <a:rPr lang="en-US" sz="2400" dirty="0" err="1"/>
              <a:t>apakah</a:t>
            </a:r>
            <a:r>
              <a:rPr lang="en-US" sz="2400" dirty="0"/>
              <a:t> </a:t>
            </a:r>
            <a:r>
              <a:rPr lang="en-US" sz="2400" dirty="0" err="1"/>
              <a:t>perubahan</a:t>
            </a:r>
            <a:r>
              <a:rPr lang="en-US" sz="2400" dirty="0"/>
              <a:t> </a:t>
            </a:r>
            <a:r>
              <a:rPr lang="en-US" sz="2400" dirty="0" err="1"/>
              <a:t>variabel</a:t>
            </a:r>
            <a:r>
              <a:rPr lang="en-US" sz="2400" dirty="0"/>
              <a:t> </a:t>
            </a:r>
            <a:r>
              <a:rPr lang="en-US" sz="2400" dirty="0" err="1"/>
              <a:t>bebas</a:t>
            </a:r>
            <a:r>
              <a:rPr lang="en-US" sz="2400" dirty="0"/>
              <a:t> </a:t>
            </a:r>
            <a:r>
              <a:rPr lang="en-US" sz="2400" dirty="0" err="1"/>
              <a:t>signifikan</a:t>
            </a:r>
            <a:r>
              <a:rPr lang="en-US" sz="2400" dirty="0"/>
              <a:t> </a:t>
            </a:r>
            <a:r>
              <a:rPr lang="en-US" sz="2400" dirty="0" err="1"/>
              <a:t>memberi</a:t>
            </a:r>
            <a:r>
              <a:rPr lang="en-US" sz="2400" dirty="0"/>
              <a:t> </a:t>
            </a:r>
            <a:r>
              <a:rPr lang="en-US" sz="2400" dirty="0" err="1"/>
              <a:t>perubahan</a:t>
            </a:r>
            <a:r>
              <a:rPr lang="en-US" sz="2400" dirty="0"/>
              <a:t> </a:t>
            </a:r>
            <a:r>
              <a:rPr lang="en-US" sz="2400" dirty="0" err="1"/>
              <a:t>pada</a:t>
            </a:r>
            <a:r>
              <a:rPr lang="en-US" sz="2400" dirty="0"/>
              <a:t> </a:t>
            </a:r>
            <a:r>
              <a:rPr lang="en-US" sz="2400" dirty="0" err="1"/>
              <a:t>variabel</a:t>
            </a:r>
            <a:r>
              <a:rPr lang="en-US" sz="2400" dirty="0"/>
              <a:t> </a:t>
            </a:r>
            <a:r>
              <a:rPr lang="en-US" sz="2400" dirty="0" err="1"/>
              <a:t>tak</a:t>
            </a:r>
            <a:r>
              <a:rPr lang="en-US" sz="2400" dirty="0"/>
              <a:t> </a:t>
            </a:r>
            <a:r>
              <a:rPr lang="en-US" sz="2400" dirty="0" err="1"/>
              <a:t>bebas</a:t>
            </a:r>
            <a:endParaRPr lang="en-US" sz="2400" dirty="0"/>
          </a:p>
          <a:p>
            <a:pPr marL="174625" lvl="1" indent="-174625"/>
            <a:r>
              <a:rPr lang="en-US" sz="2400" dirty="0" err="1"/>
              <a:t>untuk</a:t>
            </a:r>
            <a:r>
              <a:rPr lang="en-US" sz="2400" dirty="0"/>
              <a:t> </a:t>
            </a:r>
            <a:r>
              <a:rPr lang="en-US" sz="2400" dirty="0" err="1"/>
              <a:t>analisis</a:t>
            </a:r>
            <a:r>
              <a:rPr lang="en-US" sz="2400" dirty="0"/>
              <a:t> </a:t>
            </a:r>
            <a:r>
              <a:rPr lang="en-US" sz="2400" dirty="0" err="1"/>
              <a:t>korelasi</a:t>
            </a:r>
            <a:r>
              <a:rPr lang="en-US" sz="2400" dirty="0"/>
              <a:t>, </a:t>
            </a:r>
            <a:r>
              <a:rPr lang="en-US" sz="2400" dirty="0" err="1"/>
              <a:t>hanya</a:t>
            </a:r>
            <a:r>
              <a:rPr lang="en-US" sz="2400" dirty="0"/>
              <a:t> </a:t>
            </a:r>
            <a:r>
              <a:rPr lang="en-US" sz="2400" dirty="0" err="1"/>
              <a:t>sekedar</a:t>
            </a:r>
            <a:r>
              <a:rPr lang="en-US" sz="2400" dirty="0"/>
              <a:t> </a:t>
            </a:r>
            <a:r>
              <a:rPr lang="en-US" sz="2400" dirty="0" err="1"/>
              <a:t>ingin</a:t>
            </a:r>
            <a:r>
              <a:rPr lang="en-US" sz="2400" dirty="0"/>
              <a:t> </a:t>
            </a:r>
            <a:r>
              <a:rPr lang="en-US" sz="2400" dirty="0" err="1"/>
              <a:t>mengidentifikasi</a:t>
            </a:r>
            <a:r>
              <a:rPr lang="en-US" sz="2400" dirty="0"/>
              <a:t> </a:t>
            </a:r>
            <a:r>
              <a:rPr lang="en-US" sz="2400" dirty="0" err="1"/>
              <a:t>keeratan</a:t>
            </a:r>
            <a:r>
              <a:rPr lang="en-US" sz="2400" dirty="0"/>
              <a:t> </a:t>
            </a:r>
            <a:r>
              <a:rPr lang="en-US" sz="2400" dirty="0" err="1"/>
              <a:t>hubungan</a:t>
            </a:r>
            <a:r>
              <a:rPr lang="en-US" sz="2400" dirty="0"/>
              <a:t> </a:t>
            </a:r>
            <a:r>
              <a:rPr lang="en-US" sz="2400" dirty="0" err="1"/>
              <a:t>dua</a:t>
            </a:r>
            <a:r>
              <a:rPr lang="en-US" sz="2400" dirty="0"/>
              <a:t> </a:t>
            </a:r>
            <a:r>
              <a:rPr lang="en-US" sz="2400" dirty="0" err="1"/>
              <a:t>variabel</a:t>
            </a:r>
            <a:r>
              <a:rPr lang="en-US" sz="2400" dirty="0"/>
              <a:t> </a:t>
            </a:r>
            <a:r>
              <a:rPr lang="en-US" sz="2400" dirty="0" err="1"/>
              <a:t>tanpa</a:t>
            </a:r>
            <a:r>
              <a:rPr lang="en-US" sz="2400" dirty="0"/>
              <a:t> </a:t>
            </a:r>
            <a:r>
              <a:rPr lang="en-US" sz="2400" dirty="0" err="1"/>
              <a:t>memerlukan</a:t>
            </a:r>
            <a:r>
              <a:rPr lang="en-US" sz="2400" dirty="0"/>
              <a:t> yang </a:t>
            </a:r>
            <a:r>
              <a:rPr lang="en-US" sz="2400" dirty="0" err="1"/>
              <a:t>mana</a:t>
            </a:r>
            <a:r>
              <a:rPr lang="en-US" sz="2400" dirty="0"/>
              <a:t> yang </a:t>
            </a:r>
            <a:r>
              <a:rPr lang="en-US" sz="2400" dirty="0" err="1"/>
              <a:t>mempengaruhi</a:t>
            </a:r>
            <a:r>
              <a:rPr lang="en-US" sz="2400" dirty="0"/>
              <a:t> </a:t>
            </a:r>
            <a:r>
              <a:rPr lang="en-US" sz="2400" dirty="0" err="1"/>
              <a:t>dan</a:t>
            </a:r>
            <a:r>
              <a:rPr lang="en-US" sz="2400" dirty="0"/>
              <a:t> yang </a:t>
            </a:r>
            <a:r>
              <a:rPr lang="en-US" sz="2400" dirty="0" err="1"/>
              <a:t>mana</a:t>
            </a:r>
            <a:r>
              <a:rPr lang="en-US" sz="2400" dirty="0"/>
              <a:t> yang </a:t>
            </a:r>
            <a:r>
              <a:rPr lang="en-US" sz="2400" dirty="0" err="1"/>
              <a:t>dipengaruhi</a:t>
            </a:r>
            <a:r>
              <a:rPr lang="en-US" sz="2400" dirty="0"/>
              <a:t>.</a:t>
            </a:r>
          </a:p>
          <a:p>
            <a:pPr marL="174625" lvl="1" indent="-174625"/>
            <a:endParaRPr lang="en-US" sz="2400" dirty="0"/>
          </a:p>
        </p:txBody>
      </p:sp>
    </p:spTree>
    <p:extLst>
      <p:ext uri="{BB962C8B-B14F-4D97-AF65-F5344CB8AC3E}">
        <p14:creationId xmlns:p14="http://schemas.microsoft.com/office/powerpoint/2010/main" val="425471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3813" y="1700808"/>
                <a:ext cx="9601202" cy="4680520"/>
              </a:xfrm>
            </p:spPr>
            <p:txBody>
              <a:bodyPr/>
              <a:lstStyle/>
              <a:p>
                <a:r>
                  <a:rPr lang="en-US" dirty="0"/>
                  <a:t>untuk </a:t>
                </a:r>
                <a:r>
                  <a:rPr lang="en-US" dirty="0" err="1"/>
                  <a:t>analisis</a:t>
                </a:r>
                <a:r>
                  <a:rPr lang="en-US" dirty="0"/>
                  <a:t> </a:t>
                </a:r>
                <a:r>
                  <a:rPr lang="en-US" dirty="0" err="1"/>
                  <a:t>regresi</a:t>
                </a:r>
                <a:r>
                  <a:rPr lang="en-US" dirty="0"/>
                  <a:t>, </a:t>
                </a:r>
                <a:r>
                  <a:rPr lang="en-US" dirty="0" err="1"/>
                  <a:t>uji</a:t>
                </a:r>
                <a:r>
                  <a:rPr lang="en-US" dirty="0"/>
                  <a:t> </a:t>
                </a:r>
                <a:r>
                  <a:rPr lang="en-US" dirty="0" err="1"/>
                  <a:t>hipotesis</a:t>
                </a:r>
                <a:r>
                  <a:rPr lang="en-US" dirty="0"/>
                  <a:t> </a:t>
                </a:r>
                <a:r>
                  <a:rPr lang="en-US" dirty="0" err="1"/>
                  <a:t>terhadap</a:t>
                </a:r>
                <a:r>
                  <a:rPr lang="en-US" dirty="0"/>
                  <a:t> </a:t>
                </a:r>
                <a:r>
                  <a:rPr lang="en-US" dirty="0" err="1"/>
                  <a:t>koefisien</a:t>
                </a:r>
                <a:r>
                  <a:rPr lang="en-US" dirty="0"/>
                  <a:t> </a:t>
                </a:r>
                <a:r>
                  <a:rPr lang="en-US" dirty="0" err="1"/>
                  <a:t>regresi</a:t>
                </a:r>
                <a:r>
                  <a:rPr lang="en-US" dirty="0"/>
                  <a:t> </a:t>
                </a:r>
                <a:r>
                  <a:rPr lang="en-US" dirty="0" err="1"/>
                  <a:t>dari</a:t>
                </a:r>
                <a:r>
                  <a:rPr lang="en-US" dirty="0"/>
                  <a:t> </a:t>
                </a:r>
                <a:r>
                  <a:rPr lang="en-US" dirty="0" err="1"/>
                  <a:t>setiap</a:t>
                </a:r>
                <a:r>
                  <a:rPr lang="en-US" dirty="0"/>
                  <a:t> </a:t>
                </a:r>
                <a:r>
                  <a:rPr lang="en-US" dirty="0" err="1"/>
                  <a:t>variabel</a:t>
                </a:r>
                <a:r>
                  <a:rPr lang="en-US" dirty="0"/>
                  <a:t> </a:t>
                </a:r>
                <a:r>
                  <a:rPr lang="en-US" dirty="0" err="1"/>
                  <a:t>bebas</a:t>
                </a:r>
                <a:endParaRPr lang="en-US" dirty="0"/>
              </a:p>
              <a:p>
                <a:r>
                  <a:rPr lang="en-US" dirty="0" err="1"/>
                  <a:t>Untuk</a:t>
                </a:r>
                <a:r>
                  <a:rPr lang="en-US" dirty="0"/>
                  <a:t> </a:t>
                </a:r>
                <a:r>
                  <a:rPr lang="en-US" dirty="0" err="1"/>
                  <a:t>analisis</a:t>
                </a:r>
                <a:r>
                  <a:rPr lang="en-US" dirty="0"/>
                  <a:t> </a:t>
                </a:r>
                <a:r>
                  <a:rPr lang="en-US" dirty="0" err="1"/>
                  <a:t>korelasi</a:t>
                </a:r>
                <a:r>
                  <a:rPr lang="en-US" dirty="0"/>
                  <a:t>, </a:t>
                </a:r>
                <a:r>
                  <a:rPr lang="en-US" dirty="0" err="1"/>
                  <a:t>uji</a:t>
                </a:r>
                <a:r>
                  <a:rPr lang="en-US" dirty="0"/>
                  <a:t> </a:t>
                </a:r>
                <a:r>
                  <a:rPr lang="en-US" dirty="0" err="1"/>
                  <a:t>hipotesis</a:t>
                </a:r>
                <a:r>
                  <a:rPr lang="en-US" dirty="0"/>
                  <a:t> </a:t>
                </a:r>
                <a:r>
                  <a:rPr lang="en-US" dirty="0" err="1"/>
                  <a:t>terhadap</a:t>
                </a:r>
                <a:r>
                  <a:rPr lang="en-US" dirty="0"/>
                  <a:t> </a:t>
                </a:r>
                <a:r>
                  <a:rPr lang="en-US" dirty="0" err="1"/>
                  <a:t>koefisien</a:t>
                </a:r>
                <a:r>
                  <a:rPr lang="en-US" dirty="0"/>
                  <a:t> </a:t>
                </a:r>
                <a:r>
                  <a:rPr lang="en-US" dirty="0" err="1"/>
                  <a:t>korelasi</a:t>
                </a:r>
                <a:r>
                  <a:rPr lang="en-US" dirty="0"/>
                  <a:t> </a:t>
                </a:r>
                <a:r>
                  <a:rPr lang="en-US" dirty="0" err="1"/>
                  <a:t>untuk</a:t>
                </a:r>
                <a:r>
                  <a:rPr lang="en-US" dirty="0"/>
                  <a:t> </a:t>
                </a:r>
                <a:r>
                  <a:rPr lang="en-US" dirty="0" err="1"/>
                  <a:t>mengidentifikasi</a:t>
                </a:r>
                <a:r>
                  <a:rPr lang="en-US" dirty="0"/>
                  <a:t> </a:t>
                </a:r>
                <a:r>
                  <a:rPr lang="en-US" dirty="0" err="1"/>
                  <a:t>signifikansi</a:t>
                </a:r>
                <a:r>
                  <a:rPr lang="en-US" dirty="0"/>
                  <a:t> </a:t>
                </a:r>
                <a:r>
                  <a:rPr lang="en-US" dirty="0" err="1"/>
                  <a:t>hubungan</a:t>
                </a:r>
                <a:r>
                  <a:rPr lang="en-US" dirty="0"/>
                  <a:t> </a:t>
                </a:r>
                <a:r>
                  <a:rPr lang="en-US" dirty="0" err="1"/>
                  <a:t>dua</a:t>
                </a:r>
                <a:r>
                  <a:rPr lang="en-US" dirty="0"/>
                  <a:t> </a:t>
                </a:r>
                <a:r>
                  <a:rPr lang="en-US" dirty="0" err="1"/>
                  <a:t>variabel</a:t>
                </a:r>
                <a:endParaRPr lang="en-US" dirty="0"/>
              </a:p>
              <a:p>
                <a:r>
                  <a:rPr lang="en-US" dirty="0" err="1"/>
                  <a:t>Untuk</a:t>
                </a:r>
                <a:r>
                  <a:rPr lang="en-US" dirty="0"/>
                  <a:t> </a:t>
                </a:r>
                <a:r>
                  <a:rPr lang="en-US" dirty="0" err="1"/>
                  <a:t>koefisien</a:t>
                </a:r>
                <a:r>
                  <a:rPr lang="en-US" dirty="0"/>
                  <a:t> </a:t>
                </a:r>
                <a:r>
                  <a:rPr lang="en-US" dirty="0" err="1"/>
                  <a:t>regresi</a:t>
                </a:r>
                <a:r>
                  <a:rPr lang="en-US" dirty="0"/>
                  <a:t>:</a:t>
                </a:r>
              </a:p>
              <a:p>
                <a:pPr marL="0" indent="0">
                  <a:buNone/>
                </a:pPr>
                <a:r>
                  <a:rPr lang="en-US" dirty="0"/>
                  <a:t>	 H</a:t>
                </a:r>
                <a:r>
                  <a:rPr lang="en-US" baseline="-25000" dirty="0"/>
                  <a:t>0</a:t>
                </a:r>
                <a:r>
                  <a:rPr lang="en-US" dirty="0"/>
                  <a:t>: β</a:t>
                </a:r>
                <a:r>
                  <a:rPr lang="en-US" baseline="-25000" dirty="0" err="1"/>
                  <a:t>i</a:t>
                </a:r>
                <a:r>
                  <a:rPr lang="en-US" dirty="0"/>
                  <a:t>= 0 </a:t>
                </a:r>
                <a:r>
                  <a:rPr lang="en-US" dirty="0" err="1"/>
                  <a:t>dan</a:t>
                </a:r>
                <a:r>
                  <a:rPr lang="en-US" dirty="0"/>
                  <a:t> H</a:t>
                </a:r>
                <a:r>
                  <a:rPr lang="en-US" baseline="-25000" dirty="0"/>
                  <a:t>1</a:t>
                </a:r>
                <a:r>
                  <a:rPr lang="en-US" dirty="0"/>
                  <a:t>: β</a:t>
                </a:r>
                <a:r>
                  <a:rPr lang="en-US" baseline="-25000" dirty="0" err="1"/>
                  <a:t>i</a:t>
                </a:r>
                <a:r>
                  <a:rPr lang="en-US" dirty="0"/>
                  <a:t> </a:t>
                </a:r>
                <a:r>
                  <a:rPr lang="en-US" dirty="0">
                    <a:latin typeface="Arial" panose="020B0604020202020204" pitchFamily="34" charset="0"/>
                    <a:cs typeface="Arial" panose="020B0604020202020204" pitchFamily="34" charset="0"/>
                  </a:rPr>
                  <a:t>≠ 0,  </a:t>
                </a:r>
                <a:r>
                  <a:rPr lang="en-US" dirty="0"/>
                  <a:t>t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𝑖</m:t>
                                </m:r>
                              </m:sub>
                            </m:sSub>
                          </m:sub>
                        </m:sSub>
                      </m:den>
                    </m:f>
                  </m:oMath>
                </a14:m>
                <a:r>
                  <a:rPr lang="en-US" dirty="0"/>
                  <a:t> </a:t>
                </a:r>
              </a:p>
              <a:p>
                <a:r>
                  <a:rPr lang="en-US" dirty="0" err="1"/>
                  <a:t>Untuk</a:t>
                </a:r>
                <a:r>
                  <a:rPr lang="en-US" dirty="0"/>
                  <a:t> </a:t>
                </a:r>
                <a:r>
                  <a:rPr lang="en-US" dirty="0" err="1"/>
                  <a:t>koefisien</a:t>
                </a:r>
                <a:r>
                  <a:rPr lang="en-US" dirty="0"/>
                  <a:t> </a:t>
                </a:r>
                <a:r>
                  <a:rPr lang="en-US" dirty="0" err="1"/>
                  <a:t>korelasi</a:t>
                </a:r>
                <a:r>
                  <a:rPr lang="en-US" dirty="0"/>
                  <a:t>:</a:t>
                </a:r>
              </a:p>
              <a:p>
                <a:pPr marL="0" indent="0">
                  <a:buNone/>
                </a:pPr>
                <a:r>
                  <a:rPr lang="en-US" dirty="0"/>
                  <a:t>	H</a:t>
                </a:r>
                <a:r>
                  <a:rPr lang="en-US" baseline="-25000" dirty="0"/>
                  <a:t>0</a:t>
                </a:r>
                <a:r>
                  <a:rPr lang="en-US" dirty="0"/>
                  <a:t>: </a:t>
                </a:r>
                <a14:m>
                  <m:oMath xmlns:m="http://schemas.openxmlformats.org/officeDocument/2006/math">
                    <m:r>
                      <a:rPr lang="en-US" i="1">
                        <a:latin typeface="Cambria Math" panose="02040503050406030204" pitchFamily="18" charset="0"/>
                      </a:rPr>
                      <m:t>𝜌</m:t>
                    </m:r>
                    <m:r>
                      <a:rPr lang="en-US" i="1">
                        <a:latin typeface="Cambria Math" panose="02040503050406030204" pitchFamily="18" charset="0"/>
                      </a:rPr>
                      <m:t>=0</m:t>
                    </m:r>
                  </m:oMath>
                </a14:m>
                <a:r>
                  <a:rPr lang="en-US" dirty="0"/>
                  <a:t> </a:t>
                </a:r>
                <a:r>
                  <a:rPr lang="en-US" dirty="0" err="1"/>
                  <a:t>dan</a:t>
                </a:r>
                <a:r>
                  <a:rPr lang="en-US" dirty="0"/>
                  <a:t> H</a:t>
                </a:r>
                <a:r>
                  <a:rPr lang="en-US" baseline="-25000" dirty="0"/>
                  <a:t>1</a:t>
                </a:r>
                <a:r>
                  <a:rPr lang="en-US" dirty="0"/>
                  <a:t>: </a:t>
                </a:r>
                <a14:m>
                  <m:oMath xmlns:m="http://schemas.openxmlformats.org/officeDocument/2006/math">
                    <m:r>
                      <a:rPr lang="en-US" i="1">
                        <a:latin typeface="Cambria Math" panose="02040503050406030204" pitchFamily="18" charset="0"/>
                      </a:rPr>
                      <m:t>𝜌</m:t>
                    </m:r>
                    <m:r>
                      <a:rPr lang="en-US" i="1">
                        <a:latin typeface="Cambria Math" panose="02040503050406030204" pitchFamily="18" charset="0"/>
                      </a:rPr>
                      <m:t> ≠0</m:t>
                    </m:r>
                  </m:oMath>
                </a14:m>
                <a:r>
                  <a:rPr lang="en-US" dirty="0"/>
                  <a:t>, 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𝜌</m:t>
                        </m:r>
                      </m:num>
                      <m:den>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m:t>
                            </m:r>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3813" y="1700808"/>
                <a:ext cx="9601202" cy="4680520"/>
              </a:xfrm>
              <a:blipFill rotWithShape="0">
                <a:blip r:embed="rId2"/>
                <a:stretch>
                  <a:fillRect l="-698" t="-1823" r="-63"/>
                </a:stretch>
              </a:blipFill>
            </p:spPr>
            <p:txBody>
              <a:bodyPr/>
              <a:lstStyle/>
              <a:p>
                <a:r>
                  <a:rPr lang="en-US">
                    <a:noFill/>
                  </a:rPr>
                  <a:t> </a:t>
                </a:r>
              </a:p>
            </p:txBody>
          </p:sp>
        </mc:Fallback>
      </mc:AlternateContent>
      <p:sp>
        <p:nvSpPr>
          <p:cNvPr id="4" name="Title 1"/>
          <p:cNvSpPr>
            <a:spLocks noGrp="1"/>
          </p:cNvSpPr>
          <p:nvPr>
            <p:ph type="title"/>
          </p:nvPr>
        </p:nvSpPr>
        <p:spPr>
          <a:xfrm>
            <a:off x="1293813" y="563562"/>
            <a:ext cx="9601200" cy="849214"/>
          </a:xfrm>
        </p:spPr>
        <p:txBody>
          <a:bodyPr/>
          <a:lstStyle/>
          <a:p>
            <a:pPr lvl="0" algn="ctr"/>
            <a:r>
              <a:rPr lang="en-US" b="1" dirty="0" err="1"/>
              <a:t>Uji</a:t>
            </a:r>
            <a:r>
              <a:rPr lang="en-US" b="1" dirty="0"/>
              <a:t> </a:t>
            </a:r>
            <a:r>
              <a:rPr lang="en-US" b="1" dirty="0" err="1"/>
              <a:t>Hipotesis</a:t>
            </a:r>
            <a:r>
              <a:rPr lang="en-US" b="1" dirty="0"/>
              <a:t> </a:t>
            </a:r>
            <a:r>
              <a:rPr lang="en-US" b="1" dirty="0" err="1"/>
              <a:t>Relasional</a:t>
            </a:r>
            <a:endParaRPr lang="en-US" dirty="0"/>
          </a:p>
        </p:txBody>
      </p:sp>
    </p:spTree>
    <p:extLst>
      <p:ext uri="{BB962C8B-B14F-4D97-AF65-F5344CB8AC3E}">
        <p14:creationId xmlns:p14="http://schemas.microsoft.com/office/powerpoint/2010/main" val="29724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effectLst/>
              </a:rPr>
              <a:t>ESTIMATING RELATIONSHIP </a:t>
            </a:r>
            <a:br>
              <a:rPr lang="en-US" dirty="0">
                <a:solidFill>
                  <a:srgbClr val="C00000"/>
                </a:solidFill>
                <a:effectLst/>
              </a:rPr>
            </a:br>
            <a:r>
              <a:rPr lang="en-US" dirty="0">
                <a:solidFill>
                  <a:srgbClr val="C00000"/>
                </a:solidFill>
                <a:effectLst/>
              </a:rPr>
              <a:t>AMONG VARIABLES</a:t>
            </a:r>
            <a:endParaRPr lang="en-US" dirty="0">
              <a:solidFill>
                <a:srgbClr val="C00000"/>
              </a:solidFill>
            </a:endParaRP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981844" y="2132856"/>
                <a:ext cx="10154709" cy="4534331"/>
              </a:xfrm>
            </p:spPr>
            <p:txBody>
              <a:bodyPr>
                <a:noAutofit/>
              </a:bodyPr>
              <a:lstStyle/>
              <a:p>
                <a:r>
                  <a:rPr lang="en-US" b="1" dirty="0">
                    <a:solidFill>
                      <a:srgbClr val="002060"/>
                    </a:solidFill>
                  </a:rPr>
                  <a:t>Simple correlation</a:t>
                </a:r>
              </a:p>
              <a:p>
                <a:r>
                  <a:rPr lang="en-US" b="1" dirty="0">
                    <a:solidFill>
                      <a:srgbClr val="002060"/>
                    </a:solidFill>
                  </a:rPr>
                  <a:t>Simple linear regression </a:t>
                </a:r>
              </a:p>
              <a:p>
                <a:pPr marL="538002" lvl="1" indent="-174573"/>
                <a:r>
                  <a:rPr lang="en-US" b="1" dirty="0">
                    <a:solidFill>
                      <a:srgbClr val="002060"/>
                    </a:solidFill>
                  </a:rPr>
                  <a:t>Population: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𝒀𝒊</m:t>
                        </m:r>
                      </m:sub>
                    </m:sSub>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r>
                      <a:rPr lang="en-US" b="1" i="1">
                        <a:latin typeface="Cambria Math" panose="02040503050406030204" pitchFamily="18" charset="0"/>
                      </a:rPr>
                      <m:t>𝑿𝒊</m:t>
                    </m:r>
                  </m:oMath>
                </a14:m>
                <a:r>
                  <a:rPr lang="en-US" b="1" dirty="0"/>
                  <a:t> , Yi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r>
                      <a:rPr lang="en-US" b="1" i="1">
                        <a:latin typeface="Cambria Math" panose="02040503050406030204" pitchFamily="18" charset="0"/>
                      </a:rPr>
                      <m:t>𝑿𝒊</m:t>
                    </m:r>
                    <m:r>
                      <a:rPr lang="en-US" b="1" i="1">
                        <a:latin typeface="Cambria Math" panose="02040503050406030204" pitchFamily="18" charset="0"/>
                      </a:rPr>
                      <m:t>+</m:t>
                    </m:r>
                    <m:r>
                      <a:rPr lang="en-US" b="1" i="1">
                        <a:latin typeface="Cambria Math" panose="02040503050406030204" pitchFamily="18" charset="0"/>
                      </a:rPr>
                      <m:t>𝝐</m:t>
                    </m:r>
                    <m:r>
                      <a:rPr lang="en-US" b="1" i="1">
                        <a:latin typeface="Cambria Math" panose="02040503050406030204" pitchFamily="18" charset="0"/>
                      </a:rPr>
                      <m:t>𝒊</m:t>
                    </m:r>
                  </m:oMath>
                </a14:m>
                <a:r>
                  <a:rPr lang="en-US" b="1" dirty="0"/>
                  <a:t> , Yi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𝒀𝒊</m:t>
                        </m:r>
                      </m:sub>
                    </m:sSub>
                    <m:r>
                      <a:rPr lang="en-US" b="1" i="1">
                        <a:latin typeface="Cambria Math" panose="02040503050406030204" pitchFamily="18" charset="0"/>
                      </a:rPr>
                      <m:t>+</m:t>
                    </m:r>
                  </m:oMath>
                </a14:m>
                <a:r>
                  <a:rPr lang="en-US" b="1" dirty="0"/>
                  <a:t> </a:t>
                </a:r>
                <a14:m>
                  <m:oMath xmlns:m="http://schemas.openxmlformats.org/officeDocument/2006/math">
                    <m:r>
                      <a:rPr lang="en-US" b="1" i="1">
                        <a:latin typeface="Cambria Math" panose="02040503050406030204" pitchFamily="18" charset="0"/>
                      </a:rPr>
                      <m:t>𝝐</m:t>
                    </m:r>
                    <m:r>
                      <a:rPr lang="en-US" b="1" i="1">
                        <a:latin typeface="Cambria Math" panose="02040503050406030204" pitchFamily="18" charset="0"/>
                      </a:rPr>
                      <m:t>𝒊</m:t>
                    </m:r>
                  </m:oMath>
                </a14:m>
                <a:endParaRPr lang="en-US" b="1" dirty="0">
                  <a:solidFill>
                    <a:srgbClr val="002060"/>
                  </a:solidFill>
                </a:endParaRPr>
              </a:p>
              <a:p>
                <a:pPr marL="538002" lvl="1" indent="-174573"/>
                <a:r>
                  <a:rPr lang="en-US" b="1" dirty="0">
                    <a:solidFill>
                      <a:srgbClr val="002060"/>
                    </a:solidFill>
                  </a:rPr>
                  <a:t>Sample : </a:t>
                </a:r>
                <a:r>
                  <a:rPr lang="en-US" b="1" dirty="0"/>
                  <a:t>Y = b</a:t>
                </a:r>
                <a:r>
                  <a:rPr lang="en-US" b="1" baseline="-25000" dirty="0"/>
                  <a:t>0</a:t>
                </a:r>
                <a:r>
                  <a:rPr lang="en-US" b="1" dirty="0"/>
                  <a:t> + b</a:t>
                </a:r>
                <a:r>
                  <a:rPr lang="en-US" b="1" baseline="-25000" dirty="0"/>
                  <a:t>1</a:t>
                </a:r>
                <a:r>
                  <a:rPr lang="en-US" b="1" dirty="0"/>
                  <a:t>Xi + e,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𝒀</m:t>
                        </m:r>
                      </m:e>
                    </m:acc>
                    <m:r>
                      <a:rPr lang="en-US" b="1" i="1">
                        <a:latin typeface="Cambria Math" panose="02040503050406030204" pitchFamily="18" charset="0"/>
                      </a:rPr>
                      <m:t>= </m:t>
                    </m:r>
                  </m:oMath>
                </a14:m>
                <a:r>
                  <a:rPr lang="en-US" b="1" dirty="0"/>
                  <a:t>b</a:t>
                </a:r>
                <a:r>
                  <a:rPr lang="en-US" b="1" baseline="-25000" dirty="0"/>
                  <a:t>0</a:t>
                </a:r>
                <a:r>
                  <a:rPr lang="en-US" b="1" dirty="0"/>
                  <a:t> + b</a:t>
                </a:r>
                <a:r>
                  <a:rPr lang="en-US" b="1" baseline="-25000" dirty="0"/>
                  <a:t>1</a:t>
                </a:r>
                <a:r>
                  <a:rPr lang="en-US" b="1" dirty="0"/>
                  <a:t>X, </a:t>
                </a:r>
                <a14:m>
                  <m:oMath xmlns:m="http://schemas.openxmlformats.org/officeDocument/2006/math">
                    <m:r>
                      <a:rPr lang="en-US" b="1" i="1">
                        <a:latin typeface="Cambria Math" panose="02040503050406030204" pitchFamily="18" charset="0"/>
                      </a:rPr>
                      <m:t>𝒆</m:t>
                    </m:r>
                    <m:r>
                      <a:rPr lang="en-US" b="1" i="1">
                        <a:latin typeface="Cambria Math" panose="02040503050406030204" pitchFamily="18" charset="0"/>
                      </a:rPr>
                      <m:t>=</m:t>
                    </m:r>
                    <m:r>
                      <a:rPr lang="en-US" b="1" i="1">
                        <a:latin typeface="Cambria Math" panose="02040503050406030204" pitchFamily="18" charset="0"/>
                      </a:rPr>
                      <m:t>𝒀</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𝒀</m:t>
                        </m:r>
                      </m:e>
                    </m:acc>
                  </m:oMath>
                </a14:m>
                <a:endParaRPr lang="en-US" b="1" dirty="0">
                  <a:solidFill>
                    <a:srgbClr val="002060"/>
                  </a:solidFill>
                </a:endParaRPr>
              </a:p>
              <a:p>
                <a:r>
                  <a:rPr lang="en-US" b="1" dirty="0">
                    <a:solidFill>
                      <a:srgbClr val="002060"/>
                    </a:solidFill>
                  </a:rPr>
                  <a:t>Multiple linear regression </a:t>
                </a:r>
              </a:p>
              <a:p>
                <a:pPr marL="538002" lvl="1" indent="-174573"/>
                <a:r>
                  <a:rPr lang="en-US" b="1" dirty="0">
                    <a:solidFill>
                      <a:srgbClr val="002060"/>
                    </a:solidFill>
                  </a:rPr>
                  <a:t>Population: </a:t>
                </a:r>
                <a:r>
                  <a:rPr lang="en-US" b="1" dirty="0"/>
                  <a:t>Yi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𝟎</m:t>
                        </m:r>
                      </m:sub>
                    </m:sSub>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𝟏</m:t>
                        </m:r>
                      </m:sub>
                    </m:sSub>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𝟏</m:t>
                        </m:r>
                        <m:r>
                          <a:rPr lang="en-US" b="1" i="1">
                            <a:latin typeface="Cambria Math" panose="02040503050406030204" pitchFamily="18" charset="0"/>
                          </a:rPr>
                          <m:t>𝒊</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𝟐</m:t>
                        </m:r>
                      </m:sub>
                    </m:sSub>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𝟐</m:t>
                        </m:r>
                        <m:r>
                          <a:rPr lang="en-US" b="1" i="1">
                            <a:latin typeface="Cambria Math" panose="02040503050406030204" pitchFamily="18" charset="0"/>
                          </a:rPr>
                          <m:t>𝒊</m:t>
                        </m:r>
                      </m:sub>
                    </m:sSub>
                    <m:r>
                      <a:rPr lang="en-US" b="1" i="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𝒌</m:t>
                        </m:r>
                      </m:sub>
                    </m:sSub>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𝒌𝒊</m:t>
                        </m:r>
                      </m:sub>
                    </m:sSub>
                    <m:r>
                      <a:rPr lang="en-US" b="1" i="1">
                        <a:latin typeface="Cambria Math" panose="02040503050406030204" pitchFamily="18" charset="0"/>
                      </a:rPr>
                      <m:t>+</m:t>
                    </m:r>
                    <m:r>
                      <a:rPr lang="en-US" b="1" i="1">
                        <a:latin typeface="Cambria Math" panose="02040503050406030204" pitchFamily="18" charset="0"/>
                      </a:rPr>
                      <m:t>𝝐</m:t>
                    </m:r>
                    <m:r>
                      <a:rPr lang="en-US" b="1" i="1">
                        <a:latin typeface="Cambria Math" panose="02040503050406030204" pitchFamily="18" charset="0"/>
                      </a:rPr>
                      <m:t>𝒊</m:t>
                    </m:r>
                  </m:oMath>
                </a14:m>
                <a:r>
                  <a:rPr lang="en-US" b="1" dirty="0"/>
                  <a:t> </a:t>
                </a:r>
              </a:p>
              <a:p>
                <a:pPr marL="538002" lvl="1" indent="-174573"/>
                <a:r>
                  <a:rPr lang="en-US" b="1" dirty="0">
                    <a:solidFill>
                      <a:srgbClr val="002060"/>
                    </a:solidFill>
                  </a:rPr>
                  <a:t>Sample : </a:t>
                </a:r>
                <a:r>
                  <a:rPr lang="en-US" b="1" dirty="0"/>
                  <a:t>Y = b</a:t>
                </a:r>
                <a:r>
                  <a:rPr lang="en-US" b="1" baseline="-25000" dirty="0"/>
                  <a:t>0</a:t>
                </a:r>
                <a:r>
                  <a:rPr lang="en-US" b="1" dirty="0"/>
                  <a:t> + b</a:t>
                </a:r>
                <a:r>
                  <a:rPr lang="en-US" b="1" baseline="-25000" dirty="0"/>
                  <a:t>1</a:t>
                </a:r>
                <a:r>
                  <a:rPr lang="en-US" b="1" dirty="0"/>
                  <a:t>X</a:t>
                </a:r>
                <a:r>
                  <a:rPr lang="en-US" b="1" baseline="-25000" dirty="0"/>
                  <a:t>1</a:t>
                </a:r>
                <a:r>
                  <a:rPr lang="en-US" b="1" dirty="0"/>
                  <a:t> + b</a:t>
                </a:r>
                <a:r>
                  <a:rPr lang="en-US" b="1" baseline="-25000" dirty="0"/>
                  <a:t>2</a:t>
                </a:r>
                <a:r>
                  <a:rPr lang="en-US" b="1" dirty="0"/>
                  <a:t>X</a:t>
                </a:r>
                <a:r>
                  <a:rPr lang="en-US" b="1" baseline="-25000" dirty="0"/>
                  <a:t>2</a:t>
                </a:r>
                <a:r>
                  <a:rPr lang="en-US" b="1" dirty="0"/>
                  <a:t> + …. + </a:t>
                </a:r>
                <a:r>
                  <a:rPr lang="en-US" b="1" dirty="0" err="1"/>
                  <a:t>b</a:t>
                </a:r>
                <a:r>
                  <a:rPr lang="en-US" b="1" baseline="-25000" dirty="0" err="1"/>
                  <a:t>k</a:t>
                </a:r>
                <a:r>
                  <a:rPr lang="en-US" b="1" dirty="0" err="1"/>
                  <a:t>X</a:t>
                </a:r>
                <a:r>
                  <a:rPr lang="en-US" b="1" baseline="-25000" dirty="0" err="1"/>
                  <a:t>k</a:t>
                </a:r>
                <a:r>
                  <a:rPr lang="en-US" b="1" baseline="-25000" dirty="0"/>
                  <a:t> </a:t>
                </a:r>
                <a:r>
                  <a:rPr lang="en-US" b="1" dirty="0"/>
                  <a:t>+ e </a:t>
                </a:r>
                <a:endParaRPr lang="en-US" b="1" dirty="0">
                  <a:solidFill>
                    <a:srgbClr val="002060"/>
                  </a:solidFill>
                </a:endParaRPr>
              </a:p>
              <a:p>
                <a:r>
                  <a:rPr lang="en-US" b="1" dirty="0">
                    <a:solidFill>
                      <a:srgbClr val="002060"/>
                    </a:solidFill>
                  </a:rPr>
                  <a:t>Non-linear regression</a:t>
                </a:r>
              </a:p>
              <a:p>
                <a:pPr marL="363429" lvl="1" indent="0">
                  <a:buNone/>
                </a:pPr>
                <a:endParaRPr lang="en-US" b="1" dirty="0">
                  <a:solidFill>
                    <a:srgbClr val="002060"/>
                  </a:solidFill>
                </a:endParaRP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981844" y="2132856"/>
                <a:ext cx="10154709" cy="4534331"/>
              </a:xfrm>
              <a:blipFill rotWithShape="0">
                <a:blip r:embed="rId2"/>
                <a:stretch>
                  <a:fillRect l="-660" t="-1882"/>
                </a:stretch>
              </a:blipFill>
            </p:spPr>
            <p:txBody>
              <a:bodyPr/>
              <a:lstStyle/>
              <a:p>
                <a:r>
                  <a:rPr lang="en-US">
                    <a:noFill/>
                  </a:rPr>
                  <a:t> </a:t>
                </a:r>
              </a:p>
            </p:txBody>
          </p:sp>
        </mc:Fallback>
      </mc:AlternateContent>
    </p:spTree>
    <p:extLst>
      <p:ext uri="{BB962C8B-B14F-4D97-AF65-F5344CB8AC3E}">
        <p14:creationId xmlns:p14="http://schemas.microsoft.com/office/powerpoint/2010/main" val="41912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796" y="836712"/>
            <a:ext cx="10945216" cy="5078313"/>
          </a:xfrm>
          <a:prstGeom prst="rect">
            <a:avLst/>
          </a:prstGeom>
        </p:spPr>
        <p:txBody>
          <a:bodyPr wrap="square">
            <a:spAutoFit/>
          </a:bodyPr>
          <a:lstStyle/>
          <a:p>
            <a:pPr algn="just">
              <a:lnSpc>
                <a:spcPct val="200000"/>
              </a:lnSpc>
              <a:spcAft>
                <a:spcPts val="0"/>
              </a:spcAft>
            </a:pPr>
            <a:r>
              <a:rPr lang="en-US">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Jadual</a:t>
            </a:r>
            <a:r>
              <a:rPr lang="en-US" b="1" dirty="0">
                <a:latin typeface="Times New Roman" panose="02020603050405020304" pitchFamily="18" charset="0"/>
                <a:ea typeface="Times New Roman" panose="02020603050405020304" pitchFamily="18" charset="0"/>
              </a:rPr>
              <a:t> 11.9.  </a:t>
            </a:r>
            <a:r>
              <a:rPr lang="en-US" b="1" dirty="0" err="1">
                <a:latin typeface="Times New Roman" panose="02020603050405020304" pitchFamily="18" charset="0"/>
                <a:ea typeface="Times New Roman" panose="02020603050405020304" pitchFamily="18" charset="0"/>
              </a:rPr>
              <a:t>Hasil</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Analisis</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Regresi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antara</a:t>
            </a:r>
            <a:r>
              <a:rPr lang="en-US" b="1" dirty="0">
                <a:latin typeface="Times New Roman" panose="02020603050405020304" pitchFamily="18" charset="0"/>
                <a:ea typeface="Times New Roman" panose="02020603050405020304" pitchFamily="18" charset="0"/>
              </a:rPr>
              <a:t> Kos </a:t>
            </a:r>
            <a:r>
              <a:rPr lang="en-US" b="1" dirty="0" err="1">
                <a:latin typeface="Times New Roman" panose="02020603050405020304" pitchFamily="18" charset="0"/>
                <a:ea typeface="Times New Roman" panose="02020603050405020304" pitchFamily="18" charset="0"/>
              </a:rPr>
              <a:t>Iklan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Perolehan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Jualan</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The regression equation is</a:t>
            </a:r>
            <a:endParaRPr lang="en-US" dirty="0">
              <a:latin typeface="Times New Roman" panose="02020603050405020304" pitchFamily="18" charset="0"/>
              <a:ea typeface="Times New Roman" panose="02020603050405020304" pitchFamily="18" charset="0"/>
            </a:endParaRPr>
          </a:p>
          <a:p>
            <a:pPr>
              <a:spcAft>
                <a:spcPts val="0"/>
              </a:spcAft>
            </a:pPr>
            <a:r>
              <a:rPr lang="en-US" b="1" dirty="0" err="1">
                <a:latin typeface="Courier"/>
                <a:ea typeface="Times New Roman" panose="02020603050405020304" pitchFamily="18" charset="0"/>
                <a:cs typeface="Courier"/>
              </a:rPr>
              <a:t>omset</a:t>
            </a:r>
            <a:r>
              <a:rPr lang="en-US" b="1" dirty="0">
                <a:latin typeface="Courier"/>
                <a:ea typeface="Times New Roman" panose="02020603050405020304" pitchFamily="18" charset="0"/>
                <a:cs typeface="Courier"/>
              </a:rPr>
              <a:t> = - 64.3 + 17.8 </a:t>
            </a:r>
            <a:r>
              <a:rPr lang="en-US" b="1" dirty="0" err="1">
                <a:latin typeface="Courier"/>
                <a:ea typeface="Times New Roman" panose="02020603050405020304" pitchFamily="18" charset="0"/>
                <a:cs typeface="Courier"/>
              </a:rPr>
              <a:t>iklan</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 </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Predictor       </a:t>
            </a:r>
            <a:r>
              <a:rPr lang="en-US" b="1" dirty="0" err="1">
                <a:latin typeface="Courier"/>
                <a:ea typeface="Times New Roman" panose="02020603050405020304" pitchFamily="18" charset="0"/>
                <a:cs typeface="Courier"/>
              </a:rPr>
              <a:t>Coef</a:t>
            </a:r>
            <a:r>
              <a:rPr lang="en-US" b="1" dirty="0">
                <a:latin typeface="Courier"/>
                <a:ea typeface="Times New Roman" panose="02020603050405020304" pitchFamily="18" charset="0"/>
                <a:cs typeface="Courier"/>
              </a:rPr>
              <a:t>       </a:t>
            </a:r>
            <a:r>
              <a:rPr lang="en-US" b="1" dirty="0" err="1">
                <a:latin typeface="Courier"/>
                <a:ea typeface="Times New Roman" panose="02020603050405020304" pitchFamily="18" charset="0"/>
                <a:cs typeface="Courier"/>
              </a:rPr>
              <a:t>StDev</a:t>
            </a:r>
            <a:r>
              <a:rPr lang="en-US" b="1" dirty="0">
                <a:latin typeface="Courier"/>
                <a:ea typeface="Times New Roman" panose="02020603050405020304" pitchFamily="18" charset="0"/>
                <a:cs typeface="Courier"/>
              </a:rPr>
              <a:t>          T        P</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Constant      -64.30       42.37      -1.52    0.139</a:t>
            </a:r>
            <a:endParaRPr lang="en-US" dirty="0">
              <a:latin typeface="Times New Roman" panose="02020603050405020304" pitchFamily="18" charset="0"/>
              <a:ea typeface="Times New Roman" panose="02020603050405020304" pitchFamily="18" charset="0"/>
            </a:endParaRPr>
          </a:p>
          <a:p>
            <a:pPr>
              <a:spcAft>
                <a:spcPts val="0"/>
              </a:spcAft>
            </a:pPr>
            <a:r>
              <a:rPr lang="en-US" b="1" dirty="0" err="1">
                <a:latin typeface="Courier"/>
                <a:ea typeface="Times New Roman" panose="02020603050405020304" pitchFamily="18" charset="0"/>
                <a:cs typeface="Courier"/>
              </a:rPr>
              <a:t>iklan</a:t>
            </a:r>
            <a:r>
              <a:rPr lang="en-US" b="1" dirty="0">
                <a:latin typeface="Courier"/>
                <a:ea typeface="Times New Roman" panose="02020603050405020304" pitchFamily="18" charset="0"/>
                <a:cs typeface="Courier"/>
              </a:rPr>
              <a:t>         17.796       1.819       9.78    0.000</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 </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S = 67.03       R-</a:t>
            </a:r>
            <a:r>
              <a:rPr lang="en-US" b="1" dirty="0" err="1">
                <a:latin typeface="Courier"/>
                <a:ea typeface="Times New Roman" panose="02020603050405020304" pitchFamily="18" charset="0"/>
                <a:cs typeface="Courier"/>
              </a:rPr>
              <a:t>Sq</a:t>
            </a:r>
            <a:r>
              <a:rPr lang="en-US" b="1" dirty="0">
                <a:latin typeface="Courier"/>
                <a:ea typeface="Times New Roman" panose="02020603050405020304" pitchFamily="18" charset="0"/>
                <a:cs typeface="Courier"/>
              </a:rPr>
              <a:t> = 75.5%     R-</a:t>
            </a:r>
            <a:r>
              <a:rPr lang="en-US" b="1" dirty="0" err="1">
                <a:latin typeface="Courier"/>
                <a:ea typeface="Times New Roman" panose="02020603050405020304" pitchFamily="18" charset="0"/>
                <a:cs typeface="Courier"/>
              </a:rPr>
              <a:t>Sq</a:t>
            </a:r>
            <a:r>
              <a:rPr lang="en-US" b="1" dirty="0">
                <a:latin typeface="Courier"/>
                <a:ea typeface="Times New Roman" panose="02020603050405020304" pitchFamily="18" charset="0"/>
                <a:cs typeface="Courier"/>
              </a:rPr>
              <a:t>(</a:t>
            </a:r>
            <a:r>
              <a:rPr lang="en-US" b="1" dirty="0" err="1">
                <a:latin typeface="Courier"/>
                <a:ea typeface="Times New Roman" panose="02020603050405020304" pitchFamily="18" charset="0"/>
                <a:cs typeface="Courier"/>
              </a:rPr>
              <a:t>adj</a:t>
            </a:r>
            <a:r>
              <a:rPr lang="en-US" b="1" dirty="0">
                <a:latin typeface="Courier"/>
                <a:ea typeface="Times New Roman" panose="02020603050405020304" pitchFamily="18" charset="0"/>
                <a:cs typeface="Courier"/>
              </a:rPr>
              <a:t>) = 74.7%</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 </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Analysis of Variance</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 </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Source       DF          SS          MS         F        P</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Regression    1      429881      429881     95.68    0.000</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Error        31      139284        4493</a:t>
            </a:r>
            <a:endParaRPr lang="en-US" dirty="0">
              <a:latin typeface="Times New Roman" panose="02020603050405020304" pitchFamily="18" charset="0"/>
              <a:ea typeface="Times New Roman" panose="02020603050405020304" pitchFamily="18" charset="0"/>
            </a:endParaRPr>
          </a:p>
          <a:p>
            <a:pPr>
              <a:spcAft>
                <a:spcPts val="0"/>
              </a:spcAft>
            </a:pPr>
            <a:r>
              <a:rPr lang="en-US" b="1" dirty="0">
                <a:latin typeface="Courier"/>
                <a:ea typeface="Times New Roman" panose="02020603050405020304" pitchFamily="18" charset="0"/>
                <a:cs typeface="Courier"/>
              </a:rPr>
              <a:t>Total        32      569164</a:t>
            </a:r>
            <a:endParaRPr lang="en-US" dirty="0">
              <a:latin typeface="Times New Roman" panose="02020603050405020304" pitchFamily="18" charset="0"/>
              <a:ea typeface="Times New Roman" panose="02020603050405020304" pitchFamily="18" charset="0"/>
            </a:endParaRPr>
          </a:p>
          <a:p>
            <a:pPr>
              <a:spcAft>
                <a:spcPts val="0"/>
              </a:spcAft>
            </a:pPr>
            <a:r>
              <a:rPr lang="en-US" dirty="0">
                <a:solidFill>
                  <a:srgbClr val="FF0000"/>
                </a:solidFill>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34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06906396"/>
                  </p:ext>
                </p:extLst>
              </p:nvPr>
            </p:nvGraphicFramePr>
            <p:xfrm>
              <a:off x="1293812" y="845348"/>
              <a:ext cx="9601200" cy="516730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426485">
                    <a:tc>
                      <a:txBody>
                        <a:bodyPr/>
                        <a:lstStyle/>
                        <a:p>
                          <a:pPr algn="ctr">
                            <a:lnSpc>
                              <a:spcPct val="107000"/>
                            </a:lnSpc>
                            <a:spcAft>
                              <a:spcPts val="0"/>
                            </a:spcAft>
                          </a:pPr>
                          <a:r>
                            <a:rPr lang="en-US" sz="2400">
                              <a:effectLst/>
                            </a:rPr>
                            <a:t>Sumber Keragaman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Derajat bebas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Jumlah Persegi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Min Persegi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F</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Nilai-p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71302">
                    <a:tc>
                      <a:txBody>
                        <a:bodyPr/>
                        <a:lstStyle/>
                        <a:p>
                          <a:pPr algn="just">
                            <a:lnSpc>
                              <a:spcPct val="200000"/>
                            </a:lnSpc>
                            <a:spcAft>
                              <a:spcPts val="0"/>
                            </a:spcAft>
                          </a:pPr>
                          <a:r>
                            <a:rPr lang="en-US" sz="2400">
                              <a:effectLst/>
                            </a:rPr>
                            <a:t>Regresi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dirty="0">
                              <a:effectLst/>
                            </a:rPr>
                            <a:t>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JPReg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MPReg = </a:t>
                          </a:r>
                          <a14:m>
                            <m:oMath xmlns:m="http://schemas.openxmlformats.org/officeDocument/2006/math">
                              <m:f>
                                <m:fPr>
                                  <m:ctrlPr>
                                    <a:rPr lang="en-US" sz="2400" i="1">
                                      <a:effectLst/>
                                      <a:latin typeface="Cambria Math" panose="02040503050406030204" pitchFamily="18" charset="0"/>
                                    </a:rPr>
                                  </m:ctrlPr>
                                </m:fPr>
                                <m:num>
                                  <m:r>
                                    <a:rPr lang="en-US" sz="2400">
                                      <a:effectLst/>
                                      <a:latin typeface="Cambria Math" panose="02040503050406030204" pitchFamily="18" charset="0"/>
                                    </a:rPr>
                                    <m:t>𝐽𝑃𝑅𝑒𝑔</m:t>
                                  </m:r>
                                </m:num>
                                <m:den>
                                  <m:r>
                                    <a:rPr lang="en-US" sz="2400">
                                      <a:effectLst/>
                                      <a:latin typeface="Cambria Math" panose="02040503050406030204" pitchFamily="18" charset="0"/>
                                    </a:rPr>
                                    <m:t>𝑘</m:t>
                                  </m:r>
                                </m:den>
                              </m:f>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f>
                                  <m:fPr>
                                    <m:ctrlPr>
                                      <a:rPr lang="en-US" sz="2400" i="1">
                                        <a:effectLst/>
                                        <a:latin typeface="Cambria Math" panose="02040503050406030204" pitchFamily="18" charset="0"/>
                                      </a:rPr>
                                    </m:ctrlPr>
                                  </m:fPr>
                                  <m:num>
                                    <m:r>
                                      <a:rPr lang="en-US" sz="2400">
                                        <a:effectLst/>
                                        <a:latin typeface="Cambria Math" panose="02040503050406030204" pitchFamily="18" charset="0"/>
                                      </a:rPr>
                                      <m:t>𝑀𝑃𝑅𝑒𝑔</m:t>
                                    </m:r>
                                  </m:num>
                                  <m:den>
                                    <m:r>
                                      <a:rPr lang="en-US" sz="2400">
                                        <a:effectLst/>
                                        <a:latin typeface="Cambria Math" panose="02040503050406030204" pitchFamily="18" charset="0"/>
                                      </a:rPr>
                                      <m:t>𝑀𝑃𝑅𝑎𝑙𝑎𝑡</m:t>
                                    </m:r>
                                  </m:den>
                                </m:f>
                              </m:oMath>
                            </m:oMathPara>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71527">
                    <a:tc>
                      <a:txBody>
                        <a:bodyPr/>
                        <a:lstStyle/>
                        <a:p>
                          <a:pPr algn="just">
                            <a:lnSpc>
                              <a:spcPct val="200000"/>
                            </a:lnSpc>
                            <a:spcAft>
                              <a:spcPts val="0"/>
                            </a:spcAft>
                          </a:pPr>
                          <a:r>
                            <a:rPr lang="en-US" sz="2400">
                              <a:effectLst/>
                            </a:rPr>
                            <a:t>Ralat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n-k-1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JPRalat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MPRalat = </a:t>
                          </a:r>
                          <a14:m>
                            <m:oMath xmlns:m="http://schemas.openxmlformats.org/officeDocument/2006/math">
                              <m:f>
                                <m:fPr>
                                  <m:ctrlPr>
                                    <a:rPr lang="en-US" sz="2400" i="1">
                                      <a:effectLst/>
                                      <a:latin typeface="Cambria Math" panose="02040503050406030204" pitchFamily="18" charset="0"/>
                                    </a:rPr>
                                  </m:ctrlPr>
                                </m:fPr>
                                <m:num>
                                  <m:r>
                                    <a:rPr lang="en-US" sz="2400">
                                      <a:effectLst/>
                                      <a:latin typeface="Cambria Math" panose="02040503050406030204" pitchFamily="18" charset="0"/>
                                    </a:rPr>
                                    <m:t>𝐽𝑃𝑅𝑎𝑙𝑎𝑡</m:t>
                                  </m:r>
                                </m:num>
                                <m:den>
                                  <m:r>
                                    <a:rPr lang="en-US" sz="2400">
                                      <a:effectLst/>
                                      <a:latin typeface="Cambria Math" panose="02040503050406030204" pitchFamily="18" charset="0"/>
                                    </a:rPr>
                                    <m:t>𝑛</m:t>
                                  </m:r>
                                  <m:r>
                                    <a:rPr lang="en-US" sz="2400">
                                      <a:effectLst/>
                                      <a:latin typeface="Cambria Math" panose="02040503050406030204" pitchFamily="18" charset="0"/>
                                    </a:rPr>
                                    <m:t>−</m:t>
                                  </m:r>
                                  <m:r>
                                    <a:rPr lang="en-US" sz="2400">
                                      <a:effectLst/>
                                      <a:latin typeface="Cambria Math" panose="02040503050406030204" pitchFamily="18" charset="0"/>
                                    </a:rPr>
                                    <m:t>𝑘</m:t>
                                  </m:r>
                                  <m:r>
                                    <a:rPr lang="en-US" sz="2400">
                                      <a:effectLst/>
                                      <a:latin typeface="Cambria Math" panose="02040503050406030204" pitchFamily="18" charset="0"/>
                                    </a:rPr>
                                    <m:t>−1</m:t>
                                  </m:r>
                                </m:den>
                              </m:f>
                            </m:oMath>
                          </a14:m>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9064">
                    <a:tc>
                      <a:txBody>
                        <a:bodyPr/>
                        <a:lstStyle/>
                        <a:p>
                          <a:pPr algn="just">
                            <a:lnSpc>
                              <a:spcPct val="200000"/>
                            </a:lnSpc>
                            <a:spcAft>
                              <a:spcPts val="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n-1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06906396"/>
                  </p:ext>
                </p:extLst>
              </p:nvPr>
            </p:nvGraphicFramePr>
            <p:xfrm>
              <a:off x="1293812" y="845348"/>
              <a:ext cx="9601200" cy="516730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1154303">
                    <a:tc>
                      <a:txBody>
                        <a:bodyPr/>
                        <a:lstStyle/>
                        <a:p>
                          <a:pPr algn="ctr">
                            <a:lnSpc>
                              <a:spcPct val="107000"/>
                            </a:lnSpc>
                            <a:spcAft>
                              <a:spcPts val="0"/>
                            </a:spcAft>
                          </a:pPr>
                          <a:r>
                            <a:rPr lang="en-US" sz="2400">
                              <a:effectLst/>
                            </a:rPr>
                            <a:t>Sumber Keragaman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Derajat bebas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Jumlah Persegi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Min Persegi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F</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Nilai-p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40523">
                    <a:tc>
                      <a:txBody>
                        <a:bodyPr/>
                        <a:lstStyle/>
                        <a:p>
                          <a:pPr algn="just">
                            <a:lnSpc>
                              <a:spcPct val="200000"/>
                            </a:lnSpc>
                            <a:spcAft>
                              <a:spcPts val="0"/>
                            </a:spcAft>
                          </a:pPr>
                          <a:r>
                            <a:rPr lang="en-US" sz="2400">
                              <a:effectLst/>
                            </a:rPr>
                            <a:t>Regresi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dirty="0">
                              <a:effectLst/>
                            </a:rPr>
                            <a:t>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JPReg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76580" r="-201141" b="-149814"/>
                          </a:stretch>
                        </a:blipFill>
                      </a:tcPr>
                    </a:tc>
                    <a:tc>
                      <a:txBody>
                        <a:bodyPr/>
                        <a:lstStyle/>
                        <a:p>
                          <a:endParaRPr lang="en-US"/>
                        </a:p>
                      </a:txBody>
                      <a:tcPr marL="68580" marR="68580" marT="0" marB="0">
                        <a:blipFill>
                          <a:blip r:embed="rId2"/>
                          <a:stretch>
                            <a:fillRect l="-401527" t="-76580" r="-101908" b="-149814"/>
                          </a:stretch>
                        </a:blipFill>
                      </a:tcPr>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53413">
                    <a:tc>
                      <a:txBody>
                        <a:bodyPr/>
                        <a:lstStyle/>
                        <a:p>
                          <a:pPr algn="just">
                            <a:lnSpc>
                              <a:spcPct val="200000"/>
                            </a:lnSpc>
                            <a:spcAft>
                              <a:spcPts val="0"/>
                            </a:spcAft>
                          </a:pPr>
                          <a:r>
                            <a:rPr lang="en-US" sz="2400">
                              <a:effectLst/>
                            </a:rPr>
                            <a:t>Ralat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n-k-1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JPRalat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174632" r="-201141" b="-48162"/>
                          </a:stretch>
                        </a:blipFill>
                      </a:tcPr>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9064">
                    <a:tc>
                      <a:txBody>
                        <a:bodyPr/>
                        <a:lstStyle/>
                        <a:p>
                          <a:pPr algn="just">
                            <a:lnSpc>
                              <a:spcPct val="200000"/>
                            </a:lnSpc>
                            <a:spcAft>
                              <a:spcPts val="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n-1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JPtTotal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14613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89756" y="476672"/>
                <a:ext cx="6092825" cy="861774"/>
              </a:xfrm>
              <a:prstGeom prst="rect">
                <a:avLst/>
              </a:prstGeom>
            </p:spPr>
            <p:txBody>
              <a:bodyPr>
                <a:spAutoFit/>
              </a:bodyPr>
              <a:lstStyle/>
              <a:p>
                <a:pPr>
                  <a:lnSpc>
                    <a:spcPts val="2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000"/>
                  </a:lnSpc>
                  <a:spcAft>
                    <a:spcPts val="0"/>
                  </a:spcAft>
                </a:pPr>
                <a14:m>
                  <m:oMath xmlns:m="http://schemas.openxmlformats.org/officeDocument/2006/math">
                    <m:acc>
                      <m:accPr>
                        <m: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𝐹𝑂𝑅𝑀𝐴𝑁𝐶𝐸</m:t>
                        </m:r>
                      </m:e>
                    </m:acc>
                    <m:r>
                      <a:rPr lang="en-U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-4.011 - 0.329 ENV + 3.935 LOYAL + 0.384 LEADER + 0.712 SALARY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9756" y="476672"/>
                <a:ext cx="6092825" cy="861774"/>
              </a:xfrm>
              <a:prstGeom prst="rect">
                <a:avLst/>
              </a:prstGeom>
              <a:blipFill rotWithShape="0">
                <a:blip r:embed="rId2"/>
                <a:stretch>
                  <a:fillRect b="-9859"/>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384391552"/>
              </p:ext>
            </p:extLst>
          </p:nvPr>
        </p:nvGraphicFramePr>
        <p:xfrm>
          <a:off x="692990" y="1628800"/>
          <a:ext cx="10225959" cy="4248475"/>
        </p:xfrm>
        <a:graphic>
          <a:graphicData uri="http://schemas.openxmlformats.org/drawingml/2006/table">
            <a:tbl>
              <a:tblPr>
                <a:tableStyleId>{5C22544A-7EE6-4342-B048-85BDC9FD1C3A}</a:tableStyleId>
              </a:tblPr>
              <a:tblGrid>
                <a:gridCol w="1446457">
                  <a:extLst>
                    <a:ext uri="{9D8B030D-6E8A-4147-A177-3AD203B41FA5}">
                      <a16:colId xmlns:a16="http://schemas.microsoft.com/office/drawing/2014/main" val="20000"/>
                    </a:ext>
                  </a:extLst>
                </a:gridCol>
                <a:gridCol w="1652454">
                  <a:extLst>
                    <a:ext uri="{9D8B030D-6E8A-4147-A177-3AD203B41FA5}">
                      <a16:colId xmlns:a16="http://schemas.microsoft.com/office/drawing/2014/main" val="20001"/>
                    </a:ext>
                  </a:extLst>
                </a:gridCol>
                <a:gridCol w="1652454">
                  <a:extLst>
                    <a:ext uri="{9D8B030D-6E8A-4147-A177-3AD203B41FA5}">
                      <a16:colId xmlns:a16="http://schemas.microsoft.com/office/drawing/2014/main" val="20002"/>
                    </a:ext>
                  </a:extLst>
                </a:gridCol>
                <a:gridCol w="1584161">
                  <a:extLst>
                    <a:ext uri="{9D8B030D-6E8A-4147-A177-3AD203B41FA5}">
                      <a16:colId xmlns:a16="http://schemas.microsoft.com/office/drawing/2014/main" val="20003"/>
                    </a:ext>
                  </a:extLst>
                </a:gridCol>
                <a:gridCol w="1584161">
                  <a:extLst>
                    <a:ext uri="{9D8B030D-6E8A-4147-A177-3AD203B41FA5}">
                      <a16:colId xmlns:a16="http://schemas.microsoft.com/office/drawing/2014/main" val="20004"/>
                    </a:ext>
                  </a:extLst>
                </a:gridCol>
                <a:gridCol w="1153136">
                  <a:extLst>
                    <a:ext uri="{9D8B030D-6E8A-4147-A177-3AD203B41FA5}">
                      <a16:colId xmlns:a16="http://schemas.microsoft.com/office/drawing/2014/main" val="20005"/>
                    </a:ext>
                  </a:extLst>
                </a:gridCol>
                <a:gridCol w="1153136">
                  <a:extLst>
                    <a:ext uri="{9D8B030D-6E8A-4147-A177-3AD203B41FA5}">
                      <a16:colId xmlns:a16="http://schemas.microsoft.com/office/drawing/2014/main" val="20006"/>
                    </a:ext>
                  </a:extLst>
                </a:gridCol>
              </a:tblGrid>
              <a:tr h="606925">
                <a:tc gridSpan="7">
                  <a:txBody>
                    <a:bodyPr/>
                    <a:lstStyle/>
                    <a:p>
                      <a:pPr marL="38100" marR="38100" algn="ctr">
                        <a:lnSpc>
                          <a:spcPts val="1600"/>
                        </a:lnSpc>
                        <a:spcAft>
                          <a:spcPts val="0"/>
                        </a:spcAft>
                      </a:pPr>
                      <a:r>
                        <a:rPr lang="en-US" sz="1800" dirty="0" err="1">
                          <a:effectLst/>
                        </a:rPr>
                        <a:t>ANOVA</a:t>
                      </a:r>
                      <a:r>
                        <a:rPr lang="en-US" sz="1800" baseline="30000" dirty="0" err="1">
                          <a:effectLst/>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6925">
                <a:tc gridSpan="2">
                  <a:txBody>
                    <a:bodyPr/>
                    <a:lstStyle/>
                    <a:p>
                      <a:pPr marL="38100" marR="38100">
                        <a:lnSpc>
                          <a:spcPts val="1600"/>
                        </a:lnSpc>
                        <a:spcAft>
                          <a:spcPts val="0"/>
                        </a:spcAft>
                      </a:pPr>
                      <a:r>
                        <a:rPr lang="en-US" sz="1800" dirty="0">
                          <a:effectLst/>
                        </a:rPr>
                        <a:t>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800" dirty="0">
                          <a:effectLst/>
                        </a:rPr>
                        <a:t>Sum of Squares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dirty="0" err="1">
                          <a:effectLst/>
                        </a:rPr>
                        <a:t>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dirty="0">
                          <a:effectLst/>
                        </a:rPr>
                        <a:t>Mean Square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dirty="0">
                          <a:effectLst/>
                        </a:rPr>
                        <a:t>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dirty="0">
                          <a:effectLst/>
                        </a:rPr>
                        <a:t>Sig.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606925">
                <a:tc rowSpan="3">
                  <a:txBody>
                    <a:bodyPr/>
                    <a:lstStyle/>
                    <a:p>
                      <a:pPr marL="38100" marR="38100">
                        <a:lnSpc>
                          <a:spcPts val="16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1800" dirty="0">
                          <a:effectLst/>
                        </a:rPr>
                        <a:t>Regression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10114,229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dirty="0">
                          <a:effectLst/>
                        </a:rPr>
                        <a:t>2528,557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57,462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dirty="0">
                          <a:effectLst/>
                        </a:rPr>
                        <a:t>,000</a:t>
                      </a:r>
                      <a:r>
                        <a:rPr lang="en-US" sz="1800" baseline="30000" dirty="0">
                          <a:effectLst/>
                        </a:rPr>
                        <a:t>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06925">
                <a:tc vMerge="1">
                  <a:txBody>
                    <a:bodyPr/>
                    <a:lstStyle/>
                    <a:p>
                      <a:endParaRPr lang="en-US"/>
                    </a:p>
                  </a:txBody>
                  <a:tcPr/>
                </a:tc>
                <a:tc>
                  <a:txBody>
                    <a:bodyPr/>
                    <a:lstStyle/>
                    <a:p>
                      <a:pPr marL="38100" marR="38100">
                        <a:lnSpc>
                          <a:spcPts val="1600"/>
                        </a:lnSpc>
                        <a:spcAft>
                          <a:spcPts val="0"/>
                        </a:spcAft>
                      </a:pPr>
                      <a:r>
                        <a:rPr lang="en-US" sz="1800" dirty="0">
                          <a:effectLst/>
                        </a:rPr>
                        <a:t>Residual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dirty="0">
                          <a:effectLst/>
                        </a:rPr>
                        <a:t>4136,398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dirty="0">
                          <a:effectLst/>
                        </a:rPr>
                        <a:t>44,004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606925">
                <a:tc vMerge="1">
                  <a:txBody>
                    <a:bodyPr/>
                    <a:lstStyle/>
                    <a:p>
                      <a:endParaRPr lang="en-US"/>
                    </a:p>
                  </a:txBody>
                  <a:tcPr/>
                </a:tc>
                <a:tc>
                  <a:txBody>
                    <a:bodyPr/>
                    <a:lstStyle/>
                    <a:p>
                      <a:pPr marL="38100" marR="38100">
                        <a:lnSpc>
                          <a:spcPts val="1600"/>
                        </a:lnSpc>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dirty="0">
                          <a:effectLst/>
                        </a:rPr>
                        <a:t>14250,626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606925">
                <a:tc gridSpan="7">
                  <a:txBody>
                    <a:bodyPr/>
                    <a:lstStyle/>
                    <a:p>
                      <a:pPr marL="38100" marR="38100">
                        <a:lnSpc>
                          <a:spcPts val="1600"/>
                        </a:lnSpc>
                        <a:spcAft>
                          <a:spcPts val="0"/>
                        </a:spcAft>
                      </a:pPr>
                      <a:r>
                        <a:rPr lang="en-US" sz="1600" dirty="0">
                          <a:effectLst/>
                        </a:rPr>
                        <a:t>a. Dependent Variable: employee performance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06925">
                <a:tc gridSpan="7">
                  <a:txBody>
                    <a:bodyPr/>
                    <a:lstStyle/>
                    <a:p>
                      <a:pPr marL="38100" marR="38100">
                        <a:lnSpc>
                          <a:spcPts val="1600"/>
                        </a:lnSpc>
                        <a:spcAft>
                          <a:spcPts val="0"/>
                        </a:spcAft>
                      </a:pPr>
                      <a:r>
                        <a:rPr lang="en-US" sz="1600" dirty="0">
                          <a:effectLst/>
                        </a:rPr>
                        <a:t>b. Predictors: (Constant), salary system , manager leadership, work environment, </a:t>
                      </a:r>
                      <a:r>
                        <a:rPr lang="en-US" sz="1600" dirty="0" err="1">
                          <a:effectLst/>
                        </a:rPr>
                        <a:t>emplyee</a:t>
                      </a:r>
                      <a:r>
                        <a:rPr lang="en-US" sz="1600" dirty="0">
                          <a:effectLst/>
                        </a:rPr>
                        <a:t> </a:t>
                      </a:r>
                      <a:r>
                        <a:rPr lang="en-US" sz="1600" dirty="0" err="1">
                          <a:effectLst/>
                        </a:rPr>
                        <a:t>loyality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652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6822889"/>
              </p:ext>
            </p:extLst>
          </p:nvPr>
        </p:nvGraphicFramePr>
        <p:xfrm>
          <a:off x="189756" y="1124744"/>
          <a:ext cx="11665295" cy="4557351"/>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792087">
                  <a:extLst>
                    <a:ext uri="{9D8B030D-6E8A-4147-A177-3AD203B41FA5}">
                      <a16:colId xmlns:a16="http://schemas.microsoft.com/office/drawing/2014/main" val="20008"/>
                    </a:ext>
                  </a:extLst>
                </a:gridCol>
              </a:tblGrid>
              <a:tr h="149679">
                <a:tc gridSpan="9">
                  <a:txBody>
                    <a:bodyPr/>
                    <a:lstStyle/>
                    <a:p>
                      <a:pPr marL="38100" marR="38100" algn="ctr">
                        <a:lnSpc>
                          <a:spcPts val="1600"/>
                        </a:lnSpc>
                        <a:spcAft>
                          <a:spcPts val="0"/>
                        </a:spcAft>
                      </a:pPr>
                      <a:r>
                        <a:rPr lang="en-US" sz="1800">
                          <a:effectLst/>
                        </a:rPr>
                        <a:t>Coefficients</a:t>
                      </a:r>
                      <a:r>
                        <a:rPr lang="en-US" sz="1800" baseline="300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9357">
                <a:tc rowSpan="2" gridSpan="2">
                  <a:txBody>
                    <a:bodyPr/>
                    <a:lstStyle/>
                    <a:p>
                      <a:pPr marL="38100" marR="38100">
                        <a:lnSpc>
                          <a:spcPts val="1600"/>
                        </a:lnSpc>
                        <a:spcAft>
                          <a:spcPts val="0"/>
                        </a:spcAft>
                      </a:pPr>
                      <a:r>
                        <a:rPr lang="en-US" sz="1800">
                          <a:effectLst/>
                        </a:rPr>
                        <a:t>Model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US"/>
                    </a:p>
                  </a:txBody>
                  <a:tcPr/>
                </a:tc>
                <a:tc gridSpan="2">
                  <a:txBody>
                    <a:bodyPr/>
                    <a:lstStyle/>
                    <a:p>
                      <a:pPr marL="38100" marR="38100" algn="ctr">
                        <a:lnSpc>
                          <a:spcPts val="1600"/>
                        </a:lnSpc>
                        <a:spcAft>
                          <a:spcPts val="0"/>
                        </a:spcAft>
                      </a:pPr>
                      <a:r>
                        <a:rPr lang="en-US" sz="1800">
                          <a:effectLst/>
                        </a:rPr>
                        <a:t>Unstandardized Coefficients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800">
                          <a:effectLst/>
                        </a:rPr>
                        <a:t>Standardized Coefficients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1800">
                          <a:effectLst/>
                        </a:rPr>
                        <a:t>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1800">
                          <a:effectLst/>
                        </a:rPr>
                        <a:t>Sig.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38100" marR="38100" algn="ctr">
                        <a:lnSpc>
                          <a:spcPts val="1600"/>
                        </a:lnSpc>
                        <a:spcAft>
                          <a:spcPts val="0"/>
                        </a:spcAft>
                      </a:pPr>
                      <a:r>
                        <a:rPr lang="en-US" sz="1800">
                          <a:effectLst/>
                        </a:rPr>
                        <a:t>Collinearity Statistics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10001"/>
                  </a:ext>
                </a:extLst>
              </a:tr>
              <a:tr h="449036">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Aft>
                          <a:spcPts val="0"/>
                        </a:spcAft>
                      </a:pPr>
                      <a:r>
                        <a:rPr lang="en-US" sz="18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a:effectLst/>
                        </a:rPr>
                        <a:t>Std. Error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a:effectLst/>
                        </a:rPr>
                        <a:t>Beta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US"/>
                    </a:p>
                  </a:txBody>
                  <a:tcPr/>
                </a:tc>
                <a:tc vMerge="1">
                  <a:txBody>
                    <a:bodyPr/>
                    <a:lstStyle/>
                    <a:p>
                      <a:endParaRPr lang="en-US"/>
                    </a:p>
                  </a:txBody>
                  <a:tcPr/>
                </a:tc>
                <a:tc>
                  <a:txBody>
                    <a:bodyPr/>
                    <a:lstStyle/>
                    <a:p>
                      <a:pPr marL="38100" marR="38100" algn="ctr">
                        <a:lnSpc>
                          <a:spcPts val="1600"/>
                        </a:lnSpc>
                        <a:spcAft>
                          <a:spcPts val="0"/>
                        </a:spcAft>
                      </a:pPr>
                      <a:r>
                        <a:rPr lang="en-US" sz="1800">
                          <a:effectLst/>
                        </a:rPr>
                        <a:t>Tolerance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800">
                          <a:effectLst/>
                        </a:rPr>
                        <a:t>VIF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149679">
                <a:tc rowSpan="5">
                  <a:txBody>
                    <a:bodyPr/>
                    <a:lstStyle/>
                    <a:p>
                      <a:pPr marL="38100" marR="38100">
                        <a:lnSpc>
                          <a:spcPts val="16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1800">
                          <a:effectLst/>
                        </a:rPr>
                        <a:t>(Constant)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-4,011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7,317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-,548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,585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748393">
                <a:tc vMerge="1">
                  <a:txBody>
                    <a:bodyPr/>
                    <a:lstStyle/>
                    <a:p>
                      <a:endParaRPr lang="en-US"/>
                    </a:p>
                  </a:txBody>
                  <a:tcPr/>
                </a:tc>
                <a:tc>
                  <a:txBody>
                    <a:bodyPr/>
                    <a:lstStyle/>
                    <a:p>
                      <a:pPr marL="38100" marR="38100">
                        <a:lnSpc>
                          <a:spcPts val="1600"/>
                        </a:lnSpc>
                        <a:spcAft>
                          <a:spcPts val="0"/>
                        </a:spcAft>
                      </a:pPr>
                      <a:r>
                        <a:rPr lang="en-US" sz="1800">
                          <a:effectLst/>
                        </a:rPr>
                        <a:t>work environment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-,329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,494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-,040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-,666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,507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,856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1,169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748393">
                <a:tc vMerge="1">
                  <a:txBody>
                    <a:bodyPr/>
                    <a:lstStyle/>
                    <a:p>
                      <a:endParaRPr lang="en-US"/>
                    </a:p>
                  </a:txBody>
                  <a:tcPr/>
                </a:tc>
                <a:tc>
                  <a:txBody>
                    <a:bodyPr/>
                    <a:lstStyle/>
                    <a:p>
                      <a:pPr marL="38100" marR="38100">
                        <a:lnSpc>
                          <a:spcPts val="1600"/>
                        </a:lnSpc>
                        <a:spcAft>
                          <a:spcPts val="0"/>
                        </a:spcAft>
                      </a:pPr>
                      <a:r>
                        <a:rPr lang="en-US" sz="1800">
                          <a:effectLst/>
                        </a:rPr>
                        <a:t>emplyee loyality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3,935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,310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,794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12,701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,790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1,265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748393">
                <a:tc vMerge="1">
                  <a:txBody>
                    <a:bodyPr/>
                    <a:lstStyle/>
                    <a:p>
                      <a:endParaRPr lang="en-US"/>
                    </a:p>
                  </a:txBody>
                  <a:tcPr/>
                </a:tc>
                <a:tc>
                  <a:txBody>
                    <a:bodyPr/>
                    <a:lstStyle/>
                    <a:p>
                      <a:pPr marL="38100" marR="38100">
                        <a:lnSpc>
                          <a:spcPts val="1600"/>
                        </a:lnSpc>
                        <a:spcAft>
                          <a:spcPts val="0"/>
                        </a:spcAft>
                      </a:pPr>
                      <a:r>
                        <a:rPr lang="en-US" sz="1800">
                          <a:effectLst/>
                        </a:rPr>
                        <a:t>manager leadership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,384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,459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,048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,837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,405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,935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1,069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748393">
                <a:tc vMerge="1">
                  <a:txBody>
                    <a:bodyPr/>
                    <a:lstStyle/>
                    <a:p>
                      <a:endParaRPr lang="en-US"/>
                    </a:p>
                  </a:txBody>
                  <a:tcPr/>
                </a:tc>
                <a:tc>
                  <a:txBody>
                    <a:bodyPr/>
                    <a:lstStyle/>
                    <a:p>
                      <a:pPr marL="38100" marR="38100">
                        <a:lnSpc>
                          <a:spcPts val="1600"/>
                        </a:lnSpc>
                        <a:spcAft>
                          <a:spcPts val="0"/>
                        </a:spcAft>
                      </a:pPr>
                      <a:r>
                        <a:rPr lang="en-US" sz="1800">
                          <a:effectLst/>
                        </a:rPr>
                        <a:t>salary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800">
                          <a:effectLst/>
                        </a:rPr>
                        <a:t>,712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,350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2,038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,044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,744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1800">
                          <a:effectLst/>
                        </a:rPr>
                        <a:t>1,344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49679">
                <a:tc gridSpan="9">
                  <a:txBody>
                    <a:bodyPr/>
                    <a:lstStyle/>
                    <a:p>
                      <a:pPr marL="38100" marR="38100">
                        <a:lnSpc>
                          <a:spcPts val="1600"/>
                        </a:lnSpc>
                        <a:spcAft>
                          <a:spcPts val="0"/>
                        </a:spcAft>
                      </a:pPr>
                      <a:r>
                        <a:rPr lang="en-US" sz="1800" dirty="0">
                          <a:effectLst/>
                        </a:rPr>
                        <a:t>a. Dependent Variable: employee performance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567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1981754" y="856328"/>
            <a:ext cx="8476196" cy="1088989"/>
          </a:xfrm>
          <a:prstGeom prst="rect">
            <a:avLst/>
          </a:prstGeom>
          <a:noFill/>
        </p:spPr>
        <p:txBody>
          <a:bodyPr wrap="square" rtlCol="0">
            <a:spAutoFit/>
          </a:bodyPr>
          <a:lstStyle/>
          <a:p>
            <a:pPr algn="ctr"/>
            <a:r>
              <a:rPr lang="en-US" sz="3598" b="1" dirty="0"/>
              <a:t>Classical Assumption For Regression Analysis</a:t>
            </a:r>
          </a:p>
        </p:txBody>
      </p:sp>
      <p:sp>
        <p:nvSpPr>
          <p:cNvPr id="5" name="Content Placeholder 4"/>
          <p:cNvSpPr>
            <a:spLocks noGrp="1"/>
          </p:cNvSpPr>
          <p:nvPr>
            <p:ph idx="1"/>
          </p:nvPr>
        </p:nvSpPr>
        <p:spPr>
          <a:xfrm>
            <a:off x="1981757" y="2730120"/>
            <a:ext cx="8225314" cy="2755211"/>
          </a:xfrm>
          <a:prstGeom prst="rect">
            <a:avLst/>
          </a:prstGeom>
        </p:spPr>
        <p:txBody>
          <a:bodyPr>
            <a:normAutofit/>
          </a:bodyPr>
          <a:lstStyle/>
          <a:p>
            <a:r>
              <a:rPr lang="en-US" sz="3198" b="1" i="1" dirty="0"/>
              <a:t>Normality</a:t>
            </a:r>
          </a:p>
          <a:p>
            <a:r>
              <a:rPr lang="en-US" sz="3198" b="1" i="1" dirty="0"/>
              <a:t>Homoscedasticity</a:t>
            </a:r>
          </a:p>
          <a:p>
            <a:r>
              <a:rPr lang="en-US" sz="3198" b="1" i="1" dirty="0"/>
              <a:t>No </a:t>
            </a:r>
            <a:r>
              <a:rPr lang="en-US" sz="3198" b="1" i="1" dirty="0" err="1"/>
              <a:t>Multicollinearity</a:t>
            </a:r>
            <a:endParaRPr lang="en-US" sz="3198" b="1" i="1" dirty="0"/>
          </a:p>
          <a:p>
            <a:r>
              <a:rPr lang="en-US" sz="3198" b="1" i="1" dirty="0"/>
              <a:t>No Autocorrelation</a:t>
            </a:r>
            <a:r>
              <a:rPr lang="en-US" sz="3198" b="1" dirty="0"/>
              <a:t> </a:t>
            </a:r>
          </a:p>
          <a:p>
            <a:endParaRPr lang="en-US" sz="3198" b="1" dirty="0"/>
          </a:p>
        </p:txBody>
      </p:sp>
    </p:spTree>
    <p:extLst>
      <p:ext uri="{BB962C8B-B14F-4D97-AF65-F5344CB8AC3E}">
        <p14:creationId xmlns:p14="http://schemas.microsoft.com/office/powerpoint/2010/main" val="77816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275" y="543869"/>
            <a:ext cx="7920673" cy="667522"/>
          </a:xfrm>
        </p:spPr>
        <p:txBody>
          <a:bodyPr/>
          <a:lstStyle/>
          <a:p>
            <a:pPr algn="ctr"/>
            <a:r>
              <a:rPr lang="en-US" sz="3198" b="1" dirty="0">
                <a:solidFill>
                  <a:srgbClr val="C00000"/>
                </a:solidFill>
              </a:rPr>
              <a:t>NORMALITY</a:t>
            </a:r>
          </a:p>
        </p:txBody>
      </p:sp>
      <p:sp>
        <p:nvSpPr>
          <p:cNvPr id="3" name="Content Placeholder 2"/>
          <p:cNvSpPr>
            <a:spLocks noGrp="1"/>
          </p:cNvSpPr>
          <p:nvPr>
            <p:ph idx="1"/>
          </p:nvPr>
        </p:nvSpPr>
        <p:spPr>
          <a:xfrm>
            <a:off x="1087990" y="1308738"/>
            <a:ext cx="10147243" cy="5359778"/>
          </a:xfrm>
          <a:prstGeom prst="rect">
            <a:avLst/>
          </a:prstGeom>
        </p:spPr>
        <p:txBody>
          <a:bodyPr>
            <a:noAutofit/>
          </a:bodyPr>
          <a:lstStyle/>
          <a:p>
            <a:r>
              <a:rPr lang="en-US" sz="1998" b="1" dirty="0"/>
              <a:t>In general, the normality test is to compare the empirical data (the data we have) to the theoretical data (distributed normally)</a:t>
            </a:r>
          </a:p>
          <a:p>
            <a:r>
              <a:rPr lang="en-US" sz="1998" b="1" dirty="0"/>
              <a:t>Normality test can be done by using: </a:t>
            </a:r>
          </a:p>
          <a:p>
            <a:pPr lvl="1"/>
            <a:r>
              <a:rPr lang="en-US" sz="1798" b="1" i="1" dirty="0">
                <a:solidFill>
                  <a:srgbClr val="002060"/>
                </a:solidFill>
              </a:rPr>
              <a:t>histogram</a:t>
            </a:r>
          </a:p>
          <a:p>
            <a:pPr lvl="1"/>
            <a:r>
              <a:rPr lang="en-US" sz="1798" b="1" i="1" dirty="0">
                <a:solidFill>
                  <a:srgbClr val="002060"/>
                </a:solidFill>
              </a:rPr>
              <a:t>stem-leaf diagram</a:t>
            </a:r>
          </a:p>
          <a:p>
            <a:pPr lvl="1"/>
            <a:r>
              <a:rPr lang="en-US" sz="1798" b="1" i="1" dirty="0">
                <a:solidFill>
                  <a:srgbClr val="002060"/>
                </a:solidFill>
              </a:rPr>
              <a:t>scatter diagram</a:t>
            </a:r>
          </a:p>
          <a:p>
            <a:pPr lvl="1"/>
            <a:r>
              <a:rPr lang="en-US" sz="1798" b="1" i="1" dirty="0">
                <a:solidFill>
                  <a:srgbClr val="002060"/>
                </a:solidFill>
              </a:rPr>
              <a:t>box plot diagram</a:t>
            </a:r>
          </a:p>
          <a:p>
            <a:pPr lvl="1"/>
            <a:r>
              <a:rPr lang="en-US" sz="1798" b="1" i="1" dirty="0" err="1">
                <a:solidFill>
                  <a:srgbClr val="002060"/>
                </a:solidFill>
              </a:rPr>
              <a:t>Lilliefors</a:t>
            </a:r>
            <a:endParaRPr lang="en-US" sz="1798" b="1" i="1" dirty="0">
              <a:solidFill>
                <a:srgbClr val="002060"/>
              </a:solidFill>
            </a:endParaRPr>
          </a:p>
          <a:p>
            <a:pPr lvl="1"/>
            <a:r>
              <a:rPr lang="en-US" sz="1798" b="1" i="1" dirty="0">
                <a:solidFill>
                  <a:srgbClr val="002060"/>
                </a:solidFill>
              </a:rPr>
              <a:t>Kolmogorov-Smirnov</a:t>
            </a:r>
          </a:p>
          <a:p>
            <a:pPr lvl="1"/>
            <a:r>
              <a:rPr lang="en-US" sz="1798" b="1" i="1" dirty="0">
                <a:solidFill>
                  <a:srgbClr val="002060"/>
                </a:solidFill>
              </a:rPr>
              <a:t>goodness of fit test</a:t>
            </a:r>
          </a:p>
          <a:p>
            <a:pPr lvl="1"/>
            <a:r>
              <a:rPr lang="en-US" sz="1798" b="1" i="1" dirty="0">
                <a:solidFill>
                  <a:srgbClr val="002060"/>
                </a:solidFill>
              </a:rPr>
              <a:t>normal P-P Plot (normal Probability Plot)</a:t>
            </a:r>
          </a:p>
          <a:p>
            <a:pPr marL="236396" lvl="1" indent="-236396"/>
            <a:r>
              <a:rPr lang="en-US" b="1" dirty="0">
                <a:solidFill>
                  <a:schemeClr val="tx1"/>
                </a:solidFill>
              </a:rPr>
              <a:t>Most of the tests can be performed using statistical software such as SPSS, MINITAB, and others</a:t>
            </a:r>
          </a:p>
        </p:txBody>
      </p:sp>
    </p:spTree>
    <p:extLst>
      <p:ext uri="{BB962C8B-B14F-4D97-AF65-F5344CB8AC3E}">
        <p14:creationId xmlns:p14="http://schemas.microsoft.com/office/powerpoint/2010/main" val="365423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4076" y="2205184"/>
            <a:ext cx="7920673" cy="4535322"/>
          </a:xfrm>
          <a:prstGeom prst="rect">
            <a:avLst/>
          </a:prstGeom>
        </p:spPr>
        <p:txBody>
          <a:bodyPr>
            <a:noAutofit/>
          </a:bodyPr>
          <a:lstStyle/>
          <a:p>
            <a:r>
              <a:rPr lang="en-US" b="1" dirty="0"/>
              <a:t>To  test normality by using SPSS:</a:t>
            </a:r>
          </a:p>
          <a:p>
            <a:pPr lvl="1"/>
            <a:r>
              <a:rPr lang="en-US" sz="2399" b="1" dirty="0"/>
              <a:t>‘Analyze’ </a:t>
            </a:r>
          </a:p>
          <a:p>
            <a:pPr lvl="1"/>
            <a:r>
              <a:rPr lang="en-US" sz="2399" b="1" dirty="0"/>
              <a:t>‘Descriptive Statistics’</a:t>
            </a:r>
          </a:p>
          <a:p>
            <a:pPr lvl="1"/>
            <a:r>
              <a:rPr lang="en-US" sz="2399" b="1" dirty="0"/>
              <a:t>‘Explore’</a:t>
            </a:r>
          </a:p>
          <a:p>
            <a:pPr lvl="1"/>
            <a:r>
              <a:rPr lang="en-US" sz="2399" b="1" dirty="0"/>
              <a:t>Select the variables to be tested put on  ‘dependent variable’</a:t>
            </a:r>
          </a:p>
          <a:p>
            <a:pPr lvl="1"/>
            <a:r>
              <a:rPr lang="en-US" sz="2399" b="1" dirty="0"/>
              <a:t>“Both” </a:t>
            </a:r>
          </a:p>
          <a:p>
            <a:pPr lvl="1"/>
            <a:r>
              <a:rPr lang="en-US" sz="2399" b="1" dirty="0"/>
              <a:t>‘Histogram’, ‘Stem and Leaf Diagram’, </a:t>
            </a:r>
          </a:p>
          <a:p>
            <a:pPr lvl="1"/>
            <a:r>
              <a:rPr lang="en-US" sz="2399" b="1" dirty="0"/>
              <a:t>‘Normality plot with test’</a:t>
            </a:r>
          </a:p>
          <a:p>
            <a:endParaRPr lang="en-US" sz="2799" b="1" dirty="0"/>
          </a:p>
        </p:txBody>
      </p:sp>
      <p:sp>
        <p:nvSpPr>
          <p:cNvPr id="4" name="Title 1"/>
          <p:cNvSpPr txBox="1">
            <a:spLocks/>
          </p:cNvSpPr>
          <p:nvPr/>
        </p:nvSpPr>
        <p:spPr>
          <a:xfrm>
            <a:off x="2134076" y="1197953"/>
            <a:ext cx="7920673" cy="685442"/>
          </a:xfrm>
          <a:prstGeom prst="rect">
            <a:avLst/>
          </a:prstGeom>
        </p:spPr>
        <p:txBody>
          <a:bodyPr vert="horz" lIns="91392" tIns="45696" rIns="91392" bIns="45696"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198" b="1" dirty="0">
                <a:solidFill>
                  <a:srgbClr val="C00000"/>
                </a:solidFill>
              </a:rPr>
              <a:t>NORMALITY</a:t>
            </a:r>
          </a:p>
        </p:txBody>
      </p:sp>
    </p:spTree>
    <p:extLst>
      <p:ext uri="{BB962C8B-B14F-4D97-AF65-F5344CB8AC3E}">
        <p14:creationId xmlns:p14="http://schemas.microsoft.com/office/powerpoint/2010/main" val="8008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97868" y="476672"/>
            <a:ext cx="9601200" cy="1189038"/>
          </a:xfrm>
        </p:spPr>
        <p:txBody>
          <a:bodyPr>
            <a:normAutofit/>
          </a:bodyPr>
          <a:lstStyle/>
          <a:p>
            <a:pPr lvl="0"/>
            <a:r>
              <a:rPr lang="en-US" b="1" dirty="0" err="1"/>
              <a:t>Analisis</a:t>
            </a:r>
            <a:r>
              <a:rPr lang="en-US" b="1" dirty="0"/>
              <a:t> </a:t>
            </a:r>
            <a:r>
              <a:rPr lang="en-US" b="1" dirty="0" err="1"/>
              <a:t>Statistik</a:t>
            </a:r>
            <a:r>
              <a:rPr lang="en-US" b="1" dirty="0"/>
              <a:t> </a:t>
            </a:r>
            <a:r>
              <a:rPr lang="en-US" b="1" dirty="0" err="1"/>
              <a:t>Deskriptif</a:t>
            </a:r>
            <a:r>
              <a:rPr lang="en-US" b="1" dirty="0"/>
              <a:t>; </a:t>
            </a:r>
            <a:r>
              <a:rPr lang="en-US" b="1" dirty="0" err="1"/>
              <a:t>Mendeskripsi</a:t>
            </a:r>
            <a:r>
              <a:rPr lang="en-US" b="1" dirty="0"/>
              <a:t> </a:t>
            </a:r>
            <a:r>
              <a:rPr lang="en-US" b="1" dirty="0" err="1"/>
              <a:t>Secara</a:t>
            </a:r>
            <a:r>
              <a:rPr lang="en-US" b="1" dirty="0"/>
              <a:t> Visual</a:t>
            </a:r>
            <a:endParaRPr lang="en-US" dirty="0"/>
          </a:p>
        </p:txBody>
      </p:sp>
      <p:sp>
        <p:nvSpPr>
          <p:cNvPr id="14" name="Content Placeholder 13"/>
          <p:cNvSpPr>
            <a:spLocks noGrp="1"/>
          </p:cNvSpPr>
          <p:nvPr>
            <p:ph idx="1"/>
          </p:nvPr>
        </p:nvSpPr>
        <p:spPr>
          <a:xfrm>
            <a:off x="1172052" y="1916832"/>
            <a:ext cx="9386856" cy="3888432"/>
          </a:xfrm>
        </p:spPr>
        <p:txBody>
          <a:bodyPr>
            <a:normAutofit/>
          </a:bodyPr>
          <a:lstStyle/>
          <a:p>
            <a:r>
              <a:rPr lang="en-US" sz="2800" b="1" dirty="0" err="1"/>
              <a:t>Mengidentifikasi</a:t>
            </a:r>
            <a:r>
              <a:rPr lang="en-US" sz="2800" b="1" dirty="0"/>
              <a:t> </a:t>
            </a:r>
            <a:r>
              <a:rPr lang="en-US" sz="2800" b="1" dirty="0" err="1"/>
              <a:t>Pola</a:t>
            </a:r>
            <a:r>
              <a:rPr lang="en-US" sz="2800" b="1" dirty="0"/>
              <a:t> </a:t>
            </a:r>
            <a:r>
              <a:rPr lang="en-US" sz="2800" b="1" dirty="0" err="1"/>
              <a:t>Penyebaran</a:t>
            </a:r>
            <a:r>
              <a:rPr lang="en-US" sz="2800" b="1" dirty="0"/>
              <a:t> Data</a:t>
            </a:r>
          </a:p>
          <a:p>
            <a:pPr lvl="1"/>
            <a:r>
              <a:rPr lang="en-US" sz="2400" b="1" dirty="0"/>
              <a:t>histogram</a:t>
            </a:r>
          </a:p>
          <a:p>
            <a:pPr lvl="1"/>
            <a:r>
              <a:rPr lang="en-US" sz="2400" b="1" dirty="0"/>
              <a:t>diagram </a:t>
            </a:r>
            <a:r>
              <a:rPr lang="en-US" sz="2400" b="1" dirty="0" err="1"/>
              <a:t>dahan</a:t>
            </a:r>
            <a:r>
              <a:rPr lang="en-US" sz="2400" b="1" dirty="0"/>
              <a:t> </a:t>
            </a:r>
            <a:r>
              <a:rPr lang="en-US" sz="2400" b="1" dirty="0" err="1"/>
              <a:t>dan</a:t>
            </a:r>
            <a:r>
              <a:rPr lang="en-US" sz="2400" b="1" dirty="0"/>
              <a:t> </a:t>
            </a:r>
            <a:r>
              <a:rPr lang="en-US" sz="2400" b="1" dirty="0" err="1"/>
              <a:t>daun</a:t>
            </a:r>
            <a:r>
              <a:rPr lang="en-US" sz="2400" b="1" dirty="0"/>
              <a:t> (</a:t>
            </a:r>
            <a:r>
              <a:rPr lang="en-US" sz="2400" b="1" i="1" dirty="0"/>
              <a:t>stem and leaf diagram</a:t>
            </a:r>
            <a:r>
              <a:rPr lang="en-US" sz="2400" b="1" dirty="0"/>
              <a:t>) </a:t>
            </a:r>
          </a:p>
          <a:p>
            <a:pPr lvl="1"/>
            <a:r>
              <a:rPr lang="en-US" sz="2400" b="1" dirty="0"/>
              <a:t>diagram </a:t>
            </a:r>
            <a:r>
              <a:rPr lang="en-US" sz="2400" b="1" dirty="0" err="1"/>
              <a:t>kotak</a:t>
            </a:r>
            <a:r>
              <a:rPr lang="en-US" sz="2400" b="1" dirty="0"/>
              <a:t> </a:t>
            </a:r>
            <a:r>
              <a:rPr lang="en-US" sz="2400" b="1" dirty="0" err="1"/>
              <a:t>garis</a:t>
            </a:r>
            <a:r>
              <a:rPr lang="en-US" sz="2400" b="1" dirty="0"/>
              <a:t> (</a:t>
            </a:r>
            <a:r>
              <a:rPr lang="en-US" sz="2400" b="1" i="1" dirty="0"/>
              <a:t>box-plot diagram</a:t>
            </a:r>
            <a:r>
              <a:rPr lang="en-US" sz="2400" b="1" dirty="0"/>
              <a:t>)</a:t>
            </a:r>
          </a:p>
          <a:p>
            <a:r>
              <a:rPr lang="en-US" sz="2800" b="1" dirty="0" err="1"/>
              <a:t>Mengidentifikasi</a:t>
            </a:r>
            <a:r>
              <a:rPr lang="en-US" sz="2800" b="1" dirty="0"/>
              <a:t> </a:t>
            </a:r>
            <a:r>
              <a:rPr lang="en-US" sz="2800" b="1" dirty="0" err="1"/>
              <a:t>Hubungan</a:t>
            </a:r>
            <a:r>
              <a:rPr lang="en-US" sz="2800" b="1" dirty="0"/>
              <a:t> </a:t>
            </a:r>
            <a:r>
              <a:rPr lang="en-US" sz="2800" b="1" dirty="0" err="1"/>
              <a:t>Antar</a:t>
            </a:r>
            <a:r>
              <a:rPr lang="en-US" sz="2800" b="1" dirty="0"/>
              <a:t> </a:t>
            </a:r>
            <a:r>
              <a:rPr lang="en-US" sz="2800" b="1" dirty="0" err="1"/>
              <a:t>Variabel</a:t>
            </a:r>
            <a:r>
              <a:rPr lang="en-US" sz="2800" b="1" dirty="0"/>
              <a:t> </a:t>
            </a:r>
            <a:r>
              <a:rPr lang="en-US" sz="2800" b="1" dirty="0" err="1"/>
              <a:t>dengan</a:t>
            </a:r>
            <a:r>
              <a:rPr lang="en-US" sz="2800" b="1" dirty="0"/>
              <a:t> </a:t>
            </a:r>
            <a:r>
              <a:rPr lang="en-US" sz="2800" b="1" dirty="0" err="1"/>
              <a:t>Gambar</a:t>
            </a:r>
            <a:r>
              <a:rPr lang="en-US" sz="2800" b="1" dirty="0"/>
              <a:t> </a:t>
            </a:r>
            <a:r>
              <a:rPr lang="en-US" sz="2800" b="1" dirty="0" err="1"/>
              <a:t>dan</a:t>
            </a:r>
            <a:r>
              <a:rPr lang="en-US" sz="2800" b="1" dirty="0"/>
              <a:t> </a:t>
            </a:r>
            <a:r>
              <a:rPr lang="en-US" sz="2800" b="1" dirty="0" err="1"/>
              <a:t>Tabel</a:t>
            </a:r>
            <a:endParaRPr lang="en-US" sz="2800" b="1" dirty="0"/>
          </a:p>
          <a:p>
            <a:pPr lvl="1"/>
            <a:r>
              <a:rPr lang="en-US" sz="2400" b="1" dirty="0" err="1"/>
              <a:t>tabulasi</a:t>
            </a:r>
            <a:r>
              <a:rPr lang="en-US" sz="2400" b="1" dirty="0"/>
              <a:t> </a:t>
            </a:r>
            <a:r>
              <a:rPr lang="en-US" sz="2400" b="1" dirty="0" err="1"/>
              <a:t>silang</a:t>
            </a:r>
            <a:r>
              <a:rPr lang="en-US" sz="2400" b="1" dirty="0"/>
              <a:t> </a:t>
            </a:r>
            <a:r>
              <a:rPr lang="en-US" sz="2400" b="1" i="1" dirty="0"/>
              <a:t>(cross tabulation)</a:t>
            </a:r>
            <a:r>
              <a:rPr lang="en-US" sz="2400" b="1" dirty="0"/>
              <a:t>; </a:t>
            </a:r>
            <a:r>
              <a:rPr lang="en-US" sz="2400" b="1" dirty="0" err="1"/>
              <a:t>untuk</a:t>
            </a:r>
            <a:r>
              <a:rPr lang="en-US" sz="2400" b="1" dirty="0"/>
              <a:t> data </a:t>
            </a:r>
            <a:r>
              <a:rPr lang="en-US" sz="2400" b="1" dirty="0" err="1"/>
              <a:t>kategorikal</a:t>
            </a:r>
            <a:endParaRPr lang="en-US" sz="2400" b="1" dirty="0"/>
          </a:p>
          <a:p>
            <a:pPr lvl="1"/>
            <a:r>
              <a:rPr lang="en-US" sz="2400" b="1" dirty="0"/>
              <a:t>diagram plot </a:t>
            </a:r>
            <a:r>
              <a:rPr lang="en-US" sz="2400" b="1" i="1" dirty="0"/>
              <a:t>(plot diagram): </a:t>
            </a:r>
            <a:r>
              <a:rPr lang="en-US" sz="2400" b="1" dirty="0" err="1"/>
              <a:t>untuk</a:t>
            </a:r>
            <a:r>
              <a:rPr lang="en-US" sz="2400" b="1" dirty="0"/>
              <a:t> data  </a:t>
            </a:r>
            <a:r>
              <a:rPr lang="en-US" sz="2400" b="1" dirty="0" err="1"/>
              <a:t>kontiniu</a:t>
            </a:r>
            <a:r>
              <a:rPr lang="en-US" sz="2400" b="1" dirty="0"/>
              <a:t> </a:t>
            </a:r>
            <a:r>
              <a:rPr lang="en-US" sz="2400" b="1" i="1" dirty="0"/>
              <a:t>(continuous data).</a:t>
            </a:r>
            <a:r>
              <a:rPr lang="en-US" sz="2400" b="1" dirty="0"/>
              <a:t> </a:t>
            </a:r>
          </a:p>
          <a:p>
            <a:pPr marL="0" indent="0">
              <a:buNone/>
            </a:pPr>
            <a:endParaRPr lang="en-US" sz="3200" b="1" dirty="0"/>
          </a:p>
        </p:txBody>
      </p:sp>
    </p:spTree>
    <p:extLst>
      <p:ext uri="{BB962C8B-B14F-4D97-AF65-F5344CB8AC3E}">
        <p14:creationId xmlns:p14="http://schemas.microsoft.com/office/powerpoint/2010/main" val="202851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076" y="598841"/>
            <a:ext cx="7920673" cy="791750"/>
          </a:xfrm>
        </p:spPr>
        <p:txBody>
          <a:bodyPr/>
          <a:lstStyle/>
          <a:p>
            <a:pPr algn="ctr"/>
            <a:r>
              <a:rPr lang="en-US" b="1" i="1" dirty="0">
                <a:solidFill>
                  <a:srgbClr val="C00000"/>
                </a:solidFill>
              </a:rPr>
              <a:t>Homoscedasticity</a:t>
            </a:r>
            <a:endParaRPr lang="en-US" dirty="0">
              <a:solidFill>
                <a:srgbClr val="C00000"/>
              </a:solidFill>
            </a:endParaRPr>
          </a:p>
        </p:txBody>
      </p:sp>
      <p:sp>
        <p:nvSpPr>
          <p:cNvPr id="3" name="Content Placeholder 2"/>
          <p:cNvSpPr>
            <a:spLocks noGrp="1"/>
          </p:cNvSpPr>
          <p:nvPr>
            <p:ph idx="1"/>
          </p:nvPr>
        </p:nvSpPr>
        <p:spPr>
          <a:xfrm>
            <a:off x="1453112" y="1601154"/>
            <a:ext cx="9488680" cy="4995374"/>
          </a:xfrm>
          <a:prstGeom prst="rect">
            <a:avLst/>
          </a:prstGeom>
        </p:spPr>
        <p:txBody>
          <a:bodyPr>
            <a:noAutofit/>
          </a:bodyPr>
          <a:lstStyle/>
          <a:p>
            <a:pPr marL="0" indent="0">
              <a:buNone/>
            </a:pPr>
            <a:r>
              <a:rPr lang="en-US" sz="2799" b="1" dirty="0">
                <a:solidFill>
                  <a:srgbClr val="FF0000"/>
                </a:solidFill>
              </a:rPr>
              <a:t>T</a:t>
            </a:r>
            <a:r>
              <a:rPr lang="en-US" b="1" dirty="0">
                <a:solidFill>
                  <a:srgbClr val="FF0000"/>
                </a:solidFill>
              </a:rPr>
              <a:t>he use of regression analysis should be based on BLUE (best linear unbiased estimator)</a:t>
            </a:r>
          </a:p>
          <a:p>
            <a:r>
              <a:rPr lang="en-US" b="1" dirty="0"/>
              <a:t>BLUE means:</a:t>
            </a:r>
          </a:p>
          <a:p>
            <a:pPr lvl="1"/>
            <a:r>
              <a:rPr lang="en-US" sz="2399" b="1" dirty="0">
                <a:solidFill>
                  <a:srgbClr val="002060"/>
                </a:solidFill>
              </a:rPr>
              <a:t>the mean of residuals is equal to 0</a:t>
            </a:r>
          </a:p>
          <a:p>
            <a:pPr lvl="1"/>
            <a:r>
              <a:rPr lang="en-US" sz="2399" b="1" dirty="0">
                <a:solidFill>
                  <a:srgbClr val="002060"/>
                </a:solidFill>
              </a:rPr>
              <a:t>has the least variance among all estimators</a:t>
            </a:r>
          </a:p>
          <a:p>
            <a:pPr lvl="1"/>
            <a:r>
              <a:rPr lang="en-US" sz="2399" b="1" dirty="0">
                <a:solidFill>
                  <a:srgbClr val="002060"/>
                </a:solidFill>
              </a:rPr>
              <a:t>has constant variance at every level of each independent variable</a:t>
            </a:r>
          </a:p>
          <a:p>
            <a:pPr lvl="1"/>
            <a:r>
              <a:rPr lang="en-US" sz="2399" b="1" dirty="0">
                <a:solidFill>
                  <a:srgbClr val="002060"/>
                </a:solidFill>
              </a:rPr>
              <a:t>no correlation among residuals</a:t>
            </a:r>
          </a:p>
          <a:p>
            <a:pPr marL="236396" lvl="1" indent="-236396"/>
            <a:r>
              <a:rPr lang="en-US" sz="2399" b="1" i="1" dirty="0"/>
              <a:t>Homoscedasticity:</a:t>
            </a:r>
            <a:r>
              <a:rPr lang="en-US" sz="2399" b="1" dirty="0"/>
              <a:t> the variances  are equal at any level of every independent variable</a:t>
            </a:r>
          </a:p>
          <a:p>
            <a:pPr lvl="1"/>
            <a:endParaRPr lang="en-US" sz="2399" b="1" dirty="0"/>
          </a:p>
        </p:txBody>
      </p:sp>
    </p:spTree>
    <p:extLst>
      <p:ext uri="{BB962C8B-B14F-4D97-AF65-F5344CB8AC3E}">
        <p14:creationId xmlns:p14="http://schemas.microsoft.com/office/powerpoint/2010/main" val="145713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6314" y="714609"/>
            <a:ext cx="9596196" cy="510226"/>
          </a:xfrm>
        </p:spPr>
        <p:txBody>
          <a:bodyPr>
            <a:normAutofit fontScale="90000"/>
          </a:bodyPr>
          <a:lstStyle/>
          <a:p>
            <a:pPr algn="ctr"/>
            <a:r>
              <a:rPr lang="en-US" b="1" i="1" dirty="0">
                <a:solidFill>
                  <a:srgbClr val="C00000"/>
                </a:solidFill>
              </a:rPr>
              <a:t>Homoscedasticity</a:t>
            </a:r>
            <a:endParaRPr lang="en-US" dirty="0">
              <a:solidFill>
                <a:srgbClr val="C00000"/>
              </a:solidFill>
            </a:endParaRPr>
          </a:p>
        </p:txBody>
      </p:sp>
      <p:sp>
        <p:nvSpPr>
          <p:cNvPr id="3" name="Content Placeholder 2"/>
          <p:cNvSpPr>
            <a:spLocks noGrp="1"/>
          </p:cNvSpPr>
          <p:nvPr>
            <p:ph sz="half" idx="1"/>
          </p:nvPr>
        </p:nvSpPr>
        <p:spPr>
          <a:xfrm>
            <a:off x="479251" y="1493634"/>
            <a:ext cx="4710197" cy="4958915"/>
          </a:xfrm>
          <a:prstGeom prst="rect">
            <a:avLst/>
          </a:prstGeom>
        </p:spPr>
        <p:txBody>
          <a:bodyPr>
            <a:noAutofit/>
          </a:bodyPr>
          <a:lstStyle/>
          <a:p>
            <a:r>
              <a:rPr lang="en-US" sz="2798" b="1" dirty="0">
                <a:solidFill>
                  <a:srgbClr val="FF0000"/>
                </a:solidFill>
              </a:rPr>
              <a:t>If </a:t>
            </a:r>
            <a:r>
              <a:rPr lang="en-US" sz="2798" b="1" dirty="0" err="1">
                <a:solidFill>
                  <a:srgbClr val="FF0000"/>
                </a:solidFill>
              </a:rPr>
              <a:t>heteroscedasticity</a:t>
            </a:r>
            <a:r>
              <a:rPr lang="en-US" sz="2798" b="1" dirty="0">
                <a:solidFill>
                  <a:srgbClr val="FF0000"/>
                </a:solidFill>
              </a:rPr>
              <a:t> occurs,  an estimation would be inefficient and unreliable, the variance of residual will affect the variance of regression and would affect the test results of the regression coefficients both t-test and F-test</a:t>
            </a:r>
          </a:p>
        </p:txBody>
      </p:sp>
      <p:sp>
        <p:nvSpPr>
          <p:cNvPr id="2" name="Content Placeholder 1"/>
          <p:cNvSpPr>
            <a:spLocks noGrp="1"/>
          </p:cNvSpPr>
          <p:nvPr>
            <p:ph sz="half" idx="2"/>
          </p:nvPr>
        </p:nvSpPr>
        <p:spPr>
          <a:xfrm>
            <a:off x="5323848" y="1493632"/>
            <a:ext cx="5846425" cy="4958916"/>
          </a:xfrm>
        </p:spPr>
        <p:txBody>
          <a:bodyPr>
            <a:noAutofit/>
          </a:bodyPr>
          <a:lstStyle/>
          <a:p>
            <a:r>
              <a:rPr lang="en-US" b="1" dirty="0">
                <a:solidFill>
                  <a:srgbClr val="000066"/>
                </a:solidFill>
              </a:rPr>
              <a:t>There are many methods to test the  </a:t>
            </a:r>
            <a:r>
              <a:rPr lang="en-US" b="1" dirty="0" err="1">
                <a:solidFill>
                  <a:srgbClr val="000066"/>
                </a:solidFill>
              </a:rPr>
              <a:t>heteroscedasticity</a:t>
            </a:r>
            <a:r>
              <a:rPr lang="en-US" b="1" dirty="0">
                <a:solidFill>
                  <a:srgbClr val="000066"/>
                </a:solidFill>
              </a:rPr>
              <a:t>:</a:t>
            </a:r>
          </a:p>
          <a:p>
            <a:pPr marL="0" indent="0">
              <a:buNone/>
            </a:pPr>
            <a:endParaRPr lang="en-US" b="1" dirty="0">
              <a:solidFill>
                <a:srgbClr val="000066"/>
              </a:solidFill>
            </a:endParaRPr>
          </a:p>
          <a:p>
            <a:pPr lvl="1">
              <a:buFont typeface="Arial" panose="020B0604020202020204" pitchFamily="34" charset="0"/>
              <a:buChar char="•"/>
            </a:pPr>
            <a:r>
              <a:rPr lang="en-US" b="1" dirty="0">
                <a:solidFill>
                  <a:schemeClr val="accent5"/>
                </a:solidFill>
              </a:rPr>
              <a:t>Plot diagram</a:t>
            </a:r>
          </a:p>
          <a:p>
            <a:pPr lvl="1">
              <a:buFont typeface="Arial" panose="020B0604020202020204" pitchFamily="34" charset="0"/>
              <a:buChar char="•"/>
            </a:pPr>
            <a:r>
              <a:rPr lang="id-ID" b="1" dirty="0">
                <a:solidFill>
                  <a:schemeClr val="accent5"/>
                </a:solidFill>
              </a:rPr>
              <a:t>Goldfeld-Quandt</a:t>
            </a:r>
            <a:r>
              <a:rPr lang="en-US" b="1" dirty="0">
                <a:solidFill>
                  <a:schemeClr val="accent5"/>
                </a:solidFill>
              </a:rPr>
              <a:t> Test</a:t>
            </a:r>
          </a:p>
          <a:p>
            <a:pPr lvl="1">
              <a:buFont typeface="Arial" panose="020B0604020202020204" pitchFamily="34" charset="0"/>
              <a:buChar char="•"/>
            </a:pPr>
            <a:r>
              <a:rPr lang="id-ID" b="1" dirty="0">
                <a:solidFill>
                  <a:schemeClr val="accent5"/>
                </a:solidFill>
              </a:rPr>
              <a:t>Breusch-Pagan</a:t>
            </a:r>
            <a:r>
              <a:rPr lang="en-US" b="1" dirty="0">
                <a:solidFill>
                  <a:schemeClr val="accent5"/>
                </a:solidFill>
              </a:rPr>
              <a:t> Test</a:t>
            </a:r>
          </a:p>
          <a:p>
            <a:pPr lvl="1">
              <a:buFont typeface="Arial" panose="020B0604020202020204" pitchFamily="34" charset="0"/>
              <a:buChar char="•"/>
            </a:pPr>
            <a:r>
              <a:rPr lang="id-ID" b="1" dirty="0">
                <a:solidFill>
                  <a:schemeClr val="accent5"/>
                </a:solidFill>
              </a:rPr>
              <a:t>Park</a:t>
            </a:r>
            <a:r>
              <a:rPr lang="en-US" b="1" dirty="0">
                <a:solidFill>
                  <a:schemeClr val="accent5"/>
                </a:solidFill>
              </a:rPr>
              <a:t> Test </a:t>
            </a:r>
          </a:p>
          <a:p>
            <a:pPr lvl="1">
              <a:buFont typeface="Arial" panose="020B0604020202020204" pitchFamily="34" charset="0"/>
              <a:buChar char="•"/>
            </a:pPr>
            <a:r>
              <a:rPr lang="en-US" b="1" dirty="0" err="1">
                <a:solidFill>
                  <a:schemeClr val="accent5"/>
                </a:solidFill>
              </a:rPr>
              <a:t>Glejser</a:t>
            </a:r>
            <a:r>
              <a:rPr lang="en-US" b="1" dirty="0">
                <a:solidFill>
                  <a:schemeClr val="accent5"/>
                </a:solidFill>
              </a:rPr>
              <a:t> </a:t>
            </a:r>
            <a:r>
              <a:rPr lang="en-US" b="1" dirty="0" err="1">
                <a:solidFill>
                  <a:schemeClr val="accent5"/>
                </a:solidFill>
              </a:rPr>
              <a:t>Testt</a:t>
            </a:r>
            <a:endParaRPr lang="en-US" b="1" dirty="0">
              <a:solidFill>
                <a:schemeClr val="accent5"/>
              </a:solidFill>
            </a:endParaRPr>
          </a:p>
          <a:p>
            <a:pPr lvl="1">
              <a:buFont typeface="Arial" panose="020B0604020202020204" pitchFamily="34" charset="0"/>
              <a:buChar char="•"/>
            </a:pPr>
            <a:r>
              <a:rPr lang="en-US" b="1" dirty="0">
                <a:solidFill>
                  <a:schemeClr val="accent5"/>
                </a:solidFill>
              </a:rPr>
              <a:t>Spearman’s Rank Correlation Test</a:t>
            </a:r>
          </a:p>
          <a:p>
            <a:pPr lvl="1">
              <a:buFont typeface="Arial" panose="020B0604020202020204" pitchFamily="34" charset="0"/>
              <a:buChar char="•"/>
            </a:pPr>
            <a:r>
              <a:rPr lang="en-US" b="1" dirty="0" err="1">
                <a:solidFill>
                  <a:schemeClr val="accent5"/>
                </a:solidFill>
              </a:rPr>
              <a:t>Breusch</a:t>
            </a:r>
            <a:r>
              <a:rPr lang="en-US" b="1" dirty="0">
                <a:solidFill>
                  <a:schemeClr val="accent5"/>
                </a:solidFill>
              </a:rPr>
              <a:t>-Pagan-Godfrey Test</a:t>
            </a:r>
          </a:p>
          <a:p>
            <a:pPr lvl="1">
              <a:buFont typeface="Arial" panose="020B0604020202020204" pitchFamily="34" charset="0"/>
              <a:buChar char="•"/>
            </a:pPr>
            <a:r>
              <a:rPr lang="en-US" b="1" dirty="0">
                <a:solidFill>
                  <a:schemeClr val="accent5"/>
                </a:solidFill>
              </a:rPr>
              <a:t>White’s General </a:t>
            </a:r>
            <a:r>
              <a:rPr lang="en-US" b="1" dirty="0" err="1">
                <a:solidFill>
                  <a:schemeClr val="accent5"/>
                </a:solidFill>
              </a:rPr>
              <a:t>Heteroscedasticity</a:t>
            </a:r>
            <a:r>
              <a:rPr lang="en-US" b="1" dirty="0">
                <a:solidFill>
                  <a:schemeClr val="accent5"/>
                </a:solidFill>
              </a:rPr>
              <a:t> Test, </a:t>
            </a:r>
          </a:p>
          <a:p>
            <a:pPr lvl="1">
              <a:buFont typeface="Arial" panose="020B0604020202020204" pitchFamily="34" charset="0"/>
              <a:buChar char="•"/>
            </a:pPr>
            <a:r>
              <a:rPr lang="en-US" b="1" dirty="0" err="1">
                <a:solidFill>
                  <a:schemeClr val="accent5"/>
                </a:solidFill>
              </a:rPr>
              <a:t>Koenker</a:t>
            </a:r>
            <a:r>
              <a:rPr lang="en-US" b="1" dirty="0">
                <a:solidFill>
                  <a:schemeClr val="accent5"/>
                </a:solidFill>
              </a:rPr>
              <a:t>-Basset Test</a:t>
            </a:r>
          </a:p>
          <a:p>
            <a:endParaRPr lang="en-MY" b="1" dirty="0">
              <a:solidFill>
                <a:srgbClr val="00B0F0"/>
              </a:solidFill>
            </a:endParaRPr>
          </a:p>
        </p:txBody>
      </p:sp>
    </p:spTree>
    <p:extLst>
      <p:ext uri="{BB962C8B-B14F-4D97-AF65-F5344CB8AC3E}">
        <p14:creationId xmlns:p14="http://schemas.microsoft.com/office/powerpoint/2010/main" val="19215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6635" y="929149"/>
            <a:ext cx="7920673" cy="761604"/>
          </a:xfrm>
        </p:spPr>
        <p:txBody>
          <a:bodyPr/>
          <a:lstStyle/>
          <a:p>
            <a:pPr algn="ctr"/>
            <a:r>
              <a:rPr lang="en-US" b="1" i="1" dirty="0">
                <a:solidFill>
                  <a:srgbClr val="C00000"/>
                </a:solidFill>
              </a:rPr>
              <a:t>Homoscedasticity</a:t>
            </a:r>
            <a:endParaRPr lang="en-US" dirty="0">
              <a:solidFill>
                <a:srgbClr val="C00000"/>
              </a:solidFill>
            </a:endParaRPr>
          </a:p>
        </p:txBody>
      </p:sp>
      <p:sp>
        <p:nvSpPr>
          <p:cNvPr id="3" name="Content Placeholder 2"/>
          <p:cNvSpPr>
            <a:spLocks noGrp="1"/>
          </p:cNvSpPr>
          <p:nvPr>
            <p:ph idx="1"/>
          </p:nvPr>
        </p:nvSpPr>
        <p:spPr>
          <a:xfrm>
            <a:off x="839198" y="1845238"/>
            <a:ext cx="10798386" cy="4823279"/>
          </a:xfrm>
          <a:prstGeom prst="rect">
            <a:avLst/>
          </a:prstGeom>
        </p:spPr>
        <p:txBody>
          <a:bodyPr>
            <a:noAutofit/>
          </a:bodyPr>
          <a:lstStyle/>
          <a:p>
            <a:pPr marL="342694" lvl="1" indent="-342694"/>
            <a:r>
              <a:rPr lang="en-US" sz="2400" b="1" dirty="0"/>
              <a:t>Plot diagram, Park Test, </a:t>
            </a:r>
            <a:r>
              <a:rPr lang="en-US" sz="2400" b="1" dirty="0" err="1"/>
              <a:t>Glejser</a:t>
            </a:r>
            <a:r>
              <a:rPr lang="en-US" sz="2400" b="1" dirty="0"/>
              <a:t> test, and Spearman Correlations are more frequently used to test the </a:t>
            </a:r>
            <a:r>
              <a:rPr lang="en-US" sz="2400" b="1" dirty="0" err="1"/>
              <a:t>heteroscedasticity</a:t>
            </a:r>
            <a:r>
              <a:rPr lang="en-US" sz="2400" b="1" dirty="0"/>
              <a:t>  and can be done by SPSS</a:t>
            </a:r>
          </a:p>
          <a:p>
            <a:pPr marL="342694" lvl="1" indent="-342694"/>
            <a:r>
              <a:rPr lang="en-US" sz="2400" b="1" dirty="0"/>
              <a:t>The simplest way to test </a:t>
            </a:r>
            <a:r>
              <a:rPr lang="en-US" sz="2400" b="1" dirty="0" err="1"/>
              <a:t>heteroscedasticity</a:t>
            </a:r>
            <a:r>
              <a:rPr lang="en-US" sz="2400" b="1" dirty="0"/>
              <a:t>  is by  using diagram plot between the standardized predicted  value of dependent variable and standardized residual</a:t>
            </a:r>
          </a:p>
          <a:p>
            <a:pPr marL="342694" lvl="1" indent="-342694"/>
            <a:r>
              <a:rPr lang="en-US" sz="2400" b="1" dirty="0"/>
              <a:t>By SPSS, the standardized predicted  value of dependent variable is written as ZPRED and the standardized residual  is written as ZRESID.  </a:t>
            </a:r>
          </a:p>
          <a:p>
            <a:pPr marL="342694" lvl="1" indent="-342694"/>
            <a:r>
              <a:rPr lang="en-US" sz="2400" b="1" dirty="0"/>
              <a:t>To get the diagram plot between ZPRED and ZRESID by SPSS:</a:t>
            </a:r>
          </a:p>
          <a:p>
            <a:pPr marL="742504" lvl="2" indent="-342694"/>
            <a:r>
              <a:rPr lang="en-US" sz="2400" b="1" dirty="0">
                <a:solidFill>
                  <a:srgbClr val="FF0000"/>
                </a:solidFill>
              </a:rPr>
              <a:t>‘ ‘regression’, ‘linear’, dependent variable , </a:t>
            </a:r>
            <a:r>
              <a:rPr lang="en-US" sz="2400" b="1" dirty="0" err="1">
                <a:solidFill>
                  <a:srgbClr val="FF0000"/>
                </a:solidFill>
              </a:rPr>
              <a:t>independet</a:t>
            </a:r>
            <a:r>
              <a:rPr lang="en-US" sz="2400" b="1" dirty="0">
                <a:solidFill>
                  <a:srgbClr val="FF0000"/>
                </a:solidFill>
              </a:rPr>
              <a:t> variable(s) ‘plot’, put  ZRESID on Y-axis and ZPRED on axis-X</a:t>
            </a:r>
          </a:p>
        </p:txBody>
      </p:sp>
    </p:spTree>
    <p:extLst>
      <p:ext uri="{BB962C8B-B14F-4D97-AF65-F5344CB8AC3E}">
        <p14:creationId xmlns:p14="http://schemas.microsoft.com/office/powerpoint/2010/main" val="343083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623229" y="3476848"/>
            <a:ext cx="3408174" cy="255137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580172" y="977861"/>
            <a:ext cx="3417695" cy="2684652"/>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8252713" y="3662513"/>
            <a:ext cx="3477988" cy="2721462"/>
          </a:xfrm>
          <a:prstGeom prst="rect">
            <a:avLst/>
          </a:prstGeom>
          <a:noFill/>
          <a:ln w="9525">
            <a:noFill/>
            <a:miter lim="800000"/>
            <a:headEnd/>
            <a:tailEnd/>
          </a:ln>
        </p:spPr>
      </p:pic>
      <p:sp>
        <p:nvSpPr>
          <p:cNvPr id="2" name="TextBox 1"/>
          <p:cNvSpPr txBox="1"/>
          <p:nvPr/>
        </p:nvSpPr>
        <p:spPr>
          <a:xfrm>
            <a:off x="717117" y="2966419"/>
            <a:ext cx="3228505" cy="461417"/>
          </a:xfrm>
          <a:prstGeom prst="rect">
            <a:avLst/>
          </a:prstGeom>
          <a:noFill/>
        </p:spPr>
        <p:txBody>
          <a:bodyPr wrap="none" rtlCol="0">
            <a:spAutoFit/>
          </a:bodyPr>
          <a:lstStyle/>
          <a:p>
            <a:r>
              <a:rPr lang="en-US" sz="2398" b="1" dirty="0"/>
              <a:t>No </a:t>
            </a:r>
            <a:r>
              <a:rPr lang="en-US" sz="2398" b="1" dirty="0" err="1"/>
              <a:t>heteroscedasticity</a:t>
            </a:r>
            <a:endParaRPr lang="en-US" sz="2398" b="1" dirty="0"/>
          </a:p>
        </p:txBody>
      </p:sp>
      <p:sp>
        <p:nvSpPr>
          <p:cNvPr id="7" name="TextBox 6"/>
          <p:cNvSpPr txBox="1"/>
          <p:nvPr/>
        </p:nvSpPr>
        <p:spPr>
          <a:xfrm>
            <a:off x="5090791" y="489387"/>
            <a:ext cx="2816640" cy="461417"/>
          </a:xfrm>
          <a:prstGeom prst="rect">
            <a:avLst/>
          </a:prstGeom>
          <a:noFill/>
        </p:spPr>
        <p:txBody>
          <a:bodyPr wrap="none" rtlCol="0">
            <a:spAutoFit/>
          </a:bodyPr>
          <a:lstStyle/>
          <a:p>
            <a:r>
              <a:rPr lang="en-US" sz="2398" b="1" dirty="0" err="1"/>
              <a:t>Heteroscedasticity</a:t>
            </a:r>
            <a:endParaRPr lang="en-US" sz="2398" b="1" dirty="0"/>
          </a:p>
        </p:txBody>
      </p:sp>
      <p:sp>
        <p:nvSpPr>
          <p:cNvPr id="8" name="TextBox 7"/>
          <p:cNvSpPr txBox="1"/>
          <p:nvPr/>
        </p:nvSpPr>
        <p:spPr>
          <a:xfrm>
            <a:off x="8447004" y="2966420"/>
            <a:ext cx="2816640" cy="461417"/>
          </a:xfrm>
          <a:prstGeom prst="rect">
            <a:avLst/>
          </a:prstGeom>
          <a:noFill/>
        </p:spPr>
        <p:txBody>
          <a:bodyPr wrap="none" rtlCol="0">
            <a:spAutoFit/>
          </a:bodyPr>
          <a:lstStyle/>
          <a:p>
            <a:r>
              <a:rPr lang="en-US" sz="2398" b="1" dirty="0" err="1"/>
              <a:t>Heteroscedasticity</a:t>
            </a:r>
            <a:endParaRPr lang="en-US" sz="2398" b="1" dirty="0"/>
          </a:p>
        </p:txBody>
      </p:sp>
    </p:spTree>
    <p:extLst>
      <p:ext uri="{BB962C8B-B14F-4D97-AF65-F5344CB8AC3E}">
        <p14:creationId xmlns:p14="http://schemas.microsoft.com/office/powerpoint/2010/main" val="288988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079" y="477442"/>
            <a:ext cx="7224724" cy="584623"/>
          </a:xfrm>
          <a:prstGeom prst="rect">
            <a:avLst/>
          </a:prstGeom>
        </p:spPr>
        <p:txBody>
          <a:bodyPr wrap="square">
            <a:spAutoFit/>
          </a:bodyPr>
          <a:lstStyle/>
          <a:p>
            <a:pPr marL="0" lvl="1" algn="ctr"/>
            <a:r>
              <a:rPr lang="en-US" sz="3199" b="1" dirty="0">
                <a:solidFill>
                  <a:srgbClr val="C00000"/>
                </a:solidFill>
              </a:rPr>
              <a:t>Spearman’s Rank Correlation Test:</a:t>
            </a:r>
          </a:p>
        </p:txBody>
      </p:sp>
      <p:sp>
        <p:nvSpPr>
          <p:cNvPr id="4" name="TextBox 3"/>
          <p:cNvSpPr txBox="1"/>
          <p:nvPr/>
        </p:nvSpPr>
        <p:spPr>
          <a:xfrm>
            <a:off x="982710" y="1507073"/>
            <a:ext cx="9905322" cy="4524315"/>
          </a:xfrm>
          <a:prstGeom prst="rect">
            <a:avLst/>
          </a:prstGeom>
          <a:noFill/>
        </p:spPr>
        <p:txBody>
          <a:bodyPr wrap="square" rtlCol="0">
            <a:spAutoFit/>
          </a:bodyPr>
          <a:lstStyle/>
          <a:p>
            <a:pPr marL="342694" indent="-342694">
              <a:buFont typeface="Arial" panose="020B0604020202020204" pitchFamily="34" charset="0"/>
              <a:buChar char="•"/>
            </a:pPr>
            <a:r>
              <a:rPr lang="en-US" sz="2000" b="1" dirty="0"/>
              <a:t>The indicator used to ensure the presence of </a:t>
            </a:r>
            <a:r>
              <a:rPr lang="en-US" sz="2000" b="1" dirty="0" err="1"/>
              <a:t>heteroscedasticity</a:t>
            </a:r>
            <a:r>
              <a:rPr lang="en-US" sz="2000" b="1" dirty="0"/>
              <a:t> is the magnitude of the correlation coefficient between each independent variable to the absolute value of the residuals.</a:t>
            </a:r>
          </a:p>
          <a:p>
            <a:pPr marL="342694" indent="-342694">
              <a:buFont typeface="Arial" panose="020B0604020202020204" pitchFamily="34" charset="0"/>
              <a:buChar char="•"/>
            </a:pPr>
            <a:r>
              <a:rPr lang="en-US" sz="2000" b="1" dirty="0"/>
              <a:t>High correlation coefficients indicate </a:t>
            </a:r>
            <a:r>
              <a:rPr lang="en-US" sz="2000" b="1" dirty="0" err="1"/>
              <a:t>heteroscedasticity</a:t>
            </a:r>
            <a:endParaRPr lang="en-US" sz="2000" b="1" dirty="0"/>
          </a:p>
          <a:p>
            <a:pPr marL="342694" indent="-342694">
              <a:buFont typeface="Arial" panose="020B0604020202020204" pitchFamily="34" charset="0"/>
              <a:buChar char="•"/>
            </a:pPr>
            <a:r>
              <a:rPr lang="en-US" sz="2000" b="1" dirty="0"/>
              <a:t>SPSS can be used to test the </a:t>
            </a:r>
            <a:r>
              <a:rPr lang="en-US" sz="2000" b="1" dirty="0" err="1"/>
              <a:t>heteroscedasticity</a:t>
            </a:r>
            <a:r>
              <a:rPr lang="en-US" sz="2000" b="1" dirty="0"/>
              <a:t> with Spearman correlation as follow:</a:t>
            </a:r>
            <a:endParaRPr lang="en-US" sz="2800" b="1" dirty="0"/>
          </a:p>
          <a:p>
            <a:pPr marL="799620" lvl="1" indent="-342694">
              <a:buFont typeface="Arial" panose="020B0604020202020204" pitchFamily="34" charset="0"/>
              <a:buChar char="•"/>
            </a:pPr>
            <a:r>
              <a:rPr lang="en-US" sz="2400" b="1" dirty="0">
                <a:solidFill>
                  <a:srgbClr val="FF0000"/>
                </a:solidFill>
              </a:rPr>
              <a:t>‘regression’</a:t>
            </a:r>
          </a:p>
          <a:p>
            <a:pPr marL="799620" lvl="1" indent="-342694">
              <a:buFont typeface="Arial" panose="020B0604020202020204" pitchFamily="34" charset="0"/>
              <a:buChar char="•"/>
            </a:pPr>
            <a:r>
              <a:rPr lang="en-US" sz="2400" b="1" dirty="0">
                <a:solidFill>
                  <a:srgbClr val="FF0000"/>
                </a:solidFill>
              </a:rPr>
              <a:t>‘linear’ </a:t>
            </a:r>
          </a:p>
          <a:p>
            <a:pPr marL="799620" lvl="1" indent="-342694">
              <a:buFont typeface="Arial" panose="020B0604020202020204" pitchFamily="34" charset="0"/>
              <a:buChar char="•"/>
            </a:pPr>
            <a:r>
              <a:rPr lang="en-US" sz="2400" b="1" dirty="0">
                <a:solidFill>
                  <a:srgbClr val="FF0000"/>
                </a:solidFill>
              </a:rPr>
              <a:t>‘save’  (there will be a new variable saved  RES_1)</a:t>
            </a:r>
          </a:p>
          <a:p>
            <a:pPr marL="799620" lvl="1" indent="-342694">
              <a:buFont typeface="Arial" panose="020B0604020202020204" pitchFamily="34" charset="0"/>
              <a:buChar char="•"/>
            </a:pPr>
            <a:r>
              <a:rPr lang="en-US" sz="2400" b="1" dirty="0">
                <a:solidFill>
                  <a:srgbClr val="FF0000"/>
                </a:solidFill>
              </a:rPr>
              <a:t>‘Abs(RES_1)’    there  RES_1  transformed  to  an  absolute  value</a:t>
            </a:r>
          </a:p>
          <a:p>
            <a:pPr marL="799620" lvl="1" indent="-342694">
              <a:buFont typeface="Arial" panose="020B0604020202020204" pitchFamily="34" charset="0"/>
              <a:buChar char="•"/>
            </a:pPr>
            <a:r>
              <a:rPr lang="en-US" sz="2400" b="1" dirty="0">
                <a:solidFill>
                  <a:srgbClr val="FF0000"/>
                </a:solidFill>
              </a:rPr>
              <a:t>‘analyze’</a:t>
            </a:r>
          </a:p>
          <a:p>
            <a:pPr marL="799620" lvl="1" indent="-342694">
              <a:buFont typeface="Arial" panose="020B0604020202020204" pitchFamily="34" charset="0"/>
              <a:buChar char="•"/>
            </a:pPr>
            <a:r>
              <a:rPr lang="en-US" sz="2400" b="1" dirty="0">
                <a:solidFill>
                  <a:srgbClr val="FF0000"/>
                </a:solidFill>
              </a:rPr>
              <a:t>‘correlate’ </a:t>
            </a:r>
          </a:p>
          <a:p>
            <a:pPr marL="799620" lvl="1" indent="-342694">
              <a:buFont typeface="Arial" panose="020B0604020202020204" pitchFamily="34" charset="0"/>
              <a:buChar char="•"/>
            </a:pPr>
            <a:r>
              <a:rPr lang="en-US" sz="2400" b="1" dirty="0">
                <a:solidFill>
                  <a:srgbClr val="FF0000"/>
                </a:solidFill>
              </a:rPr>
              <a:t>‘bivariate’ </a:t>
            </a:r>
          </a:p>
        </p:txBody>
      </p:sp>
    </p:spTree>
    <p:extLst>
      <p:ext uri="{BB962C8B-B14F-4D97-AF65-F5344CB8AC3E}">
        <p14:creationId xmlns:p14="http://schemas.microsoft.com/office/powerpoint/2010/main" val="37898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5218" y="1618314"/>
                <a:ext cx="10308523" cy="4906224"/>
              </a:xfrm>
              <a:prstGeom prst="rect">
                <a:avLst/>
              </a:prstGeom>
            </p:spPr>
            <p:txBody>
              <a:bodyPr wrap="square">
                <a:spAutoFit/>
              </a:bodyPr>
              <a:lstStyle/>
              <a:p>
                <a:pPr marL="456926" indent="-456926">
                  <a:buFont typeface="Arial" panose="020B0604020202020204" pitchFamily="34" charset="0"/>
                  <a:buChar char="•"/>
                </a:pPr>
                <a:r>
                  <a:rPr lang="en-US" sz="2398" b="1" dirty="0">
                    <a:solidFill>
                      <a:srgbClr val="FF0000"/>
                    </a:solidFill>
                  </a:rPr>
                  <a:t>Park test is similar to Spearman test, Park use regression instead of correlation coefficient to identify the relationship between the independent variables and the residuals, which is usually used in log-log model</a:t>
                </a:r>
              </a:p>
              <a:p>
                <a:pPr marL="456926" indent="-456926">
                  <a:buFont typeface="Arial" panose="020B0604020202020204" pitchFamily="34" charset="0"/>
                  <a:buChar char="•"/>
                </a:pPr>
                <a:r>
                  <a:rPr lang="en-US" sz="2398" b="1" dirty="0">
                    <a:solidFill>
                      <a:srgbClr val="FF0000"/>
                    </a:solidFill>
                  </a:rPr>
                  <a:t>The model can is generally written as:</a:t>
                </a:r>
              </a:p>
              <a:p>
                <a:endParaRPr lang="en-US" sz="2398" b="1" dirty="0">
                  <a:solidFill>
                    <a:srgbClr val="002060"/>
                  </a:solidFill>
                </a:endParaRPr>
              </a:p>
              <a:p>
                <a:pPr marL="1066236" lvl="1" indent="-456926">
                  <a:buFont typeface="Arial" panose="020B0604020202020204" pitchFamily="34" charset="0"/>
                  <a:buChar char="•"/>
                </a:pPr>
                <a14:m>
                  <m:oMath xmlns:m="http://schemas.openxmlformats.org/officeDocument/2006/math">
                    <m:sSup>
                      <m:sSupPr>
                        <m:ctrlPr>
                          <a:rPr lang="en-US" sz="2398" b="1" i="1">
                            <a:solidFill>
                              <a:srgbClr val="002060"/>
                            </a:solidFill>
                            <a:latin typeface="Cambria Math" panose="02040503050406030204" pitchFamily="18" charset="0"/>
                          </a:rPr>
                        </m:ctrlPr>
                      </m:sSupPr>
                      <m:e>
                        <m:r>
                          <a:rPr lang="en-US" sz="2398" b="1" i="1">
                            <a:solidFill>
                              <a:srgbClr val="002060"/>
                            </a:solidFill>
                            <a:latin typeface="Cambria Math"/>
                          </a:rPr>
                          <m:t>𝒆</m:t>
                        </m:r>
                      </m:e>
                      <m:sup>
                        <m:r>
                          <a:rPr lang="en-US" sz="2398" b="1" i="1">
                            <a:solidFill>
                              <a:srgbClr val="002060"/>
                            </a:solidFill>
                            <a:latin typeface="Cambria Math"/>
                          </a:rPr>
                          <m:t>𝟐</m:t>
                        </m:r>
                      </m:sup>
                    </m:sSup>
                    <m:r>
                      <a:rPr lang="en-US" sz="2398" b="1" i="1">
                        <a:solidFill>
                          <a:srgbClr val="002060"/>
                        </a:solidFill>
                        <a:latin typeface="Cambria Math"/>
                      </a:rPr>
                      <m:t>=</m:t>
                    </m:r>
                    <m:r>
                      <a:rPr lang="en-US" sz="2398" b="1" i="1">
                        <a:solidFill>
                          <a:srgbClr val="002060"/>
                        </a:solidFill>
                        <a:latin typeface="Cambria Math"/>
                      </a:rPr>
                      <m:t>𝒇</m:t>
                    </m:r>
                    <m:r>
                      <a:rPr lang="en-US" sz="2398" b="1" i="1">
                        <a:solidFill>
                          <a:srgbClr val="002060"/>
                        </a:solidFill>
                        <a:latin typeface="Cambria Math"/>
                      </a:rPr>
                      <m:t>(</m:t>
                    </m:r>
                  </m:oMath>
                </a14:m>
                <a:r>
                  <a:rPr lang="en-US" sz="2398" b="1" dirty="0">
                    <a:solidFill>
                      <a:srgbClr val="002060"/>
                    </a:solidFill>
                  </a:rPr>
                  <a:t>X1, X2, ….., </a:t>
                </a:r>
                <a:r>
                  <a:rPr lang="en-US" sz="2398" b="1" dirty="0" err="1">
                    <a:solidFill>
                      <a:srgbClr val="002060"/>
                    </a:solidFill>
                  </a:rPr>
                  <a:t>Xk</a:t>
                </a:r>
                <a:r>
                  <a:rPr lang="en-US" sz="2398" b="1" dirty="0">
                    <a:solidFill>
                      <a:srgbClr val="002060"/>
                    </a:solidFill>
                  </a:rPr>
                  <a:t>)</a:t>
                </a:r>
              </a:p>
              <a:p>
                <a:pPr marL="1066236" lvl="1" indent="-456926">
                  <a:buFont typeface="Arial" panose="020B0604020202020204" pitchFamily="34" charset="0"/>
                  <a:buChar char="•"/>
                </a:pPr>
                <a:r>
                  <a:rPr lang="en-US" sz="2398" b="1" dirty="0">
                    <a:solidFill>
                      <a:srgbClr val="002060"/>
                    </a:solidFill>
                  </a:rPr>
                  <a:t>ln</a:t>
                </a:r>
                <a14:m>
                  <m:oMath xmlns:m="http://schemas.openxmlformats.org/officeDocument/2006/math">
                    <m:sSup>
                      <m:sSupPr>
                        <m:ctrlPr>
                          <a:rPr lang="en-US" sz="2398" b="1" i="1">
                            <a:solidFill>
                              <a:srgbClr val="002060"/>
                            </a:solidFill>
                            <a:latin typeface="Cambria Math" panose="02040503050406030204" pitchFamily="18" charset="0"/>
                          </a:rPr>
                        </m:ctrlPr>
                      </m:sSupPr>
                      <m:e>
                        <m:r>
                          <a:rPr lang="en-US" sz="2398" b="1" i="1">
                            <a:solidFill>
                              <a:srgbClr val="002060"/>
                            </a:solidFill>
                            <a:latin typeface="Cambria Math"/>
                          </a:rPr>
                          <m:t>𝒆</m:t>
                        </m:r>
                      </m:e>
                      <m:sup>
                        <m:r>
                          <a:rPr lang="en-US" sz="2398" b="1" i="1">
                            <a:solidFill>
                              <a:srgbClr val="002060"/>
                            </a:solidFill>
                            <a:latin typeface="Cambria Math"/>
                          </a:rPr>
                          <m:t>𝟐</m:t>
                        </m:r>
                      </m:sup>
                    </m:sSup>
                  </m:oMath>
                </a14:m>
                <a:r>
                  <a:rPr lang="en-US" sz="2398" b="1" dirty="0">
                    <a:solidFill>
                      <a:srgbClr val="002060"/>
                    </a:solidFill>
                  </a:rPr>
                  <a:t> = a + </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𝒃</m:t>
                        </m:r>
                      </m:e>
                      <m:sub>
                        <m:r>
                          <a:rPr lang="en-US" sz="2398" b="1" i="1">
                            <a:solidFill>
                              <a:srgbClr val="002060"/>
                            </a:solidFill>
                            <a:latin typeface="Cambria Math"/>
                          </a:rPr>
                          <m:t>𝟏</m:t>
                        </m:r>
                      </m:sub>
                    </m:sSub>
                  </m:oMath>
                </a14:m>
                <a:r>
                  <a:rPr lang="en-US" sz="2398" b="1" dirty="0">
                    <a:solidFill>
                      <a:srgbClr val="002060"/>
                    </a:solidFill>
                  </a:rPr>
                  <a:t>ln</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𝑿</m:t>
                        </m:r>
                      </m:e>
                      <m:sub>
                        <m:r>
                          <a:rPr lang="en-US" sz="2398" b="1" i="1">
                            <a:solidFill>
                              <a:srgbClr val="002060"/>
                            </a:solidFill>
                            <a:latin typeface="Cambria Math"/>
                          </a:rPr>
                          <m:t>𝟏</m:t>
                        </m:r>
                      </m:sub>
                    </m:sSub>
                  </m:oMath>
                </a14:m>
                <a:r>
                  <a:rPr lang="en-US" sz="2398" b="1" dirty="0">
                    <a:solidFill>
                      <a:srgbClr val="002060"/>
                    </a:solidFill>
                  </a:rPr>
                  <a:t>+ </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𝒃</m:t>
                        </m:r>
                      </m:e>
                      <m:sub>
                        <m:r>
                          <a:rPr lang="en-US" sz="2398" b="1" i="1">
                            <a:solidFill>
                              <a:srgbClr val="002060"/>
                            </a:solidFill>
                            <a:latin typeface="Cambria Math"/>
                          </a:rPr>
                          <m:t>𝟐</m:t>
                        </m:r>
                      </m:sub>
                    </m:sSub>
                  </m:oMath>
                </a14:m>
                <a:r>
                  <a:rPr lang="en-US" sz="2398" b="1" dirty="0">
                    <a:solidFill>
                      <a:srgbClr val="002060"/>
                    </a:solidFill>
                  </a:rPr>
                  <a:t>ln</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𝑿</m:t>
                        </m:r>
                      </m:e>
                      <m:sub>
                        <m:r>
                          <a:rPr lang="en-US" sz="2398" b="1" i="1">
                            <a:solidFill>
                              <a:srgbClr val="002060"/>
                            </a:solidFill>
                            <a:latin typeface="Cambria Math"/>
                          </a:rPr>
                          <m:t>𝟐</m:t>
                        </m:r>
                      </m:sub>
                    </m:sSub>
                  </m:oMath>
                </a14:m>
                <a:r>
                  <a:rPr lang="en-US" sz="2398" b="1" dirty="0">
                    <a:solidFill>
                      <a:srgbClr val="002060"/>
                    </a:solidFill>
                  </a:rPr>
                  <a:t>+ …. + </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𝒃</m:t>
                        </m:r>
                      </m:e>
                      <m:sub>
                        <m:r>
                          <a:rPr lang="en-US" sz="2398" b="1" i="1">
                            <a:solidFill>
                              <a:srgbClr val="002060"/>
                            </a:solidFill>
                            <a:latin typeface="Cambria Math"/>
                          </a:rPr>
                          <m:t>𝒌</m:t>
                        </m:r>
                      </m:sub>
                    </m:sSub>
                  </m:oMath>
                </a14:m>
                <a:r>
                  <a:rPr lang="en-US" sz="2398" b="1" dirty="0">
                    <a:solidFill>
                      <a:srgbClr val="002060"/>
                    </a:solidFill>
                  </a:rPr>
                  <a:t>ln</a:t>
                </a:r>
                <a14:m>
                  <m:oMath xmlns:m="http://schemas.openxmlformats.org/officeDocument/2006/math">
                    <m:sSub>
                      <m:sSubPr>
                        <m:ctrlPr>
                          <a:rPr lang="en-US" sz="2398" b="1" i="1">
                            <a:solidFill>
                              <a:srgbClr val="002060"/>
                            </a:solidFill>
                            <a:latin typeface="Cambria Math" panose="02040503050406030204" pitchFamily="18" charset="0"/>
                          </a:rPr>
                        </m:ctrlPr>
                      </m:sSubPr>
                      <m:e>
                        <m:r>
                          <a:rPr lang="en-US" sz="2398" b="1" i="1">
                            <a:solidFill>
                              <a:srgbClr val="002060"/>
                            </a:solidFill>
                            <a:latin typeface="Cambria Math"/>
                          </a:rPr>
                          <m:t>𝑿</m:t>
                        </m:r>
                      </m:e>
                      <m:sub>
                        <m:r>
                          <a:rPr lang="en-US" sz="2398" b="1" i="1">
                            <a:solidFill>
                              <a:srgbClr val="002060"/>
                            </a:solidFill>
                            <a:latin typeface="Cambria Math"/>
                          </a:rPr>
                          <m:t>𝒌</m:t>
                        </m:r>
                      </m:sub>
                    </m:sSub>
                  </m:oMath>
                </a14:m>
                <a:r>
                  <a:rPr lang="en-US" sz="2398" b="1" dirty="0">
                    <a:solidFill>
                      <a:srgbClr val="002060"/>
                    </a:solidFill>
                  </a:rPr>
                  <a:t> + v</a:t>
                </a:r>
              </a:p>
              <a:p>
                <a:pPr marL="456926" indent="-456926">
                  <a:buFont typeface="Arial" panose="020B0604020202020204" pitchFamily="34" charset="0"/>
                  <a:buChar char="•"/>
                </a:pPr>
                <a:endParaRPr lang="en-US" sz="2398" b="1" dirty="0">
                  <a:solidFill>
                    <a:srgbClr val="00FF00"/>
                  </a:solidFill>
                </a:endParaRPr>
              </a:p>
              <a:p>
                <a:pPr marL="456926" indent="-456926">
                  <a:buFont typeface="Arial" panose="020B0604020202020204" pitchFamily="34" charset="0"/>
                  <a:buChar char="•"/>
                </a:pPr>
                <a:r>
                  <a:rPr lang="en-US" sz="2398" b="1" dirty="0">
                    <a:solidFill>
                      <a:srgbClr val="FF0000"/>
                    </a:solidFill>
                  </a:rPr>
                  <a:t>By SPSS, it is just needed to transform all independent variables to log form and ln</a:t>
                </a:r>
                <a14:m>
                  <m:oMath xmlns:m="http://schemas.openxmlformats.org/officeDocument/2006/math">
                    <m:sSup>
                      <m:sSupPr>
                        <m:ctrlPr>
                          <a:rPr lang="en-US" sz="2398" b="1" i="1">
                            <a:solidFill>
                              <a:srgbClr val="FF0000"/>
                            </a:solidFill>
                            <a:latin typeface="Cambria Math" panose="02040503050406030204" pitchFamily="18" charset="0"/>
                          </a:rPr>
                        </m:ctrlPr>
                      </m:sSupPr>
                      <m:e>
                        <m:r>
                          <a:rPr lang="en-US" sz="2398" b="1" i="1">
                            <a:solidFill>
                              <a:srgbClr val="FF0000"/>
                            </a:solidFill>
                            <a:latin typeface="Cambria Math"/>
                          </a:rPr>
                          <m:t>𝒆</m:t>
                        </m:r>
                      </m:e>
                      <m:sup>
                        <m:r>
                          <a:rPr lang="en-US" sz="2398" b="1" i="1">
                            <a:solidFill>
                              <a:srgbClr val="FF0000"/>
                            </a:solidFill>
                            <a:latin typeface="Cambria Math"/>
                          </a:rPr>
                          <m:t>𝟐</m:t>
                        </m:r>
                      </m:sup>
                    </m:sSup>
                  </m:oMath>
                </a14:m>
                <a:r>
                  <a:rPr lang="en-US" sz="2398" b="1" dirty="0">
                    <a:solidFill>
                      <a:srgbClr val="FF0000"/>
                    </a:solidFill>
                  </a:rPr>
                  <a:t> is just equal to the log form of (RES_1)</a:t>
                </a:r>
                <a:r>
                  <a:rPr lang="en-US" sz="2398" b="1" baseline="30000" dirty="0">
                    <a:solidFill>
                      <a:srgbClr val="FF0000"/>
                    </a:solidFill>
                  </a:rPr>
                  <a:t>2</a:t>
                </a:r>
                <a:r>
                  <a:rPr lang="en-US" sz="2398" b="1" dirty="0">
                    <a:solidFill>
                      <a:srgbClr val="FF0000"/>
                    </a:solidFill>
                  </a:rPr>
                  <a:t> </a:t>
                </a:r>
              </a:p>
              <a:p>
                <a:pPr marL="456926" indent="-456926">
                  <a:buFont typeface="Arial" panose="020B0604020202020204" pitchFamily="34" charset="0"/>
                  <a:buChar char="•"/>
                </a:pPr>
                <a:r>
                  <a:rPr lang="en-US" sz="2398" b="1" dirty="0">
                    <a:solidFill>
                      <a:srgbClr val="FF0000"/>
                    </a:solidFill>
                  </a:rPr>
                  <a:t>The presence of </a:t>
                </a:r>
                <a:r>
                  <a:rPr lang="en-US" sz="2398" b="1" dirty="0" err="1">
                    <a:solidFill>
                      <a:srgbClr val="FF0000"/>
                    </a:solidFill>
                  </a:rPr>
                  <a:t>heteroscedasticity</a:t>
                </a:r>
                <a:r>
                  <a:rPr lang="en-US" sz="2398" b="1" dirty="0">
                    <a:solidFill>
                      <a:srgbClr val="FF0000"/>
                    </a:solidFill>
                  </a:rPr>
                  <a:t> depends of the significance of regression </a:t>
                </a:r>
              </a:p>
            </p:txBody>
          </p:sp>
        </mc:Choice>
        <mc:Fallback xmlns="">
          <p:sp>
            <p:nvSpPr>
              <p:cNvPr id="2" name="Rectangle 1"/>
              <p:cNvSpPr>
                <a:spLocks noRot="1" noChangeAspect="1" noMove="1" noResize="1" noEditPoints="1" noAdjustHandles="1" noChangeArrowheads="1" noChangeShapeType="1" noTextEdit="1"/>
              </p:cNvSpPr>
              <p:nvPr/>
            </p:nvSpPr>
            <p:spPr>
              <a:xfrm>
                <a:off x="695218" y="1618314"/>
                <a:ext cx="10308523" cy="4906224"/>
              </a:xfrm>
              <a:prstGeom prst="rect">
                <a:avLst/>
              </a:prstGeom>
              <a:blipFill rotWithShape="0">
                <a:blip r:embed="rId2"/>
                <a:stretch>
                  <a:fillRect l="-769" t="-994" r="-828" b="-1988"/>
                </a:stretch>
              </a:blipFill>
            </p:spPr>
            <p:txBody>
              <a:bodyPr/>
              <a:lstStyle/>
              <a:p>
                <a:r>
                  <a:rPr lang="en-US">
                    <a:noFill/>
                  </a:rPr>
                  <a:t> </a:t>
                </a:r>
              </a:p>
            </p:txBody>
          </p:sp>
        </mc:Fallback>
      </mc:AlternateContent>
      <p:sp>
        <p:nvSpPr>
          <p:cNvPr id="3" name="TextBox 2"/>
          <p:cNvSpPr txBox="1"/>
          <p:nvPr/>
        </p:nvSpPr>
        <p:spPr>
          <a:xfrm>
            <a:off x="3718767" y="549431"/>
            <a:ext cx="3510128" cy="584495"/>
          </a:xfrm>
          <a:prstGeom prst="rect">
            <a:avLst/>
          </a:prstGeom>
          <a:noFill/>
        </p:spPr>
        <p:txBody>
          <a:bodyPr wrap="square" rtlCol="0">
            <a:spAutoFit/>
          </a:bodyPr>
          <a:lstStyle/>
          <a:p>
            <a:pPr algn="ctr"/>
            <a:r>
              <a:rPr lang="en-US" sz="3198" b="1" dirty="0">
                <a:solidFill>
                  <a:srgbClr val="C00000"/>
                </a:solidFill>
              </a:rPr>
              <a:t>Park test</a:t>
            </a:r>
          </a:p>
        </p:txBody>
      </p:sp>
    </p:spTree>
    <p:extLst>
      <p:ext uri="{BB962C8B-B14F-4D97-AF65-F5344CB8AC3E}">
        <p14:creationId xmlns:p14="http://schemas.microsoft.com/office/powerpoint/2010/main" val="28434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87100" y="1629269"/>
                <a:ext cx="8937636" cy="2245543"/>
              </a:xfrm>
              <a:prstGeom prst="rect">
                <a:avLst/>
              </a:prstGeom>
              <a:noFill/>
            </p:spPr>
            <p:txBody>
              <a:bodyPr wrap="square" rtlCol="0">
                <a:spAutoFit/>
              </a:bodyPr>
              <a:lstStyle/>
              <a:p>
                <a:r>
                  <a:rPr lang="en-US" sz="2798" b="1" dirty="0">
                    <a:solidFill>
                      <a:srgbClr val="FF0000"/>
                    </a:solidFill>
                  </a:rPr>
                  <a:t>Similar to Park Test, </a:t>
                </a:r>
                <a:r>
                  <a:rPr lang="en-US" sz="2798" b="1" dirty="0" err="1">
                    <a:solidFill>
                      <a:srgbClr val="FF0000"/>
                    </a:solidFill>
                  </a:rPr>
                  <a:t>Glejser</a:t>
                </a:r>
                <a:r>
                  <a:rPr lang="en-US" sz="2798" b="1" dirty="0">
                    <a:solidFill>
                      <a:srgbClr val="FF0000"/>
                    </a:solidFill>
                  </a:rPr>
                  <a:t> Test  uses absolute value of residuals.  Therefore, the regression model for </a:t>
                </a:r>
                <a:r>
                  <a:rPr lang="en-US" sz="2798" b="1" dirty="0" err="1">
                    <a:solidFill>
                      <a:srgbClr val="FF0000"/>
                    </a:solidFill>
                  </a:rPr>
                  <a:t>Glejser</a:t>
                </a:r>
                <a:r>
                  <a:rPr lang="en-US" sz="2798" b="1" dirty="0">
                    <a:solidFill>
                      <a:srgbClr val="FF0000"/>
                    </a:solidFill>
                  </a:rPr>
                  <a:t> test is:</a:t>
                </a:r>
              </a:p>
              <a:p>
                <a:endParaRPr lang="en-US" sz="2798" b="1" dirty="0">
                  <a:solidFill>
                    <a:srgbClr val="00FF00"/>
                  </a:solidFill>
                </a:endParaRPr>
              </a:p>
              <a:p>
                <a:pPr algn="ctr"/>
                <a:r>
                  <a:rPr lang="en-US" sz="2798" b="1" dirty="0"/>
                  <a:t>|e|= a + </a:t>
                </a:r>
                <a14:m>
                  <m:oMath xmlns:m="http://schemas.openxmlformats.org/officeDocument/2006/math">
                    <m:sSub>
                      <m:sSubPr>
                        <m:ctrlPr>
                          <a:rPr lang="en-US" sz="2798" b="1" i="1">
                            <a:latin typeface="Cambria Math" panose="02040503050406030204" pitchFamily="18" charset="0"/>
                          </a:rPr>
                        </m:ctrlPr>
                      </m:sSubPr>
                      <m:e>
                        <m:r>
                          <a:rPr lang="en-US" sz="2798" b="1" i="1">
                            <a:latin typeface="Cambria Math"/>
                          </a:rPr>
                          <m:t>𝒃</m:t>
                        </m:r>
                      </m:e>
                      <m:sub>
                        <m:r>
                          <a:rPr lang="en-US" sz="2798" b="1" i="1">
                            <a:latin typeface="Cambria Math"/>
                          </a:rPr>
                          <m:t>𝟏</m:t>
                        </m:r>
                      </m:sub>
                    </m:sSub>
                    <m:sSub>
                      <m:sSubPr>
                        <m:ctrlPr>
                          <a:rPr lang="en-US" sz="2798" b="1" i="1">
                            <a:latin typeface="Cambria Math" panose="02040503050406030204" pitchFamily="18" charset="0"/>
                          </a:rPr>
                        </m:ctrlPr>
                      </m:sSubPr>
                      <m:e>
                        <m:r>
                          <a:rPr lang="en-US" sz="2798" b="1" i="1">
                            <a:latin typeface="Cambria Math"/>
                          </a:rPr>
                          <m:t>𝑿</m:t>
                        </m:r>
                      </m:e>
                      <m:sub>
                        <m:r>
                          <a:rPr lang="en-US" sz="2798" b="1" i="1">
                            <a:latin typeface="Cambria Math"/>
                          </a:rPr>
                          <m:t>𝟏</m:t>
                        </m:r>
                      </m:sub>
                    </m:sSub>
                  </m:oMath>
                </a14:m>
                <a:r>
                  <a:rPr lang="en-US" sz="2798" b="1" dirty="0"/>
                  <a:t>+ </a:t>
                </a:r>
                <a14:m>
                  <m:oMath xmlns:m="http://schemas.openxmlformats.org/officeDocument/2006/math">
                    <m:sSub>
                      <m:sSubPr>
                        <m:ctrlPr>
                          <a:rPr lang="en-US" sz="2798" b="1" i="1">
                            <a:latin typeface="Cambria Math" panose="02040503050406030204" pitchFamily="18" charset="0"/>
                          </a:rPr>
                        </m:ctrlPr>
                      </m:sSubPr>
                      <m:e>
                        <m:r>
                          <a:rPr lang="en-US" sz="2798" b="1" i="1">
                            <a:latin typeface="Cambria Math"/>
                          </a:rPr>
                          <m:t>𝒃</m:t>
                        </m:r>
                      </m:e>
                      <m:sub>
                        <m:r>
                          <a:rPr lang="en-US" sz="2798" b="1" i="1">
                            <a:latin typeface="Cambria Math"/>
                          </a:rPr>
                          <m:t>𝟐</m:t>
                        </m:r>
                      </m:sub>
                    </m:sSub>
                    <m:sSub>
                      <m:sSubPr>
                        <m:ctrlPr>
                          <a:rPr lang="en-US" sz="2798" b="1" i="1">
                            <a:latin typeface="Cambria Math" panose="02040503050406030204" pitchFamily="18" charset="0"/>
                          </a:rPr>
                        </m:ctrlPr>
                      </m:sSubPr>
                      <m:e>
                        <m:r>
                          <a:rPr lang="en-US" sz="2798" b="1" i="1">
                            <a:latin typeface="Cambria Math"/>
                          </a:rPr>
                          <m:t>𝑿</m:t>
                        </m:r>
                      </m:e>
                      <m:sub>
                        <m:r>
                          <a:rPr lang="en-US" sz="2798" b="1" i="1">
                            <a:latin typeface="Cambria Math"/>
                          </a:rPr>
                          <m:t>𝟐</m:t>
                        </m:r>
                      </m:sub>
                    </m:sSub>
                  </m:oMath>
                </a14:m>
                <a:r>
                  <a:rPr lang="en-US" sz="2798" b="1" dirty="0"/>
                  <a:t>+ …. + </a:t>
                </a:r>
                <a14:m>
                  <m:oMath xmlns:m="http://schemas.openxmlformats.org/officeDocument/2006/math">
                    <m:sSub>
                      <m:sSubPr>
                        <m:ctrlPr>
                          <a:rPr lang="en-US" sz="2798" b="1" i="1">
                            <a:latin typeface="Cambria Math" panose="02040503050406030204" pitchFamily="18" charset="0"/>
                          </a:rPr>
                        </m:ctrlPr>
                      </m:sSubPr>
                      <m:e>
                        <m:r>
                          <a:rPr lang="en-US" sz="2798" b="1" i="1">
                            <a:latin typeface="Cambria Math"/>
                          </a:rPr>
                          <m:t>𝒃</m:t>
                        </m:r>
                      </m:e>
                      <m:sub>
                        <m:r>
                          <a:rPr lang="en-US" sz="2798" b="1" i="1">
                            <a:latin typeface="Cambria Math"/>
                          </a:rPr>
                          <m:t>𝒌</m:t>
                        </m:r>
                      </m:sub>
                    </m:sSub>
                    <m:sSub>
                      <m:sSubPr>
                        <m:ctrlPr>
                          <a:rPr lang="en-US" sz="2798" b="1" i="1">
                            <a:latin typeface="Cambria Math" panose="02040503050406030204" pitchFamily="18" charset="0"/>
                          </a:rPr>
                        </m:ctrlPr>
                      </m:sSubPr>
                      <m:e>
                        <m:r>
                          <a:rPr lang="en-US" sz="2798" b="1" i="1">
                            <a:latin typeface="Cambria Math"/>
                          </a:rPr>
                          <m:t>𝑿</m:t>
                        </m:r>
                      </m:e>
                      <m:sub>
                        <m:r>
                          <a:rPr lang="en-US" sz="2798" b="1" i="1">
                            <a:latin typeface="Cambria Math"/>
                          </a:rPr>
                          <m:t>𝒌</m:t>
                        </m:r>
                      </m:sub>
                    </m:sSub>
                  </m:oMath>
                </a14:m>
                <a:r>
                  <a:rPr lang="en-US" sz="2798" b="1" dirty="0"/>
                  <a:t> + v</a:t>
                </a:r>
              </a:p>
            </p:txBody>
          </p:sp>
        </mc:Choice>
        <mc:Fallback xmlns="">
          <p:sp>
            <p:nvSpPr>
              <p:cNvPr id="2" name="TextBox 1"/>
              <p:cNvSpPr txBox="1">
                <a:spLocks noRot="1" noChangeAspect="1" noMove="1" noResize="1" noEditPoints="1" noAdjustHandles="1" noChangeArrowheads="1" noChangeShapeType="1" noTextEdit="1"/>
              </p:cNvSpPr>
              <p:nvPr/>
            </p:nvSpPr>
            <p:spPr>
              <a:xfrm>
                <a:off x="1487100" y="1629269"/>
                <a:ext cx="8937636" cy="2245543"/>
              </a:xfrm>
              <a:prstGeom prst="rect">
                <a:avLst/>
              </a:prstGeom>
              <a:blipFill rotWithShape="0">
                <a:blip r:embed="rId2"/>
                <a:stretch>
                  <a:fillRect l="-1432" t="-2710" r="-409" b="-6233"/>
                </a:stretch>
              </a:blipFill>
            </p:spPr>
            <p:txBody>
              <a:bodyPr/>
              <a:lstStyle/>
              <a:p>
                <a:r>
                  <a:rPr lang="en-US">
                    <a:noFill/>
                  </a:rPr>
                  <a:t> </a:t>
                </a:r>
              </a:p>
            </p:txBody>
          </p:sp>
        </mc:Fallback>
      </mc:AlternateContent>
      <p:sp>
        <p:nvSpPr>
          <p:cNvPr id="3" name="TextBox 2"/>
          <p:cNvSpPr txBox="1"/>
          <p:nvPr/>
        </p:nvSpPr>
        <p:spPr>
          <a:xfrm>
            <a:off x="4222693" y="549431"/>
            <a:ext cx="3140039" cy="584471"/>
          </a:xfrm>
          <a:prstGeom prst="rect">
            <a:avLst/>
          </a:prstGeom>
          <a:noFill/>
        </p:spPr>
        <p:txBody>
          <a:bodyPr wrap="square" rtlCol="0">
            <a:spAutoFit/>
          </a:bodyPr>
          <a:lstStyle/>
          <a:p>
            <a:pPr algn="ctr"/>
            <a:r>
              <a:rPr lang="en-US" sz="3198" b="1" dirty="0" err="1">
                <a:solidFill>
                  <a:srgbClr val="C00000"/>
                </a:solidFill>
              </a:rPr>
              <a:t>Glejser</a:t>
            </a:r>
            <a:r>
              <a:rPr lang="en-US" sz="3198" b="1" dirty="0">
                <a:solidFill>
                  <a:srgbClr val="C00000"/>
                </a:solidFill>
              </a:rPr>
              <a:t> Test</a:t>
            </a:r>
          </a:p>
        </p:txBody>
      </p:sp>
    </p:spTree>
    <p:extLst>
      <p:ext uri="{BB962C8B-B14F-4D97-AF65-F5344CB8AC3E}">
        <p14:creationId xmlns:p14="http://schemas.microsoft.com/office/powerpoint/2010/main" val="327683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076" y="742204"/>
            <a:ext cx="7920673" cy="639428"/>
          </a:xfrm>
        </p:spPr>
        <p:txBody>
          <a:bodyPr>
            <a:normAutofit fontScale="90000"/>
          </a:bodyPr>
          <a:lstStyle/>
          <a:p>
            <a:pPr algn="ctr"/>
            <a:r>
              <a:rPr lang="en-US" b="1" i="1" dirty="0" err="1">
                <a:solidFill>
                  <a:srgbClr val="C00000"/>
                </a:solidFill>
              </a:rPr>
              <a:t>Multicollinearity</a:t>
            </a:r>
            <a:endParaRPr lang="en-US" dirty="0">
              <a:solidFill>
                <a:srgbClr val="C00000"/>
              </a:solidFill>
            </a:endParaRPr>
          </a:p>
        </p:txBody>
      </p:sp>
      <p:sp>
        <p:nvSpPr>
          <p:cNvPr id="3" name="Content Placeholder 2"/>
          <p:cNvSpPr>
            <a:spLocks noGrp="1"/>
          </p:cNvSpPr>
          <p:nvPr>
            <p:ph idx="1"/>
          </p:nvPr>
        </p:nvSpPr>
        <p:spPr>
          <a:xfrm>
            <a:off x="1155192" y="1762433"/>
            <a:ext cx="9878441" cy="4542739"/>
          </a:xfrm>
          <a:prstGeom prst="rect">
            <a:avLst/>
          </a:prstGeom>
        </p:spPr>
        <p:txBody>
          <a:bodyPr>
            <a:normAutofit fontScale="92500"/>
          </a:bodyPr>
          <a:lstStyle/>
          <a:p>
            <a:r>
              <a:rPr lang="en-US" sz="2398" b="1" dirty="0" err="1">
                <a:solidFill>
                  <a:srgbClr val="FF0000"/>
                </a:solidFill>
              </a:rPr>
              <a:t>Multicollinearity</a:t>
            </a:r>
            <a:r>
              <a:rPr lang="en-US" sz="2398" b="1" dirty="0">
                <a:solidFill>
                  <a:srgbClr val="FF0000"/>
                </a:solidFill>
              </a:rPr>
              <a:t> </a:t>
            </a:r>
            <a:r>
              <a:rPr lang="en-US" sz="2398" b="1" dirty="0"/>
              <a:t>is the presence of perfect linear correlation or very high correlation among the independent variables which cause the regression coefficients are no longer shows the real effect of the independent variables in the model, so that the test results will not be accurate </a:t>
            </a:r>
            <a:r>
              <a:rPr lang="en-US" sz="2398" b="1" dirty="0" err="1"/>
              <a:t>beause</a:t>
            </a:r>
            <a:r>
              <a:rPr lang="en-US" sz="2398" b="1" dirty="0"/>
              <a:t> the  variance the regression will be very high </a:t>
            </a:r>
          </a:p>
          <a:p>
            <a:r>
              <a:rPr lang="en-US" sz="2398" b="1" dirty="0"/>
              <a:t>As a result, the tests performed on each of the regression coefficients will tend to be no significant because the standard deviation of the regression coefficient will be very large, the statistical value of t will be small, so it tends to reject the basic hypothesis (H</a:t>
            </a:r>
            <a:r>
              <a:rPr lang="en-US" sz="2398" b="1" baseline="-25000" dirty="0"/>
              <a:t>0</a:t>
            </a:r>
            <a:r>
              <a:rPr lang="en-US" sz="2398" b="1" dirty="0"/>
              <a:t>)</a:t>
            </a:r>
          </a:p>
          <a:p>
            <a:r>
              <a:rPr lang="en-US" sz="2398" b="1" dirty="0"/>
              <a:t>That is why if the model is not free from </a:t>
            </a:r>
            <a:r>
              <a:rPr lang="en-US" sz="2398" b="1" dirty="0" err="1"/>
              <a:t>multicollinearity</a:t>
            </a:r>
            <a:r>
              <a:rPr lang="en-US" sz="2398" b="1" dirty="0"/>
              <a:t>, the coefficient of determination (R</a:t>
            </a:r>
            <a:r>
              <a:rPr lang="en-US" sz="2398" b="1" baseline="30000" dirty="0"/>
              <a:t>2</a:t>
            </a:r>
            <a:r>
              <a:rPr lang="en-US" sz="2398" b="1" dirty="0"/>
              <a:t>) will be very high, the value of the F statistic will also be very high, but the regression coefficient tends to be no significant because the value of t statistic tends to be very small.</a:t>
            </a:r>
          </a:p>
        </p:txBody>
      </p:sp>
    </p:spTree>
    <p:extLst>
      <p:ext uri="{BB962C8B-B14F-4D97-AF65-F5344CB8AC3E}">
        <p14:creationId xmlns:p14="http://schemas.microsoft.com/office/powerpoint/2010/main" val="29787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915" y="652601"/>
            <a:ext cx="7920673" cy="791750"/>
          </a:xfrm>
        </p:spPr>
        <p:txBody>
          <a:bodyPr/>
          <a:lstStyle/>
          <a:p>
            <a:pPr algn="ctr"/>
            <a:r>
              <a:rPr lang="en-US" b="1" i="1" dirty="0" err="1">
                <a:solidFill>
                  <a:srgbClr val="C00000"/>
                </a:solidFill>
              </a:rPr>
              <a:t>Multicollinearity</a:t>
            </a:r>
            <a:endParaRPr lang="en-US" dirty="0">
              <a:solidFill>
                <a:srgbClr val="C00000"/>
              </a:solidFill>
            </a:endParaRPr>
          </a:p>
        </p:txBody>
      </p:sp>
      <p:sp>
        <p:nvSpPr>
          <p:cNvPr id="3" name="Content Placeholder 2"/>
          <p:cNvSpPr>
            <a:spLocks noGrp="1"/>
          </p:cNvSpPr>
          <p:nvPr>
            <p:ph idx="1"/>
          </p:nvPr>
        </p:nvSpPr>
        <p:spPr>
          <a:xfrm>
            <a:off x="1199143" y="1701260"/>
            <a:ext cx="9862527" cy="4529299"/>
          </a:xfrm>
          <a:prstGeom prst="rect">
            <a:avLst/>
          </a:prstGeom>
        </p:spPr>
        <p:txBody>
          <a:bodyPr>
            <a:noAutofit/>
          </a:bodyPr>
          <a:lstStyle/>
          <a:p>
            <a:r>
              <a:rPr lang="en-US" sz="2398" b="1" dirty="0"/>
              <a:t>Various ways are used to detect </a:t>
            </a:r>
            <a:r>
              <a:rPr lang="en-US" sz="2398" b="1" dirty="0" err="1"/>
              <a:t>multicollinearity</a:t>
            </a:r>
            <a:r>
              <a:rPr lang="en-US" sz="2398" b="1" dirty="0"/>
              <a:t>. It can be identified by :</a:t>
            </a:r>
          </a:p>
          <a:p>
            <a:pPr lvl="1"/>
            <a:r>
              <a:rPr lang="en-US" b="1" dirty="0"/>
              <a:t>Calculating the correlation coefficient among independent variables, </a:t>
            </a:r>
          </a:p>
          <a:p>
            <a:pPr lvl="1"/>
            <a:r>
              <a:rPr lang="en-US" b="1" dirty="0"/>
              <a:t>Comparing the coefficient of determination of each independent variable (r</a:t>
            </a:r>
            <a:r>
              <a:rPr lang="en-US" b="1" baseline="30000" dirty="0"/>
              <a:t>2</a:t>
            </a:r>
            <a:r>
              <a:rPr lang="en-US" b="1" dirty="0"/>
              <a:t>) to the coefficient of determination for all independent variables (R</a:t>
            </a:r>
            <a:r>
              <a:rPr lang="en-US" b="1" baseline="30000" dirty="0"/>
              <a:t>2</a:t>
            </a:r>
            <a:r>
              <a:rPr lang="en-US" b="1" dirty="0"/>
              <a:t>), </a:t>
            </a:r>
          </a:p>
          <a:p>
            <a:pPr lvl="2"/>
            <a:r>
              <a:rPr lang="en-US" sz="1998" b="1" dirty="0">
                <a:solidFill>
                  <a:srgbClr val="FF0000"/>
                </a:solidFill>
              </a:rPr>
              <a:t>Condition Index (CI)  </a:t>
            </a:r>
          </a:p>
          <a:p>
            <a:pPr lvl="2"/>
            <a:r>
              <a:rPr lang="en-US" sz="1998" b="1" dirty="0">
                <a:solidFill>
                  <a:srgbClr val="FF0000"/>
                </a:solidFill>
              </a:rPr>
              <a:t>Tolerance Value (TOL)</a:t>
            </a:r>
          </a:p>
          <a:p>
            <a:pPr lvl="2"/>
            <a:r>
              <a:rPr lang="en-US" sz="1998" b="1" dirty="0">
                <a:solidFill>
                  <a:srgbClr val="FF0000"/>
                </a:solidFill>
              </a:rPr>
              <a:t>Eigenvalue</a:t>
            </a:r>
          </a:p>
          <a:p>
            <a:pPr lvl="2"/>
            <a:r>
              <a:rPr lang="en-US" sz="1998" b="1" dirty="0">
                <a:solidFill>
                  <a:srgbClr val="FF0000"/>
                </a:solidFill>
              </a:rPr>
              <a:t>Variance Inflation Factor (VIF)</a:t>
            </a:r>
          </a:p>
        </p:txBody>
      </p:sp>
    </p:spTree>
    <p:extLst>
      <p:ext uri="{BB962C8B-B14F-4D97-AF65-F5344CB8AC3E}">
        <p14:creationId xmlns:p14="http://schemas.microsoft.com/office/powerpoint/2010/main" val="29310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4076" y="545081"/>
            <a:ext cx="7920673" cy="760390"/>
          </a:xfrm>
        </p:spPr>
        <p:txBody>
          <a:bodyPr>
            <a:normAutofit/>
          </a:bodyPr>
          <a:lstStyle/>
          <a:p>
            <a:pPr algn="ctr"/>
            <a:r>
              <a:rPr lang="en-US" b="1" i="1" dirty="0" err="1">
                <a:solidFill>
                  <a:srgbClr val="C00000"/>
                </a:solidFill>
              </a:rPr>
              <a:t>Multicollinearity</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3177" y="1372671"/>
                <a:ext cx="10294462" cy="5295845"/>
              </a:xfrm>
              <a:prstGeom prst="rect">
                <a:avLst/>
              </a:prstGeom>
            </p:spPr>
            <p:txBody>
              <a:bodyPr>
                <a:normAutofit lnSpcReduction="10000"/>
              </a:bodyPr>
              <a:lstStyle/>
              <a:p>
                <a:r>
                  <a:rPr lang="en-US" sz="2398" b="1" dirty="0"/>
                  <a:t>VIF is a function of the R</a:t>
                </a:r>
                <a:r>
                  <a:rPr lang="en-US" sz="2398" b="1" baseline="30000" dirty="0"/>
                  <a:t>2</a:t>
                </a:r>
                <a:r>
                  <a:rPr lang="en-US" sz="2398" b="1" dirty="0"/>
                  <a:t> of the regression between one independent variable and the other independent variables,</a:t>
                </a:r>
                <a:br>
                  <a:rPr lang="en-US" sz="2398" b="1" dirty="0"/>
                </a:br>
                <a:r>
                  <a:rPr lang="en-US" sz="2398" b="1" dirty="0"/>
                  <a:t>VIF of the-</a:t>
                </a:r>
                <a:r>
                  <a:rPr lang="en-US" sz="2398" b="1" dirty="0" err="1"/>
                  <a:t>i</a:t>
                </a:r>
                <a:r>
                  <a:rPr lang="en-US" sz="2398" b="1" baseline="30000" dirty="0" err="1"/>
                  <a:t>th</a:t>
                </a:r>
                <a:r>
                  <a:rPr lang="en-US" sz="2398" b="1" dirty="0"/>
                  <a:t> of  independent variable is:</a:t>
                </a:r>
              </a:p>
              <a:p>
                <a:pPr marL="0" indent="0" algn="ctr">
                  <a:buNone/>
                </a:pP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𝑽𝑰𝑭</m:t>
                        </m:r>
                      </m:e>
                      <m:sub>
                        <m:r>
                          <a:rPr lang="en-US" sz="2398" b="1" i="1">
                            <a:latin typeface="Cambria Math"/>
                          </a:rPr>
                          <m:t>𝒊</m:t>
                        </m:r>
                      </m:sub>
                    </m:sSub>
                    <m:r>
                      <a:rPr lang="en-US" sz="2398" b="1" i="1">
                        <a:latin typeface="Cambria Math"/>
                      </a:rPr>
                      <m:t> </m:t>
                    </m:r>
                  </m:oMath>
                </a14:m>
                <a:r>
                  <a:rPr lang="en-US" sz="2398" b="1" dirty="0"/>
                  <a:t> = 1 / (1 – </a:t>
                </a: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𝑹</m:t>
                        </m:r>
                      </m:e>
                      <m:sub>
                        <m:r>
                          <a:rPr lang="en-US" sz="2398" b="1" i="1">
                            <a:latin typeface="Cambria Math"/>
                          </a:rPr>
                          <m:t>𝒊</m:t>
                        </m:r>
                      </m:sub>
                    </m:sSub>
                  </m:oMath>
                </a14:m>
                <a:r>
                  <a:rPr lang="en-US" sz="2398" b="1" baseline="30000" dirty="0"/>
                  <a:t>2</a:t>
                </a:r>
                <a:r>
                  <a:rPr lang="en-US" sz="2398" b="1" dirty="0"/>
                  <a:t>)</a:t>
                </a:r>
              </a:p>
              <a:p>
                <a:r>
                  <a:rPr lang="en-US" sz="2398" b="1" dirty="0"/>
                  <a:t>the greater the value R</a:t>
                </a:r>
                <a:r>
                  <a:rPr lang="en-US" sz="2398" b="1" baseline="-25000" dirty="0"/>
                  <a:t>i</a:t>
                </a:r>
                <a:r>
                  <a:rPr lang="en-US" sz="2398" b="1" baseline="30000" dirty="0"/>
                  <a:t>2</a:t>
                </a:r>
                <a:r>
                  <a:rPr lang="en-US" sz="2398" b="1" dirty="0"/>
                  <a:t>, it will be smaller value of VIF</a:t>
                </a:r>
              </a:p>
              <a:p>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𝑹</m:t>
                        </m:r>
                      </m:e>
                      <m:sub>
                        <m:r>
                          <a:rPr lang="en-US" sz="2398" b="1" i="1">
                            <a:latin typeface="Cambria Math"/>
                          </a:rPr>
                          <m:t>𝒊</m:t>
                        </m:r>
                      </m:sub>
                    </m:sSub>
                  </m:oMath>
                </a14:m>
                <a:r>
                  <a:rPr lang="en-US" sz="2398" b="1" baseline="30000" dirty="0"/>
                  <a:t>2</a:t>
                </a:r>
                <a:r>
                  <a:rPr lang="en-US" sz="2398" b="1" dirty="0"/>
                  <a:t> = 1, </a:t>
                </a: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𝑽𝑰𝑭</m:t>
                        </m:r>
                      </m:e>
                      <m:sub>
                        <m:r>
                          <a:rPr lang="en-US" sz="2398" b="1" i="1">
                            <a:latin typeface="Cambria Math"/>
                          </a:rPr>
                          <m:t>𝒊</m:t>
                        </m:r>
                      </m:sub>
                    </m:sSub>
                    <m:r>
                      <a:rPr lang="en-US" sz="2398" b="1" i="1">
                        <a:latin typeface="Cambria Math"/>
                      </a:rPr>
                      <m:t> </m:t>
                    </m:r>
                  </m:oMath>
                </a14:m>
                <a:r>
                  <a:rPr lang="en-US" sz="2398" b="1" dirty="0"/>
                  <a:t>~ ∞ and </a:t>
                </a: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𝑹</m:t>
                        </m:r>
                      </m:e>
                      <m:sub>
                        <m:r>
                          <a:rPr lang="en-US" sz="2398" b="1" i="1">
                            <a:latin typeface="Cambria Math"/>
                          </a:rPr>
                          <m:t>𝒊</m:t>
                        </m:r>
                      </m:sub>
                    </m:sSub>
                  </m:oMath>
                </a14:m>
                <a:r>
                  <a:rPr lang="en-US" sz="2398" b="1" baseline="30000" dirty="0"/>
                  <a:t>2</a:t>
                </a:r>
                <a:r>
                  <a:rPr lang="en-US" sz="2398" b="1" dirty="0"/>
                  <a:t> = 0, </a:t>
                </a: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𝑽𝑰𝑭</m:t>
                        </m:r>
                      </m:e>
                      <m:sub>
                        <m:r>
                          <a:rPr lang="en-US" sz="2398" b="1" i="1">
                            <a:latin typeface="Cambria Math"/>
                          </a:rPr>
                          <m:t>𝒊</m:t>
                        </m:r>
                      </m:sub>
                    </m:sSub>
                    <m:r>
                      <a:rPr lang="en-US" sz="2398" b="1" i="1">
                        <a:latin typeface="Cambria Math"/>
                      </a:rPr>
                      <m:t> </m:t>
                    </m:r>
                  </m:oMath>
                </a14:m>
                <a:r>
                  <a:rPr lang="en-US" sz="2398" b="1" dirty="0"/>
                  <a:t>= 1, so  </a:t>
                </a:r>
                <a14:m>
                  <m:oMath xmlns:m="http://schemas.openxmlformats.org/officeDocument/2006/math">
                    <m:sSub>
                      <m:sSubPr>
                        <m:ctrlPr>
                          <a:rPr lang="en-US" sz="2398" b="1" i="1">
                            <a:latin typeface="Cambria Math" panose="02040503050406030204" pitchFamily="18" charset="0"/>
                          </a:rPr>
                        </m:ctrlPr>
                      </m:sSubPr>
                      <m:e>
                        <m:r>
                          <a:rPr lang="en-US" sz="2398" b="1" i="1">
                            <a:latin typeface="Cambria Math"/>
                          </a:rPr>
                          <m:t>𝑽𝑰𝑭</m:t>
                        </m:r>
                      </m:e>
                      <m:sub>
                        <m:r>
                          <a:rPr lang="en-US" sz="2398" b="1" i="1">
                            <a:latin typeface="Cambria Math"/>
                          </a:rPr>
                          <m:t>𝒊</m:t>
                        </m:r>
                      </m:sub>
                    </m:sSub>
                  </m:oMath>
                </a14:m>
                <a:r>
                  <a:rPr lang="en-US" sz="2398" b="1" dirty="0"/>
                  <a:t> ≥ 1</a:t>
                </a:r>
              </a:p>
              <a:p>
                <a:r>
                  <a:rPr lang="en-US" sz="2398" b="1" dirty="0"/>
                  <a:t>The formula of TOL (Tolerance Value):</a:t>
                </a:r>
              </a:p>
              <a:p>
                <a:pPr marL="0" indent="0">
                  <a:buNone/>
                </a:pPr>
                <a:endParaRPr lang="en-US" sz="2398" b="1" dirty="0"/>
              </a:p>
              <a:p>
                <a:endParaRPr lang="en-US" sz="2398" b="1" dirty="0">
                  <a:ln>
                    <a:solidFill>
                      <a:sysClr val="windowText" lastClr="000000"/>
                    </a:solidFill>
                  </a:ln>
                  <a:solidFill>
                    <a:srgbClr val="FFFF99"/>
                  </a:solidFill>
                </a:endParaRPr>
              </a:p>
              <a:p>
                <a:r>
                  <a:rPr lang="en-US" sz="2398" b="1" dirty="0"/>
                  <a:t>the greater the VIF, it will be smaller the TOL</a:t>
                </a:r>
              </a:p>
              <a:p>
                <a:r>
                  <a:rPr lang="en-US" sz="2398" b="1" dirty="0" err="1"/>
                  <a:t>Possibille</a:t>
                </a:r>
                <a:r>
                  <a:rPr lang="en-US" sz="2398" b="1" dirty="0"/>
                  <a:t> </a:t>
                </a:r>
                <a:r>
                  <a:rPr lang="en-US" sz="2398" b="1" dirty="0" err="1"/>
                  <a:t>multicollinearity</a:t>
                </a:r>
                <a:r>
                  <a:rPr lang="en-US" sz="2398" b="1" dirty="0"/>
                  <a:t> for VIF &gt; 5 or  TOL &lt; 0.1</a:t>
                </a:r>
              </a:p>
              <a:p>
                <a:endParaRPr lang="en-US" sz="2398" b="1" dirty="0"/>
              </a:p>
              <a:p>
                <a:endParaRPr lang="en-US" sz="2398"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3177" y="1372671"/>
                <a:ext cx="10294462" cy="5295845"/>
              </a:xfrm>
              <a:prstGeom prst="rect">
                <a:avLst/>
              </a:prstGeom>
              <a:blipFill rotWithShape="0">
                <a:blip r:embed="rId2"/>
                <a:stretch>
                  <a:fillRect l="-651" t="-2301"/>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6294" y="3885962"/>
            <a:ext cx="2894092" cy="990084"/>
          </a:xfrm>
          <a:prstGeom prst="rect">
            <a:avLst/>
          </a:prstGeom>
          <a:solidFill>
            <a:srgbClr val="C00000"/>
          </a:solidFill>
          <a:ln>
            <a:noFill/>
          </a:ln>
          <a:effectLst/>
        </p:spPr>
      </p:pic>
    </p:spTree>
    <p:extLst>
      <p:ext uri="{BB962C8B-B14F-4D97-AF65-F5344CB8AC3E}">
        <p14:creationId xmlns:p14="http://schemas.microsoft.com/office/powerpoint/2010/main" val="11378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302601B-EBC2-411D-9764-31B3E7894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404664"/>
            <a:ext cx="914400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4076" y="545082"/>
            <a:ext cx="7920673" cy="746949"/>
          </a:xfrm>
        </p:spPr>
        <p:txBody>
          <a:bodyPr>
            <a:normAutofit/>
          </a:bodyPr>
          <a:lstStyle/>
          <a:p>
            <a:pPr algn="ctr"/>
            <a:r>
              <a:rPr lang="en-US" b="1" i="1" dirty="0" err="1">
                <a:solidFill>
                  <a:srgbClr val="C00000"/>
                </a:solidFill>
              </a:rPr>
              <a:t>Multicollinearity</a:t>
            </a:r>
            <a:endParaRPr lang="en-US" dirty="0">
              <a:solidFill>
                <a:srgbClr val="C00000"/>
              </a:solidFill>
            </a:endParaRPr>
          </a:p>
        </p:txBody>
      </p:sp>
      <p:sp>
        <p:nvSpPr>
          <p:cNvPr id="3" name="Content Placeholder 2"/>
          <p:cNvSpPr>
            <a:spLocks noGrp="1"/>
          </p:cNvSpPr>
          <p:nvPr>
            <p:ph idx="1"/>
          </p:nvPr>
        </p:nvSpPr>
        <p:spPr>
          <a:xfrm>
            <a:off x="911186" y="1591418"/>
            <a:ext cx="10654409" cy="4789141"/>
          </a:xfrm>
          <a:prstGeom prst="rect">
            <a:avLst/>
          </a:prstGeom>
        </p:spPr>
        <p:txBody>
          <a:bodyPr>
            <a:normAutofit/>
          </a:bodyPr>
          <a:lstStyle/>
          <a:p>
            <a:r>
              <a:rPr lang="en-US" sz="2398" b="1" dirty="0"/>
              <a:t>Another way to detect </a:t>
            </a:r>
            <a:r>
              <a:rPr lang="en-US" sz="2398" b="1" dirty="0" err="1"/>
              <a:t>multicollinearity</a:t>
            </a:r>
            <a:r>
              <a:rPr lang="en-US" sz="2398" b="1" dirty="0"/>
              <a:t> problem is by  calculating the characteristic value (eigenvalue) of the X'X matrix, where the matrix X is a data matrix of independent variables</a:t>
            </a:r>
          </a:p>
          <a:p>
            <a:r>
              <a:rPr lang="en-US" sz="2398" b="1" dirty="0"/>
              <a:t>eigenvalue symbolized as </a:t>
            </a:r>
            <a:r>
              <a:rPr lang="en-US" sz="2398" b="1" dirty="0" err="1"/>
              <a:t>λ</a:t>
            </a:r>
            <a:r>
              <a:rPr lang="en-US" sz="2398" b="1" baseline="-25000" dirty="0" err="1"/>
              <a:t>i</a:t>
            </a:r>
            <a:r>
              <a:rPr lang="en-US" sz="2398" b="1" baseline="-25000" dirty="0"/>
              <a:t> </a:t>
            </a:r>
            <a:r>
              <a:rPr lang="en-US" sz="2398" b="1" dirty="0"/>
              <a:t> where </a:t>
            </a:r>
            <a:r>
              <a:rPr lang="en-US" sz="2398" b="1" dirty="0" err="1"/>
              <a:t>λ</a:t>
            </a:r>
            <a:r>
              <a:rPr lang="en-US" sz="2398" b="1" baseline="-25000" dirty="0" err="1"/>
              <a:t>i</a:t>
            </a:r>
            <a:r>
              <a:rPr lang="en-US" sz="2398" b="1" baseline="-25000" dirty="0"/>
              <a:t> </a:t>
            </a:r>
            <a:r>
              <a:rPr lang="en-US" sz="2398" b="1" dirty="0"/>
              <a:t>&gt; 0 and </a:t>
            </a:r>
            <a:r>
              <a:rPr lang="en-US" sz="2398" b="1" dirty="0" err="1"/>
              <a:t>i</a:t>
            </a:r>
            <a:r>
              <a:rPr lang="en-US" sz="2398" b="1" dirty="0"/>
              <a:t> is equal to 1,2, ..., p + 1, p is the number of independent variables</a:t>
            </a:r>
          </a:p>
          <a:p>
            <a:r>
              <a:rPr lang="en-US" sz="2398" b="1" dirty="0" err="1"/>
              <a:t>multicollinearity</a:t>
            </a:r>
            <a:r>
              <a:rPr lang="en-US" sz="2398" b="1" dirty="0"/>
              <a:t> level is determined based on the comparison between the λ maximum and the λ minimum expressed as k.</a:t>
            </a:r>
          </a:p>
          <a:p>
            <a:r>
              <a:rPr lang="en-US" sz="2398" b="1" dirty="0"/>
              <a:t>In general, </a:t>
            </a:r>
          </a:p>
          <a:p>
            <a:pPr lvl="1"/>
            <a:r>
              <a:rPr lang="en-US" b="1" dirty="0"/>
              <a:t>k &lt;100, no </a:t>
            </a:r>
            <a:r>
              <a:rPr lang="en-US" b="1" dirty="0" err="1"/>
              <a:t>multicollinearity</a:t>
            </a:r>
            <a:r>
              <a:rPr lang="en-US" b="1" dirty="0"/>
              <a:t> problem, </a:t>
            </a:r>
          </a:p>
          <a:p>
            <a:pPr lvl="1"/>
            <a:r>
              <a:rPr lang="en-US" b="1" dirty="0"/>
              <a:t>100 ≤ k ≤ 1000, moderate </a:t>
            </a:r>
            <a:r>
              <a:rPr lang="en-US" b="1" dirty="0" err="1"/>
              <a:t>multicollinearity</a:t>
            </a:r>
            <a:r>
              <a:rPr lang="en-US" b="1" dirty="0"/>
              <a:t> problem </a:t>
            </a:r>
          </a:p>
          <a:p>
            <a:pPr lvl="1"/>
            <a:r>
              <a:rPr lang="en-US" b="1" dirty="0"/>
              <a:t>k&gt; 1000, serious </a:t>
            </a:r>
            <a:r>
              <a:rPr lang="en-US" b="1" dirty="0" err="1"/>
              <a:t>multicollinearity</a:t>
            </a:r>
            <a:r>
              <a:rPr lang="en-US" b="1" dirty="0"/>
              <a:t> problem</a:t>
            </a:r>
          </a:p>
        </p:txBody>
      </p:sp>
    </p:spTree>
    <p:extLst>
      <p:ext uri="{BB962C8B-B14F-4D97-AF65-F5344CB8AC3E}">
        <p14:creationId xmlns:p14="http://schemas.microsoft.com/office/powerpoint/2010/main" val="123693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432" y="1238271"/>
            <a:ext cx="10631084" cy="5465623"/>
          </a:xfrm>
          <a:prstGeom prst="rect">
            <a:avLst/>
          </a:prstGeom>
        </p:spPr>
        <p:txBody>
          <a:bodyPr>
            <a:noAutofit/>
          </a:bodyPr>
          <a:lstStyle/>
          <a:p>
            <a:r>
              <a:rPr lang="en-US" sz="1998" b="1" dirty="0"/>
              <a:t>Condition Index  (CI) is equal to the square root of k</a:t>
            </a:r>
          </a:p>
          <a:p>
            <a:pPr lvl="1"/>
            <a:r>
              <a:rPr lang="en-US" sz="1998" b="1" dirty="0">
                <a:solidFill>
                  <a:srgbClr val="FF0000"/>
                </a:solidFill>
              </a:rPr>
              <a:t>CI &lt; 10, no </a:t>
            </a:r>
            <a:r>
              <a:rPr lang="en-US" sz="1998" b="1" dirty="0" err="1">
                <a:solidFill>
                  <a:srgbClr val="FF0000"/>
                </a:solidFill>
              </a:rPr>
              <a:t>multicollinearity</a:t>
            </a:r>
            <a:r>
              <a:rPr lang="en-US" sz="1998" b="1" dirty="0">
                <a:solidFill>
                  <a:srgbClr val="FF0000"/>
                </a:solidFill>
              </a:rPr>
              <a:t> problem </a:t>
            </a:r>
          </a:p>
          <a:p>
            <a:pPr lvl="1"/>
            <a:r>
              <a:rPr lang="en-US" sz="1998" b="1" dirty="0">
                <a:solidFill>
                  <a:srgbClr val="FF0000"/>
                </a:solidFill>
              </a:rPr>
              <a:t>10&lt;CI&lt; 30, moderate </a:t>
            </a:r>
            <a:r>
              <a:rPr lang="en-US" sz="1998" b="1" dirty="0" err="1">
                <a:solidFill>
                  <a:srgbClr val="FF0000"/>
                </a:solidFill>
              </a:rPr>
              <a:t>multicollinearity</a:t>
            </a:r>
            <a:r>
              <a:rPr lang="en-US" sz="1998" b="1" dirty="0">
                <a:solidFill>
                  <a:srgbClr val="FF0000"/>
                </a:solidFill>
              </a:rPr>
              <a:t> problem </a:t>
            </a:r>
          </a:p>
          <a:p>
            <a:pPr lvl="1"/>
            <a:r>
              <a:rPr lang="en-US" sz="1998" b="1" dirty="0">
                <a:solidFill>
                  <a:srgbClr val="FF0000"/>
                </a:solidFill>
              </a:rPr>
              <a:t>CI&gt; 30.,serious </a:t>
            </a:r>
            <a:r>
              <a:rPr lang="en-US" sz="1998" b="1" dirty="0" err="1">
                <a:solidFill>
                  <a:srgbClr val="FF0000"/>
                </a:solidFill>
              </a:rPr>
              <a:t>multicollinearity</a:t>
            </a:r>
            <a:r>
              <a:rPr lang="en-US" sz="1998" b="1" dirty="0">
                <a:solidFill>
                  <a:srgbClr val="FF0000"/>
                </a:solidFill>
              </a:rPr>
              <a:t> problem</a:t>
            </a:r>
          </a:p>
          <a:p>
            <a:pPr marL="236396" lvl="1" indent="-236396"/>
            <a:r>
              <a:rPr lang="en-US" sz="1998" b="1" dirty="0"/>
              <a:t>VIF, TOL, eigenvalue, and CI can be calculated by using statistical software  like SPSS</a:t>
            </a:r>
          </a:p>
          <a:p>
            <a:pPr marL="236396" lvl="1" indent="-236396"/>
            <a:r>
              <a:rPr lang="en-US" sz="1998" b="1" dirty="0"/>
              <a:t>For SPSS, can be performed as follow:</a:t>
            </a:r>
          </a:p>
          <a:p>
            <a:pPr marL="636206" lvl="2" indent="-236396"/>
            <a:r>
              <a:rPr lang="en-US" b="1" dirty="0"/>
              <a:t>‘analyze’, </a:t>
            </a:r>
          </a:p>
          <a:p>
            <a:pPr marL="636206" lvl="2" indent="-236396"/>
            <a:r>
              <a:rPr lang="en-US" b="1" dirty="0"/>
              <a:t>‘regression’, </a:t>
            </a:r>
          </a:p>
          <a:p>
            <a:pPr marL="636206" lvl="2" indent="-236396"/>
            <a:r>
              <a:rPr lang="en-US" b="1" dirty="0"/>
              <a:t>‘linear’</a:t>
            </a:r>
          </a:p>
          <a:p>
            <a:pPr marL="636206" lvl="2" indent="-236396"/>
            <a:r>
              <a:rPr lang="en-US" b="1" dirty="0"/>
              <a:t>after defining variables then </a:t>
            </a:r>
          </a:p>
          <a:p>
            <a:pPr marL="636206" lvl="2" indent="-236396"/>
            <a:r>
              <a:rPr lang="en-US" b="1" dirty="0"/>
              <a:t>‘statistics’ </a:t>
            </a:r>
          </a:p>
          <a:p>
            <a:pPr marL="636206" lvl="2" indent="-236396"/>
            <a:r>
              <a:rPr lang="en-US" b="1" dirty="0"/>
              <a:t>‘</a:t>
            </a:r>
            <a:r>
              <a:rPr lang="en-US" b="1" dirty="0" err="1"/>
              <a:t>collinearity</a:t>
            </a:r>
            <a:r>
              <a:rPr lang="en-US" b="1" dirty="0"/>
              <a:t> diagnostics’ (if needed ‘covariance matrix’)</a:t>
            </a:r>
          </a:p>
          <a:p>
            <a:endParaRPr lang="en-US" sz="1998" b="1" dirty="0"/>
          </a:p>
        </p:txBody>
      </p:sp>
      <p:sp>
        <p:nvSpPr>
          <p:cNvPr id="4" name="Title 1"/>
          <p:cNvSpPr txBox="1">
            <a:spLocks/>
          </p:cNvSpPr>
          <p:nvPr/>
        </p:nvSpPr>
        <p:spPr>
          <a:xfrm>
            <a:off x="1775057" y="333464"/>
            <a:ext cx="7920673" cy="639428"/>
          </a:xfrm>
          <a:prstGeom prst="rect">
            <a:avLst/>
          </a:prstGeom>
        </p:spPr>
        <p:txBody>
          <a:bodyPr vert="horz" lIns="91392" tIns="45696" rIns="91392" bIns="45696"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99" b="1" i="1" cap="none" dirty="0" err="1">
                <a:solidFill>
                  <a:srgbClr val="C00000"/>
                </a:solidFill>
              </a:rPr>
              <a:t>Multicollinearity</a:t>
            </a:r>
            <a:endParaRPr lang="en-US" sz="3599" cap="none" dirty="0">
              <a:solidFill>
                <a:srgbClr val="C00000"/>
              </a:solidFill>
            </a:endParaRPr>
          </a:p>
        </p:txBody>
      </p:sp>
    </p:spTree>
    <p:extLst>
      <p:ext uri="{BB962C8B-B14F-4D97-AF65-F5344CB8AC3E}">
        <p14:creationId xmlns:p14="http://schemas.microsoft.com/office/powerpoint/2010/main" val="316657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036" y="333464"/>
            <a:ext cx="7920673" cy="639428"/>
          </a:xfrm>
        </p:spPr>
        <p:txBody>
          <a:bodyPr>
            <a:normAutofit fontScale="90000"/>
          </a:bodyPr>
          <a:lstStyle/>
          <a:p>
            <a:pPr algn="ctr"/>
            <a:r>
              <a:rPr lang="en-US" b="1" dirty="0">
                <a:solidFill>
                  <a:srgbClr val="C00000"/>
                </a:solidFill>
              </a:rPr>
              <a:t>Autocorrelation</a:t>
            </a:r>
            <a:endParaRPr lang="en-US" dirty="0">
              <a:solidFill>
                <a:srgbClr val="C00000"/>
              </a:solidFill>
            </a:endParaRPr>
          </a:p>
        </p:txBody>
      </p:sp>
      <p:sp>
        <p:nvSpPr>
          <p:cNvPr id="3" name="Content Placeholder 2"/>
          <p:cNvSpPr>
            <a:spLocks noGrp="1"/>
          </p:cNvSpPr>
          <p:nvPr>
            <p:ph idx="1"/>
          </p:nvPr>
        </p:nvSpPr>
        <p:spPr>
          <a:xfrm>
            <a:off x="781110" y="1296512"/>
            <a:ext cx="10550445" cy="5300015"/>
          </a:xfrm>
          <a:prstGeom prst="rect">
            <a:avLst/>
          </a:prstGeom>
        </p:spPr>
        <p:txBody>
          <a:bodyPr>
            <a:noAutofit/>
          </a:bodyPr>
          <a:lstStyle/>
          <a:p>
            <a:r>
              <a:rPr lang="en-US" sz="2199" b="1" dirty="0"/>
              <a:t>The presence of highly correlated between one observation value and  other observation value. Of course for time series data, it can be said that highly correlated between one observation value for a certain time period and the observation value for previous observation</a:t>
            </a:r>
          </a:p>
          <a:p>
            <a:r>
              <a:rPr lang="en-US" sz="2199" b="1" dirty="0"/>
              <a:t>Usually,  autocorrelation problem is rare found for cross section data, but it often occurs for the time series data</a:t>
            </a:r>
          </a:p>
          <a:p>
            <a:r>
              <a:rPr lang="en-US" sz="2199" b="1" dirty="0"/>
              <a:t>One way to test the autocorrelation is </a:t>
            </a:r>
            <a:r>
              <a:rPr lang="en-US" sz="2199" b="1" dirty="0">
                <a:solidFill>
                  <a:srgbClr val="FF0000"/>
                </a:solidFill>
              </a:rPr>
              <a:t>the Durbin-</a:t>
            </a:r>
            <a:r>
              <a:rPr lang="en-US" sz="2199" b="1" dirty="0" err="1">
                <a:solidFill>
                  <a:srgbClr val="FF0000"/>
                </a:solidFill>
              </a:rPr>
              <a:t>Waston</a:t>
            </a:r>
            <a:r>
              <a:rPr lang="en-US" sz="2199" b="1" dirty="0">
                <a:solidFill>
                  <a:srgbClr val="FF0000"/>
                </a:solidFill>
              </a:rPr>
              <a:t> Test</a:t>
            </a:r>
            <a:r>
              <a:rPr lang="en-US" sz="2199" b="1" dirty="0"/>
              <a:t>. This test is based on the consideration  that the residuals for a certain period in the regression model is influenced by the residual in the previous period, so it can be expressed as</a:t>
            </a:r>
          </a:p>
          <a:p>
            <a:pPr marL="0" indent="0" algn="ctr">
              <a:buNone/>
            </a:pPr>
            <a:r>
              <a:rPr lang="en-US" sz="2199" b="1" dirty="0" err="1">
                <a:solidFill>
                  <a:srgbClr val="FF0000"/>
                </a:solidFill>
              </a:rPr>
              <a:t>ε</a:t>
            </a:r>
            <a:r>
              <a:rPr lang="en-US" sz="2199" b="1" baseline="-25000" dirty="0" err="1">
                <a:solidFill>
                  <a:srgbClr val="FF0000"/>
                </a:solidFill>
              </a:rPr>
              <a:t>t</a:t>
            </a:r>
            <a:r>
              <a:rPr lang="en-US" sz="2199" b="1" dirty="0">
                <a:solidFill>
                  <a:srgbClr val="FF0000"/>
                </a:solidFill>
              </a:rPr>
              <a:t> = ρε</a:t>
            </a:r>
            <a:r>
              <a:rPr lang="en-US" sz="2199" b="1" baseline="-25000" dirty="0">
                <a:solidFill>
                  <a:srgbClr val="FF0000"/>
                </a:solidFill>
              </a:rPr>
              <a:t>t-1</a:t>
            </a:r>
            <a:r>
              <a:rPr lang="en-US" sz="2199" b="1" dirty="0">
                <a:solidFill>
                  <a:srgbClr val="FF0000"/>
                </a:solidFill>
              </a:rPr>
              <a:t> + a</a:t>
            </a:r>
            <a:r>
              <a:rPr lang="en-US" sz="2199" b="1" baseline="-25000" dirty="0">
                <a:solidFill>
                  <a:srgbClr val="FF0000"/>
                </a:solidFill>
              </a:rPr>
              <a:t>t </a:t>
            </a:r>
          </a:p>
          <a:p>
            <a:r>
              <a:rPr lang="en-US" sz="2199" b="1" dirty="0">
                <a:solidFill>
                  <a:srgbClr val="FF0000"/>
                </a:solidFill>
              </a:rPr>
              <a:t>ρ</a:t>
            </a:r>
            <a:r>
              <a:rPr lang="en-US" sz="2199" b="1" dirty="0">
                <a:solidFill>
                  <a:srgbClr val="00FFFF"/>
                </a:solidFill>
              </a:rPr>
              <a:t> </a:t>
            </a:r>
            <a:r>
              <a:rPr lang="en-US" sz="2199" b="1" dirty="0"/>
              <a:t>which magnitude is -1 &lt;ρ &lt;1, is an indicator of </a:t>
            </a:r>
            <a:r>
              <a:rPr lang="en-US" sz="2199" b="1" dirty="0">
                <a:solidFill>
                  <a:srgbClr val="FF0000"/>
                </a:solidFill>
              </a:rPr>
              <a:t>the level of autocorrelation</a:t>
            </a:r>
          </a:p>
        </p:txBody>
      </p:sp>
    </p:spTree>
    <p:extLst>
      <p:ext uri="{BB962C8B-B14F-4D97-AF65-F5344CB8AC3E}">
        <p14:creationId xmlns:p14="http://schemas.microsoft.com/office/powerpoint/2010/main" val="199946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4076" y="567484"/>
            <a:ext cx="7920673" cy="522949"/>
          </a:xfrm>
        </p:spPr>
        <p:txBody>
          <a:bodyPr>
            <a:normAutofit fontScale="90000"/>
          </a:bodyPr>
          <a:lstStyle/>
          <a:p>
            <a:pPr algn="ctr"/>
            <a:r>
              <a:rPr lang="en-US" b="1" i="1" dirty="0">
                <a:solidFill>
                  <a:srgbClr val="C00000"/>
                </a:solidFill>
              </a:rPr>
              <a:t>Autocorrelation</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7670" y="1166591"/>
                <a:ext cx="10348844" cy="5357946"/>
              </a:xfrm>
              <a:prstGeom prst="rect">
                <a:avLst/>
              </a:prstGeom>
            </p:spPr>
            <p:txBody>
              <a:bodyPr>
                <a:noAutofit/>
              </a:bodyPr>
              <a:lstStyle/>
              <a:p>
                <a:r>
                  <a:rPr lang="en-US" b="1" dirty="0"/>
                  <a:t>d which is an indicator of the level of autocorrelation can be written as</a:t>
                </a:r>
              </a:p>
              <a:p>
                <a:pPr marL="456926" lvl="1" indent="0" algn="ctr">
                  <a:buNone/>
                </a:pPr>
                <a:r>
                  <a:rPr lang="en-MY" sz="2398" b="1" dirty="0">
                    <a:solidFill>
                      <a:srgbClr val="00B0F0"/>
                    </a:solidFill>
                  </a:rPr>
                  <a:t>d = </a:t>
                </a:r>
                <a14:m>
                  <m:oMath xmlns:m="http://schemas.openxmlformats.org/officeDocument/2006/math">
                    <m:f>
                      <m:fPr>
                        <m:ctrlPr>
                          <a:rPr lang="en-MY" sz="2398" b="1" i="1">
                            <a:solidFill>
                              <a:srgbClr val="00B0F0"/>
                            </a:solidFill>
                            <a:latin typeface="Cambria Math" panose="02040503050406030204" pitchFamily="18" charset="0"/>
                          </a:rPr>
                        </m:ctrlPr>
                      </m:fPr>
                      <m:num>
                        <m:nary>
                          <m:naryPr>
                            <m:chr m:val="∑"/>
                            <m:limLoc m:val="undOvr"/>
                            <m:subHide m:val="on"/>
                            <m:supHide m:val="on"/>
                            <m:ctrlPr>
                              <a:rPr lang="en-MY" sz="2398" b="1" i="1">
                                <a:solidFill>
                                  <a:srgbClr val="00B0F0"/>
                                </a:solidFill>
                                <a:latin typeface="Cambria Math" panose="02040503050406030204" pitchFamily="18" charset="0"/>
                              </a:rPr>
                            </m:ctrlPr>
                          </m:naryPr>
                          <m:sub/>
                          <m:sup/>
                          <m:e>
                            <m:sSup>
                              <m:sSupPr>
                                <m:ctrlPr>
                                  <a:rPr lang="en-MY" sz="2398" b="1" i="1" baseline="-25000">
                                    <a:solidFill>
                                      <a:srgbClr val="00B0F0"/>
                                    </a:solidFill>
                                    <a:latin typeface="Cambria Math" panose="02040503050406030204" pitchFamily="18" charset="0"/>
                                  </a:rPr>
                                </m:ctrlPr>
                              </m:sSupPr>
                              <m:e>
                                <m:r>
                                  <a:rPr lang="en-US" sz="2398" b="1">
                                    <a:solidFill>
                                      <a:srgbClr val="00B0F0"/>
                                    </a:solidFill>
                                    <a:latin typeface="Cambria Math" panose="02040503050406030204" pitchFamily="18" charset="0"/>
                                  </a:rPr>
                                  <m:t>(</m:t>
                                </m:r>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𝐭</m:t>
                                </m:r>
                                <m:r>
                                  <a:rPr lang="en-US" sz="2398" b="1" i="1">
                                    <a:solidFill>
                                      <a:srgbClr val="00B0F0"/>
                                    </a:solidFill>
                                    <a:latin typeface="Cambria Math" panose="02040503050406030204" pitchFamily="18" charset="0"/>
                                  </a:rPr>
                                  <m:t>−</m:t>
                                </m:r>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𝐭</m:t>
                                </m:r>
                                <m:r>
                                  <a:rPr lang="en-MY" sz="2398" b="1" baseline="-25000">
                                    <a:solidFill>
                                      <a:srgbClr val="00B0F0"/>
                                    </a:solidFill>
                                    <a:latin typeface="Cambria Math" panose="02040503050406030204" pitchFamily="18" charset="0"/>
                                  </a:rPr>
                                  <m:t>−</m:t>
                                </m:r>
                                <m:r>
                                  <a:rPr lang="en-US" sz="2398" b="1" i="1" baseline="-25000">
                                    <a:solidFill>
                                      <a:srgbClr val="00B0F0"/>
                                    </a:solidFill>
                                    <a:latin typeface="Cambria Math" panose="02040503050406030204" pitchFamily="18" charset="0"/>
                                  </a:rPr>
                                  <m:t>𝟏</m:t>
                                </m:r>
                                <m:r>
                                  <a:rPr lang="en-US" sz="2398" b="1">
                                    <a:solidFill>
                                      <a:srgbClr val="00B0F0"/>
                                    </a:solidFill>
                                    <a:latin typeface="Cambria Math" panose="02040503050406030204" pitchFamily="18" charset="0"/>
                                  </a:rPr>
                                  <m:t>)</m:t>
                                </m:r>
                              </m:e>
                              <m:sup>
                                <m:r>
                                  <a:rPr lang="en-US" sz="2398" b="1" i="1" baseline="-25000">
                                    <a:solidFill>
                                      <a:srgbClr val="00B0F0"/>
                                    </a:solidFill>
                                    <a:latin typeface="Cambria Math" panose="02040503050406030204" pitchFamily="18" charset="0"/>
                                  </a:rPr>
                                  <m:t>𝟐</m:t>
                                </m:r>
                              </m:sup>
                            </m:sSup>
                          </m:e>
                        </m:nary>
                      </m:num>
                      <m:den>
                        <m:nary>
                          <m:naryPr>
                            <m:chr m:val="∑"/>
                            <m:limLoc m:val="undOvr"/>
                            <m:subHide m:val="on"/>
                            <m:supHide m:val="on"/>
                            <m:ctrlPr>
                              <a:rPr lang="en-MY" sz="2398" b="1" i="1">
                                <a:solidFill>
                                  <a:srgbClr val="00B0F0"/>
                                </a:solidFill>
                                <a:latin typeface="Cambria Math" panose="02040503050406030204" pitchFamily="18" charset="0"/>
                              </a:rPr>
                            </m:ctrlPr>
                          </m:naryPr>
                          <m:sub/>
                          <m:sup/>
                          <m:e>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𝒕</m:t>
                            </m:r>
                          </m:e>
                        </m:nary>
                        <m:r>
                          <a:rPr lang="en-US" sz="2398" b="1" i="1">
                            <a:solidFill>
                              <a:srgbClr val="00B0F0"/>
                            </a:solidFill>
                            <a:latin typeface="Cambria Math" panose="02040503050406030204" pitchFamily="18" charset="0"/>
                          </a:rPr>
                          <m:t>²</m:t>
                        </m:r>
                      </m:den>
                    </m:f>
                  </m:oMath>
                </a14:m>
                <a:r>
                  <a:rPr lang="en-MY" sz="2398" b="1" dirty="0">
                    <a:solidFill>
                      <a:srgbClr val="00B0F0"/>
                    </a:solidFill>
                  </a:rPr>
                  <a:t>  = </a:t>
                </a:r>
                <a:r>
                  <a:rPr lang="en-US" sz="2398" b="1" dirty="0">
                    <a:solidFill>
                      <a:srgbClr val="00B0F0"/>
                    </a:solidFill>
                  </a:rPr>
                  <a:t> 2(1 - </a:t>
                </a:r>
                <a14:m>
                  <m:oMath xmlns:m="http://schemas.openxmlformats.org/officeDocument/2006/math">
                    <m:f>
                      <m:fPr>
                        <m:ctrlPr>
                          <a:rPr lang="en-MY" sz="2398" b="1" i="1">
                            <a:solidFill>
                              <a:srgbClr val="00B0F0"/>
                            </a:solidFill>
                            <a:latin typeface="Cambria Math" panose="02040503050406030204" pitchFamily="18" charset="0"/>
                          </a:rPr>
                        </m:ctrlPr>
                      </m:fPr>
                      <m:num>
                        <m:nary>
                          <m:naryPr>
                            <m:chr m:val="∑"/>
                            <m:limLoc m:val="undOvr"/>
                            <m:subHide m:val="on"/>
                            <m:supHide m:val="on"/>
                            <m:ctrlPr>
                              <a:rPr lang="en-MY" sz="2398" b="1" i="1">
                                <a:solidFill>
                                  <a:srgbClr val="00B0F0"/>
                                </a:solidFill>
                                <a:latin typeface="Cambria Math" panose="02040503050406030204" pitchFamily="18" charset="0"/>
                              </a:rPr>
                            </m:ctrlPr>
                          </m:naryPr>
                          <m:sub/>
                          <m:sup/>
                          <m:e>
                            <m:sSup>
                              <m:sSupPr>
                                <m:ctrlPr>
                                  <a:rPr lang="en-MY" sz="2398" b="1" i="1" baseline="-25000">
                                    <a:solidFill>
                                      <a:srgbClr val="00B0F0"/>
                                    </a:solidFill>
                                    <a:latin typeface="Cambria Math" panose="02040503050406030204" pitchFamily="18" charset="0"/>
                                  </a:rPr>
                                </m:ctrlPr>
                              </m:sSupPr>
                              <m:e>
                                <m:r>
                                  <a:rPr lang="en-US" sz="2398" b="1">
                                    <a:solidFill>
                                      <a:srgbClr val="00B0F0"/>
                                    </a:solidFill>
                                    <a:latin typeface="Cambria Math" panose="02040503050406030204" pitchFamily="18" charset="0"/>
                                  </a:rPr>
                                  <m:t>(</m:t>
                                </m:r>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𝐭</m:t>
                                </m:r>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𝒕</m:t>
                                </m:r>
                                <m:r>
                                  <a:rPr lang="en-US" sz="2398" b="1" i="1" baseline="-25000">
                                    <a:solidFill>
                                      <a:srgbClr val="00B0F0"/>
                                    </a:solidFill>
                                    <a:latin typeface="Cambria Math" panose="02040503050406030204" pitchFamily="18" charset="0"/>
                                  </a:rPr>
                                  <m:t>−</m:t>
                                </m:r>
                                <m:r>
                                  <a:rPr lang="en-US" sz="2398" b="1" i="1" baseline="-25000">
                                    <a:solidFill>
                                      <a:srgbClr val="00B0F0"/>
                                    </a:solidFill>
                                    <a:latin typeface="Cambria Math" panose="02040503050406030204" pitchFamily="18" charset="0"/>
                                  </a:rPr>
                                  <m:t>𝟏</m:t>
                                </m:r>
                                <m:r>
                                  <a:rPr lang="en-US" sz="2398" b="1" baseline="-25000">
                                    <a:solidFill>
                                      <a:srgbClr val="00B0F0"/>
                                    </a:solidFill>
                                    <a:latin typeface="Cambria Math" panose="02040503050406030204" pitchFamily="18" charset="0"/>
                                  </a:rPr>
                                  <m:t>)</m:t>
                                </m:r>
                              </m:e>
                              <m:sup>
                                <m:r>
                                  <a:rPr lang="en-US" sz="2398" b="1" i="1" baseline="-25000">
                                    <a:solidFill>
                                      <a:srgbClr val="00B0F0"/>
                                    </a:solidFill>
                                    <a:latin typeface="Cambria Math" panose="02040503050406030204" pitchFamily="18" charset="0"/>
                                  </a:rPr>
                                  <m:t>𝟐</m:t>
                                </m:r>
                              </m:sup>
                            </m:sSup>
                          </m:e>
                        </m:nary>
                      </m:num>
                      <m:den>
                        <m:nary>
                          <m:naryPr>
                            <m:chr m:val="∑"/>
                            <m:limLoc m:val="undOvr"/>
                            <m:subHide m:val="on"/>
                            <m:supHide m:val="on"/>
                            <m:ctrlPr>
                              <a:rPr lang="en-MY" sz="2398" b="1" i="1">
                                <a:solidFill>
                                  <a:srgbClr val="00B0F0"/>
                                </a:solidFill>
                                <a:latin typeface="Cambria Math" panose="02040503050406030204" pitchFamily="18" charset="0"/>
                              </a:rPr>
                            </m:ctrlPr>
                          </m:naryPr>
                          <m:sub/>
                          <m:sup/>
                          <m:e>
                            <m:r>
                              <a:rPr lang="en-US" sz="2398" b="1" i="1">
                                <a:solidFill>
                                  <a:srgbClr val="00B0F0"/>
                                </a:solidFill>
                                <a:latin typeface="Cambria Math" panose="02040503050406030204" pitchFamily="18" charset="0"/>
                              </a:rPr>
                              <m:t>𝛆</m:t>
                            </m:r>
                            <m:r>
                              <a:rPr lang="en-US" sz="2398" b="1" i="1" baseline="-25000">
                                <a:solidFill>
                                  <a:srgbClr val="00B0F0"/>
                                </a:solidFill>
                                <a:latin typeface="Cambria Math" panose="02040503050406030204" pitchFamily="18" charset="0"/>
                              </a:rPr>
                              <m:t>𝒕</m:t>
                            </m:r>
                          </m:e>
                        </m:nary>
                        <m:r>
                          <a:rPr lang="en-US" sz="2398" b="1" i="1">
                            <a:solidFill>
                              <a:srgbClr val="00B0F0"/>
                            </a:solidFill>
                            <a:latin typeface="Cambria Math" panose="02040503050406030204" pitchFamily="18" charset="0"/>
                          </a:rPr>
                          <m:t>²</m:t>
                        </m:r>
                      </m:den>
                    </m:f>
                  </m:oMath>
                </a14:m>
                <a:r>
                  <a:rPr lang="en-US" sz="2398" b="1" dirty="0">
                    <a:solidFill>
                      <a:srgbClr val="00B0F0"/>
                    </a:solidFill>
                  </a:rPr>
                  <a:t>) = 2(1 - ρ)</a:t>
                </a:r>
                <a:endParaRPr lang="en-MY" sz="2398" b="1" dirty="0">
                  <a:solidFill>
                    <a:srgbClr val="00B0F0"/>
                  </a:solidFill>
                </a:endParaRPr>
              </a:p>
              <a:p>
                <a:pPr lvl="2"/>
                <a:r>
                  <a:rPr lang="en-US" b="1" dirty="0">
                    <a:solidFill>
                      <a:srgbClr val="FF0000"/>
                    </a:solidFill>
                  </a:rPr>
                  <a:t>If ρ  = 1, then d = 0, perfectly positive autocorrelation</a:t>
                </a:r>
              </a:p>
              <a:p>
                <a:pPr lvl="2"/>
                <a:r>
                  <a:rPr lang="en-US" b="1" dirty="0">
                    <a:solidFill>
                      <a:srgbClr val="FF0000"/>
                    </a:solidFill>
                  </a:rPr>
                  <a:t>If ρ = -1, then d = 4, perfectly negative autocorrelation</a:t>
                </a:r>
              </a:p>
              <a:p>
                <a:pPr lvl="2"/>
                <a:r>
                  <a:rPr lang="en-US" b="1" dirty="0">
                    <a:solidFill>
                      <a:srgbClr val="FF0000"/>
                    </a:solidFill>
                  </a:rPr>
                  <a:t>If ρ = 0, then d = 2, perfectly no autocorrelation</a:t>
                </a:r>
              </a:p>
              <a:p>
                <a:pPr lvl="1"/>
                <a:r>
                  <a:rPr lang="en-US" b="1" dirty="0">
                    <a:solidFill>
                      <a:srgbClr val="002060"/>
                    </a:solidFill>
                  </a:rPr>
                  <a:t>the closer d to 2, the less possibility to have autocorrelation problem</a:t>
                </a:r>
              </a:p>
              <a:p>
                <a:pPr lvl="1"/>
                <a:r>
                  <a:rPr lang="en-US" b="1" dirty="0">
                    <a:solidFill>
                      <a:srgbClr val="002060"/>
                    </a:solidFill>
                  </a:rPr>
                  <a:t>the closer d to 0, the more possibility to have positive autocorrelation problem</a:t>
                </a:r>
              </a:p>
              <a:p>
                <a:pPr lvl="1"/>
                <a:r>
                  <a:rPr lang="en-US" b="1" dirty="0">
                    <a:solidFill>
                      <a:srgbClr val="002060"/>
                    </a:solidFill>
                  </a:rPr>
                  <a:t>the closer d to 4, the more possibility to have negative autocorrelation problem</a:t>
                </a:r>
              </a:p>
              <a:p>
                <a:pPr lvl="1"/>
                <a:endParaRPr lang="en-US" b="1"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7670" y="1166591"/>
                <a:ext cx="10348844" cy="5357946"/>
              </a:xfrm>
              <a:prstGeom prst="rect">
                <a:avLst/>
              </a:prstGeom>
              <a:blipFill rotWithShape="0">
                <a:blip r:embed="rId2"/>
                <a:stretch>
                  <a:fillRect l="-648" t="-1593"/>
                </a:stretch>
              </a:blipFill>
            </p:spPr>
            <p:txBody>
              <a:bodyPr/>
              <a:lstStyle/>
              <a:p>
                <a:r>
                  <a:rPr lang="en-US">
                    <a:noFill/>
                  </a:rPr>
                  <a:t> </a:t>
                </a:r>
              </a:p>
            </p:txBody>
          </p:sp>
        </mc:Fallback>
      </mc:AlternateContent>
    </p:spTree>
    <p:extLst>
      <p:ext uri="{BB962C8B-B14F-4D97-AF65-F5344CB8AC3E}">
        <p14:creationId xmlns:p14="http://schemas.microsoft.com/office/powerpoint/2010/main" val="96772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4076" y="428603"/>
            <a:ext cx="7920673" cy="639428"/>
          </a:xfrm>
        </p:spPr>
        <p:txBody>
          <a:bodyPr>
            <a:normAutofit fontScale="90000"/>
          </a:bodyPr>
          <a:lstStyle/>
          <a:p>
            <a:pPr algn="ctr"/>
            <a:r>
              <a:rPr lang="en-US" b="1" i="1" dirty="0">
                <a:solidFill>
                  <a:srgbClr val="C00000"/>
                </a:solidFill>
              </a:rPr>
              <a:t>Autocorrelation</a:t>
            </a:r>
            <a:endParaRPr lang="en-US" dirty="0">
              <a:solidFill>
                <a:srgbClr val="C00000"/>
              </a:solidFill>
            </a:endParaRPr>
          </a:p>
        </p:txBody>
      </p:sp>
      <p:sp>
        <p:nvSpPr>
          <p:cNvPr id="3" name="Content Placeholder 2"/>
          <p:cNvSpPr>
            <a:spLocks noGrp="1"/>
          </p:cNvSpPr>
          <p:nvPr>
            <p:ph idx="1"/>
          </p:nvPr>
        </p:nvSpPr>
        <p:spPr>
          <a:xfrm>
            <a:off x="888630" y="1197951"/>
            <a:ext cx="10214443" cy="5398576"/>
          </a:xfrm>
          <a:prstGeom prst="rect">
            <a:avLst/>
          </a:prstGeom>
        </p:spPr>
        <p:txBody>
          <a:bodyPr>
            <a:noAutofit/>
          </a:bodyPr>
          <a:lstStyle/>
          <a:p>
            <a:r>
              <a:rPr lang="en-US" sz="2398" b="1" dirty="0"/>
              <a:t>The limit indicating d close to or far from  0, 2, or 4, is determined by using Durbin-Watson table, which shows the value of </a:t>
            </a:r>
            <a:r>
              <a:rPr lang="en-US" sz="2398" b="1" dirty="0" err="1"/>
              <a:t>dL</a:t>
            </a:r>
            <a:r>
              <a:rPr lang="en-US" sz="2398" b="1" dirty="0"/>
              <a:t> and </a:t>
            </a:r>
            <a:r>
              <a:rPr lang="en-US" sz="2398" b="1" dirty="0" err="1"/>
              <a:t>dU</a:t>
            </a:r>
            <a:r>
              <a:rPr lang="en-US" sz="2398" b="1" dirty="0"/>
              <a:t> depending of the numbers of variables and observations </a:t>
            </a:r>
          </a:p>
          <a:p>
            <a:pPr marL="0" indent="0">
              <a:buNone/>
            </a:pPr>
            <a:endParaRPr lang="en-US" sz="2398" b="1" dirty="0"/>
          </a:p>
          <a:p>
            <a:pPr lvl="1"/>
            <a:r>
              <a:rPr lang="en-US" sz="1998" b="1" dirty="0">
                <a:solidFill>
                  <a:srgbClr val="FF0000"/>
                </a:solidFill>
              </a:rPr>
              <a:t>Positive autocorrelation if d &lt;</a:t>
            </a:r>
            <a:r>
              <a:rPr lang="en-US" sz="1998" b="1" dirty="0" err="1">
                <a:solidFill>
                  <a:srgbClr val="FF0000"/>
                </a:solidFill>
              </a:rPr>
              <a:t>d</a:t>
            </a:r>
            <a:r>
              <a:rPr lang="en-US" sz="1998" b="1" baseline="-25000" dirty="0" err="1">
                <a:solidFill>
                  <a:srgbClr val="FF0000"/>
                </a:solidFill>
              </a:rPr>
              <a:t>L</a:t>
            </a:r>
            <a:endParaRPr lang="en-US" sz="1998" b="1" baseline="-25000" dirty="0">
              <a:solidFill>
                <a:srgbClr val="FF0000"/>
              </a:solidFill>
            </a:endParaRPr>
          </a:p>
          <a:p>
            <a:pPr lvl="1"/>
            <a:r>
              <a:rPr lang="en-US" sz="1998" b="1" dirty="0">
                <a:solidFill>
                  <a:srgbClr val="FF0000"/>
                </a:solidFill>
              </a:rPr>
              <a:t>Can not be concluded  if </a:t>
            </a:r>
            <a:r>
              <a:rPr lang="en-US" sz="1998" b="1" dirty="0" err="1">
                <a:solidFill>
                  <a:srgbClr val="FF0000"/>
                </a:solidFill>
              </a:rPr>
              <a:t>d</a:t>
            </a:r>
            <a:r>
              <a:rPr lang="en-US" sz="1998" b="1" baseline="-25000" dirty="0" err="1">
                <a:solidFill>
                  <a:srgbClr val="FF0000"/>
                </a:solidFill>
              </a:rPr>
              <a:t>L</a:t>
            </a:r>
            <a:r>
              <a:rPr lang="en-US" sz="1998" b="1" dirty="0">
                <a:solidFill>
                  <a:srgbClr val="FF0000"/>
                </a:solidFill>
              </a:rPr>
              <a:t> &lt;d &lt;</a:t>
            </a:r>
            <a:r>
              <a:rPr lang="en-US" sz="1998" b="1" dirty="0" err="1">
                <a:solidFill>
                  <a:srgbClr val="FF0000"/>
                </a:solidFill>
              </a:rPr>
              <a:t>d</a:t>
            </a:r>
            <a:r>
              <a:rPr lang="en-US" sz="1998" b="1" baseline="-25000" dirty="0" err="1">
                <a:solidFill>
                  <a:srgbClr val="FF0000"/>
                </a:solidFill>
              </a:rPr>
              <a:t>U</a:t>
            </a:r>
            <a:endParaRPr lang="en-US" sz="1998" b="1" baseline="-25000" dirty="0">
              <a:solidFill>
                <a:srgbClr val="FF0000"/>
              </a:solidFill>
            </a:endParaRPr>
          </a:p>
          <a:p>
            <a:pPr lvl="1"/>
            <a:r>
              <a:rPr lang="en-US" sz="1998" b="1" dirty="0">
                <a:solidFill>
                  <a:srgbClr val="FF0000"/>
                </a:solidFill>
              </a:rPr>
              <a:t>No autocorrelation if </a:t>
            </a:r>
            <a:r>
              <a:rPr lang="en-US" sz="1998" b="1" dirty="0" err="1">
                <a:solidFill>
                  <a:srgbClr val="FF0000"/>
                </a:solidFill>
              </a:rPr>
              <a:t>d</a:t>
            </a:r>
            <a:r>
              <a:rPr lang="en-US" sz="1998" b="1" baseline="-25000" dirty="0" err="1">
                <a:solidFill>
                  <a:srgbClr val="FF0000"/>
                </a:solidFill>
              </a:rPr>
              <a:t>U</a:t>
            </a:r>
            <a:r>
              <a:rPr lang="en-US" sz="1998" b="1" dirty="0">
                <a:solidFill>
                  <a:srgbClr val="FF0000"/>
                </a:solidFill>
              </a:rPr>
              <a:t> &lt;d &lt;4 - </a:t>
            </a:r>
            <a:r>
              <a:rPr lang="en-US" sz="1998" b="1" dirty="0" err="1">
                <a:solidFill>
                  <a:srgbClr val="FF0000"/>
                </a:solidFill>
              </a:rPr>
              <a:t>d</a:t>
            </a:r>
            <a:r>
              <a:rPr lang="en-US" sz="1998" b="1" baseline="-25000" dirty="0" err="1">
                <a:solidFill>
                  <a:srgbClr val="FF0000"/>
                </a:solidFill>
              </a:rPr>
              <a:t>U</a:t>
            </a:r>
            <a:endParaRPr lang="en-US" sz="1998" b="1" baseline="-25000" dirty="0">
              <a:solidFill>
                <a:srgbClr val="FF0000"/>
              </a:solidFill>
            </a:endParaRPr>
          </a:p>
          <a:p>
            <a:pPr lvl="1"/>
            <a:r>
              <a:rPr lang="en-US" sz="1998" b="1" dirty="0">
                <a:solidFill>
                  <a:srgbClr val="FF0000"/>
                </a:solidFill>
              </a:rPr>
              <a:t>Can not be concluded if 4 - </a:t>
            </a:r>
            <a:r>
              <a:rPr lang="en-US" sz="1998" b="1" dirty="0" err="1">
                <a:solidFill>
                  <a:srgbClr val="FF0000"/>
                </a:solidFill>
              </a:rPr>
              <a:t>d</a:t>
            </a:r>
            <a:r>
              <a:rPr lang="en-US" sz="1998" b="1" baseline="-25000" dirty="0" err="1">
                <a:solidFill>
                  <a:srgbClr val="FF0000"/>
                </a:solidFill>
              </a:rPr>
              <a:t>U</a:t>
            </a:r>
            <a:r>
              <a:rPr lang="en-US" sz="1998" b="1" dirty="0">
                <a:solidFill>
                  <a:srgbClr val="FF0000"/>
                </a:solidFill>
              </a:rPr>
              <a:t> &lt;d &lt;4 - </a:t>
            </a:r>
            <a:r>
              <a:rPr lang="en-US" sz="1998" b="1" dirty="0" err="1">
                <a:solidFill>
                  <a:srgbClr val="FF0000"/>
                </a:solidFill>
              </a:rPr>
              <a:t>d</a:t>
            </a:r>
            <a:r>
              <a:rPr lang="en-US" sz="1998" b="1" baseline="-25000" dirty="0" err="1">
                <a:solidFill>
                  <a:srgbClr val="FF0000"/>
                </a:solidFill>
              </a:rPr>
              <a:t>L</a:t>
            </a:r>
            <a:endParaRPr lang="en-US" sz="1998" b="1" baseline="-25000" dirty="0">
              <a:solidFill>
                <a:srgbClr val="FF0000"/>
              </a:solidFill>
            </a:endParaRPr>
          </a:p>
          <a:p>
            <a:pPr lvl="1"/>
            <a:r>
              <a:rPr lang="en-US" sz="1998" b="1" dirty="0">
                <a:solidFill>
                  <a:srgbClr val="FF0000"/>
                </a:solidFill>
              </a:rPr>
              <a:t>Negative autocorrelation if d&gt; 4 – </a:t>
            </a:r>
            <a:r>
              <a:rPr lang="en-US" sz="1998" b="1" dirty="0" err="1">
                <a:solidFill>
                  <a:srgbClr val="FF0000"/>
                </a:solidFill>
              </a:rPr>
              <a:t>d</a:t>
            </a:r>
            <a:r>
              <a:rPr lang="en-US" sz="1998" b="1" baseline="-25000" dirty="0" err="1">
                <a:solidFill>
                  <a:srgbClr val="FF0000"/>
                </a:solidFill>
              </a:rPr>
              <a:t>L</a:t>
            </a:r>
            <a:endParaRPr lang="en-US" sz="1998" b="1" baseline="-25000" dirty="0">
              <a:solidFill>
                <a:srgbClr val="FF0000"/>
              </a:solidFill>
            </a:endParaRPr>
          </a:p>
          <a:p>
            <a:pPr marL="426517" lvl="1" indent="0">
              <a:buNone/>
            </a:pPr>
            <a:endParaRPr lang="en-US" sz="1998" b="1" baseline="-25000" dirty="0">
              <a:solidFill>
                <a:srgbClr val="FF0000"/>
              </a:solidFill>
            </a:endParaRPr>
          </a:p>
          <a:p>
            <a:pPr marL="280820" lvl="1" indent="-280820"/>
            <a:r>
              <a:rPr lang="en-US" b="1" dirty="0"/>
              <a:t>By using SPSS, it is just needed to click </a:t>
            </a:r>
            <a:r>
              <a:rPr lang="en-US" b="1" dirty="0">
                <a:solidFill>
                  <a:srgbClr val="FF0000"/>
                </a:solidFill>
              </a:rPr>
              <a:t>'Durbin-Watson'  </a:t>
            </a:r>
            <a:r>
              <a:rPr lang="en-US" b="1" dirty="0"/>
              <a:t>on </a:t>
            </a:r>
            <a:r>
              <a:rPr lang="en-US" b="1" dirty="0">
                <a:solidFill>
                  <a:srgbClr val="FF0000"/>
                </a:solidFill>
              </a:rPr>
              <a:t>'statistics' </a:t>
            </a:r>
            <a:r>
              <a:rPr lang="en-US" b="1" dirty="0"/>
              <a:t>menu after entering the independent variables and the dependent variable</a:t>
            </a:r>
          </a:p>
        </p:txBody>
      </p:sp>
    </p:spTree>
    <p:extLst>
      <p:ext uri="{BB962C8B-B14F-4D97-AF65-F5344CB8AC3E}">
        <p14:creationId xmlns:p14="http://schemas.microsoft.com/office/powerpoint/2010/main" val="18013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143" y="405452"/>
            <a:ext cx="10154709" cy="1396636"/>
          </a:xfrm>
        </p:spPr>
        <p:txBody>
          <a:bodyPr/>
          <a:lstStyle/>
          <a:p>
            <a:r>
              <a:rPr lang="en-US" sz="3198" b="1" dirty="0">
                <a:solidFill>
                  <a:srgbClr val="FF0000"/>
                </a:solidFill>
              </a:rPr>
              <a:t>MORE ON ESTIMATING RELATIONSHIP </a:t>
            </a:r>
            <a:br>
              <a:rPr lang="en-US" sz="3198" b="1" dirty="0">
                <a:solidFill>
                  <a:srgbClr val="FF0000"/>
                </a:solidFill>
              </a:rPr>
            </a:br>
            <a:r>
              <a:rPr lang="en-US" sz="3198" b="1" dirty="0">
                <a:solidFill>
                  <a:srgbClr val="FF0000"/>
                </a:solidFill>
              </a:rPr>
              <a:t>AMONG VARIABLES</a:t>
            </a:r>
          </a:p>
        </p:txBody>
      </p:sp>
      <p:sp>
        <p:nvSpPr>
          <p:cNvPr id="3" name="Content Placeholder 2"/>
          <p:cNvSpPr>
            <a:spLocks noGrp="1"/>
          </p:cNvSpPr>
          <p:nvPr>
            <p:ph idx="1"/>
          </p:nvPr>
        </p:nvSpPr>
        <p:spPr>
          <a:xfrm>
            <a:off x="1415111" y="1989217"/>
            <a:ext cx="7920673" cy="3131533"/>
          </a:xfrm>
          <a:prstGeom prst="rect">
            <a:avLst/>
          </a:prstGeom>
        </p:spPr>
        <p:txBody>
          <a:bodyPr>
            <a:normAutofit/>
          </a:bodyPr>
          <a:lstStyle/>
          <a:p>
            <a:r>
              <a:rPr lang="en-US" sz="3198" b="1" dirty="0"/>
              <a:t>Logistic Regression</a:t>
            </a:r>
          </a:p>
          <a:p>
            <a:r>
              <a:rPr lang="en-US" sz="3198" b="1" dirty="0"/>
              <a:t>Path Analysis</a:t>
            </a:r>
          </a:p>
          <a:p>
            <a:r>
              <a:rPr lang="en-US" sz="3198" b="1" dirty="0"/>
              <a:t>Structural Equation Modeling</a:t>
            </a:r>
          </a:p>
          <a:p>
            <a:r>
              <a:rPr lang="en-US" sz="3198" b="1" dirty="0"/>
              <a:t>Partial Least Square </a:t>
            </a:r>
          </a:p>
          <a:p>
            <a:endParaRPr lang="en-US" sz="3198" b="1" dirty="0"/>
          </a:p>
        </p:txBody>
      </p:sp>
    </p:spTree>
    <p:extLst>
      <p:ext uri="{BB962C8B-B14F-4D97-AF65-F5344CB8AC3E}">
        <p14:creationId xmlns:p14="http://schemas.microsoft.com/office/powerpoint/2010/main" val="9199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076" y="545082"/>
            <a:ext cx="7920673" cy="625989"/>
          </a:xfrm>
        </p:spPr>
        <p:txBody>
          <a:bodyPr>
            <a:normAutofit fontScale="90000"/>
          </a:bodyPr>
          <a:lstStyle/>
          <a:p>
            <a:pPr algn="ctr"/>
            <a:r>
              <a:rPr lang="en-US" b="1" dirty="0">
                <a:solidFill>
                  <a:srgbClr val="C00000"/>
                </a:solidFill>
              </a:rPr>
              <a:t>Logistic Regression</a:t>
            </a:r>
          </a:p>
        </p:txBody>
      </p:sp>
      <p:sp>
        <p:nvSpPr>
          <p:cNvPr id="3" name="Content Placeholder 2"/>
          <p:cNvSpPr>
            <a:spLocks noGrp="1"/>
          </p:cNvSpPr>
          <p:nvPr>
            <p:ph idx="1"/>
          </p:nvPr>
        </p:nvSpPr>
        <p:spPr>
          <a:xfrm>
            <a:off x="1343123" y="1557279"/>
            <a:ext cx="9676840" cy="4535323"/>
          </a:xfrm>
          <a:prstGeom prst="rect">
            <a:avLst/>
          </a:prstGeom>
        </p:spPr>
        <p:txBody>
          <a:bodyPr>
            <a:normAutofit/>
          </a:bodyPr>
          <a:lstStyle/>
          <a:p>
            <a:r>
              <a:rPr lang="en-US" sz="2398" b="1" dirty="0">
                <a:solidFill>
                  <a:srgbClr val="FF0000"/>
                </a:solidFill>
              </a:rPr>
              <a:t>For logistic regression, the data scale dependent variable (Y) is categorical (non-metric), either binary (binary logistic regression) or multinomial (ordinal logistic regression)</a:t>
            </a:r>
          </a:p>
          <a:p>
            <a:r>
              <a:rPr lang="en-US" sz="2398" b="1" dirty="0">
                <a:solidFill>
                  <a:srgbClr val="FF0000"/>
                </a:solidFill>
              </a:rPr>
              <a:t>In logistic regression, we know namely the concept of odds ratio related to the concept of probability</a:t>
            </a:r>
          </a:p>
          <a:p>
            <a:r>
              <a:rPr lang="en-US" sz="2398" b="1" dirty="0">
                <a:solidFill>
                  <a:srgbClr val="FF0000"/>
                </a:solidFill>
              </a:rPr>
              <a:t>Logistic regression is part of the regression analysis that is used when the dependent variable (response) is a dichotomous variable (for binary). </a:t>
            </a:r>
          </a:p>
          <a:p>
            <a:r>
              <a:rPr lang="en-US" sz="2398" b="1" dirty="0">
                <a:solidFill>
                  <a:srgbClr val="FF0000"/>
                </a:solidFill>
              </a:rPr>
              <a:t>Dichotomous variables usually only consists of two values, which represent the appearance or absence of an event that is usually given the number 0 or 1</a:t>
            </a:r>
          </a:p>
        </p:txBody>
      </p:sp>
    </p:spTree>
    <p:extLst>
      <p:ext uri="{BB962C8B-B14F-4D97-AF65-F5344CB8AC3E}">
        <p14:creationId xmlns:p14="http://schemas.microsoft.com/office/powerpoint/2010/main" val="24467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175" y="458748"/>
            <a:ext cx="10078495" cy="6016665"/>
          </a:xfrm>
          <a:prstGeom prst="rect">
            <a:avLst/>
          </a:prstGeom>
        </p:spPr>
        <p:txBody>
          <a:bodyPr>
            <a:normAutofit/>
          </a:bodyPr>
          <a:lstStyle/>
          <a:p>
            <a:r>
              <a:rPr lang="en-US" sz="2398" b="1" dirty="0">
                <a:solidFill>
                  <a:srgbClr val="FF0000"/>
                </a:solidFill>
              </a:rPr>
              <a:t>Unlike ordinary linear regression, logistic regression does not assume the relationship between independent and dependent variables is linear. Logistic regression is a non-linear regression models specified which would follow the pattern of the curve as shown below</a:t>
            </a:r>
          </a:p>
        </p:txBody>
      </p:sp>
      <p:pic>
        <p:nvPicPr>
          <p:cNvPr id="2050" name="Picture 2" descr="C:\Users\user\Pictures\logistic-cur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17" y="2565129"/>
            <a:ext cx="6016665" cy="373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209" y="333464"/>
            <a:ext cx="9434919" cy="2907532"/>
          </a:xfrm>
          <a:prstGeom prst="rect">
            <a:avLst/>
          </a:prstGeom>
        </p:spPr>
        <p:txBody>
          <a:bodyPr>
            <a:normAutofit/>
          </a:bodyPr>
          <a:lstStyle/>
          <a:p>
            <a:r>
              <a:rPr lang="en-US" sz="2798" b="1" dirty="0">
                <a:solidFill>
                  <a:srgbClr val="FF0000"/>
                </a:solidFill>
              </a:rPr>
              <a:t>The model used in the logistic regression is:</a:t>
            </a:r>
            <a:br>
              <a:rPr lang="en-US" sz="2798" b="1" dirty="0">
                <a:solidFill>
                  <a:srgbClr val="FF0000"/>
                </a:solidFill>
              </a:rPr>
            </a:br>
            <a:br>
              <a:rPr lang="en-US" sz="2798" b="1" dirty="0">
                <a:solidFill>
                  <a:srgbClr val="FF0000"/>
                </a:solidFill>
              </a:rPr>
            </a:br>
            <a:r>
              <a:rPr lang="en-US" sz="2798" b="1" dirty="0">
                <a:solidFill>
                  <a:srgbClr val="FF0000"/>
                </a:solidFill>
              </a:rPr>
              <a:t>Log (p / 1 - p) = β0 + β1X1 + β2X2 + .... + β</a:t>
            </a:r>
            <a:r>
              <a:rPr lang="en-US" sz="2798" b="1" dirty="0" err="1">
                <a:solidFill>
                  <a:srgbClr val="FF0000"/>
                </a:solidFill>
              </a:rPr>
              <a:t>kXk</a:t>
            </a:r>
            <a:br>
              <a:rPr lang="en-US" sz="2798" b="1" dirty="0">
                <a:solidFill>
                  <a:srgbClr val="FF0000"/>
                </a:solidFill>
              </a:rPr>
            </a:br>
            <a:br>
              <a:rPr lang="en-US" sz="2798" b="1" dirty="0">
                <a:solidFill>
                  <a:srgbClr val="FF0000"/>
                </a:solidFill>
              </a:rPr>
            </a:br>
            <a:r>
              <a:rPr lang="en-US" sz="2798" b="1" dirty="0">
                <a:solidFill>
                  <a:srgbClr val="FF0000"/>
                </a:solidFill>
              </a:rPr>
              <a:t>Where p is the possibility for Y = 1, and X1, X2, X3 are the independent variables, and </a:t>
            </a:r>
            <a:r>
              <a:rPr lang="el-GR" sz="2798" b="1" dirty="0">
                <a:solidFill>
                  <a:srgbClr val="FF0000"/>
                </a:solidFill>
              </a:rPr>
              <a:t>β</a:t>
            </a:r>
            <a:r>
              <a:rPr lang="en-US" sz="2798" b="1" dirty="0">
                <a:solidFill>
                  <a:srgbClr val="FF0000"/>
                </a:solidFill>
              </a:rPr>
              <a:t>s are regression coefficients.</a:t>
            </a:r>
          </a:p>
        </p:txBody>
      </p:sp>
    </p:spTree>
    <p:extLst>
      <p:ext uri="{BB962C8B-B14F-4D97-AF65-F5344CB8AC3E}">
        <p14:creationId xmlns:p14="http://schemas.microsoft.com/office/powerpoint/2010/main" val="373011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605" y="477441"/>
            <a:ext cx="10154709" cy="719892"/>
          </a:xfrm>
        </p:spPr>
        <p:txBody>
          <a:bodyPr/>
          <a:lstStyle/>
          <a:p>
            <a:pPr algn="ctr"/>
            <a:r>
              <a:rPr lang="en-US" b="1" dirty="0">
                <a:solidFill>
                  <a:srgbClr val="C00000"/>
                </a:solidFill>
              </a:rPr>
              <a:t>direct and indirect effect</a:t>
            </a:r>
          </a:p>
        </p:txBody>
      </p:sp>
      <p:sp>
        <p:nvSpPr>
          <p:cNvPr id="3" name="Content Placeholder 2"/>
          <p:cNvSpPr>
            <a:spLocks noGrp="1"/>
          </p:cNvSpPr>
          <p:nvPr>
            <p:ph idx="1"/>
          </p:nvPr>
        </p:nvSpPr>
        <p:spPr>
          <a:xfrm>
            <a:off x="1118605" y="1702250"/>
            <a:ext cx="10154709" cy="2806589"/>
          </a:xfrm>
        </p:spPr>
        <p:txBody>
          <a:bodyPr>
            <a:normAutofit/>
          </a:bodyPr>
          <a:lstStyle/>
          <a:p>
            <a:r>
              <a:rPr lang="en-US" sz="3199" b="1" dirty="0">
                <a:solidFill>
                  <a:srgbClr val="000066"/>
                </a:solidFill>
              </a:rPr>
              <a:t>Direct effect and Indirect effect can be identified by :</a:t>
            </a:r>
          </a:p>
          <a:p>
            <a:pPr lvl="1"/>
            <a:r>
              <a:rPr lang="en-US" sz="2799" b="1" i="1" dirty="0">
                <a:solidFill>
                  <a:srgbClr val="000066"/>
                </a:solidFill>
              </a:rPr>
              <a:t>path analysis</a:t>
            </a:r>
          </a:p>
          <a:p>
            <a:pPr lvl="1"/>
            <a:r>
              <a:rPr lang="en-US" sz="2799" b="1" i="1" dirty="0">
                <a:solidFill>
                  <a:srgbClr val="000066"/>
                </a:solidFill>
              </a:rPr>
              <a:t>structural equation modeling</a:t>
            </a:r>
          </a:p>
          <a:p>
            <a:pPr lvl="1"/>
            <a:r>
              <a:rPr lang="en-US" sz="2799" b="1" i="1" dirty="0">
                <a:solidFill>
                  <a:srgbClr val="000066"/>
                </a:solidFill>
              </a:rPr>
              <a:t>partial least squares</a:t>
            </a:r>
            <a:endParaRPr lang="en-US" sz="2799" b="1" dirty="0">
              <a:solidFill>
                <a:srgbClr val="000066"/>
              </a:solidFill>
            </a:endParaRPr>
          </a:p>
          <a:p>
            <a:endParaRPr lang="en-US" sz="3199" b="1" dirty="0">
              <a:solidFill>
                <a:srgbClr val="000066"/>
              </a:solidFill>
            </a:endParaRPr>
          </a:p>
        </p:txBody>
      </p:sp>
    </p:spTree>
    <p:extLst>
      <p:ext uri="{BB962C8B-B14F-4D97-AF65-F5344CB8AC3E}">
        <p14:creationId xmlns:p14="http://schemas.microsoft.com/office/powerpoint/2010/main" val="41951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E8374AFB-E401-4FAB-B979-5916DE2C7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332656"/>
            <a:ext cx="914400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55" y="642430"/>
            <a:ext cx="7920673" cy="609282"/>
          </a:xfrm>
        </p:spPr>
        <p:txBody>
          <a:bodyPr>
            <a:normAutofit fontScale="90000"/>
          </a:bodyPr>
          <a:lstStyle/>
          <a:p>
            <a:r>
              <a:rPr lang="en-US" b="1" dirty="0">
                <a:solidFill>
                  <a:srgbClr val="C00000"/>
                </a:solidFill>
              </a:rPr>
              <a:t>Path Analysis</a:t>
            </a:r>
          </a:p>
        </p:txBody>
      </p:sp>
      <p:sp>
        <p:nvSpPr>
          <p:cNvPr id="3" name="Content Placeholder 2"/>
          <p:cNvSpPr>
            <a:spLocks noGrp="1"/>
          </p:cNvSpPr>
          <p:nvPr>
            <p:ph idx="1"/>
          </p:nvPr>
        </p:nvSpPr>
        <p:spPr>
          <a:xfrm>
            <a:off x="902070" y="1426431"/>
            <a:ext cx="10969035" cy="5242085"/>
          </a:xfrm>
          <a:prstGeom prst="rect">
            <a:avLst/>
          </a:prstGeom>
        </p:spPr>
        <p:txBody>
          <a:bodyPr>
            <a:normAutofit/>
          </a:bodyPr>
          <a:lstStyle/>
          <a:p>
            <a:r>
              <a:rPr lang="en-US" b="1" dirty="0"/>
              <a:t>Path analysis is a technique for analyzing the causal relationship that occurs in multiple regression if the independent variables affect the dependent variable </a:t>
            </a:r>
            <a:r>
              <a:rPr lang="en-US" b="1" dirty="0">
                <a:solidFill>
                  <a:srgbClr val="FF0000"/>
                </a:solidFill>
              </a:rPr>
              <a:t>not only directly but also indirectly </a:t>
            </a:r>
            <a:r>
              <a:rPr lang="en-US" b="1" dirty="0"/>
              <a:t>". (Robert D. </a:t>
            </a:r>
            <a:r>
              <a:rPr lang="en-US" b="1" dirty="0" err="1"/>
              <a:t>Retherford</a:t>
            </a:r>
            <a:r>
              <a:rPr lang="en-US" b="1" dirty="0"/>
              <a:t> 1993)</a:t>
            </a:r>
          </a:p>
          <a:p>
            <a:r>
              <a:rPr lang="en-US" b="1" dirty="0"/>
              <a:t>Path analysis is an extension of multiple regression analysis</a:t>
            </a:r>
          </a:p>
        </p:txBody>
      </p:sp>
      <p:grpSp>
        <p:nvGrpSpPr>
          <p:cNvPr id="6" name="Group 5"/>
          <p:cNvGrpSpPr/>
          <p:nvPr/>
        </p:nvGrpSpPr>
        <p:grpSpPr>
          <a:xfrm>
            <a:off x="1055165" y="3788948"/>
            <a:ext cx="3392610" cy="2735590"/>
            <a:chOff x="0" y="0"/>
            <a:chExt cx="2628900" cy="1352550"/>
          </a:xfrm>
        </p:grpSpPr>
        <mc:AlternateContent xmlns:mc="http://schemas.openxmlformats.org/markup-compatibility/2006" xmlns:a14="http://schemas.microsoft.com/office/drawing/2010/main">
          <mc:Choice Requires="a14">
            <p:sp>
              <p:nvSpPr>
                <p:cNvPr id="7" name="Rectangle 6"/>
                <p:cNvSpPr/>
                <p:nvPr/>
              </p:nvSpPr>
              <p:spPr>
                <a:xfrm>
                  <a:off x="19050" y="0"/>
                  <a:ext cx="342900" cy="3143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16" tIns="45708" rIns="91416" bIns="45708"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10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50" y="0"/>
                  <a:ext cx="342900" cy="314325"/>
                </a:xfrm>
                <a:prstGeom prst="rect">
                  <a:avLst/>
                </a:prstGeom>
                <a:blipFill rotWithShape="0">
                  <a:blip r:embed="rId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525" y="504825"/>
                  <a:ext cx="342900" cy="3143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16" tIns="45708" rIns="91416" bIns="45708"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10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525" y="504825"/>
                  <a:ext cx="342900" cy="314325"/>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1038225"/>
                  <a:ext cx="342900" cy="3143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16" tIns="45708" rIns="91416" bIns="45708"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US" sz="110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0" y="1038225"/>
                  <a:ext cx="342900" cy="314325"/>
                </a:xfrm>
                <a:prstGeom prst="rect">
                  <a:avLst/>
                </a:prstGeom>
                <a:blipFill rotWithShape="0">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81100" y="495300"/>
                  <a:ext cx="342900" cy="3143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16" tIns="45708" rIns="91416" bIns="45708" numCol="1" spcCol="0" rtlCol="0" fromWordArt="0" anchor="ctr" anchorCtr="0" forceAA="0" compatLnSpc="1">
                  <a:prstTxWarp prst="textNoShape">
                    <a:avLst/>
                  </a:prstTxWarp>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latin typeface="Cambria Math" panose="02040503050406030204" pitchFamily="18" charset="0"/>
                                <a:ea typeface="Calibri" panose="020F0502020204030204" pitchFamily="34" charset="0"/>
                                <a:cs typeface="Times New Roman" panose="02020603050405020304" pitchFamily="18" charset="0"/>
                              </a:rPr>
                              <m:t>4</m:t>
                            </m:r>
                          </m:sub>
                        </m:sSub>
                      </m:oMath>
                    </m:oMathPara>
                  </a14:m>
                  <a:endParaRPr lang="en-US" sz="110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81100" y="495300"/>
                  <a:ext cx="342900" cy="314325"/>
                </a:xfrm>
                <a:prstGeom prst="rect">
                  <a:avLst/>
                </a:prstGeom>
                <a:blipFill rotWithShape="0">
                  <a:blip r:embed="rId5"/>
                  <a:stretch>
                    <a:fillRect/>
                  </a:stretch>
                </a:blipFill>
                <a:ln w="19050">
                  <a:solidFill>
                    <a:schemeClr val="tx1"/>
                  </a:solidFill>
                </a:ln>
              </p:spPr>
              <p:txBody>
                <a:bodyPr/>
                <a:lstStyle/>
                <a:p>
                  <a:r>
                    <a:rPr lang="en-US">
                      <a:noFill/>
                    </a:rPr>
                    <a:t> </a:t>
                  </a:r>
                </a:p>
              </p:txBody>
            </p:sp>
          </mc:Fallback>
        </mc:AlternateContent>
        <p:sp>
          <p:nvSpPr>
            <p:cNvPr id="11" name="Rectangle 10"/>
            <p:cNvSpPr/>
            <p:nvPr/>
          </p:nvSpPr>
          <p:spPr>
            <a:xfrm>
              <a:off x="2286000" y="495300"/>
              <a:ext cx="342900" cy="3143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16" tIns="45708" rIns="91416" bIns="45708" numCol="1" spcCol="0" rtlCol="0" fromWordArt="0" anchor="ctr" anchorCtr="0" forceAA="0" compatLnSpc="1">
              <a:prstTxWarp prst="textNoShape">
                <a:avLst/>
              </a:prstTxWarp>
              <a:noAutofit/>
            </a:bodyPr>
            <a:lstStyle/>
            <a:p>
              <a:pPr algn="ctr">
                <a:lnSpc>
                  <a:spcPct val="107000"/>
                </a:lnSpc>
                <a:spcAft>
                  <a:spcPts val="800"/>
                </a:spcAft>
              </a:pPr>
              <a:r>
                <a:rPr lang="en-US" sz="1200">
                  <a:ea typeface="Calibri" panose="020F0502020204030204" pitchFamily="34" charset="0"/>
                  <a:cs typeface="Times New Roman" panose="02020603050405020304" pitchFamily="18" charset="0"/>
                </a:rPr>
                <a:t>Y</a:t>
              </a:r>
              <a:endParaRPr lang="en-US" sz="1100">
                <a:ea typeface="Calibri" panose="020F0502020204030204" pitchFamily="34" charset="0"/>
                <a:cs typeface="Times New Roman" panose="02020603050405020304" pitchFamily="18" charset="0"/>
              </a:endParaRPr>
            </a:p>
          </p:txBody>
        </p:sp>
        <p:cxnSp>
          <p:nvCxnSpPr>
            <p:cNvPr id="12" name="Straight Arrow Connector 11"/>
            <p:cNvCxnSpPr/>
            <p:nvPr/>
          </p:nvCxnSpPr>
          <p:spPr>
            <a:xfrm>
              <a:off x="361950" y="104775"/>
              <a:ext cx="819150" cy="514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1950" y="666750"/>
              <a:ext cx="819150" cy="457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2425" y="714375"/>
              <a:ext cx="828675" cy="488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1950" y="666750"/>
              <a:ext cx="1971675" cy="5334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1950" y="104775"/>
              <a:ext cx="1924050" cy="561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24000" y="638175"/>
              <a:ext cx="762000" cy="47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Rectangle 17"/>
              <p:cNvSpPr/>
              <p:nvPr/>
            </p:nvSpPr>
            <p:spPr>
              <a:xfrm>
                <a:off x="5518498" y="3769945"/>
                <a:ext cx="5456751" cy="646163"/>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𝟒</m:t>
                          </m:r>
                        </m:sub>
                      </m:s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𝜹</m:t>
                          </m:r>
                        </m:e>
                        <m: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𝜹</m:t>
                          </m:r>
                        </m:e>
                        <m: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𝜹</m:t>
                          </m:r>
                        </m:e>
                        <m: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𝜹</m:t>
                          </m:r>
                        </m:e>
                        <m:sub>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799"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𝒀</m:t>
                      </m:r>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𝝆</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𝝆</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𝝆</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sub>
                      </m:sSub>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𝝆</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𝟒</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𝑿</m:t>
                          </m:r>
                        </m:e>
                        <m: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𝟒</m:t>
                          </m:r>
                        </m:sub>
                      </m:sSub>
                      <m:r>
                        <a:rPr lang="en-US" sz="1799"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799"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𝜺</m:t>
                      </m:r>
                    </m:oMath>
                  </m:oMathPara>
                </a14:m>
                <a:endParaRPr lang="en-US" sz="1799"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518498" y="3769945"/>
                <a:ext cx="5456751" cy="646163"/>
              </a:xfrm>
              <a:prstGeom prst="rect">
                <a:avLst/>
              </a:prstGeom>
              <a:blipFill rotWithShape="0">
                <a:blip r:embed="rId6"/>
                <a:stretch>
                  <a:fillRect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70596" y="4935407"/>
                <a:ext cx="6802805" cy="923090"/>
              </a:xfrm>
              <a:prstGeom prst="rect">
                <a:avLst/>
              </a:prstGeom>
              <a:noFill/>
            </p:spPr>
            <p:txBody>
              <a:bodyPr wrap="square" rtlCol="0">
                <a:spAutoFit/>
              </a:bodyPr>
              <a:lstStyle/>
              <a:p>
                <a:pPr marL="93635" indent="-93635">
                  <a:buFont typeface="Arial" panose="020B0604020202020204" pitchFamily="34" charset="0"/>
                  <a:buChar char="•"/>
                </a:pPr>
                <a14:m>
                  <m:oMath xmlns:m="http://schemas.openxmlformats.org/officeDocument/2006/math">
                    <m:sSub>
                      <m:sSubPr>
                        <m:ctrlPr>
                          <a:rPr lang="en-US" sz="1799" b="1" i="1">
                            <a:latin typeface="Cambria Math" panose="02040503050406030204" pitchFamily="18" charset="0"/>
                          </a:rPr>
                        </m:ctrlPr>
                      </m:sSubPr>
                      <m:e>
                        <m:r>
                          <a:rPr lang="en-US" sz="1799" b="1" i="1">
                            <a:latin typeface="Cambria Math" panose="02040503050406030204" pitchFamily="18" charset="0"/>
                          </a:rPr>
                          <m:t>𝜹</m:t>
                        </m:r>
                      </m:e>
                      <m:sub>
                        <m:r>
                          <a:rPr lang="en-US" sz="1799" b="1" i="1">
                            <a:latin typeface="Cambria Math" panose="02040503050406030204" pitchFamily="18" charset="0"/>
                          </a:rPr>
                          <m:t>𝟏</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𝜹</m:t>
                        </m:r>
                      </m:e>
                      <m:sub>
                        <m:r>
                          <a:rPr lang="en-US" sz="1799" b="1" i="1">
                            <a:latin typeface="Cambria Math" panose="02040503050406030204" pitchFamily="18" charset="0"/>
                          </a:rPr>
                          <m:t>𝟐</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𝜹</m:t>
                        </m:r>
                      </m:e>
                      <m:sub>
                        <m:r>
                          <a:rPr lang="en-US" sz="1799" b="1" i="1">
                            <a:latin typeface="Cambria Math" panose="02040503050406030204" pitchFamily="18" charset="0"/>
                          </a:rPr>
                          <m:t>𝟑</m:t>
                        </m:r>
                      </m:sub>
                    </m:sSub>
                    <m:r>
                      <a:rPr lang="en-US" sz="1799" b="1">
                        <a:latin typeface="Cambria Math" panose="02040503050406030204" pitchFamily="18" charset="0"/>
                      </a:rPr>
                      <m:t>: </m:t>
                    </m:r>
                    <m:r>
                      <a:rPr lang="en-US" sz="1799" b="1">
                        <a:latin typeface="Cambria Math" panose="02040503050406030204" pitchFamily="18" charset="0"/>
                      </a:rPr>
                      <m:t>𝐢𝐧𝐝𝐢𝐜𝐚𝐭𝐢𝐧𝐠</m:t>
                    </m:r>
                    <m:r>
                      <a:rPr lang="en-US" sz="1799" b="1">
                        <a:latin typeface="Cambria Math" panose="02040503050406030204" pitchFamily="18" charset="0"/>
                      </a:rPr>
                      <m:t> </m:t>
                    </m:r>
                    <m:r>
                      <a:rPr lang="en-US" sz="1799" b="1">
                        <a:latin typeface="Cambria Math" panose="02040503050406030204" pitchFamily="18" charset="0"/>
                      </a:rPr>
                      <m:t>𝐢𝐧𝐝𝐢𝐫𝐞𝐜𝐭</m:t>
                    </m:r>
                    <m:r>
                      <a:rPr lang="en-US" sz="1799" b="1">
                        <a:latin typeface="Cambria Math" panose="02040503050406030204" pitchFamily="18" charset="0"/>
                      </a:rPr>
                      <m:t> </m:t>
                    </m:r>
                    <m:r>
                      <a:rPr lang="en-US" sz="1799" b="1">
                        <a:latin typeface="Cambria Math" panose="02040503050406030204" pitchFamily="18" charset="0"/>
                      </a:rPr>
                      <m:t>𝐞𝐟𝐟𝐞𝐜𝐭</m:t>
                    </m:r>
                    <m:r>
                      <a:rPr lang="en-US" sz="1799" b="1">
                        <a:latin typeface="Cambria Math" panose="02040503050406030204" pitchFamily="18" charset="0"/>
                      </a:rPr>
                      <m:t> </m:t>
                    </m:r>
                    <m:r>
                      <a:rPr lang="en-US" sz="1799" b="1">
                        <a:latin typeface="Cambria Math" panose="02040503050406030204" pitchFamily="18" charset="0"/>
                      </a:rPr>
                      <m:t>𝐨𝐟</m:t>
                    </m:r>
                    <m:r>
                      <a:rPr lang="en-US" sz="1799" b="1">
                        <a:latin typeface="Cambria Math" panose="02040503050406030204" pitchFamily="18" charset="0"/>
                      </a:rPr>
                      <m:t> </m:t>
                    </m:r>
                    <m:sSub>
                      <m:sSubPr>
                        <m:ctrlPr>
                          <a:rPr lang="en-US" sz="1799" b="1" i="1">
                            <a:latin typeface="Cambria Math" panose="02040503050406030204" pitchFamily="18" charset="0"/>
                          </a:rPr>
                        </m:ctrlPr>
                      </m:sSubPr>
                      <m:e>
                        <m:r>
                          <a:rPr lang="en-US" sz="1799" b="1">
                            <a:latin typeface="Cambria Math" panose="02040503050406030204" pitchFamily="18" charset="0"/>
                          </a:rPr>
                          <m:t>𝐗</m:t>
                        </m:r>
                      </m:e>
                      <m:sub>
                        <m:r>
                          <a:rPr lang="en-US" sz="1799" b="1">
                            <a:latin typeface="Cambria Math" panose="02040503050406030204" pitchFamily="18" charset="0"/>
                          </a:rPr>
                          <m:t>𝟏</m:t>
                        </m:r>
                      </m:sub>
                    </m:sSub>
                    <m:r>
                      <a:rPr lang="en-US" sz="1799" b="1">
                        <a:latin typeface="Cambria Math" panose="02040503050406030204" pitchFamily="18" charset="0"/>
                      </a:rPr>
                      <m:t>, </m:t>
                    </m:r>
                    <m:sSub>
                      <m:sSubPr>
                        <m:ctrlPr>
                          <a:rPr lang="en-US" sz="1799" b="1" i="1">
                            <a:latin typeface="Cambria Math" panose="02040503050406030204" pitchFamily="18" charset="0"/>
                          </a:rPr>
                        </m:ctrlPr>
                      </m:sSubPr>
                      <m:e>
                        <m:r>
                          <a:rPr lang="en-US" sz="1799" b="1">
                            <a:latin typeface="Cambria Math" panose="02040503050406030204" pitchFamily="18" charset="0"/>
                          </a:rPr>
                          <m:t>𝐗</m:t>
                        </m:r>
                      </m:e>
                      <m:sub>
                        <m:r>
                          <a:rPr lang="en-US" sz="1799" b="1">
                            <a:latin typeface="Cambria Math" panose="02040503050406030204" pitchFamily="18" charset="0"/>
                          </a:rPr>
                          <m:t>𝟐</m:t>
                        </m:r>
                      </m:sub>
                    </m:sSub>
                    <m:r>
                      <a:rPr lang="en-US" sz="1799" b="1">
                        <a:latin typeface="Cambria Math" panose="02040503050406030204" pitchFamily="18" charset="0"/>
                      </a:rPr>
                      <m:t>, </m:t>
                    </m:r>
                    <m:sSub>
                      <m:sSubPr>
                        <m:ctrlPr>
                          <a:rPr lang="en-US" sz="1799" b="1" i="1">
                            <a:latin typeface="Cambria Math" panose="02040503050406030204" pitchFamily="18" charset="0"/>
                          </a:rPr>
                        </m:ctrlPr>
                      </m:sSubPr>
                      <m:e>
                        <m:r>
                          <a:rPr lang="en-US" sz="1799" b="1">
                            <a:latin typeface="Cambria Math" panose="02040503050406030204" pitchFamily="18" charset="0"/>
                          </a:rPr>
                          <m:t>𝐗</m:t>
                        </m:r>
                      </m:e>
                      <m:sub>
                        <m:r>
                          <a:rPr lang="en-US" sz="1799" b="1">
                            <a:latin typeface="Cambria Math" panose="02040503050406030204" pitchFamily="18" charset="0"/>
                          </a:rPr>
                          <m:t>𝟑</m:t>
                        </m:r>
                      </m:sub>
                    </m:sSub>
                  </m:oMath>
                </a14:m>
                <a:r>
                  <a:rPr lang="en-US" sz="1799" b="1" dirty="0">
                    <a:ea typeface="Adobe Heiti Std R" panose="020B0400000000000000" pitchFamily="34" charset="-128"/>
                  </a:rPr>
                  <a:t> on Y through </a:t>
                </a:r>
                <a14:m>
                  <m:oMath xmlns:m="http://schemas.openxmlformats.org/officeDocument/2006/math">
                    <m:sSub>
                      <m:sSubPr>
                        <m:ctrlPr>
                          <a:rPr lang="en-US" sz="1799" b="1" i="1">
                            <a:latin typeface="Cambria Math" panose="02040503050406030204" pitchFamily="18" charset="0"/>
                          </a:rPr>
                        </m:ctrlPr>
                      </m:sSubPr>
                      <m:e>
                        <m:r>
                          <a:rPr lang="en-US" sz="1799" b="1" i="1">
                            <a:latin typeface="Cambria Math" panose="02040503050406030204" pitchFamily="18" charset="0"/>
                          </a:rPr>
                          <m:t>𝑿</m:t>
                        </m:r>
                      </m:e>
                      <m:sub>
                        <m:r>
                          <a:rPr lang="en-US" sz="1799" b="1" i="1">
                            <a:latin typeface="Cambria Math" panose="02040503050406030204" pitchFamily="18" charset="0"/>
                          </a:rPr>
                          <m:t>𝟒</m:t>
                        </m:r>
                      </m:sub>
                    </m:sSub>
                  </m:oMath>
                </a14:m>
                <a:r>
                  <a:rPr lang="en-US" sz="1799" b="1" dirty="0">
                    <a:ea typeface="Adobe Heiti Std R" panose="020B0400000000000000" pitchFamily="34" charset="-128"/>
                  </a:rPr>
                  <a:t> </a:t>
                </a:r>
                <a:endParaRPr lang="en-US" sz="1799" b="1" i="1" dirty="0"/>
              </a:p>
              <a:p>
                <a:pPr marL="93635" indent="-93635">
                  <a:buFont typeface="Arial" panose="020B0604020202020204" pitchFamily="34" charset="0"/>
                  <a:buChar char="•"/>
                </a:pPr>
                <a14:m>
                  <m:oMath xmlns:m="http://schemas.openxmlformats.org/officeDocument/2006/math">
                    <m:sSub>
                      <m:sSubPr>
                        <m:ctrlPr>
                          <a:rPr lang="en-US" sz="1799" b="1" i="1">
                            <a:latin typeface="Cambria Math" panose="02040503050406030204" pitchFamily="18" charset="0"/>
                          </a:rPr>
                        </m:ctrlPr>
                      </m:sSubPr>
                      <m:e>
                        <m:r>
                          <a:rPr lang="en-US" sz="1799" b="1" i="1">
                            <a:latin typeface="Cambria Math" panose="02040503050406030204" pitchFamily="18" charset="0"/>
                          </a:rPr>
                          <m:t>𝝆</m:t>
                        </m:r>
                      </m:e>
                      <m:sub>
                        <m:r>
                          <a:rPr lang="en-US" sz="1799" b="1" i="1">
                            <a:latin typeface="Cambria Math" panose="02040503050406030204" pitchFamily="18" charset="0"/>
                          </a:rPr>
                          <m:t>𝟏</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𝝆</m:t>
                        </m:r>
                      </m:e>
                      <m:sub>
                        <m:r>
                          <a:rPr lang="en-US" sz="1799" b="1" i="1">
                            <a:latin typeface="Cambria Math" panose="02040503050406030204" pitchFamily="18" charset="0"/>
                          </a:rPr>
                          <m:t>𝟑</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𝝆</m:t>
                        </m:r>
                      </m:e>
                      <m:sub>
                        <m:r>
                          <a:rPr lang="en-US" sz="1799" b="1" i="1">
                            <a:latin typeface="Cambria Math" panose="02040503050406030204" pitchFamily="18" charset="0"/>
                          </a:rPr>
                          <m:t>𝟒</m:t>
                        </m:r>
                      </m:sub>
                    </m:sSub>
                  </m:oMath>
                </a14:m>
                <a:r>
                  <a:rPr lang="en-US" sz="1799" b="1" dirty="0">
                    <a:ea typeface="Adobe Heiti Std R" panose="020B0400000000000000" pitchFamily="34" charset="-128"/>
                  </a:rPr>
                  <a:t>: </a:t>
                </a:r>
                <a14:m>
                  <m:oMath xmlns:m="http://schemas.openxmlformats.org/officeDocument/2006/math">
                    <m:r>
                      <a:rPr lang="en-US" sz="1799" b="1">
                        <a:latin typeface="Cambria Math" panose="02040503050406030204" pitchFamily="18" charset="0"/>
                      </a:rPr>
                      <m:t>𝐝𝐢𝐫𝐞𝐜𝐭</m:t>
                    </m:r>
                    <m:r>
                      <a:rPr lang="en-US" sz="1799" b="1">
                        <a:latin typeface="Cambria Math" panose="02040503050406030204" pitchFamily="18" charset="0"/>
                      </a:rPr>
                      <m:t> </m:t>
                    </m:r>
                    <m:r>
                      <a:rPr lang="en-US" sz="1799" b="1">
                        <a:latin typeface="Cambria Math" panose="02040503050406030204" pitchFamily="18" charset="0"/>
                      </a:rPr>
                      <m:t>𝐞𝐟𝐟𝐞𝐜𝐭</m:t>
                    </m:r>
                    <m:r>
                      <a:rPr lang="en-US" sz="1799" b="1">
                        <a:latin typeface="Cambria Math" panose="02040503050406030204" pitchFamily="18" charset="0"/>
                      </a:rPr>
                      <m:t> </m:t>
                    </m:r>
                    <m:r>
                      <a:rPr lang="en-US" sz="1799" b="1">
                        <a:latin typeface="Cambria Math" panose="02040503050406030204" pitchFamily="18" charset="0"/>
                      </a:rPr>
                      <m:t>𝐨𝐟</m:t>
                    </m:r>
                    <m:r>
                      <a:rPr lang="en-US" sz="1799" b="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 </m:t>
                        </m:r>
                        <m:r>
                          <a:rPr lang="en-US" sz="1799" b="1" i="1">
                            <a:latin typeface="Cambria Math" panose="02040503050406030204" pitchFamily="18" charset="0"/>
                          </a:rPr>
                          <m:t>𝑿</m:t>
                        </m:r>
                      </m:e>
                      <m:sub>
                        <m:r>
                          <a:rPr lang="en-US" sz="1799" b="1" i="1">
                            <a:latin typeface="Cambria Math" panose="02040503050406030204" pitchFamily="18" charset="0"/>
                          </a:rPr>
                          <m:t>𝟏</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𝑿</m:t>
                        </m:r>
                      </m:e>
                      <m:sub>
                        <m:r>
                          <a:rPr lang="en-US" sz="1799" b="1" i="1">
                            <a:latin typeface="Cambria Math" panose="02040503050406030204" pitchFamily="18" charset="0"/>
                          </a:rPr>
                          <m:t>𝟑</m:t>
                        </m:r>
                      </m:sub>
                    </m:sSub>
                    <m:r>
                      <a:rPr lang="en-US" sz="1799" b="1" i="1">
                        <a:latin typeface="Cambria Math" panose="02040503050406030204" pitchFamily="18" charset="0"/>
                      </a:rPr>
                      <m:t>, </m:t>
                    </m:r>
                    <m:sSub>
                      <m:sSubPr>
                        <m:ctrlPr>
                          <a:rPr lang="en-US" sz="1799" b="1" i="1">
                            <a:latin typeface="Cambria Math" panose="02040503050406030204" pitchFamily="18" charset="0"/>
                          </a:rPr>
                        </m:ctrlPr>
                      </m:sSubPr>
                      <m:e>
                        <m:r>
                          <a:rPr lang="en-US" sz="1799" b="1" i="1">
                            <a:latin typeface="Cambria Math" panose="02040503050406030204" pitchFamily="18" charset="0"/>
                          </a:rPr>
                          <m:t>𝑿</m:t>
                        </m:r>
                      </m:e>
                      <m:sub>
                        <m:r>
                          <a:rPr lang="en-US" sz="1799" b="1" i="1">
                            <a:latin typeface="Cambria Math" panose="02040503050406030204" pitchFamily="18" charset="0"/>
                          </a:rPr>
                          <m:t>𝟒</m:t>
                        </m:r>
                      </m:sub>
                    </m:sSub>
                    <m:r>
                      <a:rPr lang="en-US" sz="1799" b="1">
                        <a:latin typeface="Cambria Math" panose="02040503050406030204" pitchFamily="18" charset="0"/>
                      </a:rPr>
                      <m:t> </m:t>
                    </m:r>
                  </m:oMath>
                </a14:m>
                <a:r>
                  <a:rPr lang="en-US" sz="1799" b="1" dirty="0">
                    <a:ea typeface="Adobe Heiti Std R" panose="020B0400000000000000" pitchFamily="34" charset="-128"/>
                  </a:rPr>
                  <a:t>on Y.</a:t>
                </a:r>
              </a:p>
            </p:txBody>
          </p:sp>
        </mc:Choice>
        <mc:Fallback xmlns="">
          <p:sp>
            <p:nvSpPr>
              <p:cNvPr id="19" name="TextBox 18"/>
              <p:cNvSpPr txBox="1">
                <a:spLocks noRot="1" noChangeAspect="1" noMove="1" noResize="1" noEditPoints="1" noAdjustHandles="1" noChangeArrowheads="1" noChangeShapeType="1" noTextEdit="1"/>
              </p:cNvSpPr>
              <p:nvPr/>
            </p:nvSpPr>
            <p:spPr>
              <a:xfrm>
                <a:off x="4870596" y="4935407"/>
                <a:ext cx="6802805" cy="923090"/>
              </a:xfrm>
              <a:prstGeom prst="rect">
                <a:avLst/>
              </a:prstGeom>
              <a:blipFill rotWithShape="0">
                <a:blip r:embed="rId7"/>
                <a:stretch>
                  <a:fillRect l="-538" t="-2649" b="-8609"/>
                </a:stretch>
              </a:blipFill>
            </p:spPr>
            <p:txBody>
              <a:bodyPr/>
              <a:lstStyle/>
              <a:p>
                <a:r>
                  <a:rPr lang="en-US">
                    <a:noFill/>
                  </a:rPr>
                  <a:t> </a:t>
                </a:r>
              </a:p>
            </p:txBody>
          </p:sp>
        </mc:Fallback>
      </mc:AlternateContent>
    </p:spTree>
    <p:extLst>
      <p:ext uri="{BB962C8B-B14F-4D97-AF65-F5344CB8AC3E}">
        <p14:creationId xmlns:p14="http://schemas.microsoft.com/office/powerpoint/2010/main" val="232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314" y="633968"/>
            <a:ext cx="9596196" cy="617746"/>
          </a:xfrm>
        </p:spPr>
        <p:txBody>
          <a:bodyPr>
            <a:normAutofit fontScale="90000"/>
          </a:bodyPr>
          <a:lstStyle/>
          <a:p>
            <a:r>
              <a:rPr lang="en-US" b="1" dirty="0">
                <a:solidFill>
                  <a:srgbClr val="C00000"/>
                </a:solidFill>
              </a:rPr>
              <a:t>Structural Equation Modeling</a:t>
            </a:r>
          </a:p>
        </p:txBody>
      </p:sp>
      <p:sp>
        <p:nvSpPr>
          <p:cNvPr id="3" name="Content Placeholder 2"/>
          <p:cNvSpPr>
            <a:spLocks noGrp="1"/>
          </p:cNvSpPr>
          <p:nvPr>
            <p:ph idx="1"/>
          </p:nvPr>
        </p:nvSpPr>
        <p:spPr>
          <a:xfrm>
            <a:off x="1197751" y="1372674"/>
            <a:ext cx="9694759" cy="4216005"/>
          </a:xfrm>
          <a:prstGeom prst="rect">
            <a:avLst/>
          </a:prstGeom>
        </p:spPr>
        <p:txBody>
          <a:bodyPr>
            <a:noAutofit/>
          </a:bodyPr>
          <a:lstStyle/>
          <a:p>
            <a:r>
              <a:rPr lang="en-US" sz="1998" b="1" dirty="0"/>
              <a:t>Structural equation modeling (SEM)</a:t>
            </a:r>
          </a:p>
          <a:p>
            <a:pPr lvl="1"/>
            <a:r>
              <a:rPr lang="en-US" sz="1998" b="1" dirty="0"/>
              <a:t>A very general, chiefly linear, chiefly cross-sectional statistical modeling technique</a:t>
            </a:r>
          </a:p>
          <a:p>
            <a:pPr lvl="2"/>
            <a:r>
              <a:rPr lang="en-US" b="1" dirty="0"/>
              <a:t>factor analysis</a:t>
            </a:r>
          </a:p>
          <a:p>
            <a:pPr lvl="2"/>
            <a:r>
              <a:rPr lang="en-US" b="1" dirty="0"/>
              <a:t>path analysis and </a:t>
            </a:r>
          </a:p>
          <a:p>
            <a:pPr lvl="2"/>
            <a:r>
              <a:rPr lang="en-US" b="1" dirty="0"/>
              <a:t>regression</a:t>
            </a:r>
          </a:p>
          <a:p>
            <a:r>
              <a:rPr lang="en-US" sz="1998" b="1" dirty="0"/>
              <a:t>SEM is a largely confirmatory rather than exploratory technique</a:t>
            </a:r>
          </a:p>
          <a:p>
            <a:pPr lvl="1"/>
            <a:r>
              <a:rPr lang="en-US" sz="1998" b="1" dirty="0"/>
              <a:t>A researcher are more likely to use SEM to determine whether a certain model is valid rather than using SEM to "find" a suitable model</a:t>
            </a:r>
          </a:p>
          <a:p>
            <a:pPr lvl="1"/>
            <a:r>
              <a:rPr lang="en-US" sz="1998" b="1" dirty="0"/>
              <a:t>Although SEM analyses often involve a certain exploratory element</a:t>
            </a:r>
          </a:p>
        </p:txBody>
      </p:sp>
    </p:spTree>
    <p:extLst>
      <p:ext uri="{BB962C8B-B14F-4D97-AF65-F5344CB8AC3E}">
        <p14:creationId xmlns:p14="http://schemas.microsoft.com/office/powerpoint/2010/main" val="7622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29" y="405451"/>
            <a:ext cx="9475240" cy="1943710"/>
          </a:xfrm>
          <a:prstGeom prst="rect">
            <a:avLst/>
          </a:prstGeom>
        </p:spPr>
        <p:txBody>
          <a:bodyPr>
            <a:normAutofit/>
          </a:bodyPr>
          <a:lstStyle/>
          <a:p>
            <a:r>
              <a:rPr lang="en-US" sz="2398" b="1" dirty="0"/>
              <a:t>A structural equation model implies a structure of the covariance matrix of the measures </a:t>
            </a:r>
          </a:p>
          <a:p>
            <a:r>
              <a:rPr lang="en-US" sz="2398" b="1" dirty="0"/>
              <a:t>hence an alternative name for this field, "analysis of covariance structures"</a:t>
            </a:r>
          </a:p>
        </p:txBody>
      </p:sp>
    </p:spTree>
    <p:extLst>
      <p:ext uri="{BB962C8B-B14F-4D97-AF65-F5344CB8AC3E}">
        <p14:creationId xmlns:p14="http://schemas.microsoft.com/office/powerpoint/2010/main" val="35225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151" y="657082"/>
            <a:ext cx="10187563" cy="661830"/>
          </a:xfrm>
        </p:spPr>
        <p:txBody>
          <a:bodyPr>
            <a:normAutofit/>
          </a:bodyPr>
          <a:lstStyle/>
          <a:p>
            <a:pPr algn="ctr"/>
            <a:r>
              <a:rPr lang="en-US" sz="3199" b="1" dirty="0">
                <a:solidFill>
                  <a:srgbClr val="C00000"/>
                </a:solidFill>
              </a:rPr>
              <a:t>Partial Least Square (PLS) </a:t>
            </a:r>
            <a:endParaRPr lang="en-US" sz="5398" dirty="0">
              <a:solidFill>
                <a:srgbClr val="C00000"/>
              </a:solidFill>
            </a:endParaRPr>
          </a:p>
        </p:txBody>
      </p:sp>
      <p:sp>
        <p:nvSpPr>
          <p:cNvPr id="3" name="Content Placeholder 2"/>
          <p:cNvSpPr>
            <a:spLocks noGrp="1"/>
          </p:cNvSpPr>
          <p:nvPr>
            <p:ph idx="1"/>
          </p:nvPr>
        </p:nvSpPr>
        <p:spPr>
          <a:xfrm>
            <a:off x="996152" y="1601152"/>
            <a:ext cx="10187563" cy="4995375"/>
          </a:xfrm>
          <a:prstGeom prst="rect">
            <a:avLst/>
          </a:prstGeom>
        </p:spPr>
        <p:txBody>
          <a:bodyPr>
            <a:normAutofit/>
          </a:bodyPr>
          <a:lstStyle/>
          <a:p>
            <a:r>
              <a:rPr lang="en-US" sz="2398" b="1" dirty="0"/>
              <a:t>PLS is an alternative method of settlement of a complex multilevel models that do not require a big size samples </a:t>
            </a:r>
          </a:p>
          <a:p>
            <a:r>
              <a:rPr lang="en-US" sz="2398" b="1" dirty="0"/>
              <a:t>PLS regression is particularly useful when we need to predict a set of dependent variables from a (very) large set of independent variables (predictors)</a:t>
            </a:r>
          </a:p>
          <a:p>
            <a:r>
              <a:rPr lang="en-US" sz="2398" b="1" dirty="0"/>
              <a:t>In addition there are also some advantages, namely PLS which will have implications for the optimal prediction accuracy </a:t>
            </a:r>
          </a:p>
          <a:p>
            <a:r>
              <a:rPr lang="en-US" sz="2398" b="1" dirty="0"/>
              <a:t>PLS method is a powerful method of analysis because it does not assume a scale of measurement data and can also be used to confirm the theory</a:t>
            </a:r>
          </a:p>
          <a:p>
            <a:endParaRPr lang="en-US" sz="2398" b="1" dirty="0"/>
          </a:p>
        </p:txBody>
      </p:sp>
    </p:spTree>
    <p:extLst>
      <p:ext uri="{BB962C8B-B14F-4D97-AF65-F5344CB8AC3E}">
        <p14:creationId xmlns:p14="http://schemas.microsoft.com/office/powerpoint/2010/main" val="361883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993" y="837388"/>
            <a:ext cx="9851561" cy="4463333"/>
          </a:xfrm>
          <a:prstGeom prst="rect">
            <a:avLst/>
          </a:prstGeom>
        </p:spPr>
        <p:txBody>
          <a:bodyPr>
            <a:normAutofit/>
          </a:bodyPr>
          <a:lstStyle/>
          <a:p>
            <a:r>
              <a:rPr lang="en-US" sz="2398" b="1" dirty="0"/>
              <a:t>PLS regression is a recent technique that generalizes and combines features from principal component analysis and multiple regression. </a:t>
            </a:r>
          </a:p>
          <a:p>
            <a:r>
              <a:rPr lang="en-US" sz="2398" b="1" dirty="0"/>
              <a:t>Its goal is to predict or analyze a set of dependent variables from a set of independent variables or predictors. </a:t>
            </a:r>
          </a:p>
          <a:p>
            <a:r>
              <a:rPr lang="en-US" sz="2398" b="1" dirty="0"/>
              <a:t>This prediction is achieved by extracting from the predictors a set of orthogonal factors called latent variables which have the best predictive power. </a:t>
            </a:r>
          </a:p>
          <a:p>
            <a:r>
              <a:rPr lang="en-US" sz="2398" b="1" dirty="0"/>
              <a:t>Some programs are designed to complete the PLS is </a:t>
            </a:r>
            <a:r>
              <a:rPr lang="en-US" sz="2398" b="1" dirty="0" err="1"/>
              <a:t>SmartPLS</a:t>
            </a:r>
            <a:r>
              <a:rPr lang="en-US" sz="2398" b="1" dirty="0"/>
              <a:t>, </a:t>
            </a:r>
            <a:r>
              <a:rPr lang="en-US" sz="2398" b="1" dirty="0" err="1"/>
              <a:t>PLSGraph</a:t>
            </a:r>
            <a:r>
              <a:rPr lang="en-US" sz="2398" b="1" dirty="0"/>
              <a:t>, VPLS or PLS-GUI.</a:t>
            </a:r>
          </a:p>
        </p:txBody>
      </p:sp>
    </p:spTree>
    <p:extLst>
      <p:ext uri="{BB962C8B-B14F-4D97-AF65-F5344CB8AC3E}">
        <p14:creationId xmlns:p14="http://schemas.microsoft.com/office/powerpoint/2010/main" val="227181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7DBA4568-A5EA-4EBE-98F8-74FCB939A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404664"/>
            <a:ext cx="91440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62CA38AC-9012-4220-984E-FB46F52D6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16" y="476672"/>
            <a:ext cx="91440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4033</Words>
  <Application>Microsoft Office PowerPoint</Application>
  <PresentationFormat>Custom</PresentationFormat>
  <Paragraphs>698</Paragraphs>
  <Slides>74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Arial</vt:lpstr>
      <vt:lpstr>Calibri</vt:lpstr>
      <vt:lpstr>Cambria</vt:lpstr>
      <vt:lpstr>Cambria Math</vt:lpstr>
      <vt:lpstr>Courier</vt:lpstr>
      <vt:lpstr>Segoe Script</vt:lpstr>
      <vt:lpstr>Times New Roman</vt:lpstr>
      <vt:lpstr>Verdana</vt:lpstr>
      <vt:lpstr>Wingdings</vt:lpstr>
      <vt:lpstr>Eco Living 16x9</vt:lpstr>
      <vt:lpstr>StaticEnhancedMetafile</vt:lpstr>
      <vt:lpstr>ANALISIS DATA KUANTITATIF</vt:lpstr>
      <vt:lpstr>PowerPoint Presentation</vt:lpstr>
      <vt:lpstr>ANALISIS DATA</vt:lpstr>
      <vt:lpstr>PowerPoint Presentation</vt:lpstr>
      <vt:lpstr>Analisis Statistik Deskriptif; Mendeskripsi Secara Visual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Statistik Deskriptif; Mendeskripsi Secara Visual</vt:lpstr>
      <vt:lpstr>PowerPoint Presentation</vt:lpstr>
      <vt:lpstr>PowerPoint Presentation</vt:lpstr>
      <vt:lpstr>PowerPoint Presentation</vt:lpstr>
      <vt:lpstr>PowerPoint Presentation</vt:lpstr>
      <vt:lpstr>PowerPoint Presentation</vt:lpstr>
      <vt:lpstr>PowerPoint Presentation</vt:lpstr>
      <vt:lpstr>Analisis Statistik Deskriptif; Mendeskripsikan Menggunakan  Ukuran</vt:lpstr>
      <vt:lpstr>PowerPoint Presentation</vt:lpstr>
      <vt:lpstr>PowerPoint Presentation</vt:lpstr>
      <vt:lpstr>PowerPoint Presentation</vt:lpstr>
      <vt:lpstr>Berbagai Jenis  Analisis Statistik dan Uji hipotesis</vt:lpstr>
      <vt:lpstr>Uji Hipotesis </vt:lpstr>
      <vt:lpstr>Uji Hipotesis</vt:lpstr>
      <vt:lpstr>Uji Hipotesis</vt:lpstr>
      <vt:lpstr>Prosedur Uji Hipotesis </vt:lpstr>
      <vt:lpstr>Prosedur Uji Hipotesis </vt:lpstr>
      <vt:lpstr>Uji Hipotesis Relasional</vt:lpstr>
      <vt:lpstr>Uji Hipotesis Relasional</vt:lpstr>
      <vt:lpstr>ESTIMATING RELATIONSHIP  AMONG VARIABLES</vt:lpstr>
      <vt:lpstr>PowerPoint Presentation</vt:lpstr>
      <vt:lpstr>PowerPoint Presentation</vt:lpstr>
      <vt:lpstr>PowerPoint Presentation</vt:lpstr>
      <vt:lpstr>PowerPoint Presentation</vt:lpstr>
      <vt:lpstr>Classical Assumption For Regression Analysis</vt:lpstr>
      <vt:lpstr>NORMALITY</vt:lpstr>
      <vt:lpstr>PowerPoint Presentation</vt:lpstr>
      <vt:lpstr>Homoscedasticity</vt:lpstr>
      <vt:lpstr>Homoscedasticity</vt:lpstr>
      <vt:lpstr>Homoscedasticity</vt:lpstr>
      <vt:lpstr>PowerPoint Presentation</vt:lpstr>
      <vt:lpstr>PowerPoint Presentation</vt:lpstr>
      <vt:lpstr>PowerPoint Presentation</vt:lpstr>
      <vt:lpstr>PowerPoint Presentation</vt:lpstr>
      <vt:lpstr>Multicollinearity</vt:lpstr>
      <vt:lpstr>Multicollinearity</vt:lpstr>
      <vt:lpstr>Multicollinearity</vt:lpstr>
      <vt:lpstr>Multicollinearity</vt:lpstr>
      <vt:lpstr>PowerPoint Presentation</vt:lpstr>
      <vt:lpstr>Autocorrelation</vt:lpstr>
      <vt:lpstr>Autocorrelation</vt:lpstr>
      <vt:lpstr>Autocorrelation</vt:lpstr>
      <vt:lpstr>MORE ON ESTIMATING RELATIONSHIP  AMONG VARIABLES</vt:lpstr>
      <vt:lpstr>Logistic Regression</vt:lpstr>
      <vt:lpstr>PowerPoint Presentation</vt:lpstr>
      <vt:lpstr>PowerPoint Presentation</vt:lpstr>
      <vt:lpstr>direct and indirect effect</vt:lpstr>
      <vt:lpstr>Path Analysis</vt:lpstr>
      <vt:lpstr>Structural Equation Modeling</vt:lpstr>
      <vt:lpstr>PowerPoint Presentation</vt:lpstr>
      <vt:lpstr>Partial Least Square (PLS)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2017-12-18T10:35:54Z</dcterms:created>
  <dcterms:modified xsi:type="dcterms:W3CDTF">2020-04-14T03:58:45Z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