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6"/>
  </p:notesMasterIdLst>
  <p:sldIdLst>
    <p:sldId id="267" r:id="rId5"/>
    <p:sldId id="261" r:id="rId6"/>
    <p:sldId id="265" r:id="rId7"/>
    <p:sldId id="272" r:id="rId8"/>
    <p:sldId id="262" r:id="rId9"/>
    <p:sldId id="268" r:id="rId10"/>
    <p:sldId id="270" r:id="rId11"/>
    <p:sldId id="269" r:id="rId12"/>
    <p:sldId id="276" r:id="rId13"/>
    <p:sldId id="273" r:id="rId14"/>
    <p:sldId id="274" r:id="rId15"/>
    <p:sldId id="277" r:id="rId16"/>
    <p:sldId id="278" r:id="rId17"/>
    <p:sldId id="280" r:id="rId18"/>
    <p:sldId id="281" r:id="rId19"/>
    <p:sldId id="282" r:id="rId20"/>
    <p:sldId id="283" r:id="rId21"/>
    <p:sldId id="287" r:id="rId22"/>
    <p:sldId id="288" r:id="rId23"/>
    <p:sldId id="284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18B6B-F7A2-45F9-9F06-757A198A961B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CFB2-4CD0-4762-8C3A-019CF156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52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1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E965-974B-498D-B360-83DD1F9DEB5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1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8CAB37-1E88-4708-A532-D75EB217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PowerPoint logo">
            <a:extLst>
              <a:ext uri="{FF2B5EF4-FFF2-40B4-BE49-F238E27FC236}">
                <a16:creationId xmlns:a16="http://schemas.microsoft.com/office/drawing/2014/main" id="{A11B18B3-9881-4CAC-89A9-F3B817530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9487709" y="5573935"/>
            <a:ext cx="2043316" cy="6796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961839-10F7-4B26-97D8-3B09045F4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56427" y="4486359"/>
            <a:ext cx="8303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897E7F-9714-44E5-993E-DBF4230C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124" y="3083859"/>
            <a:ext cx="10974598" cy="1513164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sz="4400" b="0"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F7019-E7BE-4EF2-AE25-147C9EB6E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6427" y="4746054"/>
            <a:ext cx="6579479" cy="125346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2200" b="1">
                <a:solidFill>
                  <a:schemeClr val="bg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9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C314C-387C-4945-A19D-3B87791BA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3BE1D-B9D6-4253-B297-6E1D1831D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456AE-EFB4-48B9-B590-443B6AC1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7FEF9-F08B-4826-9DD0-63FA658A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60E9F-2C2A-48BA-B6BF-563F870F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7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AEA5-CF5B-46EC-AFCD-A1666F7A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9433B-22CF-4853-8DBF-691E749A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0E8C-901D-425E-8AA7-D1BD6A0A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AFA12-E129-4E79-BFA1-62D435AD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FACBF-8BF8-4D7A-9998-28CF5ED5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6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0F17FC-DE49-4934-B430-4C9047461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32B5B-6A1B-4AEE-BE18-97E2FB02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08" y="528137"/>
            <a:ext cx="9274676" cy="1172326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en-US" sz="440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2F367-9A62-40CE-A7F4-639F03D2E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008" y="1717926"/>
            <a:ext cx="9274676" cy="51067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90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CBBF-B898-4624-B87C-C9C27F49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9F520-0160-42BB-B5EB-28655875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A3B6F-84CB-4C28-9DCE-EAEAE489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62515-3D0D-4553-8E2C-85E88BDC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AE5E0F-98A9-4F28-ADEB-A5575BAFF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22488"/>
            <a:ext cx="5132614" cy="4083050"/>
          </a:xfrm>
        </p:spPr>
        <p:txBody>
          <a:bodyPr>
            <a:noAutofit/>
          </a:bodyPr>
          <a:lstStyle>
            <a:lvl1pPr marL="0" indent="0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9A8B0E0-E07A-49F7-B25F-4B478FADB3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1186" y="2122488"/>
            <a:ext cx="5132614" cy="4083050"/>
          </a:xfrm>
        </p:spPr>
        <p:txBody>
          <a:bodyPr>
            <a:noAutofit/>
          </a:bodyPr>
          <a:lstStyle>
            <a:lvl1pPr marL="0" indent="0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lnSpc>
                <a:spcPct val="150000"/>
              </a:lnSpc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20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CBBF-B898-4624-B87C-C9C27F49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9F520-0160-42BB-B5EB-28655875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A3B6F-84CB-4C28-9DCE-EAEAE4896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62515-3D0D-4553-8E2C-85E88BDC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AE5E0F-98A9-4F28-ADEB-A5575BAFF8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22488"/>
            <a:ext cx="3450661" cy="4083050"/>
          </a:xfrm>
        </p:spPr>
        <p:txBody>
          <a:bodyPr anchor="ctr">
            <a:noAutofit/>
          </a:bodyPr>
          <a:lstStyle>
            <a:lvl1pPr marL="0" indent="0" algn="ctr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8C66BE67-91A6-49CD-A166-4EFD27D36C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0669" y="2122488"/>
            <a:ext cx="3450661" cy="4083050"/>
          </a:xfrm>
        </p:spPr>
        <p:txBody>
          <a:bodyPr anchor="ctr">
            <a:noAutofit/>
          </a:bodyPr>
          <a:lstStyle>
            <a:lvl1pPr marL="0" indent="0" algn="ctr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9A73E789-A47B-493F-BD60-32422000C6B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03139" y="2122488"/>
            <a:ext cx="3450661" cy="4083050"/>
          </a:xfrm>
        </p:spPr>
        <p:txBody>
          <a:bodyPr anchor="ctr">
            <a:noAutofit/>
          </a:bodyPr>
          <a:lstStyle>
            <a:lvl1pPr marL="0" indent="0" algn="ctr">
              <a:buFont typeface="Segoe UI" panose="020B0502040204020203" pitchFamily="34" charset="0"/>
              <a:buChar char=" "/>
              <a:defRPr sz="1800" b="1">
                <a:solidFill>
                  <a:schemeClr val="accent1"/>
                </a:solidFill>
              </a:defRPr>
            </a:lvl1pPr>
            <a:lvl2pPr marL="65088" indent="-65088">
              <a:spcBef>
                <a:spcPts val="1800"/>
              </a:spcBef>
              <a:spcAft>
                <a:spcPts val="600"/>
              </a:spcAft>
              <a:buFont typeface="Segoe UI" panose="020B0502040204020203" pitchFamily="34" charset="0"/>
              <a:buChar char=" "/>
              <a:defRPr sz="1600"/>
            </a:lvl2pPr>
            <a:lvl3pPr marL="5715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3pPr>
            <a:lvl4pPr marL="1093788" indent="-228600">
              <a:defRPr sz="1200"/>
            </a:lvl4pPr>
            <a:lvl5pPr marL="1093788" indent="-22860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C78D6D-D6FA-4ABF-8565-3BFF1B362A45}"/>
              </a:ext>
            </a:extLst>
          </p:cNvPr>
          <p:cNvCxnSpPr/>
          <p:nvPr userDrawn="1"/>
        </p:nvCxnSpPr>
        <p:spPr>
          <a:xfrm>
            <a:off x="4335277" y="2122488"/>
            <a:ext cx="0" cy="40830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B95B52-D4CC-44EE-9F94-F106A8238740}"/>
              </a:ext>
            </a:extLst>
          </p:cNvPr>
          <p:cNvCxnSpPr/>
          <p:nvPr userDrawn="1"/>
        </p:nvCxnSpPr>
        <p:spPr>
          <a:xfrm>
            <a:off x="7866780" y="2122488"/>
            <a:ext cx="0" cy="40830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885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D1ED74-0D66-49A5-B190-A7DE0E67A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7"/>
            <a:ext cx="12192000" cy="316706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B519A99-FF44-472F-B22E-5F86CEAB9C59}"/>
              </a:ext>
            </a:extLst>
          </p:cNvPr>
          <p:cNvSpPr/>
          <p:nvPr userDrawn="1"/>
        </p:nvSpPr>
        <p:spPr>
          <a:xfrm>
            <a:off x="4693237" y="1847294"/>
            <a:ext cx="2670292" cy="2670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EC5AF5-F2E8-491C-BA10-ABF9E30E73D8}"/>
              </a:ext>
            </a:extLst>
          </p:cNvPr>
          <p:cNvSpPr/>
          <p:nvPr userDrawn="1"/>
        </p:nvSpPr>
        <p:spPr>
          <a:xfrm>
            <a:off x="8513368" y="1847294"/>
            <a:ext cx="2670292" cy="2670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915790-803C-4DD9-87FC-7880EE0EAC52}"/>
              </a:ext>
            </a:extLst>
          </p:cNvPr>
          <p:cNvSpPr/>
          <p:nvPr userDrawn="1"/>
        </p:nvSpPr>
        <p:spPr>
          <a:xfrm>
            <a:off x="910053" y="1892626"/>
            <a:ext cx="2670292" cy="26702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42C05-3195-4529-840F-8A6EADA6A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129" y="4764856"/>
            <a:ext cx="3037114" cy="1907586"/>
          </a:xfrm>
        </p:spPr>
        <p:txBody>
          <a:bodyPr>
            <a:normAutofit/>
          </a:bodyPr>
          <a:lstStyle>
            <a:lvl1pPr marL="65088" indent="-65088">
              <a:lnSpc>
                <a:spcPct val="100000"/>
              </a:lnSpc>
              <a:spcBef>
                <a:spcPts val="0"/>
              </a:spcBef>
              <a:buSzPct val="75000"/>
              <a:buFont typeface="Segoe UI" panose="020B0502040204020203" pitchFamily="34" charset="0"/>
              <a:buChar char=" "/>
              <a:defRPr sz="1800"/>
            </a:lvl1pPr>
            <a:lvl2pPr marL="519113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31B9BD-554C-40FA-8C90-F818F61C4557}"/>
              </a:ext>
            </a:extLst>
          </p:cNvPr>
          <p:cNvSpPr/>
          <p:nvPr userDrawn="1"/>
        </p:nvSpPr>
        <p:spPr>
          <a:xfrm>
            <a:off x="8892073" y="4282411"/>
            <a:ext cx="1912883" cy="409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D3FE72-F542-4BD9-81A4-FB9FDE700A2A}"/>
              </a:ext>
            </a:extLst>
          </p:cNvPr>
          <p:cNvSpPr/>
          <p:nvPr userDrawn="1"/>
        </p:nvSpPr>
        <p:spPr>
          <a:xfrm>
            <a:off x="5071942" y="4282411"/>
            <a:ext cx="1912883" cy="409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9C24C6-88D8-4D3F-AFDC-A6C9E2922736}"/>
              </a:ext>
            </a:extLst>
          </p:cNvPr>
          <p:cNvSpPr/>
          <p:nvPr userDrawn="1"/>
        </p:nvSpPr>
        <p:spPr>
          <a:xfrm>
            <a:off x="1288758" y="4282411"/>
            <a:ext cx="1912883" cy="4099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9F6D5-2ED8-4FD9-B5B2-9093B4C1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7386" y="4298200"/>
            <a:ext cx="1877308" cy="358025"/>
          </a:xfrm>
          <a:grp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800" b="1" cap="none" spc="0" smtClean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BA39E9-D45A-443C-A58B-17D0B5D5C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1942" y="4298200"/>
            <a:ext cx="1912883" cy="358025"/>
          </a:xfrm>
          <a:grp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800" b="1" cap="none" spc="0" smtClean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42B0D44-387D-4C24-B5F0-F47FD121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92073" y="4264288"/>
            <a:ext cx="1912883" cy="422012"/>
          </a:xfrm>
          <a:grpFill/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lang="en-US" sz="1800" b="1" cap="none" spc="0" smtClean="0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1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9F3ACD07-A1A8-4C77-9A5E-A152399BF1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509826" y="4764856"/>
            <a:ext cx="3037114" cy="1907586"/>
          </a:xfrm>
        </p:spPr>
        <p:txBody>
          <a:bodyPr>
            <a:normAutofit/>
          </a:bodyPr>
          <a:lstStyle>
            <a:lvl1pPr marL="65088" indent="-65088">
              <a:lnSpc>
                <a:spcPct val="100000"/>
              </a:lnSpc>
              <a:spcBef>
                <a:spcPts val="0"/>
              </a:spcBef>
              <a:buSzPct val="75000"/>
              <a:buFont typeface="Segoe UI" panose="020B0502040204020203" pitchFamily="34" charset="0"/>
              <a:buChar char=" "/>
              <a:defRPr sz="1800"/>
            </a:lvl1pPr>
            <a:lvl2pPr marL="519113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5A00728-0390-449B-A9C3-B2E70E7B87F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29957" y="4764856"/>
            <a:ext cx="3037114" cy="1907586"/>
          </a:xfrm>
        </p:spPr>
        <p:txBody>
          <a:bodyPr>
            <a:normAutofit/>
          </a:bodyPr>
          <a:lstStyle>
            <a:lvl1pPr marL="65088" indent="-65088">
              <a:lnSpc>
                <a:spcPct val="100000"/>
              </a:lnSpc>
              <a:spcBef>
                <a:spcPts val="0"/>
              </a:spcBef>
              <a:buSzPct val="75000"/>
              <a:buFont typeface="Segoe UI" panose="020B0502040204020203" pitchFamily="34" charset="0"/>
              <a:buChar char=" "/>
              <a:defRPr sz="1800"/>
            </a:lvl1pPr>
            <a:lvl2pPr marL="519113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68A52873-F950-4E21-95F3-B294D0B9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9C60224-04AE-4754-B02D-77F780736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87518" y="2106669"/>
            <a:ext cx="1912828" cy="19128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0DB3A35F-50DF-4731-9C74-A6E9A24FBF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1997" y="2106669"/>
            <a:ext cx="1912828" cy="19128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90215D81-6F8E-4563-B187-421039C2AC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2128" y="2106669"/>
            <a:ext cx="1912828" cy="19128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60F1F5E-0F8E-4292-A2C4-57224605234E}"/>
              </a:ext>
            </a:extLst>
          </p:cNvPr>
          <p:cNvSpPr/>
          <p:nvPr userDrawn="1"/>
        </p:nvSpPr>
        <p:spPr>
          <a:xfrm>
            <a:off x="571460" y="1052623"/>
            <a:ext cx="563526" cy="6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6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5456-20FC-48A7-BE67-71488B45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B51B5-1DF3-41CD-A957-E9A05361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0CD5D-2F5B-4547-8B71-EF4448AB4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21205-E349-470A-A959-45D60D20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9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6D9F9-5A76-47FC-B76A-79DF99E98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946DF5-B260-48EA-A562-51A920C2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32BD4-E04A-4497-8494-72AA7909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0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7EEF-0759-477E-AA5C-EB9060CE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3F86D4-5180-4D02-9937-52B7F61EF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84DC1-0189-44BD-9FB8-DF70AE924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4F59F-8F03-4A4D-8859-9298A260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CA1F9-A38C-468E-ACB7-25764D9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4D1852-0B32-43A2-AF32-062E9EC37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547"/>
            <a:ext cx="12192000" cy="3316716"/>
            <a:chOff x="0" y="4547"/>
            <a:chExt cx="12192000" cy="33167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87464D-F58B-492E-A7E1-17EC8F31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47"/>
              <a:ext cx="12192000" cy="316706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0FA97E-93E9-45A9-967A-DD905690C756}"/>
                </a:ext>
              </a:extLst>
            </p:cNvPr>
            <p:cNvSpPr/>
            <p:nvPr/>
          </p:nvSpPr>
          <p:spPr>
            <a:xfrm>
              <a:off x="0" y="1892300"/>
              <a:ext cx="12192000" cy="1428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C049FA-04F3-4E83-A400-653730E5E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1"/>
            <a:ext cx="3225800" cy="279904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5AE06-C1A4-479D-961E-89F2BE93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72" y="365125"/>
            <a:ext cx="1075055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D420E-5AA3-46FF-924E-C6482652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1265"/>
            <a:ext cx="10515600" cy="4125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AE446-2533-44B0-A61C-6E2640347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37094-828F-4507-8763-329969F4092C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5CCA6-6249-4EEF-8EB6-5880D7FD2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4EE8A-DDD1-41D0-8553-81C0B037F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767F-C36F-43F3-A3EC-D3C6B44B9C0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81BBC1-20E7-4568-BB16-09A7F298515E}"/>
              </a:ext>
            </a:extLst>
          </p:cNvPr>
          <p:cNvSpPr/>
          <p:nvPr userDrawn="1"/>
        </p:nvSpPr>
        <p:spPr>
          <a:xfrm>
            <a:off x="571460" y="1052623"/>
            <a:ext cx="563526" cy="61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5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b="1" kern="1200" dirty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000000090000000000c9591e00000000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000000090000000000c9591e00000000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ffee Beans">
            <a:extLst>
              <a:ext uri="{FF2B5EF4-FFF2-40B4-BE49-F238E27FC236}">
                <a16:creationId xmlns:a16="http://schemas.microsoft.com/office/drawing/2014/main" id="{291BDB91-E757-4677-A38C-EB354240C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>
            <a:norm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PENGGUNAAN SPSS UNTUK STATISTIKA NONPARAMETRIK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3611" y="4422913"/>
            <a:ext cx="4188389" cy="2435087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r>
              <a:rPr lang="en-US" sz="4000" dirty="0" err="1">
                <a:solidFill>
                  <a:srgbClr val="FFFF00"/>
                </a:solidFill>
              </a:rPr>
              <a:t>Zulkarnain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Lubis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192758-A701-4632-8A25-18F277005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61"/>
          <a:stretch/>
        </p:blipFill>
        <p:spPr>
          <a:xfrm>
            <a:off x="0" y="149087"/>
            <a:ext cx="6599583" cy="677848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E2A979-2ED7-4BEF-8D0B-C338730AFA42}"/>
              </a:ext>
            </a:extLst>
          </p:cNvPr>
          <p:cNvSpPr/>
          <p:nvPr/>
        </p:nvSpPr>
        <p:spPr>
          <a:xfrm>
            <a:off x="2872409" y="798523"/>
            <a:ext cx="1619264" cy="5080669"/>
          </a:xfrm>
          <a:custGeom>
            <a:avLst/>
            <a:gdLst>
              <a:gd name="connsiteX0" fmla="*/ 267543 w 1866929"/>
              <a:gd name="connsiteY0" fmla="*/ 533320 h 5080669"/>
              <a:gd name="connsiteX1" fmla="*/ 1599386 w 1866929"/>
              <a:gd name="connsiteY1" fmla="*/ 483625 h 5080669"/>
              <a:gd name="connsiteX2" fmla="*/ 1738534 w 1866929"/>
              <a:gd name="connsiteY2" fmla="*/ 4648120 h 5080669"/>
              <a:gd name="connsiteX3" fmla="*/ 128395 w 1866929"/>
              <a:gd name="connsiteY3" fmla="*/ 4489094 h 5080669"/>
              <a:gd name="connsiteX4" fmla="*/ 267543 w 1866929"/>
              <a:gd name="connsiteY4" fmla="*/ 533320 h 508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29" h="5080669">
                <a:moveTo>
                  <a:pt x="267543" y="533320"/>
                </a:moveTo>
                <a:cubicBezTo>
                  <a:pt x="512708" y="-134258"/>
                  <a:pt x="1354221" y="-202175"/>
                  <a:pt x="1599386" y="483625"/>
                </a:cubicBezTo>
                <a:cubicBezTo>
                  <a:pt x="1844551" y="1169425"/>
                  <a:pt x="1983699" y="3980542"/>
                  <a:pt x="1738534" y="4648120"/>
                </a:cubicBezTo>
                <a:cubicBezTo>
                  <a:pt x="1493369" y="5315698"/>
                  <a:pt x="373560" y="5169924"/>
                  <a:pt x="128395" y="4489094"/>
                </a:cubicBezTo>
                <a:cubicBezTo>
                  <a:pt x="-116770" y="3808264"/>
                  <a:pt x="22378" y="1200898"/>
                  <a:pt x="267543" y="53332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D9C0A-FCD3-4CAD-B9AE-7930644EE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130" b="3479"/>
          <a:stretch/>
        </p:blipFill>
        <p:spPr>
          <a:xfrm>
            <a:off x="6788426" y="0"/>
            <a:ext cx="3617844" cy="3618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855ADA-F42B-4859-A2BD-0A30C01D7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64" t="27826" r="33396" b="31884"/>
          <a:stretch/>
        </p:blipFill>
        <p:spPr>
          <a:xfrm>
            <a:off x="6599583" y="3776869"/>
            <a:ext cx="4174435" cy="2763079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AC042E-F383-45F0-BA39-3095F9908CA3}"/>
              </a:ext>
            </a:extLst>
          </p:cNvPr>
          <p:cNvSpPr/>
          <p:nvPr/>
        </p:nvSpPr>
        <p:spPr>
          <a:xfrm>
            <a:off x="7593496" y="0"/>
            <a:ext cx="616226" cy="427383"/>
          </a:xfrm>
          <a:custGeom>
            <a:avLst/>
            <a:gdLst>
              <a:gd name="connsiteX0" fmla="*/ 267543 w 1866929"/>
              <a:gd name="connsiteY0" fmla="*/ 533320 h 5080669"/>
              <a:gd name="connsiteX1" fmla="*/ 1599386 w 1866929"/>
              <a:gd name="connsiteY1" fmla="*/ 483625 h 5080669"/>
              <a:gd name="connsiteX2" fmla="*/ 1738534 w 1866929"/>
              <a:gd name="connsiteY2" fmla="*/ 4648120 h 5080669"/>
              <a:gd name="connsiteX3" fmla="*/ 128395 w 1866929"/>
              <a:gd name="connsiteY3" fmla="*/ 4489094 h 5080669"/>
              <a:gd name="connsiteX4" fmla="*/ 267543 w 1866929"/>
              <a:gd name="connsiteY4" fmla="*/ 533320 h 508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29" h="5080669">
                <a:moveTo>
                  <a:pt x="267543" y="533320"/>
                </a:moveTo>
                <a:cubicBezTo>
                  <a:pt x="512708" y="-134258"/>
                  <a:pt x="1354221" y="-202175"/>
                  <a:pt x="1599386" y="483625"/>
                </a:cubicBezTo>
                <a:cubicBezTo>
                  <a:pt x="1844551" y="1169425"/>
                  <a:pt x="1983699" y="3980542"/>
                  <a:pt x="1738534" y="4648120"/>
                </a:cubicBezTo>
                <a:cubicBezTo>
                  <a:pt x="1493369" y="5315698"/>
                  <a:pt x="373560" y="5169924"/>
                  <a:pt x="128395" y="4489094"/>
                </a:cubicBezTo>
                <a:cubicBezTo>
                  <a:pt x="-116770" y="3808264"/>
                  <a:pt x="22378" y="1200898"/>
                  <a:pt x="267543" y="53332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CA8D108-FA76-4E3C-A955-5FA1E0F67084}"/>
              </a:ext>
            </a:extLst>
          </p:cNvPr>
          <p:cNvSpPr/>
          <p:nvPr/>
        </p:nvSpPr>
        <p:spPr>
          <a:xfrm>
            <a:off x="7762460" y="3210339"/>
            <a:ext cx="2643809" cy="555901"/>
          </a:xfrm>
          <a:custGeom>
            <a:avLst/>
            <a:gdLst>
              <a:gd name="connsiteX0" fmla="*/ 267543 w 1866929"/>
              <a:gd name="connsiteY0" fmla="*/ 533320 h 5080669"/>
              <a:gd name="connsiteX1" fmla="*/ 1599386 w 1866929"/>
              <a:gd name="connsiteY1" fmla="*/ 483625 h 5080669"/>
              <a:gd name="connsiteX2" fmla="*/ 1738534 w 1866929"/>
              <a:gd name="connsiteY2" fmla="*/ 4648120 h 5080669"/>
              <a:gd name="connsiteX3" fmla="*/ 128395 w 1866929"/>
              <a:gd name="connsiteY3" fmla="*/ 4489094 h 5080669"/>
              <a:gd name="connsiteX4" fmla="*/ 267543 w 1866929"/>
              <a:gd name="connsiteY4" fmla="*/ 533320 h 508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29" h="5080669">
                <a:moveTo>
                  <a:pt x="267543" y="533320"/>
                </a:moveTo>
                <a:cubicBezTo>
                  <a:pt x="512708" y="-134258"/>
                  <a:pt x="1354221" y="-202175"/>
                  <a:pt x="1599386" y="483625"/>
                </a:cubicBezTo>
                <a:cubicBezTo>
                  <a:pt x="1844551" y="1169425"/>
                  <a:pt x="1983699" y="3980542"/>
                  <a:pt x="1738534" y="4648120"/>
                </a:cubicBezTo>
                <a:cubicBezTo>
                  <a:pt x="1493369" y="5315698"/>
                  <a:pt x="373560" y="5169924"/>
                  <a:pt x="128395" y="4489094"/>
                </a:cubicBezTo>
                <a:cubicBezTo>
                  <a:pt x="-116770" y="3808264"/>
                  <a:pt x="22378" y="1200898"/>
                  <a:pt x="267543" y="53332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96F1A94-4A28-4636-8B5A-E3CD3D012689}"/>
              </a:ext>
            </a:extLst>
          </p:cNvPr>
          <p:cNvSpPr/>
          <p:nvPr/>
        </p:nvSpPr>
        <p:spPr>
          <a:xfrm>
            <a:off x="8707493" y="4602507"/>
            <a:ext cx="1934002" cy="555901"/>
          </a:xfrm>
          <a:custGeom>
            <a:avLst/>
            <a:gdLst>
              <a:gd name="connsiteX0" fmla="*/ 267543 w 1866929"/>
              <a:gd name="connsiteY0" fmla="*/ 533320 h 5080669"/>
              <a:gd name="connsiteX1" fmla="*/ 1599386 w 1866929"/>
              <a:gd name="connsiteY1" fmla="*/ 483625 h 5080669"/>
              <a:gd name="connsiteX2" fmla="*/ 1738534 w 1866929"/>
              <a:gd name="connsiteY2" fmla="*/ 4648120 h 5080669"/>
              <a:gd name="connsiteX3" fmla="*/ 128395 w 1866929"/>
              <a:gd name="connsiteY3" fmla="*/ 4489094 h 5080669"/>
              <a:gd name="connsiteX4" fmla="*/ 267543 w 1866929"/>
              <a:gd name="connsiteY4" fmla="*/ 533320 h 508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29" h="5080669">
                <a:moveTo>
                  <a:pt x="267543" y="533320"/>
                </a:moveTo>
                <a:cubicBezTo>
                  <a:pt x="512708" y="-134258"/>
                  <a:pt x="1354221" y="-202175"/>
                  <a:pt x="1599386" y="483625"/>
                </a:cubicBezTo>
                <a:cubicBezTo>
                  <a:pt x="1844551" y="1169425"/>
                  <a:pt x="1983699" y="3980542"/>
                  <a:pt x="1738534" y="4648120"/>
                </a:cubicBezTo>
                <a:cubicBezTo>
                  <a:pt x="1493369" y="5315698"/>
                  <a:pt x="373560" y="5169924"/>
                  <a:pt x="128395" y="4489094"/>
                </a:cubicBezTo>
                <a:cubicBezTo>
                  <a:pt x="-116770" y="3808264"/>
                  <a:pt x="22378" y="1200898"/>
                  <a:pt x="267543" y="53332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81087A7-057E-44D9-8771-BC4D20DE9CEF}"/>
              </a:ext>
            </a:extLst>
          </p:cNvPr>
          <p:cNvSpPr/>
          <p:nvPr/>
        </p:nvSpPr>
        <p:spPr>
          <a:xfrm>
            <a:off x="8299173" y="4376875"/>
            <a:ext cx="408319" cy="427383"/>
          </a:xfrm>
          <a:custGeom>
            <a:avLst/>
            <a:gdLst>
              <a:gd name="connsiteX0" fmla="*/ 267543 w 1866929"/>
              <a:gd name="connsiteY0" fmla="*/ 533320 h 5080669"/>
              <a:gd name="connsiteX1" fmla="*/ 1599386 w 1866929"/>
              <a:gd name="connsiteY1" fmla="*/ 483625 h 5080669"/>
              <a:gd name="connsiteX2" fmla="*/ 1738534 w 1866929"/>
              <a:gd name="connsiteY2" fmla="*/ 4648120 h 5080669"/>
              <a:gd name="connsiteX3" fmla="*/ 128395 w 1866929"/>
              <a:gd name="connsiteY3" fmla="*/ 4489094 h 5080669"/>
              <a:gd name="connsiteX4" fmla="*/ 267543 w 1866929"/>
              <a:gd name="connsiteY4" fmla="*/ 533320 h 5080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29" h="5080669">
                <a:moveTo>
                  <a:pt x="267543" y="533320"/>
                </a:moveTo>
                <a:cubicBezTo>
                  <a:pt x="512708" y="-134258"/>
                  <a:pt x="1354221" y="-202175"/>
                  <a:pt x="1599386" y="483625"/>
                </a:cubicBezTo>
                <a:cubicBezTo>
                  <a:pt x="1844551" y="1169425"/>
                  <a:pt x="1983699" y="3980542"/>
                  <a:pt x="1738534" y="4648120"/>
                </a:cubicBezTo>
                <a:cubicBezTo>
                  <a:pt x="1493369" y="5315698"/>
                  <a:pt x="373560" y="5169924"/>
                  <a:pt x="128395" y="4489094"/>
                </a:cubicBezTo>
                <a:cubicBezTo>
                  <a:pt x="-116770" y="3808264"/>
                  <a:pt x="22378" y="1200898"/>
                  <a:pt x="267543" y="53332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833EA1-AA03-4837-95F4-DAE1AD2FC9DE}"/>
              </a:ext>
            </a:extLst>
          </p:cNvPr>
          <p:cNvCxnSpPr/>
          <p:nvPr/>
        </p:nvCxnSpPr>
        <p:spPr>
          <a:xfrm>
            <a:off x="8015908" y="493471"/>
            <a:ext cx="1162879" cy="26040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DAB5CA-C793-4C86-A700-A67765DB7E4E}"/>
              </a:ext>
            </a:extLst>
          </p:cNvPr>
          <p:cNvCxnSpPr>
            <a:cxnSpLocks/>
          </p:cNvCxnSpPr>
          <p:nvPr/>
        </p:nvCxnSpPr>
        <p:spPr>
          <a:xfrm>
            <a:off x="8502924" y="3776869"/>
            <a:ext cx="408" cy="6000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4B709D-2A59-4D43-B781-4D241C66CF74}"/>
              </a:ext>
            </a:extLst>
          </p:cNvPr>
          <p:cNvCxnSpPr>
            <a:cxnSpLocks/>
          </p:cNvCxnSpPr>
          <p:nvPr/>
        </p:nvCxnSpPr>
        <p:spPr>
          <a:xfrm>
            <a:off x="8502924" y="4880457"/>
            <a:ext cx="581440" cy="964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00DC50-09AF-47F3-9566-C743B22241A9}"/>
              </a:ext>
            </a:extLst>
          </p:cNvPr>
          <p:cNvCxnSpPr>
            <a:cxnSpLocks/>
          </p:cNvCxnSpPr>
          <p:nvPr/>
        </p:nvCxnSpPr>
        <p:spPr>
          <a:xfrm flipV="1">
            <a:off x="4582343" y="798523"/>
            <a:ext cx="2749841" cy="12383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39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66504-1CC2-43B7-BDE0-6ACC9037B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9" r="50000" b="7101"/>
          <a:stretch/>
        </p:blipFill>
        <p:spPr>
          <a:xfrm>
            <a:off x="367747" y="119269"/>
            <a:ext cx="3949148" cy="6460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BBB8C-0E11-45EB-B822-D08BC073B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59" t="17971" r="30869" b="24348"/>
          <a:stretch/>
        </p:blipFill>
        <p:spPr>
          <a:xfrm>
            <a:off x="6634369" y="119268"/>
            <a:ext cx="4263888" cy="264381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1887EE1-A34A-483B-BB87-B26A64AA3FFC}"/>
              </a:ext>
            </a:extLst>
          </p:cNvPr>
          <p:cNvSpPr/>
          <p:nvPr/>
        </p:nvSpPr>
        <p:spPr>
          <a:xfrm>
            <a:off x="162338" y="119268"/>
            <a:ext cx="4263888" cy="2007705"/>
          </a:xfrm>
          <a:custGeom>
            <a:avLst/>
            <a:gdLst>
              <a:gd name="connsiteX0" fmla="*/ 298218 w 4772607"/>
              <a:gd name="connsiteY0" fmla="*/ 153792 h 2209283"/>
              <a:gd name="connsiteX1" fmla="*/ 4353383 w 4772607"/>
              <a:gd name="connsiteY1" fmla="*/ 203487 h 2209283"/>
              <a:gd name="connsiteX2" fmla="*/ 4174479 w 4772607"/>
              <a:gd name="connsiteY2" fmla="*/ 2141618 h 2209283"/>
              <a:gd name="connsiteX3" fmla="*/ 198827 w 4772607"/>
              <a:gd name="connsiteY3" fmla="*/ 1614844 h 2209283"/>
              <a:gd name="connsiteX4" fmla="*/ 556636 w 4772607"/>
              <a:gd name="connsiteY4" fmla="*/ 133913 h 2209283"/>
              <a:gd name="connsiteX5" fmla="*/ 556636 w 4772607"/>
              <a:gd name="connsiteY5" fmla="*/ 133913 h 2209283"/>
              <a:gd name="connsiteX6" fmla="*/ 586453 w 4772607"/>
              <a:gd name="connsiteY6" fmla="*/ 153792 h 220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2607" h="2209283">
                <a:moveTo>
                  <a:pt x="298218" y="153792"/>
                </a:moveTo>
                <a:cubicBezTo>
                  <a:pt x="2002779" y="12987"/>
                  <a:pt x="3707340" y="-127817"/>
                  <a:pt x="4353383" y="203487"/>
                </a:cubicBezTo>
                <a:cubicBezTo>
                  <a:pt x="4999426" y="534791"/>
                  <a:pt x="4866905" y="1906392"/>
                  <a:pt x="4174479" y="2141618"/>
                </a:cubicBezTo>
                <a:cubicBezTo>
                  <a:pt x="3482053" y="2376844"/>
                  <a:pt x="801801" y="1949461"/>
                  <a:pt x="198827" y="1614844"/>
                </a:cubicBezTo>
                <a:cubicBezTo>
                  <a:pt x="-404147" y="1280227"/>
                  <a:pt x="556636" y="133913"/>
                  <a:pt x="556636" y="133913"/>
                </a:cubicBezTo>
                <a:lnTo>
                  <a:pt x="556636" y="133913"/>
                </a:lnTo>
                <a:lnTo>
                  <a:pt x="586453" y="15379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DEEE5-69A0-495C-9154-DCCE7588F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7" t="18675" r="34131" b="25507"/>
          <a:stretch/>
        </p:blipFill>
        <p:spPr>
          <a:xfrm>
            <a:off x="8458200" y="3006582"/>
            <a:ext cx="3511826" cy="375202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442686-7D03-49AF-A702-7607B8EE2F6C}"/>
              </a:ext>
            </a:extLst>
          </p:cNvPr>
          <p:cNvSpPr/>
          <p:nvPr/>
        </p:nvSpPr>
        <p:spPr>
          <a:xfrm>
            <a:off x="6970676" y="272255"/>
            <a:ext cx="1335089" cy="532815"/>
          </a:xfrm>
          <a:custGeom>
            <a:avLst/>
            <a:gdLst>
              <a:gd name="connsiteX0" fmla="*/ 84622 w 1335089"/>
              <a:gd name="connsiteY0" fmla="*/ 33541 h 532815"/>
              <a:gd name="connsiteX1" fmla="*/ 1197804 w 1335089"/>
              <a:gd name="connsiteY1" fmla="*/ 83237 h 532815"/>
              <a:gd name="connsiteX2" fmla="*/ 1207744 w 1335089"/>
              <a:gd name="connsiteY2" fmla="*/ 470863 h 532815"/>
              <a:gd name="connsiteX3" fmla="*/ 203891 w 1335089"/>
              <a:gd name="connsiteY3" fmla="*/ 490741 h 532815"/>
              <a:gd name="connsiteX4" fmla="*/ 84622 w 1335089"/>
              <a:gd name="connsiteY4" fmla="*/ 33541 h 53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089" h="532815">
                <a:moveTo>
                  <a:pt x="84622" y="33541"/>
                </a:moveTo>
                <a:cubicBezTo>
                  <a:pt x="250274" y="-34376"/>
                  <a:pt x="1010617" y="10350"/>
                  <a:pt x="1197804" y="83237"/>
                </a:cubicBezTo>
                <a:cubicBezTo>
                  <a:pt x="1384991" y="156124"/>
                  <a:pt x="1373396" y="402946"/>
                  <a:pt x="1207744" y="470863"/>
                </a:cubicBezTo>
                <a:cubicBezTo>
                  <a:pt x="1042092" y="538780"/>
                  <a:pt x="391078" y="558658"/>
                  <a:pt x="203891" y="490741"/>
                </a:cubicBezTo>
                <a:cubicBezTo>
                  <a:pt x="16704" y="422824"/>
                  <a:pt x="-81030" y="101458"/>
                  <a:pt x="84622" y="3354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738304-2C2B-4458-BD07-1E0FF334FEA3}"/>
              </a:ext>
            </a:extLst>
          </p:cNvPr>
          <p:cNvSpPr/>
          <p:nvPr/>
        </p:nvSpPr>
        <p:spPr>
          <a:xfrm>
            <a:off x="8835887" y="4455032"/>
            <a:ext cx="804967" cy="927359"/>
          </a:xfrm>
          <a:custGeom>
            <a:avLst/>
            <a:gdLst>
              <a:gd name="connsiteX0" fmla="*/ 84622 w 1335089"/>
              <a:gd name="connsiteY0" fmla="*/ 33541 h 532815"/>
              <a:gd name="connsiteX1" fmla="*/ 1197804 w 1335089"/>
              <a:gd name="connsiteY1" fmla="*/ 83237 h 532815"/>
              <a:gd name="connsiteX2" fmla="*/ 1207744 w 1335089"/>
              <a:gd name="connsiteY2" fmla="*/ 470863 h 532815"/>
              <a:gd name="connsiteX3" fmla="*/ 203891 w 1335089"/>
              <a:gd name="connsiteY3" fmla="*/ 490741 h 532815"/>
              <a:gd name="connsiteX4" fmla="*/ 84622 w 1335089"/>
              <a:gd name="connsiteY4" fmla="*/ 33541 h 53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089" h="532815">
                <a:moveTo>
                  <a:pt x="84622" y="33541"/>
                </a:moveTo>
                <a:cubicBezTo>
                  <a:pt x="250274" y="-34376"/>
                  <a:pt x="1010617" y="10350"/>
                  <a:pt x="1197804" y="83237"/>
                </a:cubicBezTo>
                <a:cubicBezTo>
                  <a:pt x="1384991" y="156124"/>
                  <a:pt x="1373396" y="402946"/>
                  <a:pt x="1207744" y="470863"/>
                </a:cubicBezTo>
                <a:cubicBezTo>
                  <a:pt x="1042092" y="538780"/>
                  <a:pt x="391078" y="558658"/>
                  <a:pt x="203891" y="490741"/>
                </a:cubicBezTo>
                <a:cubicBezTo>
                  <a:pt x="16704" y="422824"/>
                  <a:pt x="-81030" y="101458"/>
                  <a:pt x="84622" y="3354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E45455-D29B-4608-A82E-A07CB0D195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18" t="20870" r="29647" b="25507"/>
          <a:stretch/>
        </p:blipFill>
        <p:spPr>
          <a:xfrm>
            <a:off x="2708412" y="2524540"/>
            <a:ext cx="4929809" cy="410610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4754C3-A07C-43C4-A33A-B1878D65A6E1}"/>
              </a:ext>
            </a:extLst>
          </p:cNvPr>
          <p:cNvCxnSpPr>
            <a:cxnSpLocks/>
          </p:cNvCxnSpPr>
          <p:nvPr/>
        </p:nvCxnSpPr>
        <p:spPr>
          <a:xfrm>
            <a:off x="3223589" y="1760471"/>
            <a:ext cx="1479276" cy="1002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97CAD1C-73BE-4CFB-A333-FE19E001495D}"/>
              </a:ext>
            </a:extLst>
          </p:cNvPr>
          <p:cNvSpPr/>
          <p:nvPr/>
        </p:nvSpPr>
        <p:spPr>
          <a:xfrm>
            <a:off x="4702866" y="2763077"/>
            <a:ext cx="1556926" cy="1749287"/>
          </a:xfrm>
          <a:custGeom>
            <a:avLst/>
            <a:gdLst>
              <a:gd name="connsiteX0" fmla="*/ 84622 w 1335089"/>
              <a:gd name="connsiteY0" fmla="*/ 33541 h 532815"/>
              <a:gd name="connsiteX1" fmla="*/ 1197804 w 1335089"/>
              <a:gd name="connsiteY1" fmla="*/ 83237 h 532815"/>
              <a:gd name="connsiteX2" fmla="*/ 1207744 w 1335089"/>
              <a:gd name="connsiteY2" fmla="*/ 470863 h 532815"/>
              <a:gd name="connsiteX3" fmla="*/ 203891 w 1335089"/>
              <a:gd name="connsiteY3" fmla="*/ 490741 h 532815"/>
              <a:gd name="connsiteX4" fmla="*/ 84622 w 1335089"/>
              <a:gd name="connsiteY4" fmla="*/ 33541 h 53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089" h="532815">
                <a:moveTo>
                  <a:pt x="84622" y="33541"/>
                </a:moveTo>
                <a:cubicBezTo>
                  <a:pt x="250274" y="-34376"/>
                  <a:pt x="1010617" y="10350"/>
                  <a:pt x="1197804" y="83237"/>
                </a:cubicBezTo>
                <a:cubicBezTo>
                  <a:pt x="1384991" y="156124"/>
                  <a:pt x="1373396" y="402946"/>
                  <a:pt x="1207744" y="470863"/>
                </a:cubicBezTo>
                <a:cubicBezTo>
                  <a:pt x="1042092" y="538780"/>
                  <a:pt x="391078" y="558658"/>
                  <a:pt x="203891" y="490741"/>
                </a:cubicBezTo>
                <a:cubicBezTo>
                  <a:pt x="16704" y="422824"/>
                  <a:pt x="-81030" y="101458"/>
                  <a:pt x="84622" y="3354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CDC5DE-8F13-4FDC-92A5-6CCB43A35E3F}"/>
              </a:ext>
            </a:extLst>
          </p:cNvPr>
          <p:cNvCxnSpPr>
            <a:cxnSpLocks/>
          </p:cNvCxnSpPr>
          <p:nvPr/>
        </p:nvCxnSpPr>
        <p:spPr>
          <a:xfrm flipV="1">
            <a:off x="7079771" y="805070"/>
            <a:ext cx="558451" cy="22884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4E7F6CC-50C1-4C9D-9D76-136B730C7CE9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291010" y="3432459"/>
            <a:ext cx="1595898" cy="10809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EBBA802-478E-4DE9-9B87-57DC67D2CE2B}"/>
              </a:ext>
            </a:extLst>
          </p:cNvPr>
          <p:cNvSpPr/>
          <p:nvPr/>
        </p:nvSpPr>
        <p:spPr>
          <a:xfrm>
            <a:off x="8766313" y="3421998"/>
            <a:ext cx="1212573" cy="927359"/>
          </a:xfrm>
          <a:custGeom>
            <a:avLst/>
            <a:gdLst>
              <a:gd name="connsiteX0" fmla="*/ 84622 w 1335089"/>
              <a:gd name="connsiteY0" fmla="*/ 33541 h 532815"/>
              <a:gd name="connsiteX1" fmla="*/ 1197804 w 1335089"/>
              <a:gd name="connsiteY1" fmla="*/ 83237 h 532815"/>
              <a:gd name="connsiteX2" fmla="*/ 1207744 w 1335089"/>
              <a:gd name="connsiteY2" fmla="*/ 470863 h 532815"/>
              <a:gd name="connsiteX3" fmla="*/ 203891 w 1335089"/>
              <a:gd name="connsiteY3" fmla="*/ 490741 h 532815"/>
              <a:gd name="connsiteX4" fmla="*/ 84622 w 1335089"/>
              <a:gd name="connsiteY4" fmla="*/ 33541 h 53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089" h="532815">
                <a:moveTo>
                  <a:pt x="84622" y="33541"/>
                </a:moveTo>
                <a:cubicBezTo>
                  <a:pt x="250274" y="-34376"/>
                  <a:pt x="1010617" y="10350"/>
                  <a:pt x="1197804" y="83237"/>
                </a:cubicBezTo>
                <a:cubicBezTo>
                  <a:pt x="1384991" y="156124"/>
                  <a:pt x="1373396" y="402946"/>
                  <a:pt x="1207744" y="470863"/>
                </a:cubicBezTo>
                <a:cubicBezTo>
                  <a:pt x="1042092" y="538780"/>
                  <a:pt x="391078" y="558658"/>
                  <a:pt x="203891" y="490741"/>
                </a:cubicBezTo>
                <a:cubicBezTo>
                  <a:pt x="16704" y="422824"/>
                  <a:pt x="-81030" y="101458"/>
                  <a:pt x="84622" y="3354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26AF2B-197E-4B49-AC27-F08B669936CA}"/>
              </a:ext>
            </a:extLst>
          </p:cNvPr>
          <p:cNvCxnSpPr>
            <a:cxnSpLocks/>
          </p:cNvCxnSpPr>
          <p:nvPr/>
        </p:nvCxnSpPr>
        <p:spPr>
          <a:xfrm>
            <a:off x="7389735" y="3429000"/>
            <a:ext cx="1404902" cy="3394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765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FAB96-F8B5-47D3-A7CB-E3F16FF06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32405"/>
            <a:ext cx="10515600" cy="1499617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Uji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Homogenitas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81000" lvl="1" indent="0" algn="just">
              <a:buFont typeface="Wingdings" panose="05000000000000000000" pitchFamily="2" charset="2"/>
              <a:buNone/>
              <a:defRPr/>
            </a:pP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H0 :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Proporsi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variabel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baris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sama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dengan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proporsi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variabel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lajur</a:t>
            </a:r>
            <a:endParaRPr lang="en-MY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81000" lvl="1" indent="0" algn="just">
              <a:buFont typeface="Wingdings" panose="05000000000000000000" pitchFamily="2" charset="2"/>
              <a:buNone/>
              <a:defRPr/>
            </a:pP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H1 :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Proporsi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variabel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baris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berbeda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dengan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proporsi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variabel</a:t>
            </a:r>
            <a:r>
              <a:rPr lang="en-MY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MY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lajur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E2E79E-5565-4D88-A121-E5BD812F0091}"/>
              </a:ext>
            </a:extLst>
          </p:cNvPr>
          <p:cNvSpPr txBox="1"/>
          <p:nvPr/>
        </p:nvSpPr>
        <p:spPr>
          <a:xfrm>
            <a:off x="1302026" y="2558333"/>
            <a:ext cx="9587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Dari </a:t>
            </a:r>
            <a:r>
              <a:rPr lang="en-US" dirty="0" err="1"/>
              <a:t>sampel</a:t>
            </a:r>
            <a:r>
              <a:rPr lang="en-US" dirty="0"/>
              <a:t>  </a:t>
            </a:r>
            <a:r>
              <a:rPr lang="en-US" dirty="0" err="1"/>
              <a:t>sebanyak</a:t>
            </a:r>
            <a:r>
              <a:rPr lang="en-US" dirty="0"/>
              <a:t> 500 orang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150 orang </a:t>
            </a:r>
            <a:r>
              <a:rPr lang="en-US" dirty="0" err="1"/>
              <a:t>laki-laki</a:t>
            </a:r>
            <a:r>
              <a:rPr lang="en-US" dirty="0"/>
              <a:t> </a:t>
            </a:r>
            <a:r>
              <a:rPr lang="en-US" dirty="0" err="1"/>
              <a:t>berkeluarga</a:t>
            </a:r>
            <a:r>
              <a:rPr lang="en-US" dirty="0"/>
              <a:t>, 100 orang </a:t>
            </a:r>
            <a:r>
              <a:rPr lang="en-US" dirty="0" err="1"/>
              <a:t>wanita</a:t>
            </a:r>
            <a:r>
              <a:rPr lang="en-US" dirty="0"/>
              <a:t> </a:t>
            </a:r>
            <a:r>
              <a:rPr lang="en-US" dirty="0" err="1"/>
              <a:t>berkeluarga</a:t>
            </a:r>
            <a:r>
              <a:rPr lang="en-US" dirty="0"/>
              <a:t>, 150 orang </a:t>
            </a:r>
            <a:r>
              <a:rPr lang="en-US" dirty="0" err="1"/>
              <a:t>laki-laki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berkeluarga</a:t>
            </a:r>
            <a:r>
              <a:rPr lang="en-US" dirty="0"/>
              <a:t>, dan 100 orang </a:t>
            </a:r>
            <a:r>
              <a:rPr lang="en-US" dirty="0" err="1"/>
              <a:t>perempuan</a:t>
            </a:r>
            <a:r>
              <a:rPr lang="en-US" dirty="0"/>
              <a:t> </a:t>
            </a:r>
            <a:r>
              <a:rPr lang="en-US" dirty="0" err="1"/>
              <a:t>belum</a:t>
            </a:r>
            <a:r>
              <a:rPr lang="en-US" dirty="0"/>
              <a:t> </a:t>
            </a:r>
            <a:r>
              <a:rPr lang="en-US" dirty="0" err="1"/>
              <a:t>berkeluarga</a:t>
            </a:r>
            <a:r>
              <a:rPr lang="en-US" dirty="0"/>
              <a:t>.</a:t>
            </a:r>
          </a:p>
          <a:p>
            <a:r>
              <a:rPr lang="en-US" dirty="0" err="1"/>
              <a:t>Masing-masing</a:t>
            </a:r>
            <a:r>
              <a:rPr lang="en-US" dirty="0"/>
              <a:t> </a:t>
            </a:r>
            <a:r>
              <a:rPr lang="en-US" dirty="0" err="1"/>
              <a:t>ditanyakan</a:t>
            </a:r>
            <a:r>
              <a:rPr lang="en-US" dirty="0"/>
              <a:t> </a:t>
            </a:r>
            <a:r>
              <a:rPr lang="en-US" dirty="0" err="1"/>
              <a:t>tipe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yang </a:t>
            </a:r>
            <a:r>
              <a:rPr lang="en-US" dirty="0" err="1"/>
              <a:t>disukainya</a:t>
            </a:r>
            <a:r>
              <a:rPr lang="en-US" dirty="0"/>
              <a:t> dan </a:t>
            </a:r>
            <a:r>
              <a:rPr lang="en-US" dirty="0" err="1"/>
              <a:t>diperoleh</a:t>
            </a:r>
            <a:r>
              <a:rPr lang="en-US" dirty="0"/>
              <a:t> data 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711EB44-E7A7-4D6C-A720-BAD6D67EC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72168"/>
              </p:ext>
            </p:extLst>
          </p:nvPr>
        </p:nvGraphicFramePr>
        <p:xfrm>
          <a:off x="1421694" y="4015999"/>
          <a:ext cx="8408108" cy="221996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061218">
                  <a:extLst>
                    <a:ext uri="{9D8B030D-6E8A-4147-A177-3AD203B41FA5}">
                      <a16:colId xmlns:a16="http://schemas.microsoft.com/office/drawing/2014/main" val="2787523277"/>
                    </a:ext>
                  </a:extLst>
                </a:gridCol>
                <a:gridCol w="1347792">
                  <a:extLst>
                    <a:ext uri="{9D8B030D-6E8A-4147-A177-3AD203B41FA5}">
                      <a16:colId xmlns:a16="http://schemas.microsoft.com/office/drawing/2014/main" val="3790500180"/>
                    </a:ext>
                  </a:extLst>
                </a:gridCol>
                <a:gridCol w="1223628">
                  <a:extLst>
                    <a:ext uri="{9D8B030D-6E8A-4147-A177-3AD203B41FA5}">
                      <a16:colId xmlns:a16="http://schemas.microsoft.com/office/drawing/2014/main" val="887746811"/>
                    </a:ext>
                  </a:extLst>
                </a:gridCol>
                <a:gridCol w="1192254">
                  <a:extLst>
                    <a:ext uri="{9D8B030D-6E8A-4147-A177-3AD203B41FA5}">
                      <a16:colId xmlns:a16="http://schemas.microsoft.com/office/drawing/2014/main" val="1135368487"/>
                    </a:ext>
                  </a:extLst>
                </a:gridCol>
                <a:gridCol w="1255004">
                  <a:extLst>
                    <a:ext uri="{9D8B030D-6E8A-4147-A177-3AD203B41FA5}">
                      <a16:colId xmlns:a16="http://schemas.microsoft.com/office/drawing/2014/main" val="101509050"/>
                    </a:ext>
                  </a:extLst>
                </a:gridCol>
                <a:gridCol w="1328212">
                  <a:extLst>
                    <a:ext uri="{9D8B030D-6E8A-4147-A177-3AD203B41FA5}">
                      <a16:colId xmlns:a16="http://schemas.microsoft.com/office/drawing/2014/main" val="875135714"/>
                    </a:ext>
                  </a:extLst>
                </a:gridCol>
              </a:tblGrid>
              <a:tr h="29221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MINIBUS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SEDAN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JEEP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748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Laki-laki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kawin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532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Perempuan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kawin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488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Laki-laki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lajang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809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Perempuan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lajang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805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809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449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5EB2A7-40B6-4BD3-82F1-E469F126D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375384"/>
              </p:ext>
            </p:extLst>
          </p:nvPr>
        </p:nvGraphicFramePr>
        <p:xfrm>
          <a:off x="3935896" y="431464"/>
          <a:ext cx="8110335" cy="2875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3110">
                  <a:extLst>
                    <a:ext uri="{9D8B030D-6E8A-4147-A177-3AD203B41FA5}">
                      <a16:colId xmlns:a16="http://schemas.microsoft.com/office/drawing/2014/main" val="3250208455"/>
                    </a:ext>
                  </a:extLst>
                </a:gridCol>
                <a:gridCol w="1693110">
                  <a:extLst>
                    <a:ext uri="{9D8B030D-6E8A-4147-A177-3AD203B41FA5}">
                      <a16:colId xmlns:a16="http://schemas.microsoft.com/office/drawing/2014/main" val="3297290241"/>
                    </a:ext>
                  </a:extLst>
                </a:gridCol>
                <a:gridCol w="944823">
                  <a:extLst>
                    <a:ext uri="{9D8B030D-6E8A-4147-A177-3AD203B41FA5}">
                      <a16:colId xmlns:a16="http://schemas.microsoft.com/office/drawing/2014/main" val="131154906"/>
                    </a:ext>
                  </a:extLst>
                </a:gridCol>
                <a:gridCol w="944823">
                  <a:extLst>
                    <a:ext uri="{9D8B030D-6E8A-4147-A177-3AD203B41FA5}">
                      <a16:colId xmlns:a16="http://schemas.microsoft.com/office/drawing/2014/main" val="2593804013"/>
                    </a:ext>
                  </a:extLst>
                </a:gridCol>
                <a:gridCol w="944823">
                  <a:extLst>
                    <a:ext uri="{9D8B030D-6E8A-4147-A177-3AD203B41FA5}">
                      <a16:colId xmlns:a16="http://schemas.microsoft.com/office/drawing/2014/main" val="70005367"/>
                    </a:ext>
                  </a:extLst>
                </a:gridCol>
                <a:gridCol w="944823">
                  <a:extLst>
                    <a:ext uri="{9D8B030D-6E8A-4147-A177-3AD203B41FA5}">
                      <a16:colId xmlns:a16="http://schemas.microsoft.com/office/drawing/2014/main" val="2578619645"/>
                    </a:ext>
                  </a:extLst>
                </a:gridCol>
                <a:gridCol w="944823">
                  <a:extLst>
                    <a:ext uri="{9D8B030D-6E8A-4147-A177-3AD203B41FA5}">
                      <a16:colId xmlns:a16="http://schemas.microsoft.com/office/drawing/2014/main" val="940906780"/>
                    </a:ext>
                  </a:extLst>
                </a:gridCol>
              </a:tblGrid>
              <a:tr h="0">
                <a:tc gridSpan="7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kelamwin * mobil Crosstabulation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09243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Count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68875"/>
                  </a:ext>
                </a:extLst>
              </a:tr>
              <a:tr h="0">
                <a:tc rowSpan="2"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mobil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3220225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minibus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sedan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jeep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van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38159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kelamwin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laki-laki kawin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68966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perempuan kawin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769767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laki-laki lajang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50447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perempuan lajang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013841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500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27496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41127B-5B94-433C-93B2-A76D82B46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474544"/>
              </p:ext>
            </p:extLst>
          </p:nvPr>
        </p:nvGraphicFramePr>
        <p:xfrm>
          <a:off x="3935896" y="3551381"/>
          <a:ext cx="8110334" cy="2304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8189">
                  <a:extLst>
                    <a:ext uri="{9D8B030D-6E8A-4147-A177-3AD203B41FA5}">
                      <a16:colId xmlns:a16="http://schemas.microsoft.com/office/drawing/2014/main" val="499307933"/>
                    </a:ext>
                  </a:extLst>
                </a:gridCol>
                <a:gridCol w="1392752">
                  <a:extLst>
                    <a:ext uri="{9D8B030D-6E8A-4147-A177-3AD203B41FA5}">
                      <a16:colId xmlns:a16="http://schemas.microsoft.com/office/drawing/2014/main" val="191639250"/>
                    </a:ext>
                  </a:extLst>
                </a:gridCol>
                <a:gridCol w="1392752">
                  <a:extLst>
                    <a:ext uri="{9D8B030D-6E8A-4147-A177-3AD203B41FA5}">
                      <a16:colId xmlns:a16="http://schemas.microsoft.com/office/drawing/2014/main" val="1480921322"/>
                    </a:ext>
                  </a:extLst>
                </a:gridCol>
                <a:gridCol w="1996641">
                  <a:extLst>
                    <a:ext uri="{9D8B030D-6E8A-4147-A177-3AD203B41FA5}">
                      <a16:colId xmlns:a16="http://schemas.microsoft.com/office/drawing/2014/main" val="2249039790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Chi-Square Tests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390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Value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Asymptotic Significance (2-sided)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66125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Pearson Chi-Square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30.713</a:t>
                      </a:r>
                      <a:r>
                        <a:rPr lang="en-US" sz="1600" baseline="30000">
                          <a:effectLst/>
                        </a:rPr>
                        <a:t>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10310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Likelihood Ratio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30.499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019841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Linear-by-Linear Association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8.816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124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 of Valid Cases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4624008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a. 0 cells (0.0%) have expected count less than 5. The minimum expected count is 6.00.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49350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352401E-B8FA-4423-A280-A4822D9A0D7E}"/>
              </a:ext>
            </a:extLst>
          </p:cNvPr>
          <p:cNvSpPr txBox="1"/>
          <p:nvPr/>
        </p:nvSpPr>
        <p:spPr>
          <a:xfrm>
            <a:off x="457200" y="630142"/>
            <a:ext cx="3200400" cy="50167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Langkah yang </a:t>
            </a:r>
            <a:r>
              <a:rPr lang="en-US" sz="3200" dirty="0" err="1"/>
              <a:t>dilakukan</a:t>
            </a:r>
            <a:r>
              <a:rPr lang="en-US" sz="3200" dirty="0"/>
              <a:t> </a:t>
            </a:r>
            <a:r>
              <a:rPr lang="en-US" sz="3200" dirty="0" err="1"/>
              <a:t>sama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uji </a:t>
            </a:r>
            <a:r>
              <a:rPr lang="en-US" sz="3200" dirty="0" err="1"/>
              <a:t>independensi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menjadi</a:t>
            </a:r>
            <a:r>
              <a:rPr lang="en-US" sz="3200" dirty="0"/>
              <a:t> </a:t>
            </a:r>
            <a:r>
              <a:rPr lang="en-US" sz="3200" dirty="0" err="1"/>
              <a:t>lebih</a:t>
            </a:r>
            <a:r>
              <a:rPr lang="en-US" sz="3200" dirty="0"/>
              <a:t> simple </a:t>
            </a:r>
            <a:r>
              <a:rPr lang="en-US" sz="3200" dirty="0" err="1"/>
              <a:t>karena</a:t>
            </a:r>
            <a:r>
              <a:rPr lang="en-US" sz="3200" dirty="0"/>
              <a:t> </a:t>
            </a:r>
            <a:r>
              <a:rPr lang="en-US" sz="3200" dirty="0" err="1"/>
              <a:t>disengaja</a:t>
            </a:r>
            <a:r>
              <a:rPr lang="en-US" sz="3200" dirty="0"/>
              <a:t> </a:t>
            </a:r>
            <a:r>
              <a:rPr lang="en-US" sz="3200" dirty="0" err="1"/>
              <a:t>tanpa</a:t>
            </a:r>
            <a:r>
              <a:rPr lang="en-US" sz="3200" dirty="0"/>
              <a:t> </a:t>
            </a:r>
            <a:r>
              <a:rPr lang="en-US" sz="3200" dirty="0" err="1"/>
              <a:t>persentase</a:t>
            </a:r>
            <a:r>
              <a:rPr lang="en-US" sz="3200" dirty="0"/>
              <a:t> dan </a:t>
            </a:r>
            <a:r>
              <a:rPr lang="en-US" sz="3200" dirty="0" err="1"/>
              <a:t>tanpa</a:t>
            </a:r>
            <a:r>
              <a:rPr lang="en-US" sz="3200" dirty="0"/>
              <a:t> </a:t>
            </a:r>
            <a:r>
              <a:rPr lang="en-US" sz="3200" dirty="0" err="1"/>
              <a:t>nilai</a:t>
            </a:r>
            <a:r>
              <a:rPr lang="en-US" sz="3200" dirty="0"/>
              <a:t> </a:t>
            </a:r>
            <a:r>
              <a:rPr lang="en-US" sz="3200" dirty="0" err="1"/>
              <a:t>ekspektasi</a:t>
            </a:r>
            <a:endParaRPr lang="en-US" sz="320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EA5163-DC0F-4A11-9104-5295D0A5D354}"/>
              </a:ext>
            </a:extLst>
          </p:cNvPr>
          <p:cNvSpPr/>
          <p:nvPr/>
        </p:nvSpPr>
        <p:spPr>
          <a:xfrm>
            <a:off x="11215559" y="4343400"/>
            <a:ext cx="985982" cy="492744"/>
          </a:xfrm>
          <a:custGeom>
            <a:avLst/>
            <a:gdLst>
              <a:gd name="connsiteX0" fmla="*/ 790911 w 985982"/>
              <a:gd name="connsiteY0" fmla="*/ 18002 h 679711"/>
              <a:gd name="connsiteX1" fmla="*/ 5719 w 985982"/>
              <a:gd name="connsiteY1" fmla="*/ 326115 h 679711"/>
              <a:gd name="connsiteX2" fmla="*/ 462919 w 985982"/>
              <a:gd name="connsiteY2" fmla="*/ 673984 h 679711"/>
              <a:gd name="connsiteX3" fmla="*/ 969815 w 985982"/>
              <a:gd name="connsiteY3" fmla="*/ 505019 h 679711"/>
              <a:gd name="connsiteX4" fmla="*/ 850545 w 985982"/>
              <a:gd name="connsiteY4" fmla="*/ 27941 h 679711"/>
              <a:gd name="connsiteX5" fmla="*/ 751154 w 985982"/>
              <a:gd name="connsiteY5" fmla="*/ 97515 h 67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5982" h="679711">
                <a:moveTo>
                  <a:pt x="790911" y="18002"/>
                </a:moveTo>
                <a:cubicBezTo>
                  <a:pt x="425647" y="117393"/>
                  <a:pt x="60384" y="216785"/>
                  <a:pt x="5719" y="326115"/>
                </a:cubicBezTo>
                <a:cubicBezTo>
                  <a:pt x="-48946" y="435445"/>
                  <a:pt x="302236" y="644167"/>
                  <a:pt x="462919" y="673984"/>
                </a:cubicBezTo>
                <a:cubicBezTo>
                  <a:pt x="623602" y="703801"/>
                  <a:pt x="905211" y="612693"/>
                  <a:pt x="969815" y="505019"/>
                </a:cubicBezTo>
                <a:cubicBezTo>
                  <a:pt x="1034419" y="397345"/>
                  <a:pt x="886988" y="95858"/>
                  <a:pt x="850545" y="27941"/>
                </a:cubicBezTo>
                <a:cubicBezTo>
                  <a:pt x="814102" y="-39976"/>
                  <a:pt x="782628" y="28769"/>
                  <a:pt x="751154" y="97515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53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CDCC92-5387-41AA-86A7-C60680BAC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877526"/>
              </p:ext>
            </p:extLst>
          </p:nvPr>
        </p:nvGraphicFramePr>
        <p:xfrm>
          <a:off x="5768009" y="1098042"/>
          <a:ext cx="6327915" cy="23309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5583">
                  <a:extLst>
                    <a:ext uri="{9D8B030D-6E8A-4147-A177-3AD203B41FA5}">
                      <a16:colId xmlns:a16="http://schemas.microsoft.com/office/drawing/2014/main" val="1548166454"/>
                    </a:ext>
                  </a:extLst>
                </a:gridCol>
                <a:gridCol w="1265583">
                  <a:extLst>
                    <a:ext uri="{9D8B030D-6E8A-4147-A177-3AD203B41FA5}">
                      <a16:colId xmlns:a16="http://schemas.microsoft.com/office/drawing/2014/main" val="1005178074"/>
                    </a:ext>
                  </a:extLst>
                </a:gridCol>
                <a:gridCol w="1265583">
                  <a:extLst>
                    <a:ext uri="{9D8B030D-6E8A-4147-A177-3AD203B41FA5}">
                      <a16:colId xmlns:a16="http://schemas.microsoft.com/office/drawing/2014/main" val="4167482712"/>
                    </a:ext>
                  </a:extLst>
                </a:gridCol>
                <a:gridCol w="1265583">
                  <a:extLst>
                    <a:ext uri="{9D8B030D-6E8A-4147-A177-3AD203B41FA5}">
                      <a16:colId xmlns:a16="http://schemas.microsoft.com/office/drawing/2014/main" val="1520622916"/>
                    </a:ext>
                  </a:extLst>
                </a:gridCol>
                <a:gridCol w="1265583">
                  <a:extLst>
                    <a:ext uri="{9D8B030D-6E8A-4147-A177-3AD203B41FA5}">
                      <a16:colId xmlns:a16="http://schemas.microsoft.com/office/drawing/2014/main" val="2063772466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Ranks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90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poksiswa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 Rank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Sum of Ranks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21794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mandiri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tanpa bimbingan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12.38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148.50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0479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dengan bimbingan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10.45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104.50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842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69594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FA2736-D04A-4F3B-90FE-197E6DB5D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447058"/>
              </p:ext>
            </p:extLst>
          </p:nvPr>
        </p:nvGraphicFramePr>
        <p:xfrm>
          <a:off x="5768009" y="3887669"/>
          <a:ext cx="6327916" cy="2539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63958">
                  <a:extLst>
                    <a:ext uri="{9D8B030D-6E8A-4147-A177-3AD203B41FA5}">
                      <a16:colId xmlns:a16="http://schemas.microsoft.com/office/drawing/2014/main" val="4251918457"/>
                    </a:ext>
                  </a:extLst>
                </a:gridCol>
                <a:gridCol w="3163958">
                  <a:extLst>
                    <a:ext uri="{9D8B030D-6E8A-4147-A177-3AD203B41FA5}">
                      <a16:colId xmlns:a16="http://schemas.microsoft.com/office/drawing/2014/main" val="52231056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Test Statistics</a:t>
                      </a:r>
                      <a:r>
                        <a:rPr lang="en-US" sz="2400" baseline="30000">
                          <a:effectLst/>
                        </a:rPr>
                        <a:t>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50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mandiri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619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Mann-Whitney 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49.500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014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Wilcoxon W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104.500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3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Z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-.693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673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Asymp. Sig. (2-tailed)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.488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188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Exact Sig. [2*(1-tailed Sig.)]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.497</a:t>
                      </a:r>
                      <a:r>
                        <a:rPr lang="en-US" sz="1600" baseline="30000">
                          <a:effectLst/>
                        </a:rPr>
                        <a:t>b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60162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a. Grouping Variable: poksiswa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1729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b. Not corrected for ties.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7420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334C2C-4350-4F32-8521-382986D2F26E}"/>
              </a:ext>
            </a:extLst>
          </p:cNvPr>
          <p:cNvSpPr txBox="1"/>
          <p:nvPr/>
        </p:nvSpPr>
        <p:spPr>
          <a:xfrm>
            <a:off x="3962400" y="240224"/>
            <a:ext cx="4999383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Uji Mann-Whitney (Wilcoxon)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2F378-3D95-46BF-9929-7EFACA00CBEE}"/>
              </a:ext>
            </a:extLst>
          </p:cNvPr>
          <p:cNvSpPr txBox="1"/>
          <p:nvPr/>
        </p:nvSpPr>
        <p:spPr>
          <a:xfrm>
            <a:off x="496957" y="1098042"/>
            <a:ext cx="50788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Uji </a:t>
            </a:r>
            <a:r>
              <a:rPr lang="en-US" sz="2400" dirty="0" err="1">
                <a:solidFill>
                  <a:srgbClr val="FFFF00"/>
                </a:solidFill>
              </a:rPr>
              <a:t>ini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digunakan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untuk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membandingkan</a:t>
            </a:r>
            <a:r>
              <a:rPr lang="en-US" sz="2400" dirty="0">
                <a:solidFill>
                  <a:srgbClr val="FFFF00"/>
                </a:solidFill>
              </a:rPr>
              <a:t> parameter </a:t>
            </a:r>
            <a:r>
              <a:rPr lang="en-US" sz="2400" dirty="0" err="1">
                <a:solidFill>
                  <a:srgbClr val="FFFF00"/>
                </a:solidFill>
              </a:rPr>
              <a:t>lokasi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dalam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parametrik</a:t>
            </a:r>
            <a:r>
              <a:rPr lang="en-US" sz="2400" dirty="0">
                <a:solidFill>
                  <a:srgbClr val="FFFF00"/>
                </a:solidFill>
              </a:rPr>
              <a:t>; rata-rata)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00"/>
                </a:solidFill>
              </a:rPr>
              <a:t>Katakan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akan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dibandingkan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kemandirian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belajar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antara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kelompok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siswa</a:t>
            </a:r>
            <a:r>
              <a:rPr lang="en-US" sz="2400" dirty="0">
                <a:solidFill>
                  <a:srgbClr val="FFFF00"/>
                </a:solidFill>
              </a:rPr>
              <a:t> yang </a:t>
            </a:r>
            <a:r>
              <a:rPr lang="en-US" sz="2400" dirty="0" err="1">
                <a:solidFill>
                  <a:srgbClr val="FFFF00"/>
                </a:solidFill>
              </a:rPr>
              <a:t>sejak</a:t>
            </a:r>
            <a:r>
              <a:rPr lang="en-US" sz="2400" dirty="0">
                <a:solidFill>
                  <a:srgbClr val="FFFF00"/>
                </a:solidFill>
              </a:rPr>
              <a:t> SD </a:t>
            </a:r>
            <a:r>
              <a:rPr lang="en-US" sz="2400" dirty="0" err="1">
                <a:solidFill>
                  <a:srgbClr val="FFFF00"/>
                </a:solidFill>
              </a:rPr>
              <a:t>sudah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mengikuti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bimbingan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belajar</a:t>
            </a:r>
            <a:r>
              <a:rPr lang="en-US" sz="2400" dirty="0">
                <a:solidFill>
                  <a:srgbClr val="FFFF00"/>
                </a:solidFill>
              </a:rPr>
              <a:t> dan yang </a:t>
            </a:r>
            <a:r>
              <a:rPr lang="en-US" sz="2400" dirty="0" err="1">
                <a:solidFill>
                  <a:srgbClr val="FFFF00"/>
                </a:solidFill>
              </a:rPr>
              <a:t>tidak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mengikuti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bimbingan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belajar</a:t>
            </a:r>
            <a:r>
              <a:rPr lang="en-US" sz="2400" dirty="0">
                <a:solidFill>
                  <a:srgbClr val="FFFF00"/>
                </a:solidFill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H0: M1 = M2 vs H1: M1 ≠ M2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E8200F0-A361-44F1-A11C-E7FBA78A38A0}"/>
              </a:ext>
            </a:extLst>
          </p:cNvPr>
          <p:cNvSpPr/>
          <p:nvPr/>
        </p:nvSpPr>
        <p:spPr>
          <a:xfrm rot="316868">
            <a:off x="11340548" y="5406887"/>
            <a:ext cx="759429" cy="367748"/>
          </a:xfrm>
          <a:custGeom>
            <a:avLst/>
            <a:gdLst>
              <a:gd name="connsiteX0" fmla="*/ 0 w 759429"/>
              <a:gd name="connsiteY0" fmla="*/ 388146 h 467659"/>
              <a:gd name="connsiteX1" fmla="*/ 546652 w 759429"/>
              <a:gd name="connsiteY1" fmla="*/ 520 h 467659"/>
              <a:gd name="connsiteX2" fmla="*/ 735495 w 759429"/>
              <a:gd name="connsiteY2" fmla="*/ 308633 h 467659"/>
              <a:gd name="connsiteX3" fmla="*/ 49695 w 759429"/>
              <a:gd name="connsiteY3" fmla="*/ 467659 h 467659"/>
              <a:gd name="connsiteX4" fmla="*/ 59635 w 759429"/>
              <a:gd name="connsiteY4" fmla="*/ 308633 h 467659"/>
              <a:gd name="connsiteX5" fmla="*/ 59635 w 759429"/>
              <a:gd name="connsiteY5" fmla="*/ 308633 h 467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429" h="467659">
                <a:moveTo>
                  <a:pt x="0" y="388146"/>
                </a:moveTo>
                <a:cubicBezTo>
                  <a:pt x="212035" y="200959"/>
                  <a:pt x="424070" y="13772"/>
                  <a:pt x="546652" y="520"/>
                </a:cubicBezTo>
                <a:cubicBezTo>
                  <a:pt x="669234" y="-12732"/>
                  <a:pt x="818321" y="230777"/>
                  <a:pt x="735495" y="308633"/>
                </a:cubicBezTo>
                <a:cubicBezTo>
                  <a:pt x="652669" y="386489"/>
                  <a:pt x="162338" y="467659"/>
                  <a:pt x="49695" y="467659"/>
                </a:cubicBezTo>
                <a:cubicBezTo>
                  <a:pt x="-62948" y="467659"/>
                  <a:pt x="59635" y="308633"/>
                  <a:pt x="59635" y="308633"/>
                </a:cubicBezTo>
                <a:lnTo>
                  <a:pt x="59635" y="308633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82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01AFC-6037-4670-9248-5850AF152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76" b="5362"/>
          <a:stretch/>
        </p:blipFill>
        <p:spPr>
          <a:xfrm>
            <a:off x="198783" y="496956"/>
            <a:ext cx="6708913" cy="6082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B3E44-D34F-49EE-A4BC-CF1FACB05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4349" r="19999" b="8405"/>
          <a:stretch/>
        </p:blipFill>
        <p:spPr>
          <a:xfrm>
            <a:off x="6218583" y="884583"/>
            <a:ext cx="5575852" cy="364766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9987030-902E-4B70-B4E8-213DAACE5DB7}"/>
              </a:ext>
            </a:extLst>
          </p:cNvPr>
          <p:cNvSpPr/>
          <p:nvPr/>
        </p:nvSpPr>
        <p:spPr>
          <a:xfrm>
            <a:off x="1416314" y="-333384"/>
            <a:ext cx="6050995" cy="6957439"/>
          </a:xfrm>
          <a:custGeom>
            <a:avLst/>
            <a:gdLst>
              <a:gd name="connsiteX0" fmla="*/ 1307008 w 6050995"/>
              <a:gd name="connsiteY0" fmla="*/ 711071 h 6957439"/>
              <a:gd name="connsiteX1" fmla="*/ 482060 w 6050995"/>
              <a:gd name="connsiteY1" fmla="*/ 770706 h 6957439"/>
              <a:gd name="connsiteX2" fmla="*/ 432364 w 6050995"/>
              <a:gd name="connsiteY2" fmla="*/ 5879419 h 6957439"/>
              <a:gd name="connsiteX3" fmla="*/ 6047973 w 6050995"/>
              <a:gd name="connsiteY3" fmla="*/ 6515523 h 6957439"/>
              <a:gd name="connsiteX4" fmla="*/ 1217556 w 6050995"/>
              <a:gd name="connsiteY4" fmla="*/ 571923 h 6957439"/>
              <a:gd name="connsiteX5" fmla="*/ 1227495 w 6050995"/>
              <a:gd name="connsiteY5" fmla="*/ 571923 h 695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995" h="6957439">
                <a:moveTo>
                  <a:pt x="1307008" y="711071"/>
                </a:moveTo>
                <a:cubicBezTo>
                  <a:pt x="967421" y="310193"/>
                  <a:pt x="627834" y="-90685"/>
                  <a:pt x="482060" y="770706"/>
                </a:cubicBezTo>
                <a:cubicBezTo>
                  <a:pt x="336286" y="1632097"/>
                  <a:pt x="-495288" y="4921950"/>
                  <a:pt x="432364" y="5879419"/>
                </a:cubicBezTo>
                <a:cubicBezTo>
                  <a:pt x="1360016" y="6836888"/>
                  <a:pt x="5917108" y="7400106"/>
                  <a:pt x="6047973" y="6515523"/>
                </a:cubicBezTo>
                <a:cubicBezTo>
                  <a:pt x="6178838" y="5630940"/>
                  <a:pt x="2020969" y="1562523"/>
                  <a:pt x="1217556" y="571923"/>
                </a:cubicBezTo>
                <a:cubicBezTo>
                  <a:pt x="414143" y="-418677"/>
                  <a:pt x="820819" y="76623"/>
                  <a:pt x="1227495" y="57192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CFE5D84-2EAC-4EAA-B4B3-0153095F1639}"/>
              </a:ext>
            </a:extLst>
          </p:cNvPr>
          <p:cNvSpPr/>
          <p:nvPr/>
        </p:nvSpPr>
        <p:spPr>
          <a:xfrm>
            <a:off x="9581322" y="1381539"/>
            <a:ext cx="705678" cy="1427374"/>
          </a:xfrm>
          <a:custGeom>
            <a:avLst/>
            <a:gdLst>
              <a:gd name="connsiteX0" fmla="*/ 542388 w 1166749"/>
              <a:gd name="connsiteY0" fmla="*/ 9939 h 1427374"/>
              <a:gd name="connsiteX1" fmla="*/ 55371 w 1166749"/>
              <a:gd name="connsiteY1" fmla="*/ 268357 h 1427374"/>
              <a:gd name="connsiteX2" fmla="*/ 134884 w 1166749"/>
              <a:gd name="connsiteY2" fmla="*/ 1361661 h 1427374"/>
              <a:gd name="connsiteX3" fmla="*/ 1158614 w 1166749"/>
              <a:gd name="connsiteY3" fmla="*/ 1162878 h 1427374"/>
              <a:gd name="connsiteX4" fmla="*/ 641779 w 1166749"/>
              <a:gd name="connsiteY4" fmla="*/ 0 h 1427374"/>
              <a:gd name="connsiteX5" fmla="*/ 641779 w 1166749"/>
              <a:gd name="connsiteY5" fmla="*/ 0 h 14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749" h="1427374">
                <a:moveTo>
                  <a:pt x="542388" y="9939"/>
                </a:moveTo>
                <a:cubicBezTo>
                  <a:pt x="332838" y="26504"/>
                  <a:pt x="123288" y="43070"/>
                  <a:pt x="55371" y="268357"/>
                </a:cubicBezTo>
                <a:cubicBezTo>
                  <a:pt x="-12546" y="493644"/>
                  <a:pt x="-48990" y="1212574"/>
                  <a:pt x="134884" y="1361661"/>
                </a:cubicBezTo>
                <a:cubicBezTo>
                  <a:pt x="318758" y="1510748"/>
                  <a:pt x="1074132" y="1389821"/>
                  <a:pt x="1158614" y="1162878"/>
                </a:cubicBezTo>
                <a:cubicBezTo>
                  <a:pt x="1243096" y="935935"/>
                  <a:pt x="641779" y="0"/>
                  <a:pt x="641779" y="0"/>
                </a:cubicBezTo>
                <a:lnTo>
                  <a:pt x="641779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B6147CB-FC62-4ADE-A7EB-4BCE602A3E96}"/>
              </a:ext>
            </a:extLst>
          </p:cNvPr>
          <p:cNvSpPr/>
          <p:nvPr/>
        </p:nvSpPr>
        <p:spPr>
          <a:xfrm>
            <a:off x="10543217" y="2027583"/>
            <a:ext cx="1045810" cy="993913"/>
          </a:xfrm>
          <a:custGeom>
            <a:avLst/>
            <a:gdLst>
              <a:gd name="connsiteX0" fmla="*/ 542388 w 1166749"/>
              <a:gd name="connsiteY0" fmla="*/ 9939 h 1427374"/>
              <a:gd name="connsiteX1" fmla="*/ 55371 w 1166749"/>
              <a:gd name="connsiteY1" fmla="*/ 268357 h 1427374"/>
              <a:gd name="connsiteX2" fmla="*/ 134884 w 1166749"/>
              <a:gd name="connsiteY2" fmla="*/ 1361661 h 1427374"/>
              <a:gd name="connsiteX3" fmla="*/ 1158614 w 1166749"/>
              <a:gd name="connsiteY3" fmla="*/ 1162878 h 1427374"/>
              <a:gd name="connsiteX4" fmla="*/ 641779 w 1166749"/>
              <a:gd name="connsiteY4" fmla="*/ 0 h 1427374"/>
              <a:gd name="connsiteX5" fmla="*/ 641779 w 1166749"/>
              <a:gd name="connsiteY5" fmla="*/ 0 h 14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749" h="1427374">
                <a:moveTo>
                  <a:pt x="542388" y="9939"/>
                </a:moveTo>
                <a:cubicBezTo>
                  <a:pt x="332838" y="26504"/>
                  <a:pt x="123288" y="43070"/>
                  <a:pt x="55371" y="268357"/>
                </a:cubicBezTo>
                <a:cubicBezTo>
                  <a:pt x="-12546" y="493644"/>
                  <a:pt x="-48990" y="1212574"/>
                  <a:pt x="134884" y="1361661"/>
                </a:cubicBezTo>
                <a:cubicBezTo>
                  <a:pt x="318758" y="1510748"/>
                  <a:pt x="1074132" y="1389821"/>
                  <a:pt x="1158614" y="1162878"/>
                </a:cubicBezTo>
                <a:cubicBezTo>
                  <a:pt x="1243096" y="935935"/>
                  <a:pt x="641779" y="0"/>
                  <a:pt x="641779" y="0"/>
                </a:cubicBezTo>
                <a:lnTo>
                  <a:pt x="641779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5C4003D-0D7B-4027-A5F3-3FA99D3E54B4}"/>
              </a:ext>
            </a:extLst>
          </p:cNvPr>
          <p:cNvSpPr/>
          <p:nvPr/>
        </p:nvSpPr>
        <p:spPr>
          <a:xfrm>
            <a:off x="8498804" y="2808914"/>
            <a:ext cx="1082518" cy="520696"/>
          </a:xfrm>
          <a:custGeom>
            <a:avLst/>
            <a:gdLst>
              <a:gd name="connsiteX0" fmla="*/ 542388 w 1166749"/>
              <a:gd name="connsiteY0" fmla="*/ 9939 h 1427374"/>
              <a:gd name="connsiteX1" fmla="*/ 55371 w 1166749"/>
              <a:gd name="connsiteY1" fmla="*/ 268357 h 1427374"/>
              <a:gd name="connsiteX2" fmla="*/ 134884 w 1166749"/>
              <a:gd name="connsiteY2" fmla="*/ 1361661 h 1427374"/>
              <a:gd name="connsiteX3" fmla="*/ 1158614 w 1166749"/>
              <a:gd name="connsiteY3" fmla="*/ 1162878 h 1427374"/>
              <a:gd name="connsiteX4" fmla="*/ 641779 w 1166749"/>
              <a:gd name="connsiteY4" fmla="*/ 0 h 1427374"/>
              <a:gd name="connsiteX5" fmla="*/ 641779 w 1166749"/>
              <a:gd name="connsiteY5" fmla="*/ 0 h 14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6749" h="1427374">
                <a:moveTo>
                  <a:pt x="542388" y="9939"/>
                </a:moveTo>
                <a:cubicBezTo>
                  <a:pt x="332838" y="26504"/>
                  <a:pt x="123288" y="43070"/>
                  <a:pt x="55371" y="268357"/>
                </a:cubicBezTo>
                <a:cubicBezTo>
                  <a:pt x="-12546" y="493644"/>
                  <a:pt x="-48990" y="1212574"/>
                  <a:pt x="134884" y="1361661"/>
                </a:cubicBezTo>
                <a:cubicBezTo>
                  <a:pt x="318758" y="1510748"/>
                  <a:pt x="1074132" y="1389821"/>
                  <a:pt x="1158614" y="1162878"/>
                </a:cubicBezTo>
                <a:cubicBezTo>
                  <a:pt x="1243096" y="935935"/>
                  <a:pt x="641779" y="0"/>
                  <a:pt x="641779" y="0"/>
                </a:cubicBezTo>
                <a:lnTo>
                  <a:pt x="641779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B69E31-E878-45A4-A255-F5185C872B2E}"/>
              </a:ext>
            </a:extLst>
          </p:cNvPr>
          <p:cNvCxnSpPr/>
          <p:nvPr/>
        </p:nvCxnSpPr>
        <p:spPr>
          <a:xfrm flipV="1">
            <a:off x="6748670" y="1381539"/>
            <a:ext cx="2991678" cy="3448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2E86F1-C57C-4794-89CC-BA8600A0D5CF}"/>
              </a:ext>
            </a:extLst>
          </p:cNvPr>
          <p:cNvCxnSpPr>
            <a:cxnSpLocks/>
          </p:cNvCxnSpPr>
          <p:nvPr/>
        </p:nvCxnSpPr>
        <p:spPr>
          <a:xfrm flipH="1">
            <a:off x="9325105" y="1399760"/>
            <a:ext cx="402839" cy="14246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4811AAF-95A5-4D43-A4CD-8F120C20D359}"/>
              </a:ext>
            </a:extLst>
          </p:cNvPr>
          <p:cNvCxnSpPr>
            <a:cxnSpLocks/>
          </p:cNvCxnSpPr>
          <p:nvPr/>
        </p:nvCxnSpPr>
        <p:spPr>
          <a:xfrm>
            <a:off x="9829972" y="1487002"/>
            <a:ext cx="1209524" cy="6935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347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DC5DE5-20A1-4F2E-BBCB-FA5C322D1476}"/>
              </a:ext>
            </a:extLst>
          </p:cNvPr>
          <p:cNvSpPr txBox="1"/>
          <p:nvPr/>
        </p:nvSpPr>
        <p:spPr>
          <a:xfrm flipH="1">
            <a:off x="2557338" y="143125"/>
            <a:ext cx="524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Dua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Sampel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Berpasangan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B7DD53-6448-48D0-9A80-A979C4E6D30F}"/>
              </a:ext>
            </a:extLst>
          </p:cNvPr>
          <p:cNvSpPr txBox="1"/>
          <p:nvPr/>
        </p:nvSpPr>
        <p:spPr>
          <a:xfrm>
            <a:off x="182212" y="845037"/>
            <a:ext cx="4442791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Ingin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dipastikan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apakah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kewaspadaan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pengemudi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kenderaan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antar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kota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sebelum</a:t>
            </a:r>
            <a:r>
              <a:rPr lang="en-US" b="1" dirty="0">
                <a:solidFill>
                  <a:srgbClr val="FFFF00"/>
                </a:solidFill>
              </a:rPr>
              <a:t> dan </a:t>
            </a:r>
            <a:r>
              <a:rPr lang="en-US" b="1" dirty="0" err="1">
                <a:solidFill>
                  <a:srgbClr val="FFFF00"/>
                </a:solidFill>
              </a:rPr>
              <a:t>sesudah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diberi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istirahat</a:t>
            </a:r>
            <a:r>
              <a:rPr lang="en-US" b="1" dirty="0">
                <a:solidFill>
                  <a:srgbClr val="FFFF00"/>
                </a:solidFill>
              </a:rPr>
              <a:t> di rest area, </a:t>
            </a:r>
            <a:r>
              <a:rPr lang="en-US" b="1" dirty="0" err="1">
                <a:solidFill>
                  <a:srgbClr val="FFFF00"/>
                </a:solidFill>
              </a:rPr>
              <a:t>diambil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sampel</a:t>
            </a:r>
            <a:r>
              <a:rPr lang="en-US" b="1" dirty="0">
                <a:solidFill>
                  <a:srgbClr val="FFFF00"/>
                </a:solidFill>
              </a:rPr>
              <a:t> 13 orang </a:t>
            </a:r>
            <a:r>
              <a:rPr lang="en-US" b="1" dirty="0" err="1">
                <a:solidFill>
                  <a:srgbClr val="FFFF00"/>
                </a:solidFill>
              </a:rPr>
              <a:t>pengemudi</a:t>
            </a:r>
            <a:r>
              <a:rPr lang="en-US" b="1" dirty="0">
                <a:solidFill>
                  <a:srgbClr val="FFFF00"/>
                </a:solidFill>
              </a:rPr>
              <a:t> dan </a:t>
            </a:r>
            <a:r>
              <a:rPr lang="en-US" b="1" dirty="0" err="1">
                <a:solidFill>
                  <a:srgbClr val="FFFF00"/>
                </a:solidFill>
              </a:rPr>
              <a:t>dilakukan</a:t>
            </a:r>
            <a:r>
              <a:rPr lang="en-US" b="1" dirty="0">
                <a:solidFill>
                  <a:srgbClr val="FFFF00"/>
                </a:solidFill>
              </a:rPr>
              <a:t> test </a:t>
            </a:r>
            <a:r>
              <a:rPr lang="en-US" b="1" dirty="0" err="1">
                <a:solidFill>
                  <a:srgbClr val="FFFF00"/>
                </a:solidFill>
              </a:rPr>
              <a:t>sebelum</a:t>
            </a:r>
            <a:r>
              <a:rPr lang="en-US" b="1" dirty="0">
                <a:solidFill>
                  <a:srgbClr val="FFFF00"/>
                </a:solidFill>
              </a:rPr>
              <a:t> dan </a:t>
            </a:r>
            <a:r>
              <a:rPr lang="en-US" b="1" dirty="0" err="1">
                <a:solidFill>
                  <a:srgbClr val="FFFF00"/>
                </a:solidFill>
              </a:rPr>
              <a:t>sesudah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istirahat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err="1">
                <a:solidFill>
                  <a:srgbClr val="FFFF00"/>
                </a:solidFill>
              </a:rPr>
              <a:t>Dengan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menggunakan</a:t>
            </a:r>
            <a:r>
              <a:rPr lang="en-US" b="1" dirty="0">
                <a:solidFill>
                  <a:srgbClr val="FFFF00"/>
                </a:solidFill>
              </a:rPr>
              <a:t> Uji Tanda </a:t>
            </a:r>
            <a:r>
              <a:rPr 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b="1" dirty="0">
                <a:solidFill>
                  <a:srgbClr val="FFFF00"/>
                </a:solidFill>
              </a:rPr>
              <a:t>Sign Test dan Uji Tanda </a:t>
            </a:r>
            <a:r>
              <a:rPr lang="en-US" b="1" dirty="0" err="1">
                <a:solidFill>
                  <a:srgbClr val="FFFF00"/>
                </a:solidFill>
              </a:rPr>
              <a:t>Berpangkat</a:t>
            </a:r>
            <a:r>
              <a:rPr lang="en-US" b="1" dirty="0">
                <a:solidFill>
                  <a:srgbClr val="FFFF00"/>
                </a:solidFill>
              </a:rPr>
              <a:t> Wilcoxon (Wilcoxon Signed Ranks Test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156625-1004-4B22-902B-7705F1FE6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836104"/>
              </p:ext>
            </p:extLst>
          </p:nvPr>
        </p:nvGraphicFramePr>
        <p:xfrm>
          <a:off x="5456583" y="701980"/>
          <a:ext cx="6664532" cy="3220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4855">
                  <a:extLst>
                    <a:ext uri="{9D8B030D-6E8A-4147-A177-3AD203B41FA5}">
                      <a16:colId xmlns:a16="http://schemas.microsoft.com/office/drawing/2014/main" val="1343061529"/>
                    </a:ext>
                  </a:extLst>
                </a:gridCol>
                <a:gridCol w="1570177">
                  <a:extLst>
                    <a:ext uri="{9D8B030D-6E8A-4147-A177-3AD203B41FA5}">
                      <a16:colId xmlns:a16="http://schemas.microsoft.com/office/drawing/2014/main" val="3125076690"/>
                    </a:ext>
                  </a:extLst>
                </a:gridCol>
                <a:gridCol w="1046783">
                  <a:extLst>
                    <a:ext uri="{9D8B030D-6E8A-4147-A177-3AD203B41FA5}">
                      <a16:colId xmlns:a16="http://schemas.microsoft.com/office/drawing/2014/main" val="722772245"/>
                    </a:ext>
                  </a:extLst>
                </a:gridCol>
                <a:gridCol w="1294206">
                  <a:extLst>
                    <a:ext uri="{9D8B030D-6E8A-4147-A177-3AD203B41FA5}">
                      <a16:colId xmlns:a16="http://schemas.microsoft.com/office/drawing/2014/main" val="3278899414"/>
                    </a:ext>
                  </a:extLst>
                </a:gridCol>
                <a:gridCol w="1078511">
                  <a:extLst>
                    <a:ext uri="{9D8B030D-6E8A-4147-A177-3AD203B41FA5}">
                      <a16:colId xmlns:a16="http://schemas.microsoft.com/office/drawing/2014/main" val="2266039647"/>
                    </a:ext>
                  </a:extLst>
                </a:gridCol>
              </a:tblGrid>
              <a:tr h="268096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Ranks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323782"/>
                  </a:ext>
                </a:extLst>
              </a:tr>
              <a:tr h="51085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 Rank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Sum of Ranks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537969"/>
                  </a:ext>
                </a:extLst>
              </a:tr>
              <a:tr h="550486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sesudahistirahat</a:t>
                      </a:r>
                      <a:r>
                        <a:rPr lang="en-US" sz="1600" dirty="0">
                          <a:effectLst/>
                        </a:rPr>
                        <a:t> - </a:t>
                      </a:r>
                      <a:r>
                        <a:rPr lang="en-US" sz="1600" dirty="0" err="1">
                          <a:effectLst/>
                        </a:rPr>
                        <a:t>sebelumistirahat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Negative Ranks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r>
                        <a:rPr lang="en-US" sz="1600" baseline="30000">
                          <a:effectLst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7329848"/>
                  </a:ext>
                </a:extLst>
              </a:tr>
              <a:tr h="5504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Positive Ranks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r>
                        <a:rPr lang="en-US" sz="1600" baseline="30000">
                          <a:effectLst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91.00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368038"/>
                  </a:ext>
                </a:extLst>
              </a:tr>
              <a:tr h="2680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r>
                        <a:rPr lang="en-US" sz="1600" baseline="30000">
                          <a:effectLst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9816451"/>
                  </a:ext>
                </a:extLst>
              </a:tr>
              <a:tr h="2680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6485870"/>
                  </a:ext>
                </a:extLst>
              </a:tr>
              <a:tr h="268096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a. sesudahistirahat &lt; sebelumistirahat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937251"/>
                  </a:ext>
                </a:extLst>
              </a:tr>
              <a:tr h="268096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b. sesudahistirahat &gt; sebelumistirahat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480424"/>
                  </a:ext>
                </a:extLst>
              </a:tr>
              <a:tr h="268096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c. </a:t>
                      </a:r>
                      <a:r>
                        <a:rPr lang="en-US" sz="1600" dirty="0" err="1">
                          <a:effectLst/>
                        </a:rPr>
                        <a:t>sesudahistirahat</a:t>
                      </a:r>
                      <a:r>
                        <a:rPr lang="en-US" sz="1600" dirty="0">
                          <a:effectLst/>
                        </a:rPr>
                        <a:t> = </a:t>
                      </a:r>
                      <a:r>
                        <a:rPr lang="en-US" sz="1600" dirty="0" err="1">
                          <a:effectLst/>
                        </a:rPr>
                        <a:t>sebelumistirahat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41703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26A0B64-B411-4AA5-A693-99CB26700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589707"/>
              </p:ext>
            </p:extLst>
          </p:nvPr>
        </p:nvGraphicFramePr>
        <p:xfrm>
          <a:off x="8430381" y="3968256"/>
          <a:ext cx="3690733" cy="28028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205">
                  <a:extLst>
                    <a:ext uri="{9D8B030D-6E8A-4147-A177-3AD203B41FA5}">
                      <a16:colId xmlns:a16="http://schemas.microsoft.com/office/drawing/2014/main" val="521088694"/>
                    </a:ext>
                  </a:extLst>
                </a:gridCol>
                <a:gridCol w="2901528">
                  <a:extLst>
                    <a:ext uri="{9D8B030D-6E8A-4147-A177-3AD203B41FA5}">
                      <a16:colId xmlns:a16="http://schemas.microsoft.com/office/drawing/2014/main" val="519312440"/>
                    </a:ext>
                  </a:extLst>
                </a:gridCol>
              </a:tblGrid>
              <a:tr h="22750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Test Statistics</a:t>
                      </a:r>
                      <a:r>
                        <a:rPr lang="en-US" sz="1400" baseline="30000">
                          <a:effectLst/>
                        </a:rPr>
                        <a:t>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141156"/>
                  </a:ext>
                </a:extLst>
              </a:tr>
              <a:tr h="4671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sesudahistirahat - sebelumistirahat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677665"/>
                  </a:ext>
                </a:extLst>
              </a:tr>
              <a:tr h="227505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Z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-3.182</a:t>
                      </a:r>
                      <a:r>
                        <a:rPr lang="en-US" sz="1400" baseline="30000">
                          <a:effectLst/>
                        </a:rPr>
                        <a:t>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4607227"/>
                  </a:ext>
                </a:extLst>
              </a:tr>
              <a:tr h="1425677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Asymp. Sig. (2-tailed)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.001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5157292"/>
                  </a:ext>
                </a:extLst>
              </a:tr>
              <a:tr h="227505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a. Wilcoxon Signed Ranks Test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389082"/>
                  </a:ext>
                </a:extLst>
              </a:tr>
              <a:tr h="227505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b. Based on negative ranks.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876990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886B70-76EF-43D9-A039-1C2A3982AD4E}"/>
              </a:ext>
            </a:extLst>
          </p:cNvPr>
          <p:cNvSpPr/>
          <p:nvPr/>
        </p:nvSpPr>
        <p:spPr>
          <a:xfrm>
            <a:off x="11068196" y="4591878"/>
            <a:ext cx="941592" cy="616226"/>
          </a:xfrm>
          <a:custGeom>
            <a:avLst/>
            <a:gdLst>
              <a:gd name="connsiteX0" fmla="*/ 648041 w 941592"/>
              <a:gd name="connsiteY0" fmla="*/ 77376 h 981063"/>
              <a:gd name="connsiteX1" fmla="*/ 101389 w 941592"/>
              <a:gd name="connsiteY1" fmla="*/ 47559 h 981063"/>
              <a:gd name="connsiteX2" fmla="*/ 71572 w 941592"/>
              <a:gd name="connsiteY2" fmla="*/ 802932 h 981063"/>
              <a:gd name="connsiteX3" fmla="*/ 856763 w 941592"/>
              <a:gd name="connsiteY3" fmla="*/ 932141 h 981063"/>
              <a:gd name="connsiteX4" fmla="*/ 886581 w 941592"/>
              <a:gd name="connsiteY4" fmla="*/ 137011 h 981063"/>
              <a:gd name="connsiteX5" fmla="*/ 558589 w 941592"/>
              <a:gd name="connsiteY5" fmla="*/ 67437 h 981063"/>
              <a:gd name="connsiteX6" fmla="*/ 648041 w 941592"/>
              <a:gd name="connsiteY6" fmla="*/ 77376 h 9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1592" h="981063">
                <a:moveTo>
                  <a:pt x="648041" y="77376"/>
                </a:moveTo>
                <a:cubicBezTo>
                  <a:pt x="571841" y="74063"/>
                  <a:pt x="197467" y="-73367"/>
                  <a:pt x="101389" y="47559"/>
                </a:cubicBezTo>
                <a:cubicBezTo>
                  <a:pt x="5311" y="168485"/>
                  <a:pt x="-54324" y="655502"/>
                  <a:pt x="71572" y="802932"/>
                </a:cubicBezTo>
                <a:cubicBezTo>
                  <a:pt x="197468" y="950362"/>
                  <a:pt x="720928" y="1043128"/>
                  <a:pt x="856763" y="932141"/>
                </a:cubicBezTo>
                <a:cubicBezTo>
                  <a:pt x="992598" y="821154"/>
                  <a:pt x="936277" y="281128"/>
                  <a:pt x="886581" y="137011"/>
                </a:cubicBezTo>
                <a:cubicBezTo>
                  <a:pt x="836885" y="-7106"/>
                  <a:pt x="604972" y="82346"/>
                  <a:pt x="558589" y="67437"/>
                </a:cubicBezTo>
                <a:cubicBezTo>
                  <a:pt x="512206" y="52528"/>
                  <a:pt x="724241" y="80689"/>
                  <a:pt x="648041" y="77376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7CC1DB-219E-4898-B797-10F686561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211786"/>
              </p:ext>
            </p:extLst>
          </p:nvPr>
        </p:nvGraphicFramePr>
        <p:xfrm>
          <a:off x="182212" y="3673443"/>
          <a:ext cx="4737659" cy="2876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1298">
                  <a:extLst>
                    <a:ext uri="{9D8B030D-6E8A-4147-A177-3AD203B41FA5}">
                      <a16:colId xmlns:a16="http://schemas.microsoft.com/office/drawing/2014/main" val="3723485141"/>
                    </a:ext>
                  </a:extLst>
                </a:gridCol>
                <a:gridCol w="1799582">
                  <a:extLst>
                    <a:ext uri="{9D8B030D-6E8A-4147-A177-3AD203B41FA5}">
                      <a16:colId xmlns:a16="http://schemas.microsoft.com/office/drawing/2014/main" val="3920878488"/>
                    </a:ext>
                  </a:extLst>
                </a:gridCol>
                <a:gridCol w="866779">
                  <a:extLst>
                    <a:ext uri="{9D8B030D-6E8A-4147-A177-3AD203B41FA5}">
                      <a16:colId xmlns:a16="http://schemas.microsoft.com/office/drawing/2014/main" val="4242544478"/>
                    </a:ext>
                  </a:extLst>
                </a:gridCol>
              </a:tblGrid>
              <a:tr h="258984">
                <a:tc gridSpan="3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Frequencies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409872"/>
                  </a:ext>
                </a:extLst>
              </a:tr>
              <a:tr h="25898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9188958"/>
                  </a:ext>
                </a:extLst>
              </a:tr>
              <a:tr h="531776">
                <a:tc rowSpan="4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sesudahistirahat - sebelumistirahat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Negative </a:t>
                      </a:r>
                      <a:r>
                        <a:rPr lang="en-US" sz="1600" dirty="0" err="1">
                          <a:effectLst/>
                        </a:rPr>
                        <a:t>Differences</a:t>
                      </a:r>
                      <a:r>
                        <a:rPr lang="en-US" sz="1600" baseline="30000" dirty="0" err="1">
                          <a:effectLst/>
                        </a:rPr>
                        <a:t>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7768952"/>
                  </a:ext>
                </a:extLst>
              </a:tr>
              <a:tr h="5317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Positive Differences</a:t>
                      </a:r>
                      <a:r>
                        <a:rPr lang="en-US" sz="1600" baseline="30000">
                          <a:effectLst/>
                        </a:rPr>
                        <a:t>b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7452274"/>
                  </a:ext>
                </a:extLst>
              </a:tr>
              <a:tr h="258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Ties</a:t>
                      </a:r>
                      <a:r>
                        <a:rPr lang="en-US" sz="1600" baseline="30000">
                          <a:effectLst/>
                        </a:rPr>
                        <a:t>c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5904581"/>
                  </a:ext>
                </a:extLst>
              </a:tr>
              <a:tr h="258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5672508"/>
                  </a:ext>
                </a:extLst>
              </a:tr>
              <a:tr h="258984">
                <a:tc grid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a. sesudahistirahat &lt; sebelumistirahat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066459"/>
                  </a:ext>
                </a:extLst>
              </a:tr>
              <a:tr h="258984">
                <a:tc grid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b. sesudahistirahat &gt; sebelumistirahat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615993"/>
                  </a:ext>
                </a:extLst>
              </a:tr>
              <a:tr h="258984">
                <a:tc grid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c. </a:t>
                      </a:r>
                      <a:r>
                        <a:rPr lang="en-US" sz="1600" dirty="0" err="1">
                          <a:effectLst/>
                        </a:rPr>
                        <a:t>sesudahistirahat</a:t>
                      </a:r>
                      <a:r>
                        <a:rPr lang="en-US" sz="1600" dirty="0">
                          <a:effectLst/>
                        </a:rPr>
                        <a:t> = </a:t>
                      </a:r>
                      <a:r>
                        <a:rPr lang="en-US" sz="1600" dirty="0" err="1">
                          <a:effectLst/>
                        </a:rPr>
                        <a:t>sebelumistirahat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7974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BBC154-272B-47F1-8D06-5562F16E2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92768"/>
              </p:ext>
            </p:extLst>
          </p:nvPr>
        </p:nvGraphicFramePr>
        <p:xfrm>
          <a:off x="5049077" y="3968256"/>
          <a:ext cx="3269978" cy="2237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4989">
                  <a:extLst>
                    <a:ext uri="{9D8B030D-6E8A-4147-A177-3AD203B41FA5}">
                      <a16:colId xmlns:a16="http://schemas.microsoft.com/office/drawing/2014/main" val="57804379"/>
                    </a:ext>
                  </a:extLst>
                </a:gridCol>
                <a:gridCol w="1634989">
                  <a:extLst>
                    <a:ext uri="{9D8B030D-6E8A-4147-A177-3AD203B41FA5}">
                      <a16:colId xmlns:a16="http://schemas.microsoft.com/office/drawing/2014/main" val="2827853777"/>
                    </a:ext>
                  </a:extLst>
                </a:gridCol>
              </a:tblGrid>
              <a:tr h="340263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Test Statistics</a:t>
                      </a:r>
                      <a:r>
                        <a:rPr lang="en-US" sz="1400" baseline="30000">
                          <a:effectLst/>
                        </a:rPr>
                        <a:t>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756843"/>
                  </a:ext>
                </a:extLst>
              </a:tr>
              <a:tr h="6985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sesudahistirahat - sebelumistirahat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9036620"/>
                  </a:ext>
                </a:extLst>
              </a:tr>
              <a:tr h="518134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Exact Sig. (2-tailed)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</a:t>
                      </a:r>
                      <a:r>
                        <a:rPr lang="en-US" sz="1400" baseline="30000">
                          <a:effectLst/>
                        </a:rPr>
                        <a:t>b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0462958"/>
                  </a:ext>
                </a:extLst>
              </a:tr>
              <a:tr h="340263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a. Sign Test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249696"/>
                  </a:ext>
                </a:extLst>
              </a:tr>
              <a:tr h="340263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b. Binomial distribution used.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963220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4E88C0-90DA-4A6F-BC7C-D30BD6362FD1}"/>
              </a:ext>
            </a:extLst>
          </p:cNvPr>
          <p:cNvCxnSpPr/>
          <p:nvPr/>
        </p:nvCxnSpPr>
        <p:spPr>
          <a:xfrm>
            <a:off x="10028583" y="3110948"/>
            <a:ext cx="79513" cy="14809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03D4DA-9AB5-426F-9807-98FBC110BD1B}"/>
              </a:ext>
            </a:extLst>
          </p:cNvPr>
          <p:cNvCxnSpPr>
            <a:cxnSpLocks/>
          </p:cNvCxnSpPr>
          <p:nvPr/>
        </p:nvCxnSpPr>
        <p:spPr>
          <a:xfrm>
            <a:off x="3610900" y="4832960"/>
            <a:ext cx="22690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203186-8013-4297-B7E5-1824FB024177}"/>
              </a:ext>
            </a:extLst>
          </p:cNvPr>
          <p:cNvSpPr/>
          <p:nvPr/>
        </p:nvSpPr>
        <p:spPr>
          <a:xfrm>
            <a:off x="7377463" y="4803550"/>
            <a:ext cx="941592" cy="616226"/>
          </a:xfrm>
          <a:custGeom>
            <a:avLst/>
            <a:gdLst>
              <a:gd name="connsiteX0" fmla="*/ 648041 w 941592"/>
              <a:gd name="connsiteY0" fmla="*/ 77376 h 981063"/>
              <a:gd name="connsiteX1" fmla="*/ 101389 w 941592"/>
              <a:gd name="connsiteY1" fmla="*/ 47559 h 981063"/>
              <a:gd name="connsiteX2" fmla="*/ 71572 w 941592"/>
              <a:gd name="connsiteY2" fmla="*/ 802932 h 981063"/>
              <a:gd name="connsiteX3" fmla="*/ 856763 w 941592"/>
              <a:gd name="connsiteY3" fmla="*/ 932141 h 981063"/>
              <a:gd name="connsiteX4" fmla="*/ 886581 w 941592"/>
              <a:gd name="connsiteY4" fmla="*/ 137011 h 981063"/>
              <a:gd name="connsiteX5" fmla="*/ 558589 w 941592"/>
              <a:gd name="connsiteY5" fmla="*/ 67437 h 981063"/>
              <a:gd name="connsiteX6" fmla="*/ 648041 w 941592"/>
              <a:gd name="connsiteY6" fmla="*/ 77376 h 98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1592" h="981063">
                <a:moveTo>
                  <a:pt x="648041" y="77376"/>
                </a:moveTo>
                <a:cubicBezTo>
                  <a:pt x="571841" y="74063"/>
                  <a:pt x="197467" y="-73367"/>
                  <a:pt x="101389" y="47559"/>
                </a:cubicBezTo>
                <a:cubicBezTo>
                  <a:pt x="5311" y="168485"/>
                  <a:pt x="-54324" y="655502"/>
                  <a:pt x="71572" y="802932"/>
                </a:cubicBezTo>
                <a:cubicBezTo>
                  <a:pt x="197468" y="950362"/>
                  <a:pt x="720928" y="1043128"/>
                  <a:pt x="856763" y="932141"/>
                </a:cubicBezTo>
                <a:cubicBezTo>
                  <a:pt x="992598" y="821154"/>
                  <a:pt x="936277" y="281128"/>
                  <a:pt x="886581" y="137011"/>
                </a:cubicBezTo>
                <a:cubicBezTo>
                  <a:pt x="836885" y="-7106"/>
                  <a:pt x="604972" y="82346"/>
                  <a:pt x="558589" y="67437"/>
                </a:cubicBezTo>
                <a:cubicBezTo>
                  <a:pt x="512206" y="52528"/>
                  <a:pt x="724241" y="80689"/>
                  <a:pt x="648041" y="77376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C61FF0-8E27-4DC9-A15C-71113E2DF4E3}"/>
              </a:ext>
            </a:extLst>
          </p:cNvPr>
          <p:cNvSpPr/>
          <p:nvPr/>
        </p:nvSpPr>
        <p:spPr>
          <a:xfrm>
            <a:off x="5456583" y="701677"/>
            <a:ext cx="30132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Uji Wilcoxon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8CDE59-40E6-4188-9BB0-21B19653BE28}"/>
              </a:ext>
            </a:extLst>
          </p:cNvPr>
          <p:cNvSpPr/>
          <p:nvPr/>
        </p:nvSpPr>
        <p:spPr>
          <a:xfrm>
            <a:off x="505600" y="3609052"/>
            <a:ext cx="22574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Uji Tanda</a:t>
            </a:r>
          </a:p>
        </p:txBody>
      </p:sp>
    </p:spTree>
    <p:extLst>
      <p:ext uri="{BB962C8B-B14F-4D97-AF65-F5344CB8AC3E}">
        <p14:creationId xmlns:p14="http://schemas.microsoft.com/office/powerpoint/2010/main" val="2943901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47CDE5-9483-4675-94C3-625109F54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30" b="5217"/>
          <a:stretch/>
        </p:blipFill>
        <p:spPr>
          <a:xfrm>
            <a:off x="129210" y="705677"/>
            <a:ext cx="6808304" cy="5277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2DA570-4995-4AE7-8B8E-C96A72BC7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76" b="41739"/>
          <a:stretch/>
        </p:blipFill>
        <p:spPr>
          <a:xfrm>
            <a:off x="7056783" y="1570382"/>
            <a:ext cx="5006007" cy="399553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F691872-2F32-4FB4-B8CD-48065F260A16}"/>
              </a:ext>
            </a:extLst>
          </p:cNvPr>
          <p:cNvSpPr/>
          <p:nvPr/>
        </p:nvSpPr>
        <p:spPr>
          <a:xfrm>
            <a:off x="1520687" y="526774"/>
            <a:ext cx="5247861" cy="5456582"/>
          </a:xfrm>
          <a:custGeom>
            <a:avLst/>
            <a:gdLst>
              <a:gd name="connsiteX0" fmla="*/ 1859038 w 6610117"/>
              <a:gd name="connsiteY0" fmla="*/ 275894 h 6710771"/>
              <a:gd name="connsiteX1" fmla="*/ 420 w 6610117"/>
              <a:gd name="connsiteY1" fmla="*/ 1080964 h 6710771"/>
              <a:gd name="connsiteX2" fmla="*/ 1998186 w 6610117"/>
              <a:gd name="connsiteY2" fmla="*/ 6279129 h 6710771"/>
              <a:gd name="connsiteX3" fmla="*/ 6609942 w 6610117"/>
              <a:gd name="connsiteY3" fmla="*/ 5732477 h 6710771"/>
              <a:gd name="connsiteX4" fmla="*/ 2167151 w 6610117"/>
              <a:gd name="connsiteY4" fmla="*/ 275894 h 6710771"/>
              <a:gd name="connsiteX5" fmla="*/ 420 w 6610117"/>
              <a:gd name="connsiteY5" fmla="*/ 752972 h 6710771"/>
              <a:gd name="connsiteX6" fmla="*/ 420 w 6610117"/>
              <a:gd name="connsiteY6" fmla="*/ 752972 h 6710771"/>
              <a:gd name="connsiteX7" fmla="*/ 10359 w 6610117"/>
              <a:gd name="connsiteY7" fmla="*/ 693337 h 671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17" h="6710771">
                <a:moveTo>
                  <a:pt x="1859038" y="275894"/>
                </a:moveTo>
                <a:cubicBezTo>
                  <a:pt x="918133" y="178159"/>
                  <a:pt x="-22771" y="80425"/>
                  <a:pt x="420" y="1080964"/>
                </a:cubicBezTo>
                <a:cubicBezTo>
                  <a:pt x="23611" y="2081503"/>
                  <a:pt x="896599" y="5503877"/>
                  <a:pt x="1998186" y="6279129"/>
                </a:cubicBezTo>
                <a:cubicBezTo>
                  <a:pt x="3099773" y="7054381"/>
                  <a:pt x="6581781" y="6733016"/>
                  <a:pt x="6609942" y="5732477"/>
                </a:cubicBezTo>
                <a:cubicBezTo>
                  <a:pt x="6638103" y="4731938"/>
                  <a:pt x="3268738" y="1105812"/>
                  <a:pt x="2167151" y="275894"/>
                </a:cubicBezTo>
                <a:cubicBezTo>
                  <a:pt x="1065564" y="-554024"/>
                  <a:pt x="420" y="752972"/>
                  <a:pt x="420" y="752972"/>
                </a:cubicBezTo>
                <a:lnTo>
                  <a:pt x="420" y="752972"/>
                </a:lnTo>
                <a:lnTo>
                  <a:pt x="10359" y="693337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087C470-2E37-4593-804D-70556754870E}"/>
              </a:ext>
            </a:extLst>
          </p:cNvPr>
          <p:cNvSpPr/>
          <p:nvPr/>
        </p:nvSpPr>
        <p:spPr>
          <a:xfrm>
            <a:off x="8528939" y="1816094"/>
            <a:ext cx="2448358" cy="1009924"/>
          </a:xfrm>
          <a:custGeom>
            <a:avLst/>
            <a:gdLst>
              <a:gd name="connsiteX0" fmla="*/ 2175504 w 2448358"/>
              <a:gd name="connsiteY0" fmla="*/ 82280 h 1009924"/>
              <a:gd name="connsiteX1" fmla="*/ 157861 w 2448358"/>
              <a:gd name="connsiteY1" fmla="*/ 122036 h 1009924"/>
              <a:gd name="connsiteX2" fmla="*/ 366583 w 2448358"/>
              <a:gd name="connsiteY2" fmla="*/ 927106 h 1009924"/>
              <a:gd name="connsiteX3" fmla="*/ 2235139 w 2448358"/>
              <a:gd name="connsiteY3" fmla="*/ 887349 h 1009924"/>
              <a:gd name="connsiteX4" fmla="*/ 2175504 w 2448358"/>
              <a:gd name="connsiteY4" fmla="*/ 82280 h 100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358" h="1009924">
                <a:moveTo>
                  <a:pt x="2175504" y="82280"/>
                </a:moveTo>
                <a:cubicBezTo>
                  <a:pt x="1829291" y="-45272"/>
                  <a:pt x="459348" y="-18768"/>
                  <a:pt x="157861" y="122036"/>
                </a:cubicBezTo>
                <a:cubicBezTo>
                  <a:pt x="-143626" y="262840"/>
                  <a:pt x="20370" y="799554"/>
                  <a:pt x="366583" y="927106"/>
                </a:cubicBezTo>
                <a:cubicBezTo>
                  <a:pt x="712796" y="1054658"/>
                  <a:pt x="1935309" y="1029810"/>
                  <a:pt x="2235139" y="887349"/>
                </a:cubicBezTo>
                <a:cubicBezTo>
                  <a:pt x="2534969" y="744888"/>
                  <a:pt x="2521717" y="209832"/>
                  <a:pt x="2175504" y="8228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DFF596C-1F38-481C-9F1B-AE54D5243F90}"/>
              </a:ext>
            </a:extLst>
          </p:cNvPr>
          <p:cNvSpPr/>
          <p:nvPr/>
        </p:nvSpPr>
        <p:spPr>
          <a:xfrm>
            <a:off x="8796129" y="3429000"/>
            <a:ext cx="1003853" cy="506896"/>
          </a:xfrm>
          <a:custGeom>
            <a:avLst/>
            <a:gdLst>
              <a:gd name="connsiteX0" fmla="*/ 2175504 w 2448358"/>
              <a:gd name="connsiteY0" fmla="*/ 82280 h 1009924"/>
              <a:gd name="connsiteX1" fmla="*/ 157861 w 2448358"/>
              <a:gd name="connsiteY1" fmla="*/ 122036 h 1009924"/>
              <a:gd name="connsiteX2" fmla="*/ 366583 w 2448358"/>
              <a:gd name="connsiteY2" fmla="*/ 927106 h 1009924"/>
              <a:gd name="connsiteX3" fmla="*/ 2235139 w 2448358"/>
              <a:gd name="connsiteY3" fmla="*/ 887349 h 1009924"/>
              <a:gd name="connsiteX4" fmla="*/ 2175504 w 2448358"/>
              <a:gd name="connsiteY4" fmla="*/ 82280 h 100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358" h="1009924">
                <a:moveTo>
                  <a:pt x="2175504" y="82280"/>
                </a:moveTo>
                <a:cubicBezTo>
                  <a:pt x="1829291" y="-45272"/>
                  <a:pt x="459348" y="-18768"/>
                  <a:pt x="157861" y="122036"/>
                </a:cubicBezTo>
                <a:cubicBezTo>
                  <a:pt x="-143626" y="262840"/>
                  <a:pt x="20370" y="799554"/>
                  <a:pt x="366583" y="927106"/>
                </a:cubicBezTo>
                <a:cubicBezTo>
                  <a:pt x="712796" y="1054658"/>
                  <a:pt x="1935309" y="1029810"/>
                  <a:pt x="2235139" y="887349"/>
                </a:cubicBezTo>
                <a:cubicBezTo>
                  <a:pt x="2534969" y="744888"/>
                  <a:pt x="2521717" y="209832"/>
                  <a:pt x="2175504" y="8228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FF4198-1848-420C-ABBE-3A9A1BFAE169}"/>
              </a:ext>
            </a:extLst>
          </p:cNvPr>
          <p:cNvCxnSpPr>
            <a:cxnSpLocks/>
          </p:cNvCxnSpPr>
          <p:nvPr/>
        </p:nvCxnSpPr>
        <p:spPr>
          <a:xfrm flipV="1">
            <a:off x="4631635" y="2216426"/>
            <a:ext cx="3717235" cy="6095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13DB7D-8DA5-4904-A3CC-A337E9875AF5}"/>
              </a:ext>
            </a:extLst>
          </p:cNvPr>
          <p:cNvCxnSpPr>
            <a:cxnSpLocks/>
          </p:cNvCxnSpPr>
          <p:nvPr/>
        </p:nvCxnSpPr>
        <p:spPr>
          <a:xfrm>
            <a:off x="4631635" y="2951922"/>
            <a:ext cx="4164494" cy="6758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475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3A34B-B541-416E-A6A2-E1CF712C0D00}"/>
              </a:ext>
            </a:extLst>
          </p:cNvPr>
          <p:cNvSpPr txBox="1"/>
          <p:nvPr/>
        </p:nvSpPr>
        <p:spPr>
          <a:xfrm>
            <a:off x="198783" y="139148"/>
            <a:ext cx="1199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Membandingkan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ukuran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lokasi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beberapakelompok</a:t>
            </a:r>
            <a:r>
              <a:rPr lang="en-US" sz="3600" b="1" dirty="0">
                <a:solidFill>
                  <a:srgbClr val="FF0000"/>
                </a:solidFill>
              </a:rPr>
              <a:t> data: Uji Kruskal Wallis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E9257-69F1-4803-9F87-69B46516105D}"/>
              </a:ext>
            </a:extLst>
          </p:cNvPr>
          <p:cNvSpPr txBox="1"/>
          <p:nvPr/>
        </p:nvSpPr>
        <p:spPr>
          <a:xfrm>
            <a:off x="427383" y="1339477"/>
            <a:ext cx="4373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I</a:t>
            </a:r>
            <a:r>
              <a:rPr lang="en-US" sz="2000" dirty="0" err="1">
                <a:solidFill>
                  <a:srgbClr val="FFFF00"/>
                </a:solidFill>
              </a:rPr>
              <a:t>ingin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dibandingkan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tingkat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kemampuan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mengendalikan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emosi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pengendara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kenderaan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umum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untuk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empat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kategori</a:t>
            </a:r>
            <a:r>
              <a:rPr lang="en-US" sz="2000" dirty="0">
                <a:solidFill>
                  <a:srgbClr val="FFFF00"/>
                </a:solidFill>
              </a:rPr>
              <a:t>; </a:t>
            </a:r>
            <a:r>
              <a:rPr lang="en-US" sz="2000" dirty="0" err="1">
                <a:solidFill>
                  <a:srgbClr val="FFFF00"/>
                </a:solidFill>
              </a:rPr>
              <a:t>pengalaman</a:t>
            </a:r>
            <a:r>
              <a:rPr lang="en-US" sz="2000" dirty="0">
                <a:solidFill>
                  <a:srgbClr val="FFFF00"/>
                </a:solidFill>
              </a:rPr>
              <a:t> &lt; 5 </a:t>
            </a:r>
            <a:r>
              <a:rPr lang="en-US" sz="2000" dirty="0" err="1">
                <a:solidFill>
                  <a:srgbClr val="FFFF00"/>
                </a:solidFill>
              </a:rPr>
              <a:t>tahun</a:t>
            </a:r>
            <a:r>
              <a:rPr lang="en-US" sz="2000" dirty="0">
                <a:solidFill>
                  <a:srgbClr val="FFFF00"/>
                </a:solidFill>
              </a:rPr>
              <a:t>, 5-10 </a:t>
            </a:r>
            <a:r>
              <a:rPr lang="en-US" sz="2000" dirty="0" err="1">
                <a:solidFill>
                  <a:srgbClr val="FFFF00"/>
                </a:solidFill>
              </a:rPr>
              <a:t>tahun</a:t>
            </a:r>
            <a:r>
              <a:rPr lang="en-US" sz="2000" dirty="0">
                <a:solidFill>
                  <a:srgbClr val="FFFF00"/>
                </a:solidFill>
              </a:rPr>
              <a:t>, 10-15 </a:t>
            </a:r>
            <a:r>
              <a:rPr lang="en-US" sz="2000" dirty="0" err="1">
                <a:solidFill>
                  <a:srgbClr val="FFFF00"/>
                </a:solidFill>
              </a:rPr>
              <a:t>tahun</a:t>
            </a:r>
            <a:r>
              <a:rPr lang="en-US" sz="2000" dirty="0">
                <a:solidFill>
                  <a:srgbClr val="FFFF00"/>
                </a:solidFill>
              </a:rPr>
              <a:t>, &gt; 15 </a:t>
            </a:r>
            <a:r>
              <a:rPr lang="en-US" sz="2000" dirty="0" err="1">
                <a:solidFill>
                  <a:srgbClr val="FFFF00"/>
                </a:solidFill>
              </a:rPr>
              <a:t>tahun</a:t>
            </a: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647526-9932-428A-A378-D69E5A0A6307}"/>
              </a:ext>
            </a:extLst>
          </p:cNvPr>
          <p:cNvGraphicFramePr>
            <a:graphicFrameLocks noGrp="1"/>
          </p:cNvGraphicFramePr>
          <p:nvPr/>
        </p:nvGraphicFramePr>
        <p:xfrm>
          <a:off x="5117343" y="1457268"/>
          <a:ext cx="6905694" cy="3038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1077">
                  <a:extLst>
                    <a:ext uri="{9D8B030D-6E8A-4147-A177-3AD203B41FA5}">
                      <a16:colId xmlns:a16="http://schemas.microsoft.com/office/drawing/2014/main" val="3258186947"/>
                    </a:ext>
                  </a:extLst>
                </a:gridCol>
                <a:gridCol w="2251077">
                  <a:extLst>
                    <a:ext uri="{9D8B030D-6E8A-4147-A177-3AD203B41FA5}">
                      <a16:colId xmlns:a16="http://schemas.microsoft.com/office/drawing/2014/main" val="409559240"/>
                    </a:ext>
                  </a:extLst>
                </a:gridCol>
                <a:gridCol w="1201770">
                  <a:extLst>
                    <a:ext uri="{9D8B030D-6E8A-4147-A177-3AD203B41FA5}">
                      <a16:colId xmlns:a16="http://schemas.microsoft.com/office/drawing/2014/main" val="2636806985"/>
                    </a:ext>
                  </a:extLst>
                </a:gridCol>
                <a:gridCol w="1201770">
                  <a:extLst>
                    <a:ext uri="{9D8B030D-6E8A-4147-A177-3AD203B41FA5}">
                      <a16:colId xmlns:a16="http://schemas.microsoft.com/office/drawing/2014/main" val="86068882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Ranks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63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pengalaman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Mean Rank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644070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kemampuan mengendalikan emosi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pengalaman di bawah 5 tahun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8.91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16135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pengalaman antara 5 sampai 10 tahun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17.46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2356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pengalaman antara 10 sampai 15 tahun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30.08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14262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pengalaman di atas 15 tahun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38.00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99682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363325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D0BC8FD-1E7B-4297-AF07-E7AB2D6915B1}"/>
              </a:ext>
            </a:extLst>
          </p:cNvPr>
          <p:cNvGraphicFramePr>
            <a:graphicFrameLocks noGrp="1"/>
          </p:cNvGraphicFramePr>
          <p:nvPr/>
        </p:nvGraphicFramePr>
        <p:xfrm>
          <a:off x="427382" y="4768386"/>
          <a:ext cx="8488017" cy="19504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2112">
                  <a:extLst>
                    <a:ext uri="{9D8B030D-6E8A-4147-A177-3AD203B41FA5}">
                      <a16:colId xmlns:a16="http://schemas.microsoft.com/office/drawing/2014/main" val="435027456"/>
                    </a:ext>
                  </a:extLst>
                </a:gridCol>
                <a:gridCol w="5385905">
                  <a:extLst>
                    <a:ext uri="{9D8B030D-6E8A-4147-A177-3AD203B41FA5}">
                      <a16:colId xmlns:a16="http://schemas.microsoft.com/office/drawing/2014/main" val="374073721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Test Statistics</a:t>
                      </a:r>
                      <a:r>
                        <a:rPr lang="en-US" sz="1800" baseline="30000">
                          <a:effectLst/>
                        </a:rPr>
                        <a:t>a,b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388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kemampuan mengendalikan emosi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1405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Kruskal-Wallis 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30.267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1880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9806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Asymp. Sig.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4967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a. Kruskal Wallis Test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19646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b. Grouping Variable: </a:t>
                      </a:r>
                      <a:r>
                        <a:rPr lang="en-US" sz="1800" dirty="0" err="1">
                          <a:effectLst/>
                        </a:rPr>
                        <a:t>pengalaman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681784"/>
                  </a:ext>
                </a:extLst>
              </a:tr>
            </a:tbl>
          </a:graphicData>
        </a:graphic>
      </p:graphicFrame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53CC5B9-7D43-4B6C-B913-37503152D83C}"/>
              </a:ext>
            </a:extLst>
          </p:cNvPr>
          <p:cNvSpPr/>
          <p:nvPr/>
        </p:nvSpPr>
        <p:spPr>
          <a:xfrm>
            <a:off x="8219661" y="5854148"/>
            <a:ext cx="904461" cy="417443"/>
          </a:xfrm>
          <a:custGeom>
            <a:avLst/>
            <a:gdLst>
              <a:gd name="connsiteX0" fmla="*/ 1036311 w 1203291"/>
              <a:gd name="connsiteY0" fmla="*/ 214407 h 1002482"/>
              <a:gd name="connsiteX1" fmla="*/ 191485 w 1203291"/>
              <a:gd name="connsiteY1" fmla="*/ 15625 h 1002482"/>
              <a:gd name="connsiteX2" fmla="*/ 22520 w 1203291"/>
              <a:gd name="connsiteY2" fmla="*/ 582155 h 1002482"/>
              <a:gd name="connsiteX3" fmla="*/ 549294 w 1203291"/>
              <a:gd name="connsiteY3" fmla="*/ 999599 h 1002482"/>
              <a:gd name="connsiteX4" fmla="*/ 1195337 w 1203291"/>
              <a:gd name="connsiteY4" fmla="*/ 373434 h 1002482"/>
              <a:gd name="connsiteX5" fmla="*/ 926981 w 1203291"/>
              <a:gd name="connsiteY5" fmla="*/ 174651 h 1002482"/>
              <a:gd name="connsiteX6" fmla="*/ 926981 w 1203291"/>
              <a:gd name="connsiteY6" fmla="*/ 174651 h 1002482"/>
              <a:gd name="connsiteX7" fmla="*/ 926981 w 1203291"/>
              <a:gd name="connsiteY7" fmla="*/ 174651 h 1002482"/>
              <a:gd name="connsiteX8" fmla="*/ 926981 w 1203291"/>
              <a:gd name="connsiteY8" fmla="*/ 174651 h 10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291" h="1002482">
                <a:moveTo>
                  <a:pt x="1036311" y="214407"/>
                </a:moveTo>
                <a:cubicBezTo>
                  <a:pt x="698380" y="84370"/>
                  <a:pt x="360450" y="-45666"/>
                  <a:pt x="191485" y="15625"/>
                </a:cubicBezTo>
                <a:cubicBezTo>
                  <a:pt x="22520" y="76916"/>
                  <a:pt x="-37115" y="418159"/>
                  <a:pt x="22520" y="582155"/>
                </a:cubicBezTo>
                <a:cubicBezTo>
                  <a:pt x="82155" y="746151"/>
                  <a:pt x="353825" y="1034386"/>
                  <a:pt x="549294" y="999599"/>
                </a:cubicBezTo>
                <a:cubicBezTo>
                  <a:pt x="744763" y="964812"/>
                  <a:pt x="1132389" y="510925"/>
                  <a:pt x="1195337" y="373434"/>
                </a:cubicBezTo>
                <a:cubicBezTo>
                  <a:pt x="1258285" y="235943"/>
                  <a:pt x="926981" y="174651"/>
                  <a:pt x="926981" y="174651"/>
                </a:cubicBezTo>
                <a:lnTo>
                  <a:pt x="926981" y="174651"/>
                </a:lnTo>
                <a:lnTo>
                  <a:pt x="926981" y="174651"/>
                </a:lnTo>
                <a:lnTo>
                  <a:pt x="926981" y="17465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606310-B0CB-4C2A-A78E-24111AA91A8A}"/>
              </a:ext>
            </a:extLst>
          </p:cNvPr>
          <p:cNvSpPr/>
          <p:nvPr/>
        </p:nvSpPr>
        <p:spPr>
          <a:xfrm>
            <a:off x="7951305" y="5218043"/>
            <a:ext cx="1113182" cy="489133"/>
          </a:xfrm>
          <a:custGeom>
            <a:avLst/>
            <a:gdLst>
              <a:gd name="connsiteX0" fmla="*/ 1036311 w 1203291"/>
              <a:gd name="connsiteY0" fmla="*/ 214407 h 1002482"/>
              <a:gd name="connsiteX1" fmla="*/ 191485 w 1203291"/>
              <a:gd name="connsiteY1" fmla="*/ 15625 h 1002482"/>
              <a:gd name="connsiteX2" fmla="*/ 22520 w 1203291"/>
              <a:gd name="connsiteY2" fmla="*/ 582155 h 1002482"/>
              <a:gd name="connsiteX3" fmla="*/ 549294 w 1203291"/>
              <a:gd name="connsiteY3" fmla="*/ 999599 h 1002482"/>
              <a:gd name="connsiteX4" fmla="*/ 1195337 w 1203291"/>
              <a:gd name="connsiteY4" fmla="*/ 373434 h 1002482"/>
              <a:gd name="connsiteX5" fmla="*/ 926981 w 1203291"/>
              <a:gd name="connsiteY5" fmla="*/ 174651 h 1002482"/>
              <a:gd name="connsiteX6" fmla="*/ 926981 w 1203291"/>
              <a:gd name="connsiteY6" fmla="*/ 174651 h 1002482"/>
              <a:gd name="connsiteX7" fmla="*/ 926981 w 1203291"/>
              <a:gd name="connsiteY7" fmla="*/ 174651 h 1002482"/>
              <a:gd name="connsiteX8" fmla="*/ 926981 w 1203291"/>
              <a:gd name="connsiteY8" fmla="*/ 174651 h 100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291" h="1002482">
                <a:moveTo>
                  <a:pt x="1036311" y="214407"/>
                </a:moveTo>
                <a:cubicBezTo>
                  <a:pt x="698380" y="84370"/>
                  <a:pt x="360450" y="-45666"/>
                  <a:pt x="191485" y="15625"/>
                </a:cubicBezTo>
                <a:cubicBezTo>
                  <a:pt x="22520" y="76916"/>
                  <a:pt x="-37115" y="418159"/>
                  <a:pt x="22520" y="582155"/>
                </a:cubicBezTo>
                <a:cubicBezTo>
                  <a:pt x="82155" y="746151"/>
                  <a:pt x="353825" y="1034386"/>
                  <a:pt x="549294" y="999599"/>
                </a:cubicBezTo>
                <a:cubicBezTo>
                  <a:pt x="744763" y="964812"/>
                  <a:pt x="1132389" y="510925"/>
                  <a:pt x="1195337" y="373434"/>
                </a:cubicBezTo>
                <a:cubicBezTo>
                  <a:pt x="1258285" y="235943"/>
                  <a:pt x="926981" y="174651"/>
                  <a:pt x="926981" y="174651"/>
                </a:cubicBezTo>
                <a:lnTo>
                  <a:pt x="926981" y="174651"/>
                </a:lnTo>
                <a:lnTo>
                  <a:pt x="926981" y="174651"/>
                </a:lnTo>
                <a:lnTo>
                  <a:pt x="926981" y="17465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9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DD513-3B82-4FD3-8486-1BF33BD90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96" b="5594"/>
          <a:stretch/>
        </p:blipFill>
        <p:spPr>
          <a:xfrm>
            <a:off x="283779" y="359979"/>
            <a:ext cx="6201103" cy="6138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8893E-2886-47BD-9D4E-8FB839B3D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6" t="2452" r="29396" b="25211"/>
          <a:stretch/>
        </p:blipFill>
        <p:spPr>
          <a:xfrm>
            <a:off x="6201105" y="672661"/>
            <a:ext cx="5076496" cy="496088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1565B7F-648C-44C5-996E-B284992DBD21}"/>
              </a:ext>
            </a:extLst>
          </p:cNvPr>
          <p:cNvSpPr/>
          <p:nvPr/>
        </p:nvSpPr>
        <p:spPr>
          <a:xfrm>
            <a:off x="1313793" y="359979"/>
            <a:ext cx="4782207" cy="6061842"/>
          </a:xfrm>
          <a:custGeom>
            <a:avLst/>
            <a:gdLst>
              <a:gd name="connsiteX0" fmla="*/ 1718327 w 6159307"/>
              <a:gd name="connsiteY0" fmla="*/ 270818 h 6847538"/>
              <a:gd name="connsiteX1" fmla="*/ 15651 w 6159307"/>
              <a:gd name="connsiteY1" fmla="*/ 1479507 h 6847538"/>
              <a:gd name="connsiteX2" fmla="*/ 2559154 w 6159307"/>
              <a:gd name="connsiteY2" fmla="*/ 6356307 h 6847538"/>
              <a:gd name="connsiteX3" fmla="*/ 6153692 w 6159307"/>
              <a:gd name="connsiteY3" fmla="*/ 5988445 h 6847538"/>
              <a:gd name="connsiteX4" fmla="*/ 1718327 w 6159307"/>
              <a:gd name="connsiteY4" fmla="*/ 270818 h 684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9307" h="6847538">
                <a:moveTo>
                  <a:pt x="1718327" y="270818"/>
                </a:moveTo>
                <a:cubicBezTo>
                  <a:pt x="695320" y="-480672"/>
                  <a:pt x="-124487" y="465259"/>
                  <a:pt x="15651" y="1479507"/>
                </a:cubicBezTo>
                <a:cubicBezTo>
                  <a:pt x="155789" y="2493755"/>
                  <a:pt x="1536147" y="5604817"/>
                  <a:pt x="2559154" y="6356307"/>
                </a:cubicBezTo>
                <a:cubicBezTo>
                  <a:pt x="3582161" y="7107797"/>
                  <a:pt x="6299085" y="7006197"/>
                  <a:pt x="6153692" y="5988445"/>
                </a:cubicBezTo>
                <a:cubicBezTo>
                  <a:pt x="6008299" y="4970693"/>
                  <a:pt x="2741334" y="1022308"/>
                  <a:pt x="1718327" y="27081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EA9BE13-9345-466C-8496-DB4185E47C9F}"/>
              </a:ext>
            </a:extLst>
          </p:cNvPr>
          <p:cNvSpPr/>
          <p:nvPr/>
        </p:nvSpPr>
        <p:spPr>
          <a:xfrm>
            <a:off x="6411310" y="2438400"/>
            <a:ext cx="3741683" cy="798786"/>
          </a:xfrm>
          <a:custGeom>
            <a:avLst/>
            <a:gdLst>
              <a:gd name="connsiteX0" fmla="*/ 62987 w 4165065"/>
              <a:gd name="connsiteY0" fmla="*/ 63804 h 840911"/>
              <a:gd name="connsiteX1" fmla="*/ 3846711 w 4165065"/>
              <a:gd name="connsiteY1" fmla="*/ 74314 h 840911"/>
              <a:gd name="connsiteX2" fmla="*/ 3678546 w 4165065"/>
              <a:gd name="connsiteY2" fmla="*/ 810038 h 840911"/>
              <a:gd name="connsiteX3" fmla="*/ 1418822 w 4165065"/>
              <a:gd name="connsiteY3" fmla="*/ 641873 h 840911"/>
              <a:gd name="connsiteX4" fmla="*/ 115539 w 4165065"/>
              <a:gd name="connsiteY4" fmla="*/ 84825 h 840911"/>
              <a:gd name="connsiteX5" fmla="*/ 147070 w 4165065"/>
              <a:gd name="connsiteY5" fmla="*/ 74314 h 84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5065" h="840911">
                <a:moveTo>
                  <a:pt x="62987" y="63804"/>
                </a:moveTo>
                <a:cubicBezTo>
                  <a:pt x="1653552" y="6873"/>
                  <a:pt x="3244118" y="-50058"/>
                  <a:pt x="3846711" y="74314"/>
                </a:cubicBezTo>
                <a:cubicBezTo>
                  <a:pt x="4449304" y="198686"/>
                  <a:pt x="4083194" y="715445"/>
                  <a:pt x="3678546" y="810038"/>
                </a:cubicBezTo>
                <a:cubicBezTo>
                  <a:pt x="3273898" y="904631"/>
                  <a:pt x="2012656" y="762742"/>
                  <a:pt x="1418822" y="641873"/>
                </a:cubicBezTo>
                <a:cubicBezTo>
                  <a:pt x="824988" y="521004"/>
                  <a:pt x="327498" y="179418"/>
                  <a:pt x="115539" y="84825"/>
                </a:cubicBezTo>
                <a:cubicBezTo>
                  <a:pt x="-96420" y="-9768"/>
                  <a:pt x="25325" y="32273"/>
                  <a:pt x="147070" y="7431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4A6253E-4505-45A8-AD44-6241EC71FAC4}"/>
              </a:ext>
            </a:extLst>
          </p:cNvPr>
          <p:cNvSpPr/>
          <p:nvPr/>
        </p:nvSpPr>
        <p:spPr>
          <a:xfrm>
            <a:off x="8448523" y="3429000"/>
            <a:ext cx="1700854" cy="575441"/>
          </a:xfrm>
          <a:custGeom>
            <a:avLst/>
            <a:gdLst>
              <a:gd name="connsiteX0" fmla="*/ 85877 w 1700854"/>
              <a:gd name="connsiteY0" fmla="*/ 179840 h 845063"/>
              <a:gd name="connsiteX1" fmla="*/ 222511 w 1700854"/>
              <a:gd name="connsiteY1" fmla="*/ 820971 h 845063"/>
              <a:gd name="connsiteX2" fmla="*/ 1641408 w 1700854"/>
              <a:gd name="connsiteY2" fmla="*/ 642295 h 845063"/>
              <a:gd name="connsiteX3" fmla="*/ 1305077 w 1700854"/>
              <a:gd name="connsiteY3" fmla="*/ 11674 h 845063"/>
              <a:gd name="connsiteX4" fmla="*/ 127918 w 1700854"/>
              <a:gd name="connsiteY4" fmla="*/ 232392 h 845063"/>
              <a:gd name="connsiteX5" fmla="*/ 85877 w 1700854"/>
              <a:gd name="connsiteY5" fmla="*/ 232392 h 84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854" h="845063">
                <a:moveTo>
                  <a:pt x="85877" y="179840"/>
                </a:moveTo>
                <a:cubicBezTo>
                  <a:pt x="24566" y="461867"/>
                  <a:pt x="-36744" y="743895"/>
                  <a:pt x="222511" y="820971"/>
                </a:cubicBezTo>
                <a:cubicBezTo>
                  <a:pt x="481766" y="898047"/>
                  <a:pt x="1460980" y="777178"/>
                  <a:pt x="1641408" y="642295"/>
                </a:cubicBezTo>
                <a:cubicBezTo>
                  <a:pt x="1821836" y="507412"/>
                  <a:pt x="1557325" y="79991"/>
                  <a:pt x="1305077" y="11674"/>
                </a:cubicBezTo>
                <a:cubicBezTo>
                  <a:pt x="1052829" y="-56643"/>
                  <a:pt x="331118" y="195606"/>
                  <a:pt x="127918" y="232392"/>
                </a:cubicBezTo>
                <a:cubicBezTo>
                  <a:pt x="-75282" y="269178"/>
                  <a:pt x="5297" y="250785"/>
                  <a:pt x="85877" y="23239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9EC61F1-0A12-45F8-A11F-A5656EA635C2}"/>
              </a:ext>
            </a:extLst>
          </p:cNvPr>
          <p:cNvSpPr/>
          <p:nvPr/>
        </p:nvSpPr>
        <p:spPr>
          <a:xfrm>
            <a:off x="6695090" y="4254062"/>
            <a:ext cx="1417074" cy="575441"/>
          </a:xfrm>
          <a:custGeom>
            <a:avLst/>
            <a:gdLst>
              <a:gd name="connsiteX0" fmla="*/ 85877 w 1700854"/>
              <a:gd name="connsiteY0" fmla="*/ 179840 h 845063"/>
              <a:gd name="connsiteX1" fmla="*/ 222511 w 1700854"/>
              <a:gd name="connsiteY1" fmla="*/ 820971 h 845063"/>
              <a:gd name="connsiteX2" fmla="*/ 1641408 w 1700854"/>
              <a:gd name="connsiteY2" fmla="*/ 642295 h 845063"/>
              <a:gd name="connsiteX3" fmla="*/ 1305077 w 1700854"/>
              <a:gd name="connsiteY3" fmla="*/ 11674 h 845063"/>
              <a:gd name="connsiteX4" fmla="*/ 127918 w 1700854"/>
              <a:gd name="connsiteY4" fmla="*/ 232392 h 845063"/>
              <a:gd name="connsiteX5" fmla="*/ 85877 w 1700854"/>
              <a:gd name="connsiteY5" fmla="*/ 232392 h 84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0854" h="845063">
                <a:moveTo>
                  <a:pt x="85877" y="179840"/>
                </a:moveTo>
                <a:cubicBezTo>
                  <a:pt x="24566" y="461867"/>
                  <a:pt x="-36744" y="743895"/>
                  <a:pt x="222511" y="820971"/>
                </a:cubicBezTo>
                <a:cubicBezTo>
                  <a:pt x="481766" y="898047"/>
                  <a:pt x="1460980" y="777178"/>
                  <a:pt x="1641408" y="642295"/>
                </a:cubicBezTo>
                <a:cubicBezTo>
                  <a:pt x="1821836" y="507412"/>
                  <a:pt x="1557325" y="79991"/>
                  <a:pt x="1305077" y="11674"/>
                </a:cubicBezTo>
                <a:cubicBezTo>
                  <a:pt x="1052829" y="-56643"/>
                  <a:pt x="331118" y="195606"/>
                  <a:pt x="127918" y="232392"/>
                </a:cubicBezTo>
                <a:cubicBezTo>
                  <a:pt x="-75282" y="269178"/>
                  <a:pt x="5297" y="250785"/>
                  <a:pt x="85877" y="23239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403EE8C-5DEF-439E-922C-D1A5247C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Statistika</a:t>
            </a:r>
            <a:r>
              <a:rPr lang="en-US" sz="3600" dirty="0"/>
              <a:t> </a:t>
            </a:r>
            <a:r>
              <a:rPr lang="en-US" sz="3600" dirty="0" err="1"/>
              <a:t>Nonparametrik</a:t>
            </a:r>
            <a:r>
              <a:rPr lang="en-US" sz="3600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D96825F-C7A1-48FC-8D48-924CDE7BE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Ketika </a:t>
            </a:r>
            <a:r>
              <a:rPr lang="en-US" sz="3200" dirty="0" err="1"/>
              <a:t>asumsi</a:t>
            </a:r>
            <a:r>
              <a:rPr lang="en-US" sz="3200" dirty="0"/>
              <a:t> </a:t>
            </a:r>
            <a:r>
              <a:rPr lang="en-US" sz="3200" dirty="0" err="1"/>
              <a:t>statistika</a:t>
            </a:r>
            <a:r>
              <a:rPr lang="en-US" sz="3200" dirty="0"/>
              <a:t> </a:t>
            </a:r>
            <a:r>
              <a:rPr lang="en-US" sz="3200" dirty="0" err="1"/>
              <a:t>parametrik</a:t>
            </a:r>
            <a:r>
              <a:rPr lang="en-US" sz="3200" dirty="0"/>
              <a:t> </a:t>
            </a:r>
            <a:r>
              <a:rPr lang="en-US" sz="3200" dirty="0" err="1"/>
              <a:t>tak</a:t>
            </a:r>
            <a:r>
              <a:rPr lang="en-US" sz="3200" dirty="0"/>
              <a:t> </a:t>
            </a:r>
            <a:r>
              <a:rPr lang="en-US" sz="3200" dirty="0" err="1"/>
              <a:t>dapat</a:t>
            </a:r>
            <a:r>
              <a:rPr lang="en-US" sz="3200" dirty="0"/>
              <a:t> </a:t>
            </a:r>
            <a:r>
              <a:rPr lang="en-US" sz="3200" dirty="0" err="1"/>
              <a:t>dipenuhi</a:t>
            </a:r>
            <a:endParaRPr lang="en-US" sz="3200" dirty="0"/>
          </a:p>
          <a:p>
            <a:r>
              <a:rPr lang="en-US" sz="3200" dirty="0"/>
              <a:t>Test yang </a:t>
            </a:r>
            <a:r>
              <a:rPr lang="en-US" sz="3200" dirty="0" err="1"/>
              <a:t>dilakukan</a:t>
            </a:r>
            <a:r>
              <a:rPr lang="en-US" sz="3200" dirty="0"/>
              <a:t> </a:t>
            </a:r>
            <a:r>
              <a:rPr lang="en-US" sz="3200" dirty="0" err="1"/>
              <a:t>kekuatannya</a:t>
            </a:r>
            <a:r>
              <a:rPr lang="en-US" sz="3200" dirty="0"/>
              <a:t>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rendah</a:t>
            </a:r>
            <a:r>
              <a:rPr lang="en-US" sz="3200" dirty="0"/>
              <a:t> </a:t>
            </a:r>
            <a:r>
              <a:rPr lang="en-US" sz="3200" dirty="0" err="1"/>
              <a:t>daaripada</a:t>
            </a:r>
            <a:r>
              <a:rPr lang="en-US" sz="3200" dirty="0"/>
              <a:t> </a:t>
            </a:r>
            <a:r>
              <a:rPr lang="en-US" sz="3200" dirty="0" err="1"/>
              <a:t>statistika</a:t>
            </a:r>
            <a:r>
              <a:rPr lang="en-US" sz="3200" dirty="0"/>
              <a:t> </a:t>
            </a:r>
            <a:r>
              <a:rPr lang="en-US" sz="3200" dirty="0" err="1"/>
              <a:t>parametrik</a:t>
            </a:r>
            <a:endParaRPr lang="en-US" sz="3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Triceratops" descr="Triceratops 3D Model">
                <a:extLst>
                  <a:ext uri="{FF2B5EF4-FFF2-40B4-BE49-F238E27FC236}">
                    <a16:creationId xmlns:a16="http://schemas.microsoft.com/office/drawing/2014/main" id="{2FCD185E-BC2E-4C89-ACBC-62E4C3E23E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4808736"/>
                  </p:ext>
                </p:extLst>
              </p:nvPr>
            </p:nvGraphicFramePr>
            <p:xfrm>
              <a:off x="7710690" y="3239634"/>
              <a:ext cx="4385231" cy="353885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85231" cy="3538854"/>
                    </a:xfrm>
                    <a:prstGeom prst="rect">
                      <a:avLst/>
                    </a:prstGeom>
                  </am3d:spPr>
                  <am3d:camera>
                    <am3d:pos x="0" y="0" z="53238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421044" ay="-2476353" az="-27852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8469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Triceratops" descr="Triceratops 3D Model">
                <a:extLst>
                  <a:ext uri="{FF2B5EF4-FFF2-40B4-BE49-F238E27FC236}">
                    <a16:creationId xmlns:a16="http://schemas.microsoft.com/office/drawing/2014/main" id="{2FCD185E-BC2E-4C89-ACBC-62E4C3E23E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690" y="3239634"/>
                <a:ext cx="4385231" cy="35388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6873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96ED32-6CC7-44B5-B428-705155A1E067}"/>
              </a:ext>
            </a:extLst>
          </p:cNvPr>
          <p:cNvSpPr txBox="1"/>
          <p:nvPr/>
        </p:nvSpPr>
        <p:spPr>
          <a:xfrm>
            <a:off x="506895" y="298174"/>
            <a:ext cx="896292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Koefisien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Korelasi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Assosiasi</a:t>
            </a:r>
            <a:r>
              <a:rPr lang="en-US" sz="3200" b="1" dirty="0">
                <a:solidFill>
                  <a:schemeClr val="bg1"/>
                </a:solidFill>
              </a:rPr>
              <a:t>) Spearman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77C55-D0B9-4E54-8B6C-EA736A20BFD0}"/>
              </a:ext>
            </a:extLst>
          </p:cNvPr>
          <p:cNvSpPr txBox="1"/>
          <p:nvPr/>
        </p:nvSpPr>
        <p:spPr>
          <a:xfrm>
            <a:off x="506896" y="1013792"/>
            <a:ext cx="770282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00"/>
                </a:solidFill>
              </a:rPr>
              <a:t>Katakan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akan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dicari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apakah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ada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kaitan</a:t>
            </a:r>
            <a:r>
              <a:rPr lang="en-US" sz="2000" dirty="0">
                <a:solidFill>
                  <a:srgbClr val="FFFF00"/>
                </a:solidFill>
              </a:rPr>
              <a:t> (</a:t>
            </a:r>
            <a:r>
              <a:rPr lang="en-US" sz="2000" dirty="0" err="1">
                <a:solidFill>
                  <a:srgbClr val="FFFF00"/>
                </a:solidFill>
              </a:rPr>
              <a:t>kesamaan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kriteria</a:t>
            </a:r>
            <a:r>
              <a:rPr lang="en-US" sz="2000" dirty="0">
                <a:solidFill>
                  <a:srgbClr val="FFFF00"/>
                </a:solidFill>
              </a:rPr>
              <a:t>) </a:t>
            </a:r>
            <a:r>
              <a:rPr lang="en-US" sz="2000" dirty="0" err="1">
                <a:solidFill>
                  <a:srgbClr val="FFFF00"/>
                </a:solidFill>
              </a:rPr>
              <a:t>antara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pewawancara</a:t>
            </a:r>
            <a:r>
              <a:rPr lang="en-US" sz="2000" dirty="0">
                <a:solidFill>
                  <a:srgbClr val="FFFF00"/>
                </a:solidFill>
              </a:rPr>
              <a:t> 1 dan </a:t>
            </a:r>
            <a:r>
              <a:rPr lang="en-US" sz="2000" dirty="0" err="1">
                <a:solidFill>
                  <a:srgbClr val="FFFF00"/>
                </a:solidFill>
              </a:rPr>
              <a:t>pewawancara</a:t>
            </a:r>
            <a:r>
              <a:rPr lang="en-US" sz="2000" dirty="0">
                <a:solidFill>
                  <a:srgbClr val="FFFF00"/>
                </a:solidFill>
              </a:rPr>
              <a:t> 2 </a:t>
            </a:r>
            <a:r>
              <a:rPr lang="en-US" sz="2000" dirty="0" err="1">
                <a:solidFill>
                  <a:srgbClr val="FFFF00"/>
                </a:solidFill>
              </a:rPr>
              <a:t>dalam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memberikan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skor</a:t>
            </a:r>
            <a:r>
              <a:rPr lang="en-US" sz="2000" dirty="0">
                <a:solidFill>
                  <a:srgbClr val="FFFF00"/>
                </a:solidFill>
              </a:rPr>
              <a:t> proses </a:t>
            </a:r>
            <a:r>
              <a:rPr lang="en-US" sz="2000" dirty="0" err="1">
                <a:solidFill>
                  <a:srgbClr val="FFFF00"/>
                </a:solidFill>
              </a:rPr>
              <a:t>pengambilan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keputusan</a:t>
            </a:r>
            <a:r>
              <a:rPr lang="en-US" sz="2000" dirty="0">
                <a:solidFill>
                  <a:srgbClr val="FFFF00"/>
                </a:solidFill>
              </a:rPr>
              <a:t> oleh 11 orang </a:t>
            </a:r>
            <a:r>
              <a:rPr lang="en-US" sz="2000" dirty="0" err="1">
                <a:solidFill>
                  <a:srgbClr val="FFFF00"/>
                </a:solidFill>
              </a:rPr>
              <a:t>pimpinan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perusahaan</a:t>
            </a:r>
            <a:endParaRPr lang="en-US" sz="2000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2BB4DB-1B49-4F9E-8837-1624C14E2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64844"/>
              </p:ext>
            </p:extLst>
          </p:nvPr>
        </p:nvGraphicFramePr>
        <p:xfrm>
          <a:off x="3140767" y="2764089"/>
          <a:ext cx="8656985" cy="3681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8982">
                  <a:extLst>
                    <a:ext uri="{9D8B030D-6E8A-4147-A177-3AD203B41FA5}">
                      <a16:colId xmlns:a16="http://schemas.microsoft.com/office/drawing/2014/main" val="2052465806"/>
                    </a:ext>
                  </a:extLst>
                </a:gridCol>
                <a:gridCol w="1848678">
                  <a:extLst>
                    <a:ext uri="{9D8B030D-6E8A-4147-A177-3AD203B41FA5}">
                      <a16:colId xmlns:a16="http://schemas.microsoft.com/office/drawing/2014/main" val="1061861024"/>
                    </a:ext>
                  </a:extLst>
                </a:gridCol>
                <a:gridCol w="1490870">
                  <a:extLst>
                    <a:ext uri="{9D8B030D-6E8A-4147-A177-3AD203B41FA5}">
                      <a16:colId xmlns:a16="http://schemas.microsoft.com/office/drawing/2014/main" val="3207188317"/>
                    </a:ext>
                  </a:extLst>
                </a:gridCol>
                <a:gridCol w="1729408">
                  <a:extLst>
                    <a:ext uri="{9D8B030D-6E8A-4147-A177-3AD203B41FA5}">
                      <a16:colId xmlns:a16="http://schemas.microsoft.com/office/drawing/2014/main" val="3487581929"/>
                    </a:ext>
                  </a:extLst>
                </a:gridCol>
                <a:gridCol w="1789047">
                  <a:extLst>
                    <a:ext uri="{9D8B030D-6E8A-4147-A177-3AD203B41FA5}">
                      <a16:colId xmlns:a16="http://schemas.microsoft.com/office/drawing/2014/main" val="3175131609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Correlations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0855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pewawancara1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pewawancara2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608502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Spearman's rho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pewawancara1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Correlation Coefficient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.755</a:t>
                      </a:r>
                      <a:r>
                        <a:rPr lang="en-US" sz="1800" baseline="30000">
                          <a:effectLst/>
                        </a:rPr>
                        <a:t>**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1236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Sig. (2-tailed)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.007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68066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89384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pewawancara2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Correlation Coefficient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.755</a:t>
                      </a:r>
                      <a:r>
                        <a:rPr lang="en-US" sz="1800" baseline="30000">
                          <a:effectLst/>
                        </a:rPr>
                        <a:t>**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1.000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55622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Sig. (2-tailed)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.007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11644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3675909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**. Correlation is significant at the 0.01 level (2-tailed).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25172"/>
                  </a:ext>
                </a:extLst>
              </a:tr>
            </a:tbl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84A51AB-8364-4A63-BA2E-2C0320ACFD71}"/>
              </a:ext>
            </a:extLst>
          </p:cNvPr>
          <p:cNvSpPr/>
          <p:nvPr/>
        </p:nvSpPr>
        <p:spPr>
          <a:xfrm>
            <a:off x="10813774" y="3230216"/>
            <a:ext cx="1123122" cy="437323"/>
          </a:xfrm>
          <a:custGeom>
            <a:avLst/>
            <a:gdLst>
              <a:gd name="connsiteX0" fmla="*/ 824990 w 901183"/>
              <a:gd name="connsiteY0" fmla="*/ 325204 h 1462722"/>
              <a:gd name="connsiteX1" fmla="*/ 347911 w 901183"/>
              <a:gd name="connsiteY1" fmla="*/ 17091 h 1462722"/>
              <a:gd name="connsiteX2" fmla="*/ 42 w 901183"/>
              <a:gd name="connsiteY2" fmla="*/ 782404 h 1462722"/>
              <a:gd name="connsiteX3" fmla="*/ 328033 w 901183"/>
              <a:gd name="connsiteY3" fmla="*/ 1438386 h 1462722"/>
              <a:gd name="connsiteX4" fmla="*/ 854807 w 901183"/>
              <a:gd name="connsiteY4" fmla="*/ 1229665 h 1462722"/>
              <a:gd name="connsiteX5" fmla="*/ 874685 w 901183"/>
              <a:gd name="connsiteY5" fmla="*/ 364960 h 1462722"/>
              <a:gd name="connsiteX6" fmla="*/ 874685 w 901183"/>
              <a:gd name="connsiteY6" fmla="*/ 364960 h 1462722"/>
              <a:gd name="connsiteX7" fmla="*/ 874685 w 901183"/>
              <a:gd name="connsiteY7" fmla="*/ 364960 h 1462722"/>
              <a:gd name="connsiteX8" fmla="*/ 824990 w 901183"/>
              <a:gd name="connsiteY8" fmla="*/ 325204 h 14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1183" h="1462722">
                <a:moveTo>
                  <a:pt x="824990" y="325204"/>
                </a:moveTo>
                <a:cubicBezTo>
                  <a:pt x="655196" y="133047"/>
                  <a:pt x="485402" y="-59109"/>
                  <a:pt x="347911" y="17091"/>
                </a:cubicBezTo>
                <a:cubicBezTo>
                  <a:pt x="210420" y="93291"/>
                  <a:pt x="3355" y="545522"/>
                  <a:pt x="42" y="782404"/>
                </a:cubicBezTo>
                <a:cubicBezTo>
                  <a:pt x="-3271" y="1019286"/>
                  <a:pt x="185572" y="1363842"/>
                  <a:pt x="328033" y="1438386"/>
                </a:cubicBezTo>
                <a:cubicBezTo>
                  <a:pt x="470494" y="1512930"/>
                  <a:pt x="763698" y="1408569"/>
                  <a:pt x="854807" y="1229665"/>
                </a:cubicBezTo>
                <a:cubicBezTo>
                  <a:pt x="945916" y="1050761"/>
                  <a:pt x="874685" y="364960"/>
                  <a:pt x="874685" y="364960"/>
                </a:cubicBezTo>
                <a:lnTo>
                  <a:pt x="874685" y="364960"/>
                </a:lnTo>
                <a:lnTo>
                  <a:pt x="874685" y="364960"/>
                </a:lnTo>
                <a:lnTo>
                  <a:pt x="824990" y="325204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A605099-2F32-4C89-AD6A-5B4981356683}"/>
              </a:ext>
            </a:extLst>
          </p:cNvPr>
          <p:cNvSpPr/>
          <p:nvPr/>
        </p:nvSpPr>
        <p:spPr>
          <a:xfrm>
            <a:off x="10813774" y="3780182"/>
            <a:ext cx="1123122" cy="437323"/>
          </a:xfrm>
          <a:custGeom>
            <a:avLst/>
            <a:gdLst>
              <a:gd name="connsiteX0" fmla="*/ 824990 w 901183"/>
              <a:gd name="connsiteY0" fmla="*/ 325204 h 1462722"/>
              <a:gd name="connsiteX1" fmla="*/ 347911 w 901183"/>
              <a:gd name="connsiteY1" fmla="*/ 17091 h 1462722"/>
              <a:gd name="connsiteX2" fmla="*/ 42 w 901183"/>
              <a:gd name="connsiteY2" fmla="*/ 782404 h 1462722"/>
              <a:gd name="connsiteX3" fmla="*/ 328033 w 901183"/>
              <a:gd name="connsiteY3" fmla="*/ 1438386 h 1462722"/>
              <a:gd name="connsiteX4" fmla="*/ 854807 w 901183"/>
              <a:gd name="connsiteY4" fmla="*/ 1229665 h 1462722"/>
              <a:gd name="connsiteX5" fmla="*/ 874685 w 901183"/>
              <a:gd name="connsiteY5" fmla="*/ 364960 h 1462722"/>
              <a:gd name="connsiteX6" fmla="*/ 874685 w 901183"/>
              <a:gd name="connsiteY6" fmla="*/ 364960 h 1462722"/>
              <a:gd name="connsiteX7" fmla="*/ 874685 w 901183"/>
              <a:gd name="connsiteY7" fmla="*/ 364960 h 1462722"/>
              <a:gd name="connsiteX8" fmla="*/ 824990 w 901183"/>
              <a:gd name="connsiteY8" fmla="*/ 325204 h 14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1183" h="1462722">
                <a:moveTo>
                  <a:pt x="824990" y="325204"/>
                </a:moveTo>
                <a:cubicBezTo>
                  <a:pt x="655196" y="133047"/>
                  <a:pt x="485402" y="-59109"/>
                  <a:pt x="347911" y="17091"/>
                </a:cubicBezTo>
                <a:cubicBezTo>
                  <a:pt x="210420" y="93291"/>
                  <a:pt x="3355" y="545522"/>
                  <a:pt x="42" y="782404"/>
                </a:cubicBezTo>
                <a:cubicBezTo>
                  <a:pt x="-3271" y="1019286"/>
                  <a:pt x="185572" y="1363842"/>
                  <a:pt x="328033" y="1438386"/>
                </a:cubicBezTo>
                <a:cubicBezTo>
                  <a:pt x="470494" y="1512930"/>
                  <a:pt x="763698" y="1408569"/>
                  <a:pt x="854807" y="1229665"/>
                </a:cubicBezTo>
                <a:cubicBezTo>
                  <a:pt x="945916" y="1050761"/>
                  <a:pt x="874685" y="364960"/>
                  <a:pt x="874685" y="364960"/>
                </a:cubicBezTo>
                <a:lnTo>
                  <a:pt x="874685" y="364960"/>
                </a:lnTo>
                <a:lnTo>
                  <a:pt x="874685" y="364960"/>
                </a:lnTo>
                <a:lnTo>
                  <a:pt x="824990" y="325204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3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0293E-98F8-417F-9527-4FF5ACA74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59" b="7246"/>
          <a:stretch/>
        </p:blipFill>
        <p:spPr>
          <a:xfrm>
            <a:off x="318052" y="616226"/>
            <a:ext cx="6390861" cy="5138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467C3-D278-4191-AF68-2A66EB49A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2" r="31623" b="13913"/>
          <a:stretch/>
        </p:blipFill>
        <p:spPr>
          <a:xfrm>
            <a:off x="7146236" y="864704"/>
            <a:ext cx="4432852" cy="5247861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55D72B-01E4-4385-A644-B33D2809F780}"/>
              </a:ext>
            </a:extLst>
          </p:cNvPr>
          <p:cNvSpPr/>
          <p:nvPr/>
        </p:nvSpPr>
        <p:spPr>
          <a:xfrm>
            <a:off x="1828800" y="526774"/>
            <a:ext cx="4562061" cy="3011555"/>
          </a:xfrm>
          <a:custGeom>
            <a:avLst/>
            <a:gdLst>
              <a:gd name="connsiteX0" fmla="*/ 1859038 w 6610117"/>
              <a:gd name="connsiteY0" fmla="*/ 275894 h 6710771"/>
              <a:gd name="connsiteX1" fmla="*/ 420 w 6610117"/>
              <a:gd name="connsiteY1" fmla="*/ 1080964 h 6710771"/>
              <a:gd name="connsiteX2" fmla="*/ 1998186 w 6610117"/>
              <a:gd name="connsiteY2" fmla="*/ 6279129 h 6710771"/>
              <a:gd name="connsiteX3" fmla="*/ 6609942 w 6610117"/>
              <a:gd name="connsiteY3" fmla="*/ 5732477 h 6710771"/>
              <a:gd name="connsiteX4" fmla="*/ 2167151 w 6610117"/>
              <a:gd name="connsiteY4" fmla="*/ 275894 h 6710771"/>
              <a:gd name="connsiteX5" fmla="*/ 420 w 6610117"/>
              <a:gd name="connsiteY5" fmla="*/ 752972 h 6710771"/>
              <a:gd name="connsiteX6" fmla="*/ 420 w 6610117"/>
              <a:gd name="connsiteY6" fmla="*/ 752972 h 6710771"/>
              <a:gd name="connsiteX7" fmla="*/ 10359 w 6610117"/>
              <a:gd name="connsiteY7" fmla="*/ 693337 h 671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17" h="6710771">
                <a:moveTo>
                  <a:pt x="1859038" y="275894"/>
                </a:moveTo>
                <a:cubicBezTo>
                  <a:pt x="918133" y="178159"/>
                  <a:pt x="-22771" y="80425"/>
                  <a:pt x="420" y="1080964"/>
                </a:cubicBezTo>
                <a:cubicBezTo>
                  <a:pt x="23611" y="2081503"/>
                  <a:pt x="896599" y="5503877"/>
                  <a:pt x="1998186" y="6279129"/>
                </a:cubicBezTo>
                <a:cubicBezTo>
                  <a:pt x="3099773" y="7054381"/>
                  <a:pt x="6581781" y="6733016"/>
                  <a:pt x="6609942" y="5732477"/>
                </a:cubicBezTo>
                <a:cubicBezTo>
                  <a:pt x="6638103" y="4731938"/>
                  <a:pt x="3268738" y="1105812"/>
                  <a:pt x="2167151" y="275894"/>
                </a:cubicBezTo>
                <a:cubicBezTo>
                  <a:pt x="1065564" y="-554024"/>
                  <a:pt x="420" y="752972"/>
                  <a:pt x="420" y="752972"/>
                </a:cubicBezTo>
                <a:lnTo>
                  <a:pt x="420" y="752972"/>
                </a:lnTo>
                <a:lnTo>
                  <a:pt x="10359" y="693337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E50B1E-2D85-4379-88C6-0C52BB7D23C5}"/>
              </a:ext>
            </a:extLst>
          </p:cNvPr>
          <p:cNvSpPr/>
          <p:nvPr/>
        </p:nvSpPr>
        <p:spPr>
          <a:xfrm>
            <a:off x="9412357" y="2266122"/>
            <a:ext cx="1500808" cy="695740"/>
          </a:xfrm>
          <a:custGeom>
            <a:avLst/>
            <a:gdLst>
              <a:gd name="connsiteX0" fmla="*/ 2175504 w 2448358"/>
              <a:gd name="connsiteY0" fmla="*/ 82280 h 1009924"/>
              <a:gd name="connsiteX1" fmla="*/ 157861 w 2448358"/>
              <a:gd name="connsiteY1" fmla="*/ 122036 h 1009924"/>
              <a:gd name="connsiteX2" fmla="*/ 366583 w 2448358"/>
              <a:gd name="connsiteY2" fmla="*/ 927106 h 1009924"/>
              <a:gd name="connsiteX3" fmla="*/ 2235139 w 2448358"/>
              <a:gd name="connsiteY3" fmla="*/ 887349 h 1009924"/>
              <a:gd name="connsiteX4" fmla="*/ 2175504 w 2448358"/>
              <a:gd name="connsiteY4" fmla="*/ 82280 h 100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358" h="1009924">
                <a:moveTo>
                  <a:pt x="2175504" y="82280"/>
                </a:moveTo>
                <a:cubicBezTo>
                  <a:pt x="1829291" y="-45272"/>
                  <a:pt x="459348" y="-18768"/>
                  <a:pt x="157861" y="122036"/>
                </a:cubicBezTo>
                <a:cubicBezTo>
                  <a:pt x="-143626" y="262840"/>
                  <a:pt x="20370" y="799554"/>
                  <a:pt x="366583" y="927106"/>
                </a:cubicBezTo>
                <a:cubicBezTo>
                  <a:pt x="712796" y="1054658"/>
                  <a:pt x="1935309" y="1029810"/>
                  <a:pt x="2235139" y="887349"/>
                </a:cubicBezTo>
                <a:cubicBezTo>
                  <a:pt x="2534969" y="744888"/>
                  <a:pt x="2521717" y="209832"/>
                  <a:pt x="2175504" y="8228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35D0C92-2BAA-40B0-A628-B83626B2CB9C}"/>
              </a:ext>
            </a:extLst>
          </p:cNvPr>
          <p:cNvSpPr/>
          <p:nvPr/>
        </p:nvSpPr>
        <p:spPr>
          <a:xfrm>
            <a:off x="9412357" y="4055165"/>
            <a:ext cx="987286" cy="387626"/>
          </a:xfrm>
          <a:custGeom>
            <a:avLst/>
            <a:gdLst>
              <a:gd name="connsiteX0" fmla="*/ 2175504 w 2448358"/>
              <a:gd name="connsiteY0" fmla="*/ 82280 h 1009924"/>
              <a:gd name="connsiteX1" fmla="*/ 157861 w 2448358"/>
              <a:gd name="connsiteY1" fmla="*/ 122036 h 1009924"/>
              <a:gd name="connsiteX2" fmla="*/ 366583 w 2448358"/>
              <a:gd name="connsiteY2" fmla="*/ 927106 h 1009924"/>
              <a:gd name="connsiteX3" fmla="*/ 2235139 w 2448358"/>
              <a:gd name="connsiteY3" fmla="*/ 887349 h 1009924"/>
              <a:gd name="connsiteX4" fmla="*/ 2175504 w 2448358"/>
              <a:gd name="connsiteY4" fmla="*/ 82280 h 100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358" h="1009924">
                <a:moveTo>
                  <a:pt x="2175504" y="82280"/>
                </a:moveTo>
                <a:cubicBezTo>
                  <a:pt x="1829291" y="-45272"/>
                  <a:pt x="459348" y="-18768"/>
                  <a:pt x="157861" y="122036"/>
                </a:cubicBezTo>
                <a:cubicBezTo>
                  <a:pt x="-143626" y="262840"/>
                  <a:pt x="20370" y="799554"/>
                  <a:pt x="366583" y="927106"/>
                </a:cubicBezTo>
                <a:cubicBezTo>
                  <a:pt x="712796" y="1054658"/>
                  <a:pt x="1935309" y="1029810"/>
                  <a:pt x="2235139" y="887349"/>
                </a:cubicBezTo>
                <a:cubicBezTo>
                  <a:pt x="2534969" y="744888"/>
                  <a:pt x="2521717" y="209832"/>
                  <a:pt x="2175504" y="8228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C507F0-E643-4B1B-8493-3D1E3254F8D8}"/>
              </a:ext>
            </a:extLst>
          </p:cNvPr>
          <p:cNvCxnSpPr>
            <a:cxnSpLocks/>
          </p:cNvCxnSpPr>
          <p:nvPr/>
        </p:nvCxnSpPr>
        <p:spPr>
          <a:xfrm>
            <a:off x="5496339" y="2032551"/>
            <a:ext cx="3916018" cy="4621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A137F8-FBBE-43DF-86B6-035DA66DAED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560589" y="2057999"/>
            <a:ext cx="3915425" cy="20440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43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9F51-99C4-4D77-9EF1-FF26C30B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Uji </a:t>
            </a:r>
            <a:r>
              <a:rPr lang="el-GR" sz="3600" dirty="0"/>
              <a:t>χ²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53782-E6E2-4FA6-92E2-A49BC824F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en-MY" dirty="0"/>
              <a:t>Ada </a:t>
            </a:r>
            <a:r>
              <a:rPr lang="en-MY" dirty="0" err="1"/>
              <a:t>dua</a:t>
            </a:r>
            <a:r>
              <a:rPr lang="en-MY" dirty="0"/>
              <a:t> </a:t>
            </a:r>
            <a:r>
              <a:rPr lang="en-MY" dirty="0" err="1"/>
              <a:t>jenis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pengujian</a:t>
            </a:r>
            <a:r>
              <a:rPr lang="en-MY" dirty="0"/>
              <a:t> </a:t>
            </a:r>
            <a:r>
              <a:rPr lang="el-GR" dirty="0"/>
              <a:t>χ²</a:t>
            </a:r>
            <a:r>
              <a:rPr lang="en-US" dirty="0"/>
              <a:t>: </a:t>
            </a:r>
            <a:endParaRPr lang="en-MY" dirty="0"/>
          </a:p>
          <a:p>
            <a:pPr marL="895350" lvl="1" indent="-514350" algn="just">
              <a:buFont typeface="+mj-lt"/>
              <a:buAutoNum type="romanLcPeriod"/>
              <a:defRPr/>
            </a:pPr>
            <a:r>
              <a:rPr lang="en-MY" dirty="0"/>
              <a:t>Goodness-of-fit Test (Uji </a:t>
            </a:r>
            <a:r>
              <a:rPr lang="en-MY" dirty="0" err="1"/>
              <a:t>Kesesuaian</a:t>
            </a:r>
            <a:r>
              <a:rPr lang="en-MY" dirty="0"/>
              <a:t>)</a:t>
            </a:r>
          </a:p>
          <a:p>
            <a:pPr marL="895350" lvl="1" indent="-514350" algn="just">
              <a:buFont typeface="+mj-lt"/>
              <a:buAutoNum type="romanLcPeriod"/>
              <a:defRPr/>
            </a:pPr>
            <a:r>
              <a:rPr lang="en-MY" dirty="0"/>
              <a:t>Test For Homogeneity and Independence (Test </a:t>
            </a:r>
            <a:r>
              <a:rPr lang="en-MY" dirty="0" err="1"/>
              <a:t>Homogenitas</a:t>
            </a:r>
            <a:r>
              <a:rPr lang="en-MY" dirty="0"/>
              <a:t> dan </a:t>
            </a:r>
            <a:r>
              <a:rPr lang="en-MY" dirty="0" err="1"/>
              <a:t>Independensi</a:t>
            </a:r>
            <a:r>
              <a:rPr lang="en-MY" dirty="0"/>
              <a:t>)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riceratops 3D Model">
                <a:extLst>
                  <a:ext uri="{FF2B5EF4-FFF2-40B4-BE49-F238E27FC236}">
                    <a16:creationId xmlns:a16="http://schemas.microsoft.com/office/drawing/2014/main" id="{31D05785-087E-4CA4-A903-7D377EBE27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2558665"/>
                  </p:ext>
                </p:extLst>
              </p:nvPr>
            </p:nvGraphicFramePr>
            <p:xfrm>
              <a:off x="667593" y="4015409"/>
              <a:ext cx="3263433" cy="18920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63433" cy="1892085"/>
                    </a:xfrm>
                    <a:prstGeom prst="rect">
                      <a:avLst/>
                    </a:prstGeom>
                  </am3d:spPr>
                  <am3d:camera>
                    <am3d:pos x="0" y="0" z="53238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494278" ay="4021115" az="455517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36801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riceratops 3D Model">
                <a:extLst>
                  <a:ext uri="{FF2B5EF4-FFF2-40B4-BE49-F238E27FC236}">
                    <a16:creationId xmlns:a16="http://schemas.microsoft.com/office/drawing/2014/main" id="{31D05785-087E-4CA4-A903-7D377EBE27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593" y="4015409"/>
                <a:ext cx="3263433" cy="189208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DBB796D-B3B6-4D3B-A8BF-BD208D674149}"/>
              </a:ext>
            </a:extLst>
          </p:cNvPr>
          <p:cNvSpPr/>
          <p:nvPr/>
        </p:nvSpPr>
        <p:spPr>
          <a:xfrm>
            <a:off x="5093706" y="3667492"/>
            <a:ext cx="67917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MY" sz="2400" b="1" dirty="0" err="1">
                <a:solidFill>
                  <a:srgbClr val="002060"/>
                </a:solidFill>
              </a:rPr>
              <a:t>Tiga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asumsi</a:t>
            </a:r>
            <a:r>
              <a:rPr lang="en-MY" sz="2400" b="1" dirty="0">
                <a:solidFill>
                  <a:srgbClr val="002060"/>
                </a:solidFill>
              </a:rPr>
              <a:t> yang </a:t>
            </a:r>
            <a:r>
              <a:rPr lang="en-MY" sz="2400" b="1" dirty="0" err="1">
                <a:solidFill>
                  <a:srgbClr val="002060"/>
                </a:solidFill>
              </a:rPr>
              <a:t>mesti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dipenuhi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untuk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l-GR" sz="2400" b="1" dirty="0">
                <a:solidFill>
                  <a:srgbClr val="002060"/>
                </a:solidFill>
              </a:rPr>
              <a:t>χ²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  <a:defRPr/>
            </a:pPr>
            <a:r>
              <a:rPr lang="en-MY" sz="2400" b="1" dirty="0">
                <a:solidFill>
                  <a:srgbClr val="002060"/>
                </a:solidFill>
              </a:rPr>
              <a:t>Random sampling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  <a:defRPr/>
            </a:pPr>
            <a:r>
              <a:rPr lang="en-MY" sz="2400" b="1" dirty="0">
                <a:solidFill>
                  <a:srgbClr val="002060"/>
                </a:solidFill>
              </a:rPr>
              <a:t>Independence of observations 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  <a:defRPr/>
            </a:pPr>
            <a:r>
              <a:rPr lang="en-MY" sz="2400" b="1" dirty="0">
                <a:solidFill>
                  <a:srgbClr val="002060"/>
                </a:solidFill>
              </a:rPr>
              <a:t>Size of expected frequencies- </a:t>
            </a:r>
            <a:r>
              <a:rPr lang="en-MY" sz="2400" b="1" dirty="0" err="1">
                <a:solidFill>
                  <a:srgbClr val="002060"/>
                </a:solidFill>
              </a:rPr>
              <a:t>jumlah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frekuensi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ekpektasi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tidak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kurang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dari</a:t>
            </a:r>
            <a:r>
              <a:rPr lang="en-MY" sz="2400" b="1" dirty="0">
                <a:solidFill>
                  <a:srgbClr val="002060"/>
                </a:solidFill>
              </a:rPr>
              <a:t> 10, </a:t>
            </a:r>
            <a:r>
              <a:rPr lang="en-MY" sz="2400" b="1" dirty="0" err="1">
                <a:solidFill>
                  <a:srgbClr val="002060"/>
                </a:solidFill>
              </a:rPr>
              <a:t>untuk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sampel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kecil</a:t>
            </a:r>
            <a:r>
              <a:rPr lang="en-MY" sz="2400" b="1" dirty="0">
                <a:solidFill>
                  <a:srgbClr val="002060"/>
                </a:solidFill>
              </a:rPr>
              <a:t> minimal </a:t>
            </a:r>
            <a:r>
              <a:rPr lang="en-MY" sz="2400" b="1" dirty="0" err="1">
                <a:solidFill>
                  <a:srgbClr val="002060"/>
                </a:solidFill>
              </a:rPr>
              <a:t>jumlah</a:t>
            </a:r>
            <a:r>
              <a:rPr lang="en-MY" sz="2400" b="1" dirty="0">
                <a:solidFill>
                  <a:srgbClr val="002060"/>
                </a:solidFill>
              </a:rPr>
              <a:t> data per </a:t>
            </a:r>
            <a:r>
              <a:rPr lang="en-MY" sz="2400" b="1" dirty="0" err="1">
                <a:solidFill>
                  <a:srgbClr val="002060"/>
                </a:solidFill>
              </a:rPr>
              <a:t>sel</a:t>
            </a:r>
            <a:r>
              <a:rPr lang="en-MY" sz="2400" b="1" dirty="0">
                <a:solidFill>
                  <a:srgbClr val="002060"/>
                </a:solidFill>
              </a:rPr>
              <a:t> 5, </a:t>
            </a:r>
            <a:r>
              <a:rPr lang="en-MY" sz="2400" b="1" dirty="0" err="1">
                <a:solidFill>
                  <a:srgbClr val="002060"/>
                </a:solidFill>
              </a:rPr>
              <a:t>tapi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untuk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frekuensi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observasi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bisa</a:t>
            </a:r>
            <a:r>
              <a:rPr lang="en-MY" sz="2400" b="1" dirty="0">
                <a:solidFill>
                  <a:srgbClr val="002060"/>
                </a:solidFill>
              </a:rPr>
              <a:t> </a:t>
            </a:r>
            <a:r>
              <a:rPr lang="en-MY" sz="2400" b="1" dirty="0" err="1">
                <a:solidFill>
                  <a:srgbClr val="002060"/>
                </a:solidFill>
              </a:rPr>
              <a:t>berapapun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9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ffee Beans">
            <a:extLst>
              <a:ext uri="{FF2B5EF4-FFF2-40B4-BE49-F238E27FC236}">
                <a16:creationId xmlns:a16="http://schemas.microsoft.com/office/drawing/2014/main" id="{291BDB91-E757-4677-A38C-EB354240C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"/>
          <a:stretch/>
        </p:blipFill>
        <p:spPr>
          <a:xfrm>
            <a:off x="3068" y="0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2A48760-1BF6-450D-A857-CDEE6BE1BEE8}"/>
              </a:ext>
            </a:extLst>
          </p:cNvPr>
          <p:cNvSpPr/>
          <p:nvPr/>
        </p:nvSpPr>
        <p:spPr>
          <a:xfrm>
            <a:off x="282019" y="212899"/>
            <a:ext cx="52218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>
                <a:solidFill>
                  <a:srgbClr val="FFFF00"/>
                </a:solidFill>
              </a:rPr>
              <a:t>Goodness-of-fit Test</a:t>
            </a:r>
            <a:endParaRPr lang="en-US" sz="4400" dirty="0">
              <a:solidFill>
                <a:srgbClr val="FFFF00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C164838-91DC-46C2-BBA1-525D8B87C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69629"/>
              </p:ext>
            </p:extLst>
          </p:nvPr>
        </p:nvGraphicFramePr>
        <p:xfrm>
          <a:off x="480800" y="1195239"/>
          <a:ext cx="8394843" cy="2382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2809">
                  <a:extLst>
                    <a:ext uri="{9D8B030D-6E8A-4147-A177-3AD203B41FA5}">
                      <a16:colId xmlns:a16="http://schemas.microsoft.com/office/drawing/2014/main" val="3923196440"/>
                    </a:ext>
                  </a:extLst>
                </a:gridCol>
                <a:gridCol w="1817737">
                  <a:extLst>
                    <a:ext uri="{9D8B030D-6E8A-4147-A177-3AD203B41FA5}">
                      <a16:colId xmlns:a16="http://schemas.microsoft.com/office/drawing/2014/main" val="618983806"/>
                    </a:ext>
                  </a:extLst>
                </a:gridCol>
                <a:gridCol w="1663967">
                  <a:extLst>
                    <a:ext uri="{9D8B030D-6E8A-4147-A177-3AD203B41FA5}">
                      <a16:colId xmlns:a16="http://schemas.microsoft.com/office/drawing/2014/main" val="40433658"/>
                    </a:ext>
                  </a:extLst>
                </a:gridCol>
                <a:gridCol w="1280165">
                  <a:extLst>
                    <a:ext uri="{9D8B030D-6E8A-4147-A177-3AD203B41FA5}">
                      <a16:colId xmlns:a16="http://schemas.microsoft.com/office/drawing/2014/main" val="1931940299"/>
                    </a:ext>
                  </a:extLst>
                </a:gridCol>
                <a:gridCol w="1280165">
                  <a:extLst>
                    <a:ext uri="{9D8B030D-6E8A-4147-A177-3AD203B41FA5}">
                      <a16:colId xmlns:a16="http://schemas.microsoft.com/office/drawing/2014/main" val="2313727321"/>
                    </a:ext>
                  </a:extLst>
                </a:gridCol>
              </a:tblGrid>
              <a:tr h="214779">
                <a:tc gridSpan="5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Lokasi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279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Value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Count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Percent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2831515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Valid Values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mal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27.5%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8389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pasar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30.0%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96317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ruko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20.0%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91780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pertokoan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12.5%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487237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pinggir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jalan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10.0%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189223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EA5070-B991-4F33-899C-EAAE3D815928}"/>
              </a:ext>
            </a:extLst>
          </p:cNvPr>
          <p:cNvSpPr txBox="1"/>
          <p:nvPr/>
        </p:nvSpPr>
        <p:spPr>
          <a:xfrm>
            <a:off x="2892957" y="4363278"/>
            <a:ext cx="9183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b="1" dirty="0" err="1">
                <a:solidFill>
                  <a:schemeClr val="bg1"/>
                </a:solidFill>
              </a:rPr>
              <a:t>Ingin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mengetahui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apakah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perbandingan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jumlah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barang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mainan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anak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anak</a:t>
            </a:r>
            <a:r>
              <a:rPr lang="en-US" sz="2400" b="1" dirty="0">
                <a:solidFill>
                  <a:schemeClr val="bg1"/>
                </a:solidFill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</a:rPr>
              <a:t>terjual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sama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perbandingan</a:t>
            </a:r>
            <a:r>
              <a:rPr lang="en-US" sz="2400" b="1" dirty="0">
                <a:solidFill>
                  <a:schemeClr val="bg1"/>
                </a:solidFill>
              </a:rPr>
              <a:t> 60:70:50:30:30 </a:t>
            </a:r>
            <a:r>
              <a:rPr lang="en-US" sz="2400" b="1" dirty="0" err="1">
                <a:solidFill>
                  <a:schemeClr val="bg1"/>
                </a:solidFill>
              </a:rPr>
              <a:t>antar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lokasi</a:t>
            </a:r>
            <a:endParaRPr lang="en-US" sz="24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Ingin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mengetahui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apakah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jumlah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barang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mainan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anak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anak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sama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untuk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setiap</a:t>
            </a: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lokasi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8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E95508-B37E-456A-9B15-793764F53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71968"/>
              </p:ext>
            </p:extLst>
          </p:nvPr>
        </p:nvGraphicFramePr>
        <p:xfrm>
          <a:off x="6432331" y="1157128"/>
          <a:ext cx="5255171" cy="2753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4369">
                  <a:extLst>
                    <a:ext uri="{9D8B030D-6E8A-4147-A177-3AD203B41FA5}">
                      <a16:colId xmlns:a16="http://schemas.microsoft.com/office/drawing/2014/main" val="563533953"/>
                    </a:ext>
                  </a:extLst>
                </a:gridCol>
                <a:gridCol w="1375103">
                  <a:extLst>
                    <a:ext uri="{9D8B030D-6E8A-4147-A177-3AD203B41FA5}">
                      <a16:colId xmlns:a16="http://schemas.microsoft.com/office/drawing/2014/main" val="191357326"/>
                    </a:ext>
                  </a:extLst>
                </a:gridCol>
                <a:gridCol w="1325842">
                  <a:extLst>
                    <a:ext uri="{9D8B030D-6E8A-4147-A177-3AD203B41FA5}">
                      <a16:colId xmlns:a16="http://schemas.microsoft.com/office/drawing/2014/main" val="1520531874"/>
                    </a:ext>
                  </a:extLst>
                </a:gridCol>
                <a:gridCol w="1129857">
                  <a:extLst>
                    <a:ext uri="{9D8B030D-6E8A-4147-A177-3AD203B41FA5}">
                      <a16:colId xmlns:a16="http://schemas.microsoft.com/office/drawing/2014/main" val="2710506430"/>
                    </a:ext>
                  </a:extLst>
                </a:gridCol>
              </a:tblGrid>
              <a:tr h="277327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lokasi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229881"/>
                  </a:ext>
                </a:extLst>
              </a:tr>
              <a:tr h="2739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Observed 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Expected 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Residual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2783424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55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50.0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0262515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pasar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58.3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0820040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ruko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41.7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-1.7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366793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pertokoan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7158800"/>
                  </a:ext>
                </a:extLst>
              </a:tr>
              <a:tr h="267780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pinggir jalan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-5.0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9675824"/>
                  </a:ext>
                </a:extLst>
              </a:tr>
              <a:tr h="273957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200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698292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D956CD-9EBE-44C2-8270-566701CB0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906441"/>
              </p:ext>
            </p:extLst>
          </p:nvPr>
        </p:nvGraphicFramePr>
        <p:xfrm>
          <a:off x="6358759" y="4193760"/>
          <a:ext cx="5328743" cy="212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9054">
                  <a:extLst>
                    <a:ext uri="{9D8B030D-6E8A-4147-A177-3AD203B41FA5}">
                      <a16:colId xmlns:a16="http://schemas.microsoft.com/office/drawing/2014/main" val="233876673"/>
                    </a:ext>
                  </a:extLst>
                </a:gridCol>
                <a:gridCol w="2379689">
                  <a:extLst>
                    <a:ext uri="{9D8B030D-6E8A-4147-A177-3AD203B41FA5}">
                      <a16:colId xmlns:a16="http://schemas.microsoft.com/office/drawing/2014/main" val="1179500849"/>
                    </a:ext>
                  </a:extLst>
                </a:gridCol>
              </a:tblGrid>
              <a:tr h="272038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Test Statistics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0898892"/>
                  </a:ext>
                </a:extLst>
              </a:tr>
              <a:tr h="51169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lokasi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2046606"/>
                  </a:ext>
                </a:extLst>
              </a:tr>
              <a:tr h="24130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Chi-Square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1.614</a:t>
                      </a:r>
                      <a:r>
                        <a:rPr lang="en-US" sz="1800" baseline="30000">
                          <a:effectLst/>
                        </a:rPr>
                        <a:t>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2296629"/>
                  </a:ext>
                </a:extLst>
              </a:tr>
              <a:tr h="24130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df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0293308"/>
                  </a:ext>
                </a:extLst>
              </a:tr>
              <a:tr h="24130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Asymp. Sig.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.806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611972"/>
                  </a:ext>
                </a:extLst>
              </a:tr>
              <a:tr h="481182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a. 0 cells (0.0%) have expected frequencies less than 5. The minimum expected cell frequency is 25.0.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8848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0FF3C3-C7D8-4ADD-A3E1-C274ECE6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954813"/>
              </p:ext>
            </p:extLst>
          </p:nvPr>
        </p:nvGraphicFramePr>
        <p:xfrm>
          <a:off x="504498" y="1157127"/>
          <a:ext cx="5475888" cy="2781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193">
                  <a:extLst>
                    <a:ext uri="{9D8B030D-6E8A-4147-A177-3AD203B41FA5}">
                      <a16:colId xmlns:a16="http://schemas.microsoft.com/office/drawing/2014/main" val="3887500717"/>
                    </a:ext>
                  </a:extLst>
                </a:gridCol>
                <a:gridCol w="1432858">
                  <a:extLst>
                    <a:ext uri="{9D8B030D-6E8A-4147-A177-3AD203B41FA5}">
                      <a16:colId xmlns:a16="http://schemas.microsoft.com/office/drawing/2014/main" val="3087409238"/>
                    </a:ext>
                  </a:extLst>
                </a:gridCol>
                <a:gridCol w="1381526">
                  <a:extLst>
                    <a:ext uri="{9D8B030D-6E8A-4147-A177-3AD203B41FA5}">
                      <a16:colId xmlns:a16="http://schemas.microsoft.com/office/drawing/2014/main" val="987409134"/>
                    </a:ext>
                  </a:extLst>
                </a:gridCol>
                <a:gridCol w="1177311">
                  <a:extLst>
                    <a:ext uri="{9D8B030D-6E8A-4147-A177-3AD203B41FA5}">
                      <a16:colId xmlns:a16="http://schemas.microsoft.com/office/drawing/2014/main" val="2587180761"/>
                    </a:ext>
                  </a:extLst>
                </a:gridCol>
              </a:tblGrid>
              <a:tr h="233977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lokasi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310504"/>
                  </a:ext>
                </a:extLst>
              </a:tr>
              <a:tr h="4786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Observed 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Expected 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Residual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2595997"/>
                  </a:ext>
                </a:extLst>
              </a:tr>
              <a:tr h="22592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5563681"/>
                  </a:ext>
                </a:extLst>
              </a:tr>
              <a:tr h="22592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pasar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8889621"/>
                  </a:ext>
                </a:extLst>
              </a:tr>
              <a:tr h="225922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ruko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5676129"/>
                  </a:ext>
                </a:extLst>
              </a:tr>
              <a:tr h="478613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pertokoan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-15.0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937180"/>
                  </a:ext>
                </a:extLst>
              </a:tr>
              <a:tr h="478613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pinggir jalan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-20.0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4976351"/>
                  </a:ext>
                </a:extLst>
              </a:tr>
              <a:tr h="405934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771938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F0373E6-4544-48D4-9199-2B945273E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277618"/>
              </p:ext>
            </p:extLst>
          </p:nvPr>
        </p:nvGraphicFramePr>
        <p:xfrm>
          <a:off x="504498" y="4039961"/>
          <a:ext cx="5402316" cy="2124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846">
                  <a:extLst>
                    <a:ext uri="{9D8B030D-6E8A-4147-A177-3AD203B41FA5}">
                      <a16:colId xmlns:a16="http://schemas.microsoft.com/office/drawing/2014/main" val="1947556135"/>
                    </a:ext>
                  </a:extLst>
                </a:gridCol>
                <a:gridCol w="3281470">
                  <a:extLst>
                    <a:ext uri="{9D8B030D-6E8A-4147-A177-3AD203B41FA5}">
                      <a16:colId xmlns:a16="http://schemas.microsoft.com/office/drawing/2014/main" val="3559969920"/>
                    </a:ext>
                  </a:extLst>
                </a:gridCol>
              </a:tblGrid>
              <a:tr h="290655">
                <a:tc gridSpan="2"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Test Statistics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665736"/>
                  </a:ext>
                </a:extLst>
              </a:tr>
              <a:tr h="5467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lokasi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6165514"/>
                  </a:ext>
                </a:extLst>
              </a:tr>
              <a:tr h="257817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Chi-Square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31.250</a:t>
                      </a:r>
                      <a:r>
                        <a:rPr lang="en-US" sz="1600" baseline="30000">
                          <a:effectLst/>
                        </a:rPr>
                        <a:t>a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8040435"/>
                  </a:ext>
                </a:extLst>
              </a:tr>
              <a:tr h="257817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0991280"/>
                  </a:ext>
                </a:extLst>
              </a:tr>
              <a:tr h="257817">
                <a:tc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Asymp. Sig.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.000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4520511"/>
                  </a:ext>
                </a:extLst>
              </a:tr>
              <a:tr h="514111">
                <a:tc gridSpan="2">
                  <a:txBody>
                    <a:bodyPr/>
                    <a:lstStyle/>
                    <a:p>
                      <a:pPr marL="38100" marR="3810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a. 0 cells (0.0%) have expected frequencies less than 5. The minimum expected cell frequency is 40.0.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65782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1DF1E5-89C0-468E-A282-AFCDDCFFDA46}"/>
              </a:ext>
            </a:extLst>
          </p:cNvPr>
          <p:cNvSpPr txBox="1"/>
          <p:nvPr/>
        </p:nvSpPr>
        <p:spPr>
          <a:xfrm>
            <a:off x="1082565" y="413160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Asumsi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sama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setiap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lokasi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6C6649-C66F-46CC-A03F-CA652579B841}"/>
              </a:ext>
            </a:extLst>
          </p:cNvPr>
          <p:cNvSpPr txBox="1"/>
          <p:nvPr/>
        </p:nvSpPr>
        <p:spPr>
          <a:xfrm>
            <a:off x="6605752" y="182327"/>
            <a:ext cx="5428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Asumsi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proporsi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lokasi</a:t>
            </a:r>
            <a:r>
              <a:rPr lang="en-US" sz="2400" dirty="0">
                <a:solidFill>
                  <a:schemeClr val="bg1"/>
                </a:solidFill>
              </a:rPr>
              <a:t> yang </a:t>
            </a:r>
            <a:r>
              <a:rPr lang="en-US" sz="2400" dirty="0" err="1">
                <a:solidFill>
                  <a:schemeClr val="bg1"/>
                </a:solidFill>
              </a:rPr>
              <a:t>diharapkan</a:t>
            </a:r>
            <a:r>
              <a:rPr lang="en-US" sz="2400" dirty="0">
                <a:solidFill>
                  <a:schemeClr val="bg1"/>
                </a:solidFill>
              </a:rPr>
              <a:t>; 60, 70, 50, 30, 30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A30C9DC-5078-401B-BE4A-EB0B9E707784}"/>
              </a:ext>
            </a:extLst>
          </p:cNvPr>
          <p:cNvSpPr/>
          <p:nvPr/>
        </p:nvSpPr>
        <p:spPr>
          <a:xfrm>
            <a:off x="5167080" y="5032140"/>
            <a:ext cx="941876" cy="931402"/>
          </a:xfrm>
          <a:custGeom>
            <a:avLst/>
            <a:gdLst>
              <a:gd name="connsiteX0" fmla="*/ 518103 w 941876"/>
              <a:gd name="connsiteY0" fmla="*/ 46756 h 931402"/>
              <a:gd name="connsiteX1" fmla="*/ 11207 w 941876"/>
              <a:gd name="connsiteY1" fmla="*/ 255477 h 931402"/>
              <a:gd name="connsiteX2" fmla="*/ 229868 w 941876"/>
              <a:gd name="connsiteY2" fmla="*/ 921399 h 931402"/>
              <a:gd name="connsiteX3" fmla="*/ 935546 w 941876"/>
              <a:gd name="connsiteY3" fmla="*/ 613286 h 931402"/>
              <a:gd name="connsiteX4" fmla="*/ 577737 w 941876"/>
              <a:gd name="connsiteY4" fmla="*/ 36817 h 931402"/>
              <a:gd name="connsiteX5" fmla="*/ 587677 w 941876"/>
              <a:gd name="connsiteY5" fmla="*/ 106390 h 9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876" h="931402">
                <a:moveTo>
                  <a:pt x="518103" y="46756"/>
                </a:moveTo>
                <a:cubicBezTo>
                  <a:pt x="288674" y="78229"/>
                  <a:pt x="59246" y="109703"/>
                  <a:pt x="11207" y="255477"/>
                </a:cubicBezTo>
                <a:cubicBezTo>
                  <a:pt x="-36832" y="401251"/>
                  <a:pt x="75812" y="861764"/>
                  <a:pt x="229868" y="921399"/>
                </a:cubicBezTo>
                <a:cubicBezTo>
                  <a:pt x="383924" y="981034"/>
                  <a:pt x="877568" y="760716"/>
                  <a:pt x="935546" y="613286"/>
                </a:cubicBezTo>
                <a:cubicBezTo>
                  <a:pt x="993524" y="465856"/>
                  <a:pt x="635715" y="121300"/>
                  <a:pt x="577737" y="36817"/>
                </a:cubicBezTo>
                <a:cubicBezTo>
                  <a:pt x="519759" y="-47666"/>
                  <a:pt x="553718" y="29362"/>
                  <a:pt x="587677" y="10639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30C560-0636-4526-B06B-ACF2B214B31B}"/>
              </a:ext>
            </a:extLst>
          </p:cNvPr>
          <p:cNvSpPr/>
          <p:nvPr/>
        </p:nvSpPr>
        <p:spPr>
          <a:xfrm>
            <a:off x="10805013" y="5102423"/>
            <a:ext cx="941876" cy="931402"/>
          </a:xfrm>
          <a:custGeom>
            <a:avLst/>
            <a:gdLst>
              <a:gd name="connsiteX0" fmla="*/ 518103 w 941876"/>
              <a:gd name="connsiteY0" fmla="*/ 46756 h 931402"/>
              <a:gd name="connsiteX1" fmla="*/ 11207 w 941876"/>
              <a:gd name="connsiteY1" fmla="*/ 255477 h 931402"/>
              <a:gd name="connsiteX2" fmla="*/ 229868 w 941876"/>
              <a:gd name="connsiteY2" fmla="*/ 921399 h 931402"/>
              <a:gd name="connsiteX3" fmla="*/ 935546 w 941876"/>
              <a:gd name="connsiteY3" fmla="*/ 613286 h 931402"/>
              <a:gd name="connsiteX4" fmla="*/ 577737 w 941876"/>
              <a:gd name="connsiteY4" fmla="*/ 36817 h 931402"/>
              <a:gd name="connsiteX5" fmla="*/ 587677 w 941876"/>
              <a:gd name="connsiteY5" fmla="*/ 106390 h 93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876" h="931402">
                <a:moveTo>
                  <a:pt x="518103" y="46756"/>
                </a:moveTo>
                <a:cubicBezTo>
                  <a:pt x="288674" y="78229"/>
                  <a:pt x="59246" y="109703"/>
                  <a:pt x="11207" y="255477"/>
                </a:cubicBezTo>
                <a:cubicBezTo>
                  <a:pt x="-36832" y="401251"/>
                  <a:pt x="75812" y="861764"/>
                  <a:pt x="229868" y="921399"/>
                </a:cubicBezTo>
                <a:cubicBezTo>
                  <a:pt x="383924" y="981034"/>
                  <a:pt x="877568" y="760716"/>
                  <a:pt x="935546" y="613286"/>
                </a:cubicBezTo>
                <a:cubicBezTo>
                  <a:pt x="993524" y="465856"/>
                  <a:pt x="635715" y="121300"/>
                  <a:pt x="577737" y="36817"/>
                </a:cubicBezTo>
                <a:cubicBezTo>
                  <a:pt x="519759" y="-47666"/>
                  <a:pt x="553718" y="29362"/>
                  <a:pt x="587677" y="10639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8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EB4BD6-49AD-459B-B0C2-AE7C6C2F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72"/>
            <a:ext cx="5675586" cy="6626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3CB9FE-2605-44EF-B47C-F6307AE7C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2" t="26667" r="33621" b="35479"/>
          <a:stretch/>
        </p:blipFill>
        <p:spPr>
          <a:xfrm>
            <a:off x="6737129" y="73572"/>
            <a:ext cx="4025463" cy="2596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5731E8-D8DD-4FDE-A0E4-C7E215071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2298" r="28713"/>
          <a:stretch/>
        </p:blipFill>
        <p:spPr>
          <a:xfrm>
            <a:off x="3552496" y="2417378"/>
            <a:ext cx="3678620" cy="4151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2C9F1-517E-40AE-97E6-2844784675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65" t="3373" r="31983" b="8199"/>
          <a:stretch/>
        </p:blipFill>
        <p:spPr>
          <a:xfrm>
            <a:off x="7329219" y="2669627"/>
            <a:ext cx="4876799" cy="411480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FF3251-FC56-4FF4-AF25-CAC832E8459D}"/>
              </a:ext>
            </a:extLst>
          </p:cNvPr>
          <p:cNvSpPr/>
          <p:nvPr/>
        </p:nvSpPr>
        <p:spPr>
          <a:xfrm>
            <a:off x="356563" y="38502"/>
            <a:ext cx="652430" cy="63590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1D87BF-1842-43FA-A206-571C926EA557}"/>
              </a:ext>
            </a:extLst>
          </p:cNvPr>
          <p:cNvSpPr/>
          <p:nvPr/>
        </p:nvSpPr>
        <p:spPr>
          <a:xfrm>
            <a:off x="356563" y="6064442"/>
            <a:ext cx="1882139" cy="63590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0FEC8B-0003-4F9D-A29A-4952DC7D151A}"/>
              </a:ext>
            </a:extLst>
          </p:cNvPr>
          <p:cNvSpPr/>
          <p:nvPr/>
        </p:nvSpPr>
        <p:spPr>
          <a:xfrm>
            <a:off x="8008883" y="599090"/>
            <a:ext cx="3026979" cy="99848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7E46CA-0664-47D6-9D4E-5466E43456E0}"/>
              </a:ext>
            </a:extLst>
          </p:cNvPr>
          <p:cNvCxnSpPr>
            <a:cxnSpLocks/>
          </p:cNvCxnSpPr>
          <p:nvPr/>
        </p:nvCxnSpPr>
        <p:spPr>
          <a:xfrm>
            <a:off x="725214" y="823806"/>
            <a:ext cx="616569" cy="52406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3EE99B-3447-47DB-99C2-73FB6F1D460E}"/>
              </a:ext>
            </a:extLst>
          </p:cNvPr>
          <p:cNvCxnSpPr>
            <a:cxnSpLocks/>
          </p:cNvCxnSpPr>
          <p:nvPr/>
        </p:nvCxnSpPr>
        <p:spPr>
          <a:xfrm flipV="1">
            <a:off x="1460938" y="893379"/>
            <a:ext cx="6989379" cy="50554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1B47E6-87BA-436C-B6CE-020BBB7F5E02}"/>
              </a:ext>
            </a:extLst>
          </p:cNvPr>
          <p:cNvCxnSpPr>
            <a:cxnSpLocks/>
          </p:cNvCxnSpPr>
          <p:nvPr/>
        </p:nvCxnSpPr>
        <p:spPr>
          <a:xfrm flipH="1">
            <a:off x="3955544" y="888582"/>
            <a:ext cx="4231870" cy="15476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43631D-03BC-451B-90FA-EDE67AD082A9}"/>
              </a:ext>
            </a:extLst>
          </p:cNvPr>
          <p:cNvCxnSpPr>
            <a:cxnSpLocks/>
          </p:cNvCxnSpPr>
          <p:nvPr/>
        </p:nvCxnSpPr>
        <p:spPr>
          <a:xfrm>
            <a:off x="3978166" y="2534292"/>
            <a:ext cx="1127234" cy="1788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B827FF-5F74-4E25-B467-3B9B99C4BF00}"/>
              </a:ext>
            </a:extLst>
          </p:cNvPr>
          <p:cNvSpPr/>
          <p:nvPr/>
        </p:nvSpPr>
        <p:spPr>
          <a:xfrm>
            <a:off x="3258207" y="4198883"/>
            <a:ext cx="4750676" cy="1571295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ACDD13-6587-4471-8FE0-FFEDC54C6D35}"/>
              </a:ext>
            </a:extLst>
          </p:cNvPr>
          <p:cNvSpPr/>
          <p:nvPr/>
        </p:nvSpPr>
        <p:spPr>
          <a:xfrm>
            <a:off x="3563007" y="2216341"/>
            <a:ext cx="652430" cy="63590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3505247-15B0-450C-82B2-20F0AB883D77}"/>
              </a:ext>
            </a:extLst>
          </p:cNvPr>
          <p:cNvSpPr/>
          <p:nvPr/>
        </p:nvSpPr>
        <p:spPr>
          <a:xfrm>
            <a:off x="9483839" y="3313238"/>
            <a:ext cx="941646" cy="650414"/>
          </a:xfrm>
          <a:custGeom>
            <a:avLst/>
            <a:gdLst>
              <a:gd name="connsiteX0" fmla="*/ 889871 w 941646"/>
              <a:gd name="connsiteY0" fmla="*/ 544059 h 650414"/>
              <a:gd name="connsiteX1" fmla="*/ 784768 w 941646"/>
              <a:gd name="connsiteY1" fmla="*/ 8031 h 650414"/>
              <a:gd name="connsiteX2" fmla="*/ 59554 w 941646"/>
              <a:gd name="connsiteY2" fmla="*/ 249769 h 650414"/>
              <a:gd name="connsiteX3" fmla="*/ 133127 w 941646"/>
              <a:gd name="connsiteY3" fmla="*/ 628141 h 650414"/>
              <a:gd name="connsiteX4" fmla="*/ 889871 w 941646"/>
              <a:gd name="connsiteY4" fmla="*/ 544059 h 65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46" h="650414">
                <a:moveTo>
                  <a:pt x="889871" y="544059"/>
                </a:moveTo>
                <a:cubicBezTo>
                  <a:pt x="998478" y="440707"/>
                  <a:pt x="923154" y="57079"/>
                  <a:pt x="784768" y="8031"/>
                </a:cubicBezTo>
                <a:cubicBezTo>
                  <a:pt x="646382" y="-41017"/>
                  <a:pt x="168161" y="146417"/>
                  <a:pt x="59554" y="249769"/>
                </a:cubicBezTo>
                <a:cubicBezTo>
                  <a:pt x="-49053" y="353121"/>
                  <a:pt x="-4" y="580844"/>
                  <a:pt x="133127" y="628141"/>
                </a:cubicBezTo>
                <a:cubicBezTo>
                  <a:pt x="266258" y="675438"/>
                  <a:pt x="781264" y="647411"/>
                  <a:pt x="889871" y="54405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F0618CA-2470-4318-B3B2-51275270C294}"/>
              </a:ext>
            </a:extLst>
          </p:cNvPr>
          <p:cNvSpPr/>
          <p:nvPr/>
        </p:nvSpPr>
        <p:spPr>
          <a:xfrm>
            <a:off x="9483839" y="4445875"/>
            <a:ext cx="2172133" cy="1502980"/>
          </a:xfrm>
          <a:custGeom>
            <a:avLst/>
            <a:gdLst>
              <a:gd name="connsiteX0" fmla="*/ 889871 w 941646"/>
              <a:gd name="connsiteY0" fmla="*/ 544059 h 650414"/>
              <a:gd name="connsiteX1" fmla="*/ 784768 w 941646"/>
              <a:gd name="connsiteY1" fmla="*/ 8031 h 650414"/>
              <a:gd name="connsiteX2" fmla="*/ 59554 w 941646"/>
              <a:gd name="connsiteY2" fmla="*/ 249769 h 650414"/>
              <a:gd name="connsiteX3" fmla="*/ 133127 w 941646"/>
              <a:gd name="connsiteY3" fmla="*/ 628141 h 650414"/>
              <a:gd name="connsiteX4" fmla="*/ 889871 w 941646"/>
              <a:gd name="connsiteY4" fmla="*/ 544059 h 65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46" h="650414">
                <a:moveTo>
                  <a:pt x="889871" y="544059"/>
                </a:moveTo>
                <a:cubicBezTo>
                  <a:pt x="998478" y="440707"/>
                  <a:pt x="923154" y="57079"/>
                  <a:pt x="784768" y="8031"/>
                </a:cubicBezTo>
                <a:cubicBezTo>
                  <a:pt x="646382" y="-41017"/>
                  <a:pt x="168161" y="146417"/>
                  <a:pt x="59554" y="249769"/>
                </a:cubicBezTo>
                <a:cubicBezTo>
                  <a:pt x="-49053" y="353121"/>
                  <a:pt x="-4" y="580844"/>
                  <a:pt x="133127" y="628141"/>
                </a:cubicBezTo>
                <a:cubicBezTo>
                  <a:pt x="266258" y="675438"/>
                  <a:pt x="781264" y="647411"/>
                  <a:pt x="889871" y="54405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C73758-5F1E-42A1-B43D-6BBEB952E0CB}"/>
              </a:ext>
            </a:extLst>
          </p:cNvPr>
          <p:cNvSpPr/>
          <p:nvPr/>
        </p:nvSpPr>
        <p:spPr>
          <a:xfrm>
            <a:off x="1235827" y="-44954"/>
            <a:ext cx="68323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Asumsi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proporsi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tidak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merata</a:t>
            </a:r>
            <a:endParaRPr lang="en-US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049934-A054-48CA-A358-E791FB03BF03}"/>
              </a:ext>
            </a:extLst>
          </p:cNvPr>
          <p:cNvCxnSpPr>
            <a:cxnSpLocks/>
          </p:cNvCxnSpPr>
          <p:nvPr/>
        </p:nvCxnSpPr>
        <p:spPr>
          <a:xfrm flipV="1">
            <a:off x="5252547" y="3882260"/>
            <a:ext cx="4196255" cy="3940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03EC79-9264-40D1-A595-CAAA70179E47}"/>
              </a:ext>
            </a:extLst>
          </p:cNvPr>
          <p:cNvCxnSpPr>
            <a:cxnSpLocks/>
          </p:cNvCxnSpPr>
          <p:nvPr/>
        </p:nvCxnSpPr>
        <p:spPr>
          <a:xfrm>
            <a:off x="5196044" y="4332890"/>
            <a:ext cx="4466472" cy="11560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0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EB4BD6-49AD-459B-B0C2-AE7C6C2F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72"/>
            <a:ext cx="5675586" cy="6626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3CB9FE-2605-44EF-B47C-F6307AE7C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2" t="26667" r="33621" b="35479"/>
          <a:stretch/>
        </p:blipFill>
        <p:spPr>
          <a:xfrm>
            <a:off x="6737129" y="73572"/>
            <a:ext cx="4025463" cy="2596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5731E8-D8DD-4FDE-A0E4-C7E215071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2298" r="28713"/>
          <a:stretch/>
        </p:blipFill>
        <p:spPr>
          <a:xfrm>
            <a:off x="3552496" y="2417378"/>
            <a:ext cx="3678620" cy="415158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AFF3251-FC56-4FF4-AF25-CAC832E8459D}"/>
              </a:ext>
            </a:extLst>
          </p:cNvPr>
          <p:cNvSpPr/>
          <p:nvPr/>
        </p:nvSpPr>
        <p:spPr>
          <a:xfrm>
            <a:off x="356563" y="38502"/>
            <a:ext cx="652430" cy="63590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D1D87BF-1842-43FA-A206-571C926EA557}"/>
              </a:ext>
            </a:extLst>
          </p:cNvPr>
          <p:cNvSpPr/>
          <p:nvPr/>
        </p:nvSpPr>
        <p:spPr>
          <a:xfrm>
            <a:off x="356563" y="6064442"/>
            <a:ext cx="1882139" cy="63590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0FEC8B-0003-4F9D-A29A-4952DC7D151A}"/>
              </a:ext>
            </a:extLst>
          </p:cNvPr>
          <p:cNvSpPr/>
          <p:nvPr/>
        </p:nvSpPr>
        <p:spPr>
          <a:xfrm>
            <a:off x="8008883" y="599090"/>
            <a:ext cx="3026979" cy="99848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7E46CA-0664-47D6-9D4E-5466E43456E0}"/>
              </a:ext>
            </a:extLst>
          </p:cNvPr>
          <p:cNvCxnSpPr/>
          <p:nvPr/>
        </p:nvCxnSpPr>
        <p:spPr>
          <a:xfrm>
            <a:off x="725214" y="893379"/>
            <a:ext cx="725214" cy="50554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3EE99B-3447-47DB-99C2-73FB6F1D460E}"/>
              </a:ext>
            </a:extLst>
          </p:cNvPr>
          <p:cNvCxnSpPr>
            <a:cxnSpLocks/>
          </p:cNvCxnSpPr>
          <p:nvPr/>
        </p:nvCxnSpPr>
        <p:spPr>
          <a:xfrm flipV="1">
            <a:off x="1460938" y="893379"/>
            <a:ext cx="6989379" cy="50554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1B47E6-87BA-436C-B6CE-020BBB7F5E02}"/>
              </a:ext>
            </a:extLst>
          </p:cNvPr>
          <p:cNvCxnSpPr>
            <a:cxnSpLocks/>
          </p:cNvCxnSpPr>
          <p:nvPr/>
        </p:nvCxnSpPr>
        <p:spPr>
          <a:xfrm flipH="1">
            <a:off x="3836276" y="2417378"/>
            <a:ext cx="3746936" cy="1182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43631D-03BC-451B-90FA-EDE67AD082A9}"/>
              </a:ext>
            </a:extLst>
          </p:cNvPr>
          <p:cNvCxnSpPr>
            <a:cxnSpLocks/>
          </p:cNvCxnSpPr>
          <p:nvPr/>
        </p:nvCxnSpPr>
        <p:spPr>
          <a:xfrm>
            <a:off x="3978166" y="2534292"/>
            <a:ext cx="1127234" cy="1788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B827FF-5F74-4E25-B467-3B9B99C4BF00}"/>
              </a:ext>
            </a:extLst>
          </p:cNvPr>
          <p:cNvSpPr/>
          <p:nvPr/>
        </p:nvSpPr>
        <p:spPr>
          <a:xfrm>
            <a:off x="3258207" y="4198883"/>
            <a:ext cx="4750676" cy="1571295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ACDD13-6587-4471-8FE0-FFEDC54C6D35}"/>
              </a:ext>
            </a:extLst>
          </p:cNvPr>
          <p:cNvSpPr/>
          <p:nvPr/>
        </p:nvSpPr>
        <p:spPr>
          <a:xfrm>
            <a:off x="3563007" y="2216341"/>
            <a:ext cx="652430" cy="635902"/>
          </a:xfrm>
          <a:custGeom>
            <a:avLst/>
            <a:gdLst>
              <a:gd name="connsiteX0" fmla="*/ 652430 w 652430"/>
              <a:gd name="connsiteY0" fmla="*/ 140174 h 635902"/>
              <a:gd name="connsiteX1" fmla="*/ 126913 w 652430"/>
              <a:gd name="connsiteY1" fmla="*/ 24560 h 635902"/>
              <a:gd name="connsiteX2" fmla="*/ 32320 w 652430"/>
              <a:gd name="connsiteY2" fmla="*/ 560588 h 635902"/>
              <a:gd name="connsiteX3" fmla="*/ 578858 w 652430"/>
              <a:gd name="connsiteY3" fmla="*/ 581608 h 635902"/>
              <a:gd name="connsiteX4" fmla="*/ 526306 w 652430"/>
              <a:gd name="connsiteY4" fmla="*/ 87622 h 635902"/>
              <a:gd name="connsiteX5" fmla="*/ 568347 w 652430"/>
              <a:gd name="connsiteY5" fmla="*/ 98132 h 63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30" h="635902">
                <a:moveTo>
                  <a:pt x="652430" y="140174"/>
                </a:moveTo>
                <a:cubicBezTo>
                  <a:pt x="441347" y="47332"/>
                  <a:pt x="230265" y="-45509"/>
                  <a:pt x="126913" y="24560"/>
                </a:cubicBezTo>
                <a:cubicBezTo>
                  <a:pt x="23561" y="94629"/>
                  <a:pt x="-43004" y="467747"/>
                  <a:pt x="32320" y="560588"/>
                </a:cubicBezTo>
                <a:cubicBezTo>
                  <a:pt x="107644" y="653429"/>
                  <a:pt x="496527" y="660436"/>
                  <a:pt x="578858" y="581608"/>
                </a:cubicBezTo>
                <a:cubicBezTo>
                  <a:pt x="661189" y="502780"/>
                  <a:pt x="528058" y="168201"/>
                  <a:pt x="526306" y="87622"/>
                </a:cubicBezTo>
                <a:cubicBezTo>
                  <a:pt x="524554" y="7043"/>
                  <a:pt x="546450" y="52587"/>
                  <a:pt x="568347" y="9813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C73758-5F1E-42A1-B43D-6BBEB952E0CB}"/>
              </a:ext>
            </a:extLst>
          </p:cNvPr>
          <p:cNvSpPr/>
          <p:nvPr/>
        </p:nvSpPr>
        <p:spPr>
          <a:xfrm>
            <a:off x="2526903" y="-4255"/>
            <a:ext cx="88537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Asumsi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proporsi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sama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untuk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setiap</a:t>
            </a:r>
            <a:r>
              <a:rPr lang="en-US" sz="40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</a:t>
            </a:r>
            <a:endParaRPr lang="en-US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E15B1B-3C16-4EB5-B878-BE65D0CE8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66" t="13957" r="32155" b="15862"/>
          <a:stretch/>
        </p:blipFill>
        <p:spPr>
          <a:xfrm>
            <a:off x="7709333" y="2648607"/>
            <a:ext cx="4435365" cy="481295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B2FF38F-82F7-4928-9142-0B75844DF306}"/>
              </a:ext>
            </a:extLst>
          </p:cNvPr>
          <p:cNvSpPr/>
          <p:nvPr/>
        </p:nvSpPr>
        <p:spPr>
          <a:xfrm>
            <a:off x="9483839" y="4445875"/>
            <a:ext cx="2172133" cy="1502980"/>
          </a:xfrm>
          <a:custGeom>
            <a:avLst/>
            <a:gdLst>
              <a:gd name="connsiteX0" fmla="*/ 889871 w 941646"/>
              <a:gd name="connsiteY0" fmla="*/ 544059 h 650414"/>
              <a:gd name="connsiteX1" fmla="*/ 784768 w 941646"/>
              <a:gd name="connsiteY1" fmla="*/ 8031 h 650414"/>
              <a:gd name="connsiteX2" fmla="*/ 59554 w 941646"/>
              <a:gd name="connsiteY2" fmla="*/ 249769 h 650414"/>
              <a:gd name="connsiteX3" fmla="*/ 133127 w 941646"/>
              <a:gd name="connsiteY3" fmla="*/ 628141 h 650414"/>
              <a:gd name="connsiteX4" fmla="*/ 889871 w 941646"/>
              <a:gd name="connsiteY4" fmla="*/ 544059 h 65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46" h="650414">
                <a:moveTo>
                  <a:pt x="889871" y="544059"/>
                </a:moveTo>
                <a:cubicBezTo>
                  <a:pt x="998478" y="440707"/>
                  <a:pt x="923154" y="57079"/>
                  <a:pt x="784768" y="8031"/>
                </a:cubicBezTo>
                <a:cubicBezTo>
                  <a:pt x="646382" y="-41017"/>
                  <a:pt x="168161" y="146417"/>
                  <a:pt x="59554" y="249769"/>
                </a:cubicBezTo>
                <a:cubicBezTo>
                  <a:pt x="-49053" y="353121"/>
                  <a:pt x="-4" y="580844"/>
                  <a:pt x="133127" y="628141"/>
                </a:cubicBezTo>
                <a:cubicBezTo>
                  <a:pt x="266258" y="675438"/>
                  <a:pt x="781264" y="647411"/>
                  <a:pt x="889871" y="54405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8CE5B68-629D-4A0C-A869-C28E3514C861}"/>
              </a:ext>
            </a:extLst>
          </p:cNvPr>
          <p:cNvSpPr/>
          <p:nvPr/>
        </p:nvSpPr>
        <p:spPr>
          <a:xfrm>
            <a:off x="9628259" y="3103129"/>
            <a:ext cx="941646" cy="650414"/>
          </a:xfrm>
          <a:custGeom>
            <a:avLst/>
            <a:gdLst>
              <a:gd name="connsiteX0" fmla="*/ 889871 w 941646"/>
              <a:gd name="connsiteY0" fmla="*/ 544059 h 650414"/>
              <a:gd name="connsiteX1" fmla="*/ 784768 w 941646"/>
              <a:gd name="connsiteY1" fmla="*/ 8031 h 650414"/>
              <a:gd name="connsiteX2" fmla="*/ 59554 w 941646"/>
              <a:gd name="connsiteY2" fmla="*/ 249769 h 650414"/>
              <a:gd name="connsiteX3" fmla="*/ 133127 w 941646"/>
              <a:gd name="connsiteY3" fmla="*/ 628141 h 650414"/>
              <a:gd name="connsiteX4" fmla="*/ 889871 w 941646"/>
              <a:gd name="connsiteY4" fmla="*/ 544059 h 650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46" h="650414">
                <a:moveTo>
                  <a:pt x="889871" y="544059"/>
                </a:moveTo>
                <a:cubicBezTo>
                  <a:pt x="998478" y="440707"/>
                  <a:pt x="923154" y="57079"/>
                  <a:pt x="784768" y="8031"/>
                </a:cubicBezTo>
                <a:cubicBezTo>
                  <a:pt x="646382" y="-41017"/>
                  <a:pt x="168161" y="146417"/>
                  <a:pt x="59554" y="249769"/>
                </a:cubicBezTo>
                <a:cubicBezTo>
                  <a:pt x="-49053" y="353121"/>
                  <a:pt x="-4" y="580844"/>
                  <a:pt x="133127" y="628141"/>
                </a:cubicBezTo>
                <a:cubicBezTo>
                  <a:pt x="266258" y="675438"/>
                  <a:pt x="781264" y="647411"/>
                  <a:pt x="889871" y="54405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2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3B4FDC-1D6D-48BB-B1E9-B4B707976E01}"/>
              </a:ext>
            </a:extLst>
          </p:cNvPr>
          <p:cNvSpPr txBox="1"/>
          <p:nvPr/>
        </p:nvSpPr>
        <p:spPr>
          <a:xfrm>
            <a:off x="593033" y="566531"/>
            <a:ext cx="6642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Uji </a:t>
            </a:r>
            <a:r>
              <a:rPr lang="en-US" sz="3200" b="1" dirty="0" err="1"/>
              <a:t>Independensi</a:t>
            </a:r>
            <a:r>
              <a:rPr lang="en-US" sz="32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795E8-72CE-43E1-B0FA-C81B8C1596D7}"/>
              </a:ext>
            </a:extLst>
          </p:cNvPr>
          <p:cNvSpPr/>
          <p:nvPr/>
        </p:nvSpPr>
        <p:spPr>
          <a:xfrm>
            <a:off x="593033" y="1343367"/>
            <a:ext cx="66426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1" indent="0" algn="just">
              <a:buFont typeface="Wingdings" panose="05000000000000000000" pitchFamily="2" charset="2"/>
              <a:buNone/>
              <a:defRPr/>
            </a:pPr>
            <a:r>
              <a:rPr lang="en-MY" sz="2400" dirty="0"/>
              <a:t>H0  : </a:t>
            </a:r>
            <a:r>
              <a:rPr lang="en-MY" sz="2400" dirty="0" err="1"/>
              <a:t>variabel</a:t>
            </a:r>
            <a:r>
              <a:rPr lang="en-MY" sz="2400" dirty="0"/>
              <a:t> </a:t>
            </a:r>
            <a:r>
              <a:rPr lang="en-MY" sz="2400" dirty="0" err="1"/>
              <a:t>baris</a:t>
            </a:r>
            <a:r>
              <a:rPr lang="en-MY" sz="2400" dirty="0"/>
              <a:t> dan </a:t>
            </a:r>
            <a:r>
              <a:rPr lang="en-MY" sz="2400" dirty="0" err="1"/>
              <a:t>kolom</a:t>
            </a:r>
            <a:r>
              <a:rPr lang="en-MY" sz="2400" dirty="0"/>
              <a:t> </a:t>
            </a:r>
            <a:r>
              <a:rPr lang="en-MY" sz="2400" dirty="0" err="1"/>
              <a:t>adalah</a:t>
            </a:r>
            <a:r>
              <a:rPr lang="en-MY" sz="2400" dirty="0"/>
              <a:t> </a:t>
            </a:r>
            <a:r>
              <a:rPr lang="en-MY" sz="2400" dirty="0" err="1"/>
              <a:t>bebas</a:t>
            </a:r>
            <a:endParaRPr lang="en-MY" sz="2400" u="sng" dirty="0"/>
          </a:p>
          <a:p>
            <a:pPr marL="381000" lvl="1" indent="0" algn="just">
              <a:buFont typeface="Wingdings" panose="05000000000000000000" pitchFamily="2" charset="2"/>
              <a:buNone/>
              <a:defRPr/>
            </a:pPr>
            <a:r>
              <a:rPr lang="en-MY" sz="2400" dirty="0"/>
              <a:t>H1  : </a:t>
            </a:r>
            <a:r>
              <a:rPr lang="en-MY" sz="2400" dirty="0" err="1"/>
              <a:t>variabel</a:t>
            </a:r>
            <a:r>
              <a:rPr lang="en-MY" sz="2400" dirty="0"/>
              <a:t> </a:t>
            </a:r>
            <a:r>
              <a:rPr lang="en-MY" sz="2400" dirty="0" err="1"/>
              <a:t>baris</a:t>
            </a:r>
            <a:r>
              <a:rPr lang="en-MY" sz="2400" dirty="0"/>
              <a:t> dan </a:t>
            </a:r>
            <a:r>
              <a:rPr lang="en-MY" sz="2400" dirty="0" err="1"/>
              <a:t>kolom</a:t>
            </a:r>
            <a:r>
              <a:rPr lang="en-MY" sz="2400" dirty="0"/>
              <a:t> </a:t>
            </a:r>
            <a:r>
              <a:rPr lang="en-MY" sz="2400" dirty="0" err="1"/>
              <a:t>adalah</a:t>
            </a:r>
            <a:r>
              <a:rPr lang="en-MY" sz="2400" dirty="0"/>
              <a:t> </a:t>
            </a:r>
            <a:r>
              <a:rPr lang="en-MY" sz="2400" dirty="0" err="1"/>
              <a:t>tidak</a:t>
            </a:r>
            <a:r>
              <a:rPr lang="en-MY" sz="2400" dirty="0"/>
              <a:t> </a:t>
            </a:r>
            <a:r>
              <a:rPr lang="en-MY" sz="2400" dirty="0" err="1"/>
              <a:t>bebas</a:t>
            </a:r>
            <a:endParaRPr lang="en-MY" sz="2400" u="sng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27E76E-DA4B-4058-80AF-7FA9B5CEC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22776"/>
              </p:ext>
            </p:extLst>
          </p:nvPr>
        </p:nvGraphicFramePr>
        <p:xfrm>
          <a:off x="2057402" y="2883260"/>
          <a:ext cx="7573615" cy="292937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97378">
                  <a:extLst>
                    <a:ext uri="{9D8B030D-6E8A-4147-A177-3AD203B41FA5}">
                      <a16:colId xmlns:a16="http://schemas.microsoft.com/office/drawing/2014/main" val="2402433789"/>
                    </a:ext>
                  </a:extLst>
                </a:gridCol>
                <a:gridCol w="990481">
                  <a:extLst>
                    <a:ext uri="{9D8B030D-6E8A-4147-A177-3AD203B41FA5}">
                      <a16:colId xmlns:a16="http://schemas.microsoft.com/office/drawing/2014/main" val="4239284837"/>
                    </a:ext>
                  </a:extLst>
                </a:gridCol>
                <a:gridCol w="1125723">
                  <a:extLst>
                    <a:ext uri="{9D8B030D-6E8A-4147-A177-3AD203B41FA5}">
                      <a16:colId xmlns:a16="http://schemas.microsoft.com/office/drawing/2014/main" val="317555137"/>
                    </a:ext>
                  </a:extLst>
                </a:gridCol>
                <a:gridCol w="1123122">
                  <a:extLst>
                    <a:ext uri="{9D8B030D-6E8A-4147-A177-3AD203B41FA5}">
                      <a16:colId xmlns:a16="http://schemas.microsoft.com/office/drawing/2014/main" val="3638269563"/>
                    </a:ext>
                  </a:extLst>
                </a:gridCol>
                <a:gridCol w="1172816">
                  <a:extLst>
                    <a:ext uri="{9D8B030D-6E8A-4147-A177-3AD203B41FA5}">
                      <a16:colId xmlns:a16="http://schemas.microsoft.com/office/drawing/2014/main" val="3449866961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1475112458"/>
                    </a:ext>
                  </a:extLst>
                </a:gridCol>
              </a:tblGrid>
              <a:tr h="44634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Kelompok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masyarakat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Jenis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berita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yang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sering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dibaca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227626"/>
                  </a:ext>
                </a:extLst>
              </a:tr>
              <a:tr h="57646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Berita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politik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Berita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hiburan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Berita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kriminal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Berita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bisnis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358280"/>
                  </a:ext>
                </a:extLst>
              </a:tr>
              <a:tr h="3737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Mahasiswa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14398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Profesional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989753"/>
                  </a:ext>
                </a:extLst>
              </a:tr>
              <a:tr h="371954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Pegawai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Negeri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04143"/>
                  </a:ext>
                </a:extLst>
              </a:tr>
              <a:tr h="2748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Pegawai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Swasta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863569"/>
                  </a:ext>
                </a:extLst>
              </a:tr>
              <a:tr h="27486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309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07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ABA3DD-0961-4401-8041-0F03E0E2155A}"/>
              </a:ext>
            </a:extLst>
          </p:cNvPr>
          <p:cNvGraphicFramePr>
            <a:graphicFrameLocks noGrp="1"/>
          </p:cNvGraphicFramePr>
          <p:nvPr/>
        </p:nvGraphicFramePr>
        <p:xfrm>
          <a:off x="162338" y="129506"/>
          <a:ext cx="11227904" cy="4604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3488">
                  <a:extLst>
                    <a:ext uri="{9D8B030D-6E8A-4147-A177-3AD203B41FA5}">
                      <a16:colId xmlns:a16="http://schemas.microsoft.com/office/drawing/2014/main" val="3136805900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3800298207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1089833450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322872987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3337625125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171025482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3775844614"/>
                    </a:ext>
                  </a:extLst>
                </a:gridCol>
                <a:gridCol w="1403488">
                  <a:extLst>
                    <a:ext uri="{9D8B030D-6E8A-4147-A177-3AD203B41FA5}">
                      <a16:colId xmlns:a16="http://schemas.microsoft.com/office/drawing/2014/main" val="313095363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kelompok * bacaan Crosstabulation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754896"/>
                  </a:ext>
                </a:extLst>
              </a:tr>
              <a:tr h="0">
                <a:tc rowSpan="2"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bacaan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670404"/>
                  </a:ext>
                </a:extLst>
              </a:tr>
              <a:tr h="0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berita politik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berita hiburan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berita kriminal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berita bisnis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337317"/>
                  </a:ext>
                </a:extLst>
              </a:tr>
              <a:tr h="0">
                <a:tc rowSpan="20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kelompok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mahasiswa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9186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Expected 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35.7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14.3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75148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kelompok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45.0%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9219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bacaan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12.0%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6720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of 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12.9%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5415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profesional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214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Expected 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16.1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26.8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75.0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91537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kelompok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13.3%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33.3%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13.3%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37104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bacaan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13.3%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24.0%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25.0%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3574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of 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2.9%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7.1%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2.9%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08638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pegawai negeri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3023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Expected 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16.1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26.8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75.0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707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kelompok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53.3%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33.3%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6738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bacaan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6.7%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32.0%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25.0%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4432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of 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7.1%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9264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pegawai swasta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5539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Expected 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35.7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14.3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7940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kelompok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9576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bacaan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32.0%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2587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of 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4.3%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153726"/>
                  </a:ext>
                </a:extLst>
              </a:tr>
              <a:tr h="0">
                <a:tc rowSpan="5" gridSpan="2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125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810730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Expected Count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75.0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125.0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50.0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350.0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718608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kelompok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35.7%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14.3%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87739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within bacaan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100.0%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455433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% of Total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21.4%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35.7%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28.6%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14.3%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100.0%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0388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6A476F-9167-4F0D-AAE7-217CA9571AFB}"/>
              </a:ext>
            </a:extLst>
          </p:cNvPr>
          <p:cNvGraphicFramePr>
            <a:graphicFrameLocks noGrp="1"/>
          </p:cNvGraphicFramePr>
          <p:nvPr/>
        </p:nvGraphicFramePr>
        <p:xfrm>
          <a:off x="311425" y="4870810"/>
          <a:ext cx="10515600" cy="1857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3547156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8696700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38113664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42227134"/>
                    </a:ext>
                  </a:extLst>
                </a:gridCol>
              </a:tblGrid>
              <a:tr h="260815">
                <a:tc gridSpan="4"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Chi-Square Tests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894722"/>
                  </a:ext>
                </a:extLst>
              </a:tr>
              <a:tr h="2846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Value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df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Asymptotic Significance (2-sided)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747112"/>
                  </a:ext>
                </a:extLst>
              </a:tr>
              <a:tr h="213457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Pearson Chi-Square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66.461</a:t>
                      </a:r>
                      <a:r>
                        <a:rPr lang="en-US" sz="1400" baseline="30000">
                          <a:effectLst/>
                        </a:rPr>
                        <a:t>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753335"/>
                  </a:ext>
                </a:extLst>
              </a:tr>
              <a:tr h="213457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Likelihood Ratio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66.828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.000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558895"/>
                  </a:ext>
                </a:extLst>
              </a:tr>
              <a:tr h="213457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Linear-by-Linear Association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3.914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.048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494856"/>
                  </a:ext>
                </a:extLst>
              </a:tr>
              <a:tr h="284641">
                <a:tc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 of Valid Cases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475397"/>
                  </a:ext>
                </a:extLst>
              </a:tr>
              <a:tr h="213457">
                <a:tc gridSpan="4">
                  <a:txBody>
                    <a:bodyPr/>
                    <a:lstStyle/>
                    <a:p>
                      <a:pPr marL="38100" marR="381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a. 0 cells (0.0%) have expected count less than 5. The minimum expected count is 10.71.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758450"/>
                  </a:ext>
                </a:extLst>
              </a:tr>
            </a:tbl>
          </a:graphicData>
        </a:graphic>
      </p:graphicFrame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E53999-D628-42D6-86DC-3FF010EA17F0}"/>
              </a:ext>
            </a:extLst>
          </p:cNvPr>
          <p:cNvSpPr/>
          <p:nvPr/>
        </p:nvSpPr>
        <p:spPr>
          <a:xfrm>
            <a:off x="10237304" y="5516216"/>
            <a:ext cx="924339" cy="308113"/>
          </a:xfrm>
          <a:custGeom>
            <a:avLst/>
            <a:gdLst>
              <a:gd name="connsiteX0" fmla="*/ 84622 w 1335089"/>
              <a:gd name="connsiteY0" fmla="*/ 33541 h 532815"/>
              <a:gd name="connsiteX1" fmla="*/ 1197804 w 1335089"/>
              <a:gd name="connsiteY1" fmla="*/ 83237 h 532815"/>
              <a:gd name="connsiteX2" fmla="*/ 1207744 w 1335089"/>
              <a:gd name="connsiteY2" fmla="*/ 470863 h 532815"/>
              <a:gd name="connsiteX3" fmla="*/ 203891 w 1335089"/>
              <a:gd name="connsiteY3" fmla="*/ 490741 h 532815"/>
              <a:gd name="connsiteX4" fmla="*/ 84622 w 1335089"/>
              <a:gd name="connsiteY4" fmla="*/ 33541 h 53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089" h="532815">
                <a:moveTo>
                  <a:pt x="84622" y="33541"/>
                </a:moveTo>
                <a:cubicBezTo>
                  <a:pt x="250274" y="-34376"/>
                  <a:pt x="1010617" y="10350"/>
                  <a:pt x="1197804" y="83237"/>
                </a:cubicBezTo>
                <a:cubicBezTo>
                  <a:pt x="1384991" y="156124"/>
                  <a:pt x="1373396" y="402946"/>
                  <a:pt x="1207744" y="470863"/>
                </a:cubicBezTo>
                <a:cubicBezTo>
                  <a:pt x="1042092" y="538780"/>
                  <a:pt x="391078" y="558658"/>
                  <a:pt x="203891" y="490741"/>
                </a:cubicBezTo>
                <a:cubicBezTo>
                  <a:pt x="16704" y="422824"/>
                  <a:pt x="-81030" y="101458"/>
                  <a:pt x="84622" y="3354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0BF8125-C2A0-4E3D-AAAC-EE8D440F3EDB}"/>
              </a:ext>
            </a:extLst>
          </p:cNvPr>
          <p:cNvSpPr/>
          <p:nvPr/>
        </p:nvSpPr>
        <p:spPr>
          <a:xfrm>
            <a:off x="4644886" y="5516216"/>
            <a:ext cx="924339" cy="308113"/>
          </a:xfrm>
          <a:custGeom>
            <a:avLst/>
            <a:gdLst>
              <a:gd name="connsiteX0" fmla="*/ 84622 w 1335089"/>
              <a:gd name="connsiteY0" fmla="*/ 33541 h 532815"/>
              <a:gd name="connsiteX1" fmla="*/ 1197804 w 1335089"/>
              <a:gd name="connsiteY1" fmla="*/ 83237 h 532815"/>
              <a:gd name="connsiteX2" fmla="*/ 1207744 w 1335089"/>
              <a:gd name="connsiteY2" fmla="*/ 470863 h 532815"/>
              <a:gd name="connsiteX3" fmla="*/ 203891 w 1335089"/>
              <a:gd name="connsiteY3" fmla="*/ 490741 h 532815"/>
              <a:gd name="connsiteX4" fmla="*/ 84622 w 1335089"/>
              <a:gd name="connsiteY4" fmla="*/ 33541 h 532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5089" h="532815">
                <a:moveTo>
                  <a:pt x="84622" y="33541"/>
                </a:moveTo>
                <a:cubicBezTo>
                  <a:pt x="250274" y="-34376"/>
                  <a:pt x="1010617" y="10350"/>
                  <a:pt x="1197804" y="83237"/>
                </a:cubicBezTo>
                <a:cubicBezTo>
                  <a:pt x="1384991" y="156124"/>
                  <a:pt x="1373396" y="402946"/>
                  <a:pt x="1207744" y="470863"/>
                </a:cubicBezTo>
                <a:cubicBezTo>
                  <a:pt x="1042092" y="538780"/>
                  <a:pt x="391078" y="558658"/>
                  <a:pt x="203891" y="490741"/>
                </a:cubicBezTo>
                <a:cubicBezTo>
                  <a:pt x="16704" y="422824"/>
                  <a:pt x="-81030" y="101458"/>
                  <a:pt x="84622" y="3354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52523"/>
      </p:ext>
    </p:extLst>
  </p:cSld>
  <p:clrMapOvr>
    <a:masterClrMapping/>
  </p:clrMapOvr>
</p:sld>
</file>

<file path=ppt/theme/theme1.xml><?xml version="1.0" encoding="utf-8"?>
<a:theme xmlns:a="http://schemas.openxmlformats.org/drawingml/2006/main" name="Amaze Theme">
  <a:themeElements>
    <a:clrScheme name="Amaz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107C10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11256.potx" id="{98B5B306-FFD1-4FBB-801B-9213364F33A8}" vid="{78ABC6E9-7907-4F03-B4EB-AC0B7FBE30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6e0ed944f324437a1628d920c25a1c7c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edbd56de57fb331bd1e5e8af7e1d85f1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89E9E9-CE08-455B-9B22-675497F5CD5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D1E4E54-D823-4696-BBE2-5A8AE79AD4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449C20-468D-43AC-BAA9-5AF10C1B7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Want to amaze your students </Template>
  <TotalTime>0</TotalTime>
  <Words>1463</Words>
  <Application>Microsoft Office PowerPoint</Application>
  <PresentationFormat>Widescreen</PresentationFormat>
  <Paragraphs>624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Segoe UI</vt:lpstr>
      <vt:lpstr>Segoe UI Light</vt:lpstr>
      <vt:lpstr>Wingdings</vt:lpstr>
      <vt:lpstr>Amaze Theme</vt:lpstr>
      <vt:lpstr>PENGGUNAAN SPSS UNTUK STATISTIKA NONPARAMETRIK</vt:lpstr>
      <vt:lpstr>Statistika Nonparametrik </vt:lpstr>
      <vt:lpstr>Uji χ²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2020-04-28T02:44:24Z</dcterms:created>
  <dcterms:modified xsi:type="dcterms:W3CDTF">2020-05-01T10:30:13Z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