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2D1AF-B9FA-986A-597B-8DBDD1EF1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9E603-FD85-1418-E0A6-B391C37CB6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B7B00-0261-097D-6876-2C90D6FAF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41384-37DA-1297-5F69-97C872D5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97C51-53C5-34A8-EEE5-8A762618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22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7E5AC-609D-180B-D646-95BD4CC48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C65D99-05B9-BF02-412C-5DBA57D42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79327-C989-09A7-6863-46366308D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F4D4E-7720-1E41-2CFB-2700A80AD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AB51C-57CE-3E98-11BE-6C970E3F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2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7E72A0-0E57-8BF1-880D-5E0902060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3F2E3-8CCF-747C-1E62-B0CD6D6A3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38AA2-91AA-B523-E5A8-61BFD6AD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789A-396A-4BBA-B943-E93194AF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C5D57-E362-FF42-10F0-D8A5D86EC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03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5E47D-7147-03E6-CB74-AB0AA5649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CBCAE-D6A4-5FAE-4CCA-1DC02B30D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BC6F0-688F-2090-BA90-E6A244FA5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5CBC4-5A72-C4C2-D98D-B180537E6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38BF8-08A2-A194-1F21-9253DC345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95C3B-C6A0-9D60-F926-D1E0D4F34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0D369-B8EF-AE6D-C9A7-B75FE2AA1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02DDB-21E9-4D42-65DE-CB150184F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F188-A45A-AEEB-81D7-C445B7A94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B1BD1-40E8-B977-C22D-987F83243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53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69A0F-5889-4FF3-E32F-F5D4DF3F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C6A37-939F-57DC-42F7-CDB1E80DE6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6BDBF-17AF-D49E-8F20-7ABAA8D71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A56682-EFD4-605F-B0EC-83B29FC61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F63F6-9B6E-58D3-371E-91260B465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70828-76E3-F1A4-A8A0-D053B0EB8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8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ED71-2413-8ABA-07FF-BD21CDEE5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9FD8C-9F13-9485-737B-335E80F13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95944-0B37-BC40-7C8F-20AC8EE64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E1724-3556-9701-8A77-E1AD5532A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318221-AA76-FB6E-40E1-1BB785A093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9BB353-AED2-DCFA-1CFA-0D5094D89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41BDE-2E3F-8FEE-90D2-40E7CF12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F7E4A8-E00D-57E9-29C2-330A6DB7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3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185CD-3033-1019-C5B2-F01AB465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AF6A3-FA35-C6C6-16E2-F03EC5CAC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00EFB7-CE9F-57F9-D9E6-0C67FC30E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DB28E0-A9BF-BC88-4196-4D5CEFB5F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10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6153CB-2DFD-0599-55F2-997CE27D6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C47E6A-D6EE-6517-665E-90C2E401A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8CC92-6EAF-8557-9A4E-C69AC43AC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6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811A9-2427-37F6-D939-1121490D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47AC-19B1-E5A0-8C23-CBA95F259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D420F-7369-313D-A426-DDB8F0F30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70F91E-B35E-703A-A871-AD35EF384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9C9DC-41A8-58EC-74BB-5B785E181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D696C-69E2-A06F-EF40-3C29487C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226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1A319-B92B-C73E-2BA2-CF0F646D3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610B9-37CE-B7BE-BBD4-9342EC9E1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D7550C-A04C-DB91-021D-0D7D74AB72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5A936-1DE9-8F8C-C74B-51C6ABC2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12432-AB67-3D00-C93A-3888CE17A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1DAB3-7032-5338-7057-F68FE3A53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0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0BB262-2E11-1F9F-00E8-2C343BA2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EBFED-E09D-7FF0-EA28-65564C493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91345-9277-4ED8-D6DA-BFF67451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FE021-0B32-40F6-A3C7-80FFAB05FE21}" type="datetimeFigureOut">
              <a:rPr lang="en-US" smtClean="0"/>
              <a:t>5/16/2023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95C7A-ACDF-ADF8-8EFF-7A9B3960E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01470-D6D7-EB54-0580-720973693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9C0F-B806-4EC9-B692-1097ABFAC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6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joe.blogspo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A6CAC44-B32D-5F96-C3C7-F20B5F67FB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435" y="1977887"/>
            <a:ext cx="4634948" cy="492884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3200" b="1" dirty="0" err="1">
                <a:solidFill>
                  <a:srgbClr val="002060"/>
                </a:solidFill>
              </a:rPr>
              <a:t>Zulkarnain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Lubis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28AC6F-B6F5-B64B-6146-637F78E071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4774096" y="1998523"/>
            <a:ext cx="7053469" cy="458194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6873419-E1E4-C896-A9BF-C0E60D72195E}"/>
              </a:ext>
            </a:extLst>
          </p:cNvPr>
          <p:cNvSpPr txBox="1">
            <a:spLocks/>
          </p:cNvSpPr>
          <p:nvPr/>
        </p:nvSpPr>
        <p:spPr>
          <a:xfrm>
            <a:off x="202096" y="277537"/>
            <a:ext cx="9144000" cy="170035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err="1">
                <a:solidFill>
                  <a:srgbClr val="C00000"/>
                </a:solidFill>
              </a:rPr>
              <a:t>Tambahan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Contoh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Analisis</a:t>
            </a:r>
            <a:r>
              <a:rPr lang="en-US" b="1" dirty="0">
                <a:solidFill>
                  <a:srgbClr val="C00000"/>
                </a:solidFill>
              </a:rPr>
              <a:t> Data </a:t>
            </a:r>
            <a:r>
              <a:rPr lang="en-US" b="1" dirty="0" err="1">
                <a:solidFill>
                  <a:srgbClr val="C00000"/>
                </a:solidFill>
              </a:rPr>
              <a:t>untuk</a:t>
            </a:r>
            <a:r>
              <a:rPr lang="en-US" b="1" dirty="0">
                <a:solidFill>
                  <a:srgbClr val="C00000"/>
                </a:solidFill>
              </a:rPr>
              <a:t> Uji </a:t>
            </a:r>
            <a:r>
              <a:rPr lang="en-US" b="1" dirty="0" err="1">
                <a:solidFill>
                  <a:srgbClr val="C00000"/>
                </a:solidFill>
              </a:rPr>
              <a:t>Hipotesis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62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377E95-FD8B-27FD-37C5-06644440B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675218"/>
              </p:ext>
            </p:extLst>
          </p:nvPr>
        </p:nvGraphicFramePr>
        <p:xfrm>
          <a:off x="838198" y="3518453"/>
          <a:ext cx="10515603" cy="27084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5235208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34053040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1302574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837215362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40453544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04101622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275730473"/>
                    </a:ext>
                  </a:extLst>
                </a:gridCol>
              </a:tblGrid>
              <a:tr h="541683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One-Sample Test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251515"/>
                  </a:ext>
                </a:extLst>
              </a:tr>
              <a:tr h="541683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Test Value = 25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080295"/>
                  </a:ext>
                </a:extLst>
              </a:tr>
              <a:tr h="5416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Sig. (2-tailed)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Difference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95% Confidence Interval of the Difference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249203"/>
                  </a:ext>
                </a:extLst>
              </a:tr>
              <a:tr h="5416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Upper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9954666"/>
                  </a:ext>
                </a:extLst>
              </a:tr>
              <a:tr h="541683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capital in RM millions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-.608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.545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-1.2783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-5.450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2.893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438840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2040EA-730F-45B1-DE0D-A45B30D913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225874"/>
              </p:ext>
            </p:extLst>
          </p:nvPr>
        </p:nvGraphicFramePr>
        <p:xfrm>
          <a:off x="838201" y="1748606"/>
          <a:ext cx="10515600" cy="1590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93834533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81023794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499919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1566588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767636923"/>
                    </a:ext>
                  </a:extLst>
                </a:gridCol>
              </a:tblGrid>
              <a:tr h="533626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One-Sample Statistics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736021"/>
                  </a:ext>
                </a:extLst>
              </a:tr>
              <a:tr h="5336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Deviation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6137708"/>
                  </a:ext>
                </a:extLst>
              </a:tr>
              <a:tr h="523689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capital in RM millions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23.722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20.9164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2.1022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2141252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D2EFC8A-A757-A6C5-715D-0873FBC911B7}"/>
              </a:ext>
            </a:extLst>
          </p:cNvPr>
          <p:cNvSpPr txBox="1"/>
          <p:nvPr/>
        </p:nvSpPr>
        <p:spPr>
          <a:xfrm>
            <a:off x="2601567" y="811013"/>
            <a:ext cx="6264137" cy="368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marR="38100"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600" b="1" dirty="0">
                <a:effectLst/>
              </a:rPr>
              <a:t>One-Sample t Test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48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E83B8BB-BF34-8471-A4A3-6347005EB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076879"/>
              </p:ext>
            </p:extLst>
          </p:nvPr>
        </p:nvGraphicFramePr>
        <p:xfrm>
          <a:off x="838198" y="1324123"/>
          <a:ext cx="10515600" cy="10088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98922148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1702738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0542378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0662315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21229573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07132615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Group Statistics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5429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jenis usaha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Deviation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41145238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business performance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makanan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46.596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12.9877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1.8945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8834229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anyaman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44.231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11.1612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1.5478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109056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A61ABD-A143-6B1E-FAE8-3B2D91DAAA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483328"/>
              </p:ext>
            </p:extLst>
          </p:nvPr>
        </p:nvGraphicFramePr>
        <p:xfrm>
          <a:off x="838198" y="2743199"/>
          <a:ext cx="10515604" cy="39049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5964">
                  <a:extLst>
                    <a:ext uri="{9D8B030D-6E8A-4147-A177-3AD203B41FA5}">
                      <a16:colId xmlns:a16="http://schemas.microsoft.com/office/drawing/2014/main" val="1655672942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992399545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3669476386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440776475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53533104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780497158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2823576875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83226878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395575586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1550856533"/>
                    </a:ext>
                  </a:extLst>
                </a:gridCol>
                <a:gridCol w="955964">
                  <a:extLst>
                    <a:ext uri="{9D8B030D-6E8A-4147-A177-3AD203B41FA5}">
                      <a16:colId xmlns:a16="http://schemas.microsoft.com/office/drawing/2014/main" val="3021039293"/>
                    </a:ext>
                  </a:extLst>
                </a:gridCol>
              </a:tblGrid>
              <a:tr h="328838">
                <a:tc gridSpan="11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Independent Samples Test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703803"/>
                  </a:ext>
                </a:extLst>
              </a:tr>
              <a:tr h="672953">
                <a:tc rowSpan="3"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Levene's</a:t>
                      </a:r>
                      <a:r>
                        <a:rPr lang="en-US" sz="1600" dirty="0">
                          <a:effectLst/>
                        </a:rPr>
                        <a:t> Test for Equality of Variances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t-test for Equality of Means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102847"/>
                  </a:ext>
                </a:extLst>
              </a:tr>
              <a:tr h="67295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 (2-tailed)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Difference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Difference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95% Confidence Interval of the Difference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0860"/>
                  </a:ext>
                </a:extLst>
              </a:tr>
              <a:tr h="32883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Upper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67530265"/>
                  </a:ext>
                </a:extLst>
              </a:tr>
              <a:tr h="672953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business performance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Equal variances assumed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1.592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.210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.974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2.3650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2.4276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-2.4532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7.1832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78518454"/>
                  </a:ext>
                </a:extLst>
              </a:tr>
              <a:tr h="67295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Equal variances not assumed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.967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91.239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.336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2.3650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2.4463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-2.4942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7.2242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7989585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92AAEB4-32B4-C9B6-7CBB-9687A419DA15}"/>
              </a:ext>
            </a:extLst>
          </p:cNvPr>
          <p:cNvSpPr txBox="1"/>
          <p:nvPr/>
        </p:nvSpPr>
        <p:spPr>
          <a:xfrm>
            <a:off x="3168098" y="448328"/>
            <a:ext cx="6097656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" marR="381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</a:rPr>
              <a:t>Two Independent Samples  t Test</a:t>
            </a:r>
            <a:endParaRPr lang="en-US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81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6EAD792-B3E7-1D9D-C721-7481BF833B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244609"/>
              </p:ext>
            </p:extLst>
          </p:nvPr>
        </p:nvGraphicFramePr>
        <p:xfrm>
          <a:off x="487018" y="1370953"/>
          <a:ext cx="10952921" cy="24357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30325">
                  <a:extLst>
                    <a:ext uri="{9D8B030D-6E8A-4147-A177-3AD203B41FA5}">
                      <a16:colId xmlns:a16="http://schemas.microsoft.com/office/drawing/2014/main" val="3809557518"/>
                    </a:ext>
                  </a:extLst>
                </a:gridCol>
                <a:gridCol w="2102366">
                  <a:extLst>
                    <a:ext uri="{9D8B030D-6E8A-4147-A177-3AD203B41FA5}">
                      <a16:colId xmlns:a16="http://schemas.microsoft.com/office/drawing/2014/main" val="44569944"/>
                    </a:ext>
                  </a:extLst>
                </a:gridCol>
                <a:gridCol w="1467931">
                  <a:extLst>
                    <a:ext uri="{9D8B030D-6E8A-4147-A177-3AD203B41FA5}">
                      <a16:colId xmlns:a16="http://schemas.microsoft.com/office/drawing/2014/main" val="1176494014"/>
                    </a:ext>
                  </a:extLst>
                </a:gridCol>
                <a:gridCol w="2016437">
                  <a:extLst>
                    <a:ext uri="{9D8B030D-6E8A-4147-A177-3AD203B41FA5}">
                      <a16:colId xmlns:a16="http://schemas.microsoft.com/office/drawing/2014/main" val="1539069742"/>
                    </a:ext>
                  </a:extLst>
                </a:gridCol>
                <a:gridCol w="1467931">
                  <a:extLst>
                    <a:ext uri="{9D8B030D-6E8A-4147-A177-3AD203B41FA5}">
                      <a16:colId xmlns:a16="http://schemas.microsoft.com/office/drawing/2014/main" val="4141585667"/>
                    </a:ext>
                  </a:extLst>
                </a:gridCol>
                <a:gridCol w="1467931">
                  <a:extLst>
                    <a:ext uri="{9D8B030D-6E8A-4147-A177-3AD203B41FA5}">
                      <a16:colId xmlns:a16="http://schemas.microsoft.com/office/drawing/2014/main" val="2302499333"/>
                    </a:ext>
                  </a:extLst>
                </a:gridCol>
              </a:tblGrid>
              <a:tr h="405956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ANOVA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732021"/>
                  </a:ext>
                </a:extLst>
              </a:tr>
              <a:tr h="405956"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EXP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960194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Sum of Squares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Square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2744998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Between Groups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220.973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55.243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1.561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.195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95440242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Within Groups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2299.718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35.380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2636964"/>
                  </a:ext>
                </a:extLst>
              </a:tr>
              <a:tr h="405956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2520.691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5349578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E2501C0-9638-D9FE-3039-A02EB33BFC59}"/>
              </a:ext>
            </a:extLst>
          </p:cNvPr>
          <p:cNvSpPr txBox="1"/>
          <p:nvPr/>
        </p:nvSpPr>
        <p:spPr>
          <a:xfrm>
            <a:off x="1941444" y="337929"/>
            <a:ext cx="8309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Analysis of Variance ; F test for k independent samples</a:t>
            </a:r>
          </a:p>
        </p:txBody>
      </p:sp>
    </p:spTree>
    <p:extLst>
      <p:ext uri="{BB962C8B-B14F-4D97-AF65-F5344CB8AC3E}">
        <p14:creationId xmlns:p14="http://schemas.microsoft.com/office/powerpoint/2010/main" val="283158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736B69A-438C-0CF5-7EDB-BFF678D22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331424"/>
              </p:ext>
            </p:extLst>
          </p:nvPr>
        </p:nvGraphicFramePr>
        <p:xfrm>
          <a:off x="679174" y="2107096"/>
          <a:ext cx="10515600" cy="39184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46012669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27094729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82726709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64682713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60586561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6427608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4222345833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059749267"/>
                    </a:ext>
                  </a:extLst>
                </a:gridCol>
              </a:tblGrid>
              <a:tr h="309836">
                <a:tc gridSpan="8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ANOVA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170328"/>
                  </a:ext>
                </a:extLst>
              </a:tr>
              <a:tr h="309836">
                <a:tc gridSpan="8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omset 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524343"/>
                  </a:ext>
                </a:extLst>
              </a:tr>
              <a:tr h="30983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Sum of Squares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Square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44425052"/>
                  </a:ext>
                </a:extLst>
              </a:tr>
              <a:tr h="309836">
                <a:tc rowSpan="7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Between Groups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(Combined)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803.325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267.775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18.768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61342026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Linear Term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Unweighted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130.010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130.010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9.112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23147907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Weighted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144.262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144.262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10.111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86201273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Deviation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659.063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329.532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23.097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12135206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Quadratic Term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Unweighted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625.173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625.173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43.818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54844352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Weighted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616.370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616.370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43.201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50675407"/>
                  </a:ext>
                </a:extLst>
              </a:tr>
              <a:tr h="309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Deviation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42.694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42.694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2.992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.086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98585405"/>
                  </a:ext>
                </a:extLst>
              </a:tr>
              <a:tr h="309836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Within Groups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1683.560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14.267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4846267"/>
                  </a:ext>
                </a:extLst>
              </a:tr>
              <a:tr h="309836">
                <a:tc gridSpan="3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2486.885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576163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3ACBF1B-364C-9A6F-20EB-FEAE09D45BA6}"/>
              </a:ext>
            </a:extLst>
          </p:cNvPr>
          <p:cNvSpPr txBox="1"/>
          <p:nvPr/>
        </p:nvSpPr>
        <p:spPr>
          <a:xfrm flipH="1">
            <a:off x="3467100" y="1093304"/>
            <a:ext cx="49397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ANOVA for Polynomial Test </a:t>
            </a:r>
          </a:p>
        </p:txBody>
      </p:sp>
    </p:spTree>
    <p:extLst>
      <p:ext uri="{BB962C8B-B14F-4D97-AF65-F5344CB8AC3E}">
        <p14:creationId xmlns:p14="http://schemas.microsoft.com/office/powerpoint/2010/main" val="990587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38FAB0D-9426-BA59-1AAF-2CFB725728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500562"/>
              </p:ext>
            </p:extLst>
          </p:nvPr>
        </p:nvGraphicFramePr>
        <p:xfrm>
          <a:off x="672549" y="139147"/>
          <a:ext cx="10515600" cy="17440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42475047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3787665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840961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1591472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517319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94125260"/>
                    </a:ext>
                  </a:extLst>
                </a:gridCol>
              </a:tblGrid>
              <a:tr h="327690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Paired Samples Statistics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45793"/>
                  </a:ext>
                </a:extLst>
              </a:tr>
              <a:tr h="35754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Deviation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Mean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35418145"/>
                  </a:ext>
                </a:extLst>
              </a:tr>
              <a:tr h="268100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Pair 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economicsuccess after supervision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40.8407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8.19792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1.28030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19761154"/>
                  </a:ext>
                </a:extLst>
              </a:tr>
              <a:tr h="5485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economicsuccess before supervision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30.0293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5.15270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.80472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2548753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4BB4A3-947E-0198-85F3-2C87BFE35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377848"/>
              </p:ext>
            </p:extLst>
          </p:nvPr>
        </p:nvGraphicFramePr>
        <p:xfrm>
          <a:off x="655984" y="2126974"/>
          <a:ext cx="10432773" cy="1528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2352">
                  <a:extLst>
                    <a:ext uri="{9D8B030D-6E8A-4147-A177-3AD203B41FA5}">
                      <a16:colId xmlns:a16="http://schemas.microsoft.com/office/drawing/2014/main" val="3331847635"/>
                    </a:ext>
                  </a:extLst>
                </a:gridCol>
                <a:gridCol w="3928298">
                  <a:extLst>
                    <a:ext uri="{9D8B030D-6E8A-4147-A177-3AD203B41FA5}">
                      <a16:colId xmlns:a16="http://schemas.microsoft.com/office/drawing/2014/main" val="338742690"/>
                    </a:ext>
                  </a:extLst>
                </a:gridCol>
                <a:gridCol w="1643987">
                  <a:extLst>
                    <a:ext uri="{9D8B030D-6E8A-4147-A177-3AD203B41FA5}">
                      <a16:colId xmlns:a16="http://schemas.microsoft.com/office/drawing/2014/main" val="631881413"/>
                    </a:ext>
                  </a:extLst>
                </a:gridCol>
                <a:gridCol w="1964149">
                  <a:extLst>
                    <a:ext uri="{9D8B030D-6E8A-4147-A177-3AD203B41FA5}">
                      <a16:colId xmlns:a16="http://schemas.microsoft.com/office/drawing/2014/main" val="2026764573"/>
                    </a:ext>
                  </a:extLst>
                </a:gridCol>
                <a:gridCol w="1643987">
                  <a:extLst>
                    <a:ext uri="{9D8B030D-6E8A-4147-A177-3AD203B41FA5}">
                      <a16:colId xmlns:a16="http://schemas.microsoft.com/office/drawing/2014/main" val="1882863273"/>
                    </a:ext>
                  </a:extLst>
                </a:gridCol>
              </a:tblGrid>
              <a:tr h="486823"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Paired Samples Correlations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1731925"/>
                  </a:ext>
                </a:extLst>
              </a:tr>
              <a:tr h="531178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Correlation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3329306"/>
                  </a:ext>
                </a:extLst>
              </a:tr>
              <a:tr h="398295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Pair 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economicsuccess after supervision &amp; economicsuccess before supervision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.617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.000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0780892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AAB0DB-D507-BC28-0CD4-92192D29E4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921670"/>
              </p:ext>
            </p:extLst>
          </p:nvPr>
        </p:nvGraphicFramePr>
        <p:xfrm>
          <a:off x="655984" y="3809537"/>
          <a:ext cx="10515600" cy="27901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333508845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3490012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10385355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97515560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25019516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855925222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26110051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79851749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01114171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709065063"/>
                    </a:ext>
                  </a:extLst>
                </a:gridCol>
              </a:tblGrid>
              <a:tr h="223729">
                <a:tc gridSpan="10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Paired Samples Test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476677"/>
                  </a:ext>
                </a:extLst>
              </a:tr>
              <a:tr h="183045">
                <a:tc rowSpan="3"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Paired Differences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Sig. (2-tailed)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05900861"/>
                  </a:ext>
                </a:extLst>
              </a:tr>
              <a:tr h="36760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Mean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Std. Deviation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Std. Error Mean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95% Confidence Interval of the Difference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915838"/>
                  </a:ext>
                </a:extLst>
              </a:tr>
              <a:tr h="18304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Lower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Upper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057473"/>
                  </a:ext>
                </a:extLst>
              </a:tr>
              <a:tr h="1683533"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Pair 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economicsuccess after supervision - economicsuccess before supervision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10.81146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6.45160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1.00757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8.77509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12.84784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10.730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.000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20130238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FC1ADBC3-42C1-3A1C-9476-2D79148EA8A4}"/>
              </a:ext>
            </a:extLst>
          </p:cNvPr>
          <p:cNvSpPr/>
          <p:nvPr/>
        </p:nvSpPr>
        <p:spPr>
          <a:xfrm rot="18791636">
            <a:off x="4684770" y="2076204"/>
            <a:ext cx="600299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Pair Samples t Test</a:t>
            </a:r>
          </a:p>
        </p:txBody>
      </p:sp>
    </p:spTree>
    <p:extLst>
      <p:ext uri="{BB962C8B-B14F-4D97-AF65-F5344CB8AC3E}">
        <p14:creationId xmlns:p14="http://schemas.microsoft.com/office/powerpoint/2010/main" val="2839951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66495F-3EB8-139B-C94D-1F5D0CF30D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94524"/>
              </p:ext>
            </p:extLst>
          </p:nvPr>
        </p:nvGraphicFramePr>
        <p:xfrm>
          <a:off x="540026" y="398027"/>
          <a:ext cx="10515600" cy="1818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">
                  <a:extLst>
                    <a:ext uri="{9D8B030D-6E8A-4147-A177-3AD203B41FA5}">
                      <a16:colId xmlns:a16="http://schemas.microsoft.com/office/drawing/2014/main" val="331719997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201218048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06708397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01076682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60711456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53449267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43570442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797598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15475611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841637456"/>
                    </a:ext>
                  </a:extLst>
                </a:gridCol>
              </a:tblGrid>
              <a:tr h="257757">
                <a:tc gridSpan="10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 Summary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55126"/>
                  </a:ext>
                </a:extLst>
              </a:tr>
              <a:tr h="257757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 Square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Adjusted R Square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of the Estimate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Change Statistics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414786"/>
                  </a:ext>
                </a:extLst>
              </a:tr>
              <a:tr h="5296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 Square Change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 Change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 F Change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90243228"/>
                  </a:ext>
                </a:extLst>
              </a:tr>
              <a:tr h="257757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.709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.502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.486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525.2224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.502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30.260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54716733"/>
                  </a:ext>
                </a:extLst>
              </a:tr>
              <a:tr h="257757">
                <a:tc gridSpan="10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a. Predictors: (Constant), kemandirian belajar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208485"/>
                  </a:ext>
                </a:extLst>
              </a:tr>
              <a:tr h="257757">
                <a:tc gridSpan="10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b. Dependent Variable: </a:t>
                      </a:r>
                      <a:r>
                        <a:rPr lang="en-US" sz="1600" dirty="0" err="1">
                          <a:effectLst/>
                        </a:rPr>
                        <a:t>keberhasialan</a:t>
                      </a:r>
                      <a:r>
                        <a:rPr lang="en-US" sz="1600" dirty="0">
                          <a:effectLst/>
                        </a:rPr>
                        <a:t> di </a:t>
                      </a:r>
                      <a:r>
                        <a:rPr lang="en-US" sz="1600" dirty="0" err="1">
                          <a:effectLst/>
                        </a:rPr>
                        <a:t>tempat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kerja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09478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908E925-0878-A135-F8D3-198EEB5FF5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804694"/>
              </p:ext>
            </p:extLst>
          </p:nvPr>
        </p:nvGraphicFramePr>
        <p:xfrm>
          <a:off x="540026" y="2354057"/>
          <a:ext cx="10588487" cy="18184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7957">
                  <a:extLst>
                    <a:ext uri="{9D8B030D-6E8A-4147-A177-3AD203B41FA5}">
                      <a16:colId xmlns:a16="http://schemas.microsoft.com/office/drawing/2014/main" val="2066452594"/>
                    </a:ext>
                  </a:extLst>
                </a:gridCol>
                <a:gridCol w="1711170">
                  <a:extLst>
                    <a:ext uri="{9D8B030D-6E8A-4147-A177-3AD203B41FA5}">
                      <a16:colId xmlns:a16="http://schemas.microsoft.com/office/drawing/2014/main" val="3227327573"/>
                    </a:ext>
                  </a:extLst>
                </a:gridCol>
                <a:gridCol w="1711170">
                  <a:extLst>
                    <a:ext uri="{9D8B030D-6E8A-4147-A177-3AD203B41FA5}">
                      <a16:colId xmlns:a16="http://schemas.microsoft.com/office/drawing/2014/main" val="2098272579"/>
                    </a:ext>
                  </a:extLst>
                </a:gridCol>
                <a:gridCol w="1640101">
                  <a:extLst>
                    <a:ext uri="{9D8B030D-6E8A-4147-A177-3AD203B41FA5}">
                      <a16:colId xmlns:a16="http://schemas.microsoft.com/office/drawing/2014/main" val="2076126059"/>
                    </a:ext>
                  </a:extLst>
                </a:gridCol>
                <a:gridCol w="1640101">
                  <a:extLst>
                    <a:ext uri="{9D8B030D-6E8A-4147-A177-3AD203B41FA5}">
                      <a16:colId xmlns:a16="http://schemas.microsoft.com/office/drawing/2014/main" val="2630317392"/>
                    </a:ext>
                  </a:extLst>
                </a:gridCol>
                <a:gridCol w="1193994">
                  <a:extLst>
                    <a:ext uri="{9D8B030D-6E8A-4147-A177-3AD203B41FA5}">
                      <a16:colId xmlns:a16="http://schemas.microsoft.com/office/drawing/2014/main" val="1634086195"/>
                    </a:ext>
                  </a:extLst>
                </a:gridCol>
                <a:gridCol w="1193994">
                  <a:extLst>
                    <a:ext uri="{9D8B030D-6E8A-4147-A177-3AD203B41FA5}">
                      <a16:colId xmlns:a16="http://schemas.microsoft.com/office/drawing/2014/main" val="114638733"/>
                    </a:ext>
                  </a:extLst>
                </a:gridCol>
              </a:tblGrid>
              <a:tr h="245052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ANOVA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81092"/>
                  </a:ext>
                </a:extLst>
              </a:tr>
              <a:tr h="245052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Sum of Squares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Square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05816999"/>
                  </a:ext>
                </a:extLst>
              </a:tr>
              <a:tr h="245052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Regression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8347596.388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8347596.388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30.260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55331824"/>
                  </a:ext>
                </a:extLst>
              </a:tr>
              <a:tr h="2965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Residual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8275756.465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275858.549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59511902"/>
                  </a:ext>
                </a:extLst>
              </a:tr>
              <a:tr h="2965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16623352.853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29714375"/>
                  </a:ext>
                </a:extLst>
              </a:tr>
              <a:tr h="245052">
                <a:tc gridSpan="7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a. Dependent Variable: keberhasialan di tempat kerja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550995"/>
                  </a:ext>
                </a:extLst>
              </a:tr>
              <a:tr h="245052">
                <a:tc gridSpan="7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b. Predictors: (Constant), </a:t>
                      </a:r>
                      <a:r>
                        <a:rPr lang="en-US" sz="1600" dirty="0" err="1">
                          <a:effectLst/>
                        </a:rPr>
                        <a:t>kemandirian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belajar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1926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9BFF3A-D24F-D15E-1D91-CF282DF42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364869"/>
              </p:ext>
            </p:extLst>
          </p:nvPr>
        </p:nvGraphicFramePr>
        <p:xfrm>
          <a:off x="540026" y="4442629"/>
          <a:ext cx="10515600" cy="2088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8400">
                  <a:extLst>
                    <a:ext uri="{9D8B030D-6E8A-4147-A177-3AD203B41FA5}">
                      <a16:colId xmlns:a16="http://schemas.microsoft.com/office/drawing/2014/main" val="235614149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5355888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80893252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035210616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194932016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612689877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428124721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543752134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176378270"/>
                    </a:ext>
                  </a:extLst>
                </a:gridCol>
              </a:tblGrid>
              <a:tr h="234115">
                <a:tc gridSpan="9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Coefficients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123368"/>
                  </a:ext>
                </a:extLst>
              </a:tr>
              <a:tr h="481038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Unstandardized Coefficients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Standardized Coefficients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95.0% Confidence Interval for 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32626"/>
                  </a:ext>
                </a:extLst>
              </a:tr>
              <a:tr h="23411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Beta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Lower Bound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Upper Bound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0185650"/>
                  </a:ext>
                </a:extLst>
              </a:tr>
              <a:tr h="234115"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(Constant)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-153.853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571.320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-.269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.790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-1320.644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1012.939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51024159"/>
                  </a:ext>
                </a:extLst>
              </a:tr>
              <a:tr h="4810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kemandirian belajar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10.433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1.897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.709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5.501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6.560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14.306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90958967"/>
                  </a:ext>
                </a:extLst>
              </a:tr>
              <a:tr h="234115">
                <a:tc gridSpan="9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a. Dependent Variable: </a:t>
                      </a:r>
                      <a:r>
                        <a:rPr lang="en-US" sz="1600" dirty="0" err="1">
                          <a:effectLst/>
                        </a:rPr>
                        <a:t>keberhasialan</a:t>
                      </a:r>
                      <a:r>
                        <a:rPr lang="en-US" sz="1600" dirty="0">
                          <a:effectLst/>
                        </a:rPr>
                        <a:t> di </a:t>
                      </a:r>
                      <a:r>
                        <a:rPr lang="en-US" sz="1600" dirty="0" err="1">
                          <a:effectLst/>
                        </a:rPr>
                        <a:t>tempat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kerja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244436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B774D63-D1AB-B9C3-9C28-292F7751F9BB}"/>
              </a:ext>
            </a:extLst>
          </p:cNvPr>
          <p:cNvSpPr/>
          <p:nvPr/>
        </p:nvSpPr>
        <p:spPr>
          <a:xfrm rot="19545673">
            <a:off x="265574" y="2379373"/>
            <a:ext cx="7327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rgbClr val="0070C0"/>
                </a:solidFill>
                <a:effectLst/>
              </a:rPr>
              <a:t>Simple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2797207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90ED78-D03B-4B9C-9127-77188899A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96925"/>
              </p:ext>
            </p:extLst>
          </p:nvPr>
        </p:nvGraphicFramePr>
        <p:xfrm>
          <a:off x="924339" y="1062104"/>
          <a:ext cx="10426149" cy="1577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4053">
                  <a:extLst>
                    <a:ext uri="{9D8B030D-6E8A-4147-A177-3AD203B41FA5}">
                      <a16:colId xmlns:a16="http://schemas.microsoft.com/office/drawing/2014/main" val="3209817706"/>
                    </a:ext>
                  </a:extLst>
                </a:gridCol>
                <a:gridCol w="1460716">
                  <a:extLst>
                    <a:ext uri="{9D8B030D-6E8A-4147-A177-3AD203B41FA5}">
                      <a16:colId xmlns:a16="http://schemas.microsoft.com/office/drawing/2014/main" val="1321754824"/>
                    </a:ext>
                  </a:extLst>
                </a:gridCol>
                <a:gridCol w="1549158">
                  <a:extLst>
                    <a:ext uri="{9D8B030D-6E8A-4147-A177-3AD203B41FA5}">
                      <a16:colId xmlns:a16="http://schemas.microsoft.com/office/drawing/2014/main" val="2735008401"/>
                    </a:ext>
                  </a:extLst>
                </a:gridCol>
                <a:gridCol w="2094074">
                  <a:extLst>
                    <a:ext uri="{9D8B030D-6E8A-4147-A177-3AD203B41FA5}">
                      <a16:colId xmlns:a16="http://schemas.microsoft.com/office/drawing/2014/main" val="4133263886"/>
                    </a:ext>
                  </a:extLst>
                </a:gridCol>
                <a:gridCol w="2094074">
                  <a:extLst>
                    <a:ext uri="{9D8B030D-6E8A-4147-A177-3AD203B41FA5}">
                      <a16:colId xmlns:a16="http://schemas.microsoft.com/office/drawing/2014/main" val="3675499684"/>
                    </a:ext>
                  </a:extLst>
                </a:gridCol>
                <a:gridCol w="2094074">
                  <a:extLst>
                    <a:ext uri="{9D8B030D-6E8A-4147-A177-3AD203B41FA5}">
                      <a16:colId xmlns:a16="http://schemas.microsoft.com/office/drawing/2014/main" val="451925149"/>
                    </a:ext>
                  </a:extLst>
                </a:gridCol>
              </a:tblGrid>
              <a:tr h="252878">
                <a:tc gridSpan="6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 Summary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66136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 Square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Adjusted R Square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 of the Estimate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Durbin-Watson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10147433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.697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.485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.436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.9267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2.140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25424764"/>
                  </a:ext>
                </a:extLst>
              </a:tr>
              <a:tr h="252878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a. Predictors: (Constant), </a:t>
                      </a:r>
                      <a:r>
                        <a:rPr lang="en-US" sz="1600" dirty="0" err="1">
                          <a:effectLst/>
                        </a:rPr>
                        <a:t>kehadiran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saat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pelatihan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tingkat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religiusitas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jumlah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kredit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diterima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kepemilikan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lahan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kecukupan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kredit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diterima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918103"/>
                  </a:ext>
                </a:extLst>
              </a:tr>
              <a:tr h="252878">
                <a:tc gridSpan="6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b. Dependent Variable: </a:t>
                      </a:r>
                      <a:r>
                        <a:rPr lang="en-US" sz="1600" dirty="0" err="1">
                          <a:effectLst/>
                        </a:rPr>
                        <a:t>pendapatan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petani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1328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C7EC5D9-D27B-6D8A-B1F5-FB3637BCDF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224057"/>
              </p:ext>
            </p:extLst>
          </p:nvPr>
        </p:nvGraphicFramePr>
        <p:xfrm>
          <a:off x="924339" y="3723519"/>
          <a:ext cx="10426148" cy="2072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4034">
                  <a:extLst>
                    <a:ext uri="{9D8B030D-6E8A-4147-A177-3AD203B41FA5}">
                      <a16:colId xmlns:a16="http://schemas.microsoft.com/office/drawing/2014/main" val="3624446740"/>
                    </a:ext>
                  </a:extLst>
                </a:gridCol>
                <a:gridCol w="1685265">
                  <a:extLst>
                    <a:ext uri="{9D8B030D-6E8A-4147-A177-3AD203B41FA5}">
                      <a16:colId xmlns:a16="http://schemas.microsoft.com/office/drawing/2014/main" val="2926145786"/>
                    </a:ext>
                  </a:extLst>
                </a:gridCol>
                <a:gridCol w="1685265">
                  <a:extLst>
                    <a:ext uri="{9D8B030D-6E8A-4147-A177-3AD203B41FA5}">
                      <a16:colId xmlns:a16="http://schemas.microsoft.com/office/drawing/2014/main" val="1656629518"/>
                    </a:ext>
                  </a:extLst>
                </a:gridCol>
                <a:gridCol w="1615238">
                  <a:extLst>
                    <a:ext uri="{9D8B030D-6E8A-4147-A177-3AD203B41FA5}">
                      <a16:colId xmlns:a16="http://schemas.microsoft.com/office/drawing/2014/main" val="3796804967"/>
                    </a:ext>
                  </a:extLst>
                </a:gridCol>
                <a:gridCol w="1615238">
                  <a:extLst>
                    <a:ext uri="{9D8B030D-6E8A-4147-A177-3AD203B41FA5}">
                      <a16:colId xmlns:a16="http://schemas.microsoft.com/office/drawing/2014/main" val="954377988"/>
                    </a:ext>
                  </a:extLst>
                </a:gridCol>
                <a:gridCol w="1175554">
                  <a:extLst>
                    <a:ext uri="{9D8B030D-6E8A-4147-A177-3AD203B41FA5}">
                      <a16:colId xmlns:a16="http://schemas.microsoft.com/office/drawing/2014/main" val="968202736"/>
                    </a:ext>
                  </a:extLst>
                </a:gridCol>
                <a:gridCol w="1175554">
                  <a:extLst>
                    <a:ext uri="{9D8B030D-6E8A-4147-A177-3AD203B41FA5}">
                      <a16:colId xmlns:a16="http://schemas.microsoft.com/office/drawing/2014/main" val="107800256"/>
                    </a:ext>
                  </a:extLst>
                </a:gridCol>
              </a:tblGrid>
              <a:tr h="260359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ANOVA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878256"/>
                  </a:ext>
                </a:extLst>
              </a:tr>
              <a:tr h="260359">
                <a:tc grid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Model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Sum of Squares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Mean Square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2786980"/>
                  </a:ext>
                </a:extLst>
              </a:tr>
              <a:tr h="260359">
                <a:tc rowSpan="3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Regression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42.092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8.418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9.803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56544607"/>
                  </a:ext>
                </a:extLst>
              </a:tr>
              <a:tr h="2603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Residual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44.656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.859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09971026"/>
                  </a:ext>
                </a:extLst>
              </a:tr>
              <a:tr h="2603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86.748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94736157"/>
                  </a:ext>
                </a:extLst>
              </a:tr>
              <a:tr h="260359">
                <a:tc gridSpan="7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a. Dependent Variable: pendapatan petani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581800"/>
                  </a:ext>
                </a:extLst>
              </a:tr>
              <a:tr h="260359">
                <a:tc gridSpan="7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b. Predictors: (Constant), </a:t>
                      </a:r>
                      <a:r>
                        <a:rPr lang="en-US" sz="1600" dirty="0" err="1">
                          <a:effectLst/>
                        </a:rPr>
                        <a:t>kehadiran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saat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pelatihan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tingkat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religiusitas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jumlah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kredit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diterima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kepemilikan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lahan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kecukupan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kredit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diterima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35757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32AC7C6-F35B-990F-1EC8-603803E403CB}"/>
              </a:ext>
            </a:extLst>
          </p:cNvPr>
          <p:cNvSpPr/>
          <p:nvPr/>
        </p:nvSpPr>
        <p:spPr>
          <a:xfrm rot="19545673">
            <a:off x="1698748" y="2967335"/>
            <a:ext cx="7939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dirty="0">
                <a:ln/>
                <a:solidFill>
                  <a:srgbClr val="0070C0"/>
                </a:solidFill>
              </a:rPr>
              <a:t>Multiple </a:t>
            </a:r>
            <a:r>
              <a:rPr lang="en-US" sz="5400" b="1" cap="none" spc="0" dirty="0">
                <a:ln/>
                <a:solidFill>
                  <a:srgbClr val="0070C0"/>
                </a:solidFill>
                <a:effectLst/>
              </a:rPr>
              <a:t>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539021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BB4976-926F-63B1-FAC6-C20AB25E6F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0383"/>
              </p:ext>
            </p:extLst>
          </p:nvPr>
        </p:nvGraphicFramePr>
        <p:xfrm>
          <a:off x="655983" y="1355696"/>
          <a:ext cx="10515600" cy="48413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8400">
                  <a:extLst>
                    <a:ext uri="{9D8B030D-6E8A-4147-A177-3AD203B41FA5}">
                      <a16:colId xmlns:a16="http://schemas.microsoft.com/office/drawing/2014/main" val="57183261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420439082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3898868359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87196855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97539715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181127153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4034007414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855057858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2396669481"/>
                    </a:ext>
                  </a:extLst>
                </a:gridCol>
              </a:tblGrid>
              <a:tr h="0">
                <a:tc gridSpan="9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Coefficients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768344"/>
                  </a:ext>
                </a:extLst>
              </a:tr>
              <a:tr h="0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Model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Unstandardized Coefficients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Standardized Coefficients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Sig.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Collinearity Statistics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8472563"/>
                  </a:ext>
                </a:extLst>
              </a:tr>
              <a:tr h="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Std. Error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Beta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Tolerance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VIF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9402804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(Constant)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5.520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1.138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4.850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02476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tingkat religiusitas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.025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.269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2.605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.012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.927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1.079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505254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jumlah kredit yang diterima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.022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.019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.178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.860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.902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1.108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222857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kecukupan kredit yang diterima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.134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.133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.119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1.003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.320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.706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1.416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644591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kepemilikan lahan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.591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.131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.490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4.520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.841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1.189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0390846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kehadiran saat pelatihan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.078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.100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.091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.785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.436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.738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1.355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14324640"/>
                  </a:ext>
                </a:extLst>
              </a:tr>
              <a:tr h="0">
                <a:tc gridSpan="9">
                  <a:txBody>
                    <a:bodyPr/>
                    <a:lstStyle/>
                    <a:p>
                      <a:pPr marL="38100" marR="381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a. Dependent Variable: </a:t>
                      </a:r>
                      <a:r>
                        <a:rPr lang="en-US" sz="1600" dirty="0" err="1">
                          <a:effectLst/>
                        </a:rPr>
                        <a:t>pendapatan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petani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354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340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787</Words>
  <Application>Microsoft Office PowerPoint</Application>
  <PresentationFormat>Widescreen</PresentationFormat>
  <Paragraphs>417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VivoBook</cp:lastModifiedBy>
  <cp:revision>1</cp:revision>
  <dcterms:created xsi:type="dcterms:W3CDTF">2023-03-29T05:29:54Z</dcterms:created>
  <dcterms:modified xsi:type="dcterms:W3CDTF">2023-05-16T05:03:22Z</dcterms:modified>
</cp:coreProperties>
</file>