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9" r:id="rId14"/>
    <p:sldId id="297" r:id="rId15"/>
    <p:sldId id="280" r:id="rId16"/>
    <p:sldId id="296" r:id="rId17"/>
    <p:sldId id="298" r:id="rId18"/>
    <p:sldId id="299" r:id="rId19"/>
    <p:sldId id="300" r:id="rId20"/>
    <p:sldId id="301" r:id="rId21"/>
    <p:sldId id="303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CC"/>
    <a:srgbClr val="800000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794" autoAdjust="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2021/10/23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t>2021/10/23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FF7D9-40A9-4A5A-96E4-7A49557A448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</a:t>
            </a:r>
            <a:br>
              <a:rPr lang="en-ZA" dirty="0"/>
            </a:br>
            <a:r>
              <a:rPr lang="en-ZA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8313" y="1083737"/>
            <a:ext cx="10347064" cy="452596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7515-7756-48C9-80B5-AF7DD7BE245F}" type="datetime1">
              <a:rPr lang="en-US"/>
              <a:pPr>
                <a:defRPr/>
              </a:pPr>
              <a:t>10/23/2021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17-(#)</a:t>
            </a:r>
          </a:p>
        </p:txBody>
      </p:sp>
    </p:spTree>
    <p:extLst>
      <p:ext uri="{BB962C8B-B14F-4D97-AF65-F5344CB8AC3E}">
        <p14:creationId xmlns:p14="http://schemas.microsoft.com/office/powerpoint/2010/main" val="3719657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2" r:id="rId26"/>
    <p:sldLayoutId id="214748368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0039" y="803746"/>
            <a:ext cx="4949921" cy="1409854"/>
          </a:xfrm>
        </p:spPr>
        <p:txBody>
          <a:bodyPr/>
          <a:lstStyle/>
          <a:p>
            <a:pPr algn="ctr"/>
            <a:r>
              <a:rPr lang="en-ZA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Sampling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9444" y="3135568"/>
            <a:ext cx="4683740" cy="586864"/>
          </a:xfrm>
        </p:spPr>
        <p:txBody>
          <a:bodyPr/>
          <a:lstStyle/>
          <a:p>
            <a:r>
              <a:rPr lang="en-ZA" sz="3600" cap="none" dirty="0" err="1">
                <a:solidFill>
                  <a:schemeClr val="accent2">
                    <a:lumMod val="10000"/>
                    <a:lumOff val="90000"/>
                  </a:schemeClr>
                </a:solidFill>
              </a:rPr>
              <a:t>Zulkarnain</a:t>
            </a:r>
            <a:r>
              <a:rPr lang="en-ZA" sz="3600" cap="none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 </a:t>
            </a:r>
            <a:r>
              <a:rPr lang="en-ZA" sz="3600" cap="none" dirty="0" err="1">
                <a:solidFill>
                  <a:schemeClr val="accent2">
                    <a:lumMod val="10000"/>
                    <a:lumOff val="90000"/>
                  </a:schemeClr>
                </a:solidFill>
              </a:rPr>
              <a:t>Lubis</a:t>
            </a:r>
            <a:endParaRPr lang="en-ZA" sz="3600" cap="none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Oval 6" descr="Logo Backdrop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DC178BD-ED1C-4810-8A70-05D89ABAD2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486" r="17486"/>
          <a:stretch>
            <a:fillRect/>
          </a:stretch>
        </p:blipFill>
        <p:spPr/>
      </p:pic>
      <p:grpSp>
        <p:nvGrpSpPr>
          <p:cNvPr id="6" name="Group 5" descr="decorative element">
            <a:extLst>
              <a:ext uri="{FF2B5EF4-FFF2-40B4-BE49-F238E27FC236}">
                <a16:creationId xmlns:a16="http://schemas.microsoft.com/office/drawing/2014/main" id="{E1DEB5E1-44B3-429E-A0F4-98259EFF343F}"/>
              </a:ext>
            </a:extLst>
          </p:cNvPr>
          <p:cNvGrpSpPr/>
          <p:nvPr/>
        </p:nvGrpSpPr>
        <p:grpSpPr>
          <a:xfrm>
            <a:off x="97911" y="116632"/>
            <a:ext cx="11996178" cy="6624736"/>
            <a:chOff x="-3740" y="0"/>
            <a:chExt cx="6208649" cy="691516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E37439-FC72-40CD-B468-3FAE8A0FABF5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C8C089-F90E-48DE-9173-5C1A9762336C}"/>
                </a:ext>
              </a:extLst>
            </p:cNvPr>
            <p:cNvSpPr/>
            <p:nvPr/>
          </p:nvSpPr>
          <p:spPr>
            <a:xfrm>
              <a:off x="-3739" y="0"/>
              <a:ext cx="6171381" cy="6915169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92278" y="1063690"/>
            <a:ext cx="3824670" cy="14182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solidFill>
                  <a:srgbClr val="FF99FF"/>
                </a:solidFill>
                <a:latin typeface="Arial" pitchFamily="34" charset="0"/>
              </a:rPr>
              <a:t>Probability Sampling</a:t>
            </a:r>
            <a:endParaRPr lang="en-US" sz="4800" dirty="0">
              <a:solidFill>
                <a:srgbClr val="FF99FF"/>
              </a:solidFill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3"/>
          </p:nvPr>
        </p:nvSpPr>
        <p:spPr>
          <a:xfrm>
            <a:off x="127618" y="3153747"/>
            <a:ext cx="4892251" cy="3704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Simple random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Systematic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Stratified random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Cluster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3600" b="1" i="1" dirty="0">
                <a:solidFill>
                  <a:srgbClr val="800000"/>
                </a:solidFill>
                <a:latin typeface="Arial" pitchFamily="34" charset="0"/>
              </a:rPr>
              <a:t>Multi-stage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D7A6DB4-D624-4734-8376-431F9CA7D4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874" r="15874"/>
          <a:stretch>
            <a:fillRect/>
          </a:stretch>
        </p:blipFill>
        <p:spPr>
          <a:xfrm rot="16200000">
            <a:off x="4522788" y="236538"/>
            <a:ext cx="3556000" cy="3473450"/>
          </a:xfrm>
        </p:spPr>
      </p:pic>
    </p:spTree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" y="17524"/>
            <a:ext cx="5014292" cy="2348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" y="2407295"/>
            <a:ext cx="5040560" cy="2217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" y="4681530"/>
            <a:ext cx="4985375" cy="2146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8991" y="134500"/>
            <a:ext cx="5976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99FF"/>
                </a:solidFill>
                <a:cs typeface="Times New Roman" panose="02020603050405020304" pitchFamily="18" charset="0"/>
              </a:rPr>
              <a:t>Simple Random Sampling</a:t>
            </a:r>
          </a:p>
          <a:p>
            <a:pPr marL="541338" lvl="1" indent="-2794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99FF"/>
                </a:solidFill>
                <a:cs typeface="Times New Roman" panose="02020603050405020304" pitchFamily="18" charset="0"/>
              </a:rPr>
              <a:t>Assures each element in the population of an equal chance of being included in the sample.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54512" y="900036"/>
            <a:ext cx="811118" cy="765111"/>
          </a:xfrm>
          <a:prstGeom prst="right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0016" y="2075435"/>
            <a:ext cx="5832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CC"/>
                </a:solidFill>
                <a:cs typeface="Times New Roman" panose="02020603050405020304" pitchFamily="18" charset="0"/>
              </a:rPr>
              <a:t>Systematic Sampling</a:t>
            </a:r>
          </a:p>
          <a:p>
            <a:pPr lvl="1"/>
            <a:r>
              <a:rPr lang="en-US" sz="2800" b="1" dirty="0">
                <a:solidFill>
                  <a:srgbClr val="FFFFCC"/>
                </a:solidFill>
                <a:cs typeface="Times New Roman" panose="02020603050405020304" pitchFamily="18" charset="0"/>
              </a:rPr>
              <a:t>A starting point is selected by a random process and then every nth number on the list is selected.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222389" y="2836507"/>
            <a:ext cx="811118" cy="690464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79877" y="5195535"/>
            <a:ext cx="811118" cy="66722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645" y="4016370"/>
            <a:ext cx="59203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Stratified Sampling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random subsamples that are more or less equal on some characteristic are drawn from within each stratum of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23899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301465" y="4293572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301465" y="4661290"/>
            <a:ext cx="218900" cy="218900"/>
          </a:xfrm>
          <a:prstGeom prst="rect">
            <a:avLst/>
          </a:prstGeom>
        </p:spPr>
      </p:pic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4606" y="5029008"/>
            <a:ext cx="244786" cy="244786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617029" y="261257"/>
            <a:ext cx="6255919" cy="6268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Proportional Stratified Sample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number of sampling units drawn from each stratum is in proportion to the population size of that stratum.</a:t>
            </a:r>
          </a:p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Disproportional Stratified Sample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sample size for each stratum is allocated according to analytical considerations</a:t>
            </a:r>
            <a:r>
              <a:rPr 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4" descr="https://ultimatenurul.files.wordpress.com/2014/04/advantages-of-stratified-samplingii-png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9"/>
          <a:stretch/>
        </p:blipFill>
        <p:spPr bwMode="auto">
          <a:xfrm>
            <a:off x="218499" y="219919"/>
            <a:ext cx="4913338" cy="63095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680716" y="1306286"/>
            <a:ext cx="5509470" cy="4920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Cluster Sampling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An economically efficient sampling technique in which the primary sampling unit is not the individual element in the population but a large cluster of elements.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Clusters are selected randomly.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" y="130627"/>
            <a:ext cx="5934271" cy="6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54351" y="184170"/>
            <a:ext cx="6425683" cy="6412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FF"/>
                </a:solidFill>
                <a:cs typeface="Times New Roman" panose="02020603050405020304" pitchFamily="18" charset="0"/>
              </a:rPr>
              <a:t>Multistage Area Sampling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541338" lvl="1" indent="-354013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Involves using a combination of two or more probability sampling techniques.</a:t>
            </a:r>
          </a:p>
          <a:p>
            <a:pPr marL="541338" lvl="2" indent="-354013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Typically, geographic areas are randomly selected in progressively smaller (lower-population) units.</a:t>
            </a:r>
          </a:p>
          <a:p>
            <a:pPr marL="541338" lvl="2" indent="-354013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Researchers may take as many steps as necessary to achieve a representative sample.</a:t>
            </a:r>
          </a:p>
          <a:p>
            <a:pPr marL="541338" lvl="2" indent="-354013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Progressively smaller geographic areas are chosen until a single housing unit is selected for interviewing.</a:t>
            </a:r>
          </a:p>
        </p:txBody>
      </p:sp>
      <p:pic>
        <p:nvPicPr>
          <p:cNvPr id="9" name="Picture 4" descr="http://www.cdc.gov/nchs/tutorials/dietary/SurveyOrientation/images/sampling_st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4" y="353080"/>
            <a:ext cx="5139172" cy="61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8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1799" y="2448000"/>
            <a:ext cx="11329200" cy="3631338"/>
            <a:chOff x="405780" y="1376772"/>
            <a:chExt cx="6754714" cy="3600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1" r="59506"/>
            <a:stretch/>
          </p:blipFill>
          <p:spPr>
            <a:xfrm>
              <a:off x="405780" y="1376772"/>
              <a:ext cx="2592288" cy="3600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8" t="37365" r="32401" b="13332"/>
            <a:stretch/>
          </p:blipFill>
          <p:spPr>
            <a:xfrm>
              <a:off x="2998068" y="1376772"/>
              <a:ext cx="2088232" cy="3600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37365" b="21475"/>
            <a:stretch/>
          </p:blipFill>
          <p:spPr>
            <a:xfrm>
              <a:off x="5086300" y="1376772"/>
              <a:ext cx="2074194" cy="3600400"/>
            </a:xfrm>
            <a:prstGeom prst="rect">
              <a:avLst/>
            </a:prstGeom>
          </p:spPr>
        </p:pic>
      </p:grpSp>
      <p:sp>
        <p:nvSpPr>
          <p:cNvPr id="22" name="Content Placeholder 21"/>
          <p:cNvSpPr txBox="1">
            <a:spLocks noGrp="1"/>
          </p:cNvSpPr>
          <p:nvPr>
            <p:ph idx="17"/>
          </p:nvPr>
        </p:nvSpPr>
        <p:spPr>
          <a:xfrm>
            <a:off x="5991440" y="1638223"/>
            <a:ext cx="2529559" cy="84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First phase sampling</a:t>
            </a:r>
          </a:p>
        </p:txBody>
      </p:sp>
      <p:sp>
        <p:nvSpPr>
          <p:cNvPr id="23" name="Content Placeholder 22"/>
          <p:cNvSpPr txBox="1">
            <a:spLocks noGrp="1"/>
          </p:cNvSpPr>
          <p:nvPr>
            <p:ph idx="18"/>
          </p:nvPr>
        </p:nvSpPr>
        <p:spPr>
          <a:xfrm>
            <a:off x="8770776" y="1638224"/>
            <a:ext cx="2881489" cy="84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Second  phase sampling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32000" y="371001"/>
            <a:ext cx="1132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Multiphase Sampling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836" y="6262118"/>
            <a:ext cx="181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7527" y="6190110"/>
            <a:ext cx="243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 in general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02304" y="6190110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 in detail</a:t>
            </a:r>
          </a:p>
        </p:txBody>
      </p:sp>
    </p:spTree>
    <p:extLst>
      <p:ext uri="{BB962C8B-B14F-4D97-AF65-F5344CB8AC3E}">
        <p14:creationId xmlns:p14="http://schemas.microsoft.com/office/powerpoint/2010/main" val="117149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Placeholder 10" descr="Stethoscope 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1"/>
          <p:cNvSpPr txBox="1">
            <a:spLocks/>
          </p:cNvSpPr>
          <p:nvPr/>
        </p:nvSpPr>
        <p:spPr>
          <a:xfrm>
            <a:off x="7866529" y="196033"/>
            <a:ext cx="4150419" cy="1418253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>
                <a:solidFill>
                  <a:srgbClr val="FFFF00"/>
                </a:solidFill>
                <a:latin typeface="Arial" pitchFamily="34" charset="0"/>
              </a:rPr>
              <a:t>Non Probability Sampling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8941" y="1210235"/>
            <a:ext cx="6118411" cy="546318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Accidental Sampling. </a:t>
            </a:r>
            <a:r>
              <a:rPr lang="en-GB" altLang="en-US" sz="2800" b="1" dirty="0">
                <a:solidFill>
                  <a:schemeClr val="tx1"/>
                </a:solidFill>
              </a:rPr>
              <a:t>It is also called as </a:t>
            </a:r>
            <a:r>
              <a:rPr lang="en-US" sz="2800" b="1" i="1" dirty="0">
                <a:solidFill>
                  <a:schemeClr val="tx1"/>
                </a:solidFill>
              </a:rPr>
              <a:t>Convenience Sampling, Opportunity Sampling, </a:t>
            </a:r>
            <a:r>
              <a:rPr lang="en-US" sz="2800" b="1" dirty="0">
                <a:solidFill>
                  <a:schemeClr val="tx1"/>
                </a:solidFill>
              </a:rPr>
              <a:t>or</a:t>
            </a:r>
            <a:r>
              <a:rPr lang="en-US" sz="2800" b="1" i="1" dirty="0">
                <a:solidFill>
                  <a:schemeClr val="tx1"/>
                </a:solidFill>
              </a:rPr>
              <a:t> Haphazard Sampling</a:t>
            </a: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Purposive Sampling</a:t>
            </a:r>
            <a:endParaRPr 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b="1" i="1" dirty="0">
                <a:solidFill>
                  <a:schemeClr val="tx1"/>
                </a:solidFill>
              </a:rPr>
              <a:t>Expert Sampling</a:t>
            </a:r>
            <a:endParaRPr lang="en-GB" alt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Quota sampling: </a:t>
            </a:r>
            <a:r>
              <a:rPr lang="en-US" sz="2800" b="1" i="1" dirty="0">
                <a:solidFill>
                  <a:schemeClr val="tx1"/>
                </a:solidFill>
              </a:rPr>
              <a:t>proportionate</a:t>
            </a:r>
            <a:r>
              <a:rPr lang="en-GB" alt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Quota Sampling, Non-proportionate Quota Sampling,  </a:t>
            </a:r>
            <a:r>
              <a:rPr lang="en-US" sz="2800" b="1" dirty="0">
                <a:solidFill>
                  <a:schemeClr val="tx1"/>
                </a:solidFill>
              </a:rPr>
              <a:t>and </a:t>
            </a:r>
            <a:r>
              <a:rPr lang="en-US" sz="2800" b="1" i="1" dirty="0">
                <a:solidFill>
                  <a:schemeClr val="tx1"/>
                </a:solidFill>
              </a:rPr>
              <a:t>Snowball Sampling</a:t>
            </a:r>
            <a:endParaRPr lang="en-GB" altLang="en-US" sz="2800" b="1" i="1" dirty="0">
              <a:solidFill>
                <a:schemeClr val="tx1"/>
              </a:solidFill>
            </a:endParaRPr>
          </a:p>
          <a:p>
            <a:pPr>
              <a:buClr>
                <a:srgbClr val="FFFF00"/>
              </a:buClr>
            </a:pPr>
            <a:r>
              <a:rPr lang="en-GB" altLang="en-US" sz="2800" b="1" i="1" dirty="0">
                <a:solidFill>
                  <a:schemeClr val="tx1"/>
                </a:solidFill>
              </a:rPr>
              <a:t>Self-selection Sampling</a:t>
            </a:r>
          </a:p>
        </p:txBody>
      </p:sp>
    </p:spTree>
    <p:extLst>
      <p:ext uri="{BB962C8B-B14F-4D97-AF65-F5344CB8AC3E}">
        <p14:creationId xmlns:p14="http://schemas.microsoft.com/office/powerpoint/2010/main" val="243488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657600" y="807716"/>
            <a:ext cx="8268731" cy="539137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Convenience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Obtaining those people or units that are most conveniently available.</a:t>
            </a:r>
          </a:p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Judgment (Purposive)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An experienced individual selects the sample based on personal judgment about some appropriate characteristic of the sample member.</a:t>
            </a:r>
          </a:p>
          <a:p>
            <a:pPr>
              <a:defRPr/>
            </a:pPr>
            <a:r>
              <a:rPr lang="en-US" sz="3199" b="1" dirty="0">
                <a:solidFill>
                  <a:srgbClr val="C00000"/>
                </a:solidFill>
              </a:rPr>
              <a:t>Quota Sampling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799" b="1" dirty="0"/>
              <a:t>Ensures that various subgroups of a population will be represented on pertinent characteristics to the exact extent that the investigator desires.</a:t>
            </a:r>
          </a:p>
          <a:p>
            <a:pPr marL="457063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799" b="1" dirty="0"/>
          </a:p>
        </p:txBody>
      </p:sp>
      <p:pic>
        <p:nvPicPr>
          <p:cNvPr id="5" name="Picture 2" descr="https://encrypted-tbn3.gstatic.com/images?q=tbn:ANd9GcRckIkKkXiEGEWj8f3owMzPCmoUTEN9j-O8yVfoDvAx3XtAsiV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0" y="1428165"/>
            <a:ext cx="3186949" cy="436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986" y="1952213"/>
            <a:ext cx="7765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MY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data collected are the opinion or point of view of some people related to their knowledge, expertise, and experience in accordance to research topic</a:t>
            </a:r>
            <a:r>
              <a:rPr lang="x-non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Sometime, used to accomplish the data taken by other sampling methods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Needed to determine the categories  of samples as expertise, knowledgeable, and experienced.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580" y="501134"/>
            <a:ext cx="3304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600" b="1" i="1" dirty="0">
                <a:solidFill>
                  <a:srgbClr val="C00000"/>
                </a:solidFill>
              </a:rPr>
              <a:t>Expert Sampling</a:t>
            </a:r>
            <a:endParaRPr lang="en-GB" altLang="en-US" sz="36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://www.vyturio.panevezys.lm.lt/biblioteka/images/pele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1441779"/>
            <a:ext cx="3247179" cy="41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366" y="1259849"/>
            <a:ext cx="5867834" cy="51812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999" b="1" dirty="0">
                <a:solidFill>
                  <a:srgbClr val="C00000"/>
                </a:solidFill>
                <a:cs typeface="Times New Roman" panose="02020603050405020304" pitchFamily="18" charset="0"/>
              </a:rPr>
              <a:t>Snowball Sampling</a:t>
            </a:r>
          </a:p>
          <a:p>
            <a:pPr lvl="1"/>
            <a:r>
              <a:rPr lang="en-US" sz="3200" b="1" dirty="0">
                <a:cs typeface="Times New Roman" panose="02020603050405020304" pitchFamily="18" charset="0"/>
              </a:rPr>
              <a:t>A sampling procedure in which initial respondents are selected by probability methods and additional respondents are obtained from information provided by the initial respondents.</a:t>
            </a:r>
          </a:p>
        </p:txBody>
      </p:sp>
      <p:pic>
        <p:nvPicPr>
          <p:cNvPr id="4098" name="Picture 2" descr="http://s3-ec.buzzfed.com/static/enhanced/webdr03/2013/1/17/15/enhanced-buzz-14398-1358452992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84" y="336983"/>
            <a:ext cx="6107110" cy="553874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4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 descr="Logo Backgdrop">
            <a:extLst>
              <a:ext uri="{FF2B5EF4-FFF2-40B4-BE49-F238E27FC236}">
                <a16:creationId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38296" y="1665907"/>
            <a:ext cx="10002416" cy="4987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2800" cap="none" dirty="0">
                <a:solidFill>
                  <a:srgbClr val="FFFF66"/>
                </a:solidFill>
                <a:latin typeface="Arial" pitchFamily="34" charset="0"/>
              </a:rPr>
              <a:t>Population, Sample And Individual Cases</a:t>
            </a:r>
          </a:p>
          <a:p>
            <a:pPr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2399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3599" dirty="0">
              <a:latin typeface="Arial" pitchFamily="34" charset="0"/>
            </a:endParaRPr>
          </a:p>
          <a:p>
            <a:pPr algn="ctr">
              <a:buFontTx/>
              <a:buNone/>
            </a:pPr>
            <a:endParaRPr lang="en-GB" altLang="en-US" sz="3599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sz="2399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  <a:p>
            <a:pPr algn="r">
              <a:buFontTx/>
              <a:buNone/>
            </a:pPr>
            <a:endParaRPr lang="en-GB" altLang="en-US" dirty="0"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73490" y="2851376"/>
            <a:ext cx="7669461" cy="3116362"/>
            <a:chOff x="0" y="0"/>
            <a:chExt cx="5791200" cy="2200301"/>
          </a:xfrm>
        </p:grpSpPr>
        <p:grpSp>
          <p:nvGrpSpPr>
            <p:cNvPr id="13" name="Group 12"/>
            <p:cNvGrpSpPr/>
            <p:nvPr/>
          </p:nvGrpSpPr>
          <p:grpSpPr>
            <a:xfrm>
              <a:off x="4429125" y="971550"/>
              <a:ext cx="1362075" cy="1100728"/>
              <a:chOff x="0" y="0"/>
              <a:chExt cx="1362075" cy="1100728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0" y="0"/>
                <a:ext cx="1362075" cy="110072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5-Point Star 78"/>
              <p:cNvSpPr/>
              <p:nvPr/>
            </p:nvSpPr>
            <p:spPr>
              <a:xfrm>
                <a:off x="409575" y="200025"/>
                <a:ext cx="283845" cy="389890"/>
              </a:xfrm>
              <a:prstGeom prst="star5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1143000" y="571500"/>
                <a:ext cx="128905" cy="1720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561975" y="676275"/>
                <a:ext cx="128905" cy="17208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752475" y="609600"/>
                <a:ext cx="283845" cy="153670"/>
              </a:xfrm>
              <a:prstGeom prst="triangl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771525" y="142875"/>
                <a:ext cx="154305" cy="20828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190500" y="438150"/>
                <a:ext cx="180340" cy="1536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4850" y="866775"/>
                <a:ext cx="209550" cy="16995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38125" y="123825"/>
                <a:ext cx="231775" cy="11747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228600" y="685800"/>
                <a:ext cx="180340" cy="1536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0" y="0"/>
              <a:ext cx="5702110" cy="2200301"/>
              <a:chOff x="0" y="0"/>
              <a:chExt cx="5165222" cy="284797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361950"/>
                <a:ext cx="3467100" cy="2486025"/>
                <a:chOff x="0" y="0"/>
                <a:chExt cx="3838575" cy="260985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0" y="0"/>
                  <a:ext cx="3838575" cy="26098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5-Point Star 20"/>
                <p:cNvSpPr/>
                <p:nvPr/>
              </p:nvSpPr>
              <p:spPr>
                <a:xfrm>
                  <a:off x="990600" y="1057275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2543175" y="695325"/>
                  <a:ext cx="171450" cy="257175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5-Point Star 22"/>
                <p:cNvSpPr/>
                <p:nvPr/>
              </p:nvSpPr>
              <p:spPr>
                <a:xfrm>
                  <a:off x="1600200" y="619125"/>
                  <a:ext cx="34290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5-Point Star 23"/>
                <p:cNvSpPr/>
                <p:nvPr/>
              </p:nvSpPr>
              <p:spPr>
                <a:xfrm>
                  <a:off x="2371725" y="1514475"/>
                  <a:ext cx="1714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1504950" y="1152525"/>
                  <a:ext cx="171450" cy="257175"/>
                </a:xfrm>
                <a:prstGeom prst="star5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676275" y="1714500"/>
                  <a:ext cx="171450" cy="257175"/>
                </a:xfrm>
                <a:prstGeom prst="star5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5-Point Star 26"/>
                <p:cNvSpPr/>
                <p:nvPr/>
              </p:nvSpPr>
              <p:spPr>
                <a:xfrm>
                  <a:off x="1771650" y="1457325"/>
                  <a:ext cx="171450" cy="257175"/>
                </a:xfrm>
                <a:prstGeom prst="star5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5-Point Star 27"/>
                <p:cNvSpPr/>
                <p:nvPr/>
              </p:nvSpPr>
              <p:spPr>
                <a:xfrm>
                  <a:off x="2057400" y="695325"/>
                  <a:ext cx="314325" cy="409575"/>
                </a:xfrm>
                <a:prstGeom prst="star5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5-Point Star 28"/>
                <p:cNvSpPr/>
                <p:nvPr/>
              </p:nvSpPr>
              <p:spPr>
                <a:xfrm>
                  <a:off x="2638425" y="1914525"/>
                  <a:ext cx="171450" cy="257175"/>
                </a:xfrm>
                <a:prstGeom prst="star5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5-Point Star 29"/>
                <p:cNvSpPr/>
                <p:nvPr/>
              </p:nvSpPr>
              <p:spPr>
                <a:xfrm>
                  <a:off x="3000375" y="1266825"/>
                  <a:ext cx="3238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847725" y="695325"/>
                  <a:ext cx="142875" cy="18097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1076325" y="1657350"/>
                  <a:ext cx="142875" cy="180975"/>
                </a:xfrm>
                <a:prstGeom prst="flowChartConnector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>
                  <a:off x="1295400" y="742950"/>
                  <a:ext cx="142875" cy="180975"/>
                </a:xfrm>
                <a:prstGeom prst="flowChartConnector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638175" y="1266825"/>
                  <a:ext cx="142875" cy="180975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lowchart: Connector 34"/>
                <p:cNvSpPr/>
                <p:nvPr/>
              </p:nvSpPr>
              <p:spPr>
                <a:xfrm flipH="1">
                  <a:off x="1504950" y="1485900"/>
                  <a:ext cx="45719" cy="152400"/>
                </a:xfrm>
                <a:prstGeom prst="flowChartConnector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lowchart: Connector 35"/>
                <p:cNvSpPr/>
                <p:nvPr/>
              </p:nvSpPr>
              <p:spPr>
                <a:xfrm>
                  <a:off x="1876425" y="1095375"/>
                  <a:ext cx="161925" cy="219075"/>
                </a:xfrm>
                <a:prstGeom prst="flowChartConnector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lowchart: Connector 36"/>
                <p:cNvSpPr/>
                <p:nvPr/>
              </p:nvSpPr>
              <p:spPr>
                <a:xfrm>
                  <a:off x="2971800" y="923925"/>
                  <a:ext cx="142875" cy="180975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lowchart: Connector 37"/>
                <p:cNvSpPr/>
                <p:nvPr/>
              </p:nvSpPr>
              <p:spPr>
                <a:xfrm>
                  <a:off x="2276475" y="1285875"/>
                  <a:ext cx="142875" cy="18097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1943100" y="2162175"/>
                  <a:ext cx="104775" cy="123825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lowchart: Connector 39"/>
                <p:cNvSpPr/>
                <p:nvPr/>
              </p:nvSpPr>
              <p:spPr>
                <a:xfrm>
                  <a:off x="1943100" y="1771650"/>
                  <a:ext cx="276225" cy="24765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1857375" y="3810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352425" y="88582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2876550" y="504825"/>
                  <a:ext cx="314325" cy="161925"/>
                </a:xfrm>
                <a:prstGeom prst="triangl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885825" y="20574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2466975" y="9906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2247900" y="361950"/>
                  <a:ext cx="171450" cy="21907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2771775" y="12954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2371725" y="218122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3267075" y="990600"/>
                  <a:ext cx="200025" cy="16192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2809875" y="177165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1304925" y="457200"/>
                  <a:ext cx="200025" cy="161925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3467100" y="1409700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190500" y="143827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3152775" y="1743075"/>
                  <a:ext cx="219075" cy="2286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962025" y="333375"/>
                  <a:ext cx="200025" cy="20955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962025" y="1438275"/>
                  <a:ext cx="200025" cy="16192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1571625" y="219075"/>
                  <a:ext cx="285750" cy="142875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lowchart: Connector 57"/>
                <p:cNvSpPr/>
                <p:nvPr/>
              </p:nvSpPr>
              <p:spPr>
                <a:xfrm>
                  <a:off x="3190875" y="828675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lowchart: Connector 58"/>
                <p:cNvSpPr/>
                <p:nvPr/>
              </p:nvSpPr>
              <p:spPr>
                <a:xfrm>
                  <a:off x="1733550" y="1790700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lowchart: Connector 59"/>
                <p:cNvSpPr/>
                <p:nvPr/>
              </p:nvSpPr>
              <p:spPr>
                <a:xfrm>
                  <a:off x="2438400" y="1838325"/>
                  <a:ext cx="76200" cy="17145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5-Point Star 60"/>
                <p:cNvSpPr/>
                <p:nvPr/>
              </p:nvSpPr>
              <p:spPr>
                <a:xfrm>
                  <a:off x="2714625" y="247650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5-Point Star 61"/>
                <p:cNvSpPr/>
                <p:nvPr/>
              </p:nvSpPr>
              <p:spPr>
                <a:xfrm>
                  <a:off x="1295400" y="1362075"/>
                  <a:ext cx="171450" cy="257175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5-Point Star 62"/>
                <p:cNvSpPr/>
                <p:nvPr/>
              </p:nvSpPr>
              <p:spPr>
                <a:xfrm>
                  <a:off x="1704975" y="2095500"/>
                  <a:ext cx="171450" cy="257175"/>
                </a:xfrm>
                <a:prstGeom prst="star5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66725" y="514350"/>
                  <a:ext cx="314325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4775" y="1209675"/>
                  <a:ext cx="314325" cy="1524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62000" y="942975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14325" y="1733550"/>
                  <a:ext cx="314325" cy="1524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428750" y="952500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962150" y="209550"/>
                  <a:ext cx="314325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371850" y="1209675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95400" y="1790700"/>
                  <a:ext cx="314325" cy="1524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371850" y="1657350"/>
                  <a:ext cx="171450" cy="14287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324225" y="723900"/>
                  <a:ext cx="219075" cy="16192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466975" y="1257300"/>
                  <a:ext cx="247650" cy="15240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886075" y="2076450"/>
                  <a:ext cx="228600" cy="15240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619375" y="1619250"/>
                  <a:ext cx="257175" cy="123825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285875" y="2286000"/>
                  <a:ext cx="314325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47750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population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4353231" y="714375"/>
                <a:ext cx="694245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sample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81377" y="1726047"/>
                <a:ext cx="283845" cy="1447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Elbow Connector 18"/>
              <p:cNvCxnSpPr/>
              <p:nvPr/>
            </p:nvCxnSpPr>
            <p:spPr>
              <a:xfrm>
                <a:off x="3329245" y="1595870"/>
                <a:ext cx="682606" cy="326606"/>
              </a:xfrm>
              <a:prstGeom prst="bentConnector3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41" y="132051"/>
            <a:ext cx="5868151" cy="883600"/>
          </a:xfrm>
        </p:spPr>
        <p:txBody>
          <a:bodyPr>
            <a:noAutofit/>
          </a:bodyPr>
          <a:lstStyle/>
          <a:p>
            <a:pPr algn="ctr"/>
            <a:r>
              <a:rPr lang="en-GB" altLang="en-US" b="1" cap="none" dirty="0">
                <a:latin typeface="Arial" pitchFamily="34" charset="0"/>
              </a:rPr>
              <a:t>Selecting Samples</a:t>
            </a:r>
          </a:p>
        </p:txBody>
      </p:sp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427" y="283396"/>
            <a:ext cx="6262193" cy="609441"/>
          </a:xfrm>
        </p:spPr>
        <p:txBody>
          <a:bodyPr/>
          <a:lstStyle/>
          <a:p>
            <a:pPr algn="ctr"/>
            <a:r>
              <a:rPr lang="en-GB" altLang="en-US" sz="3600" b="1" cap="none" dirty="0">
                <a:latin typeface="Arial" pitchFamily="34" charset="0"/>
              </a:rPr>
              <a:t>The Need To Sample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580" y="2519364"/>
            <a:ext cx="7128587" cy="41540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A survey of the entire population is impracticable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Budget constraints restrict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Time constraints restrict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cap="none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</a:rPr>
              <a:t>Results from data collection are needed quickly</a:t>
            </a:r>
          </a:p>
        </p:txBody>
      </p:sp>
      <p:pic>
        <p:nvPicPr>
          <p:cNvPr id="9" name="Picture 2" descr="https://afshinpsychology.files.wordpress.com/2011/10/elephant-cartoon.gif?w=63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50" y="1180892"/>
            <a:ext cx="4068146" cy="41885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580" y="1180892"/>
            <a:ext cx="8360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sz="3200" b="1" dirty="0">
                <a:solidFill>
                  <a:srgbClr val="FFFF66"/>
                </a:solidFill>
                <a:latin typeface="Arial" pitchFamily="34" charset="0"/>
              </a:rPr>
              <a:t>Sampling- a valid alternative to a census when</a:t>
            </a:r>
          </a:p>
        </p:txBody>
      </p:sp>
    </p:spTree>
    <p:extLst>
      <p:ext uri="{BB962C8B-B14F-4D97-AF65-F5344CB8AC3E}">
        <p14:creationId xmlns:p14="http://schemas.microsoft.com/office/powerpoint/2010/main" val="163627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3700" y="541176"/>
            <a:ext cx="5623248" cy="1698171"/>
          </a:xfrm>
        </p:spPr>
        <p:txBody>
          <a:bodyPr/>
          <a:lstStyle/>
          <a:p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the sample is representative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93700" y="3107452"/>
            <a:ext cx="5623247" cy="1725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CC"/>
                </a:solidFill>
              </a:rPr>
              <a:t>The size of the sample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CC"/>
                </a:solidFill>
              </a:rPr>
              <a:t>The sampling methods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8F1CC37-6111-4982-950C-641DB3FEC7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735" r="8735"/>
          <a:stretch>
            <a:fillRect/>
          </a:stretch>
        </p:blipFill>
        <p:spPr>
          <a:xfrm>
            <a:off x="0" y="947452"/>
            <a:ext cx="5703888" cy="4320000"/>
          </a:xfrm>
        </p:spPr>
      </p:pic>
      <p:grpSp>
        <p:nvGrpSpPr>
          <p:cNvPr id="12" name="Group 11" descr="decorative element">
            <a:extLst>
              <a:ext uri="{FF2B5EF4-FFF2-40B4-BE49-F238E27FC236}">
                <a16:creationId xmlns:a16="http://schemas.microsoft.com/office/drawing/2014/main" id="{F1129B4D-19E3-4040-AFA3-67B14C8CF82C}"/>
              </a:ext>
            </a:extLst>
          </p:cNvPr>
          <p:cNvGrpSpPr/>
          <p:nvPr/>
        </p:nvGrpSpPr>
        <p:grpSpPr>
          <a:xfrm>
            <a:off x="2" y="116632"/>
            <a:ext cx="12094087" cy="6569968"/>
            <a:chOff x="-54413" y="0"/>
            <a:chExt cx="6259322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2FE33F-C5D3-4F32-A907-EABBDD01A014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2E9236-6470-4DC5-BEFD-1C13044E594A}"/>
                </a:ext>
              </a:extLst>
            </p:cNvPr>
            <p:cNvSpPr/>
            <p:nvPr/>
          </p:nvSpPr>
          <p:spPr>
            <a:xfrm>
              <a:off x="-54413" y="867244"/>
              <a:ext cx="2952060" cy="4509392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669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7833" y="180603"/>
            <a:ext cx="6884689" cy="7971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cs typeface="Tahoma" panose="020B0604030504040204" pitchFamily="34" charset="0"/>
              </a:rPr>
              <a:t>Sample Size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26A30BD-C526-418F-BC80-D7C6D114D7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99" r="1399"/>
          <a:stretch>
            <a:fillRect/>
          </a:stretch>
        </p:blipFill>
        <p:spPr>
          <a:xfrm>
            <a:off x="7205870" y="467138"/>
            <a:ext cx="4811078" cy="4985797"/>
          </a:xfr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2A3DFBCC-E851-4991-9D60-4042B48C3A8B}"/>
              </a:ext>
            </a:extLst>
          </p:cNvPr>
          <p:cNvSpPr txBox="1">
            <a:spLocks noChangeArrowheads="1"/>
          </p:cNvSpPr>
          <p:nvPr/>
        </p:nvSpPr>
        <p:spPr>
          <a:xfrm>
            <a:off x="89452" y="1113090"/>
            <a:ext cx="6788425" cy="5416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66"/>
                </a:solidFill>
                <a:cs typeface="Times New Roman" panose="02020603050405020304" pitchFamily="18" charset="0"/>
              </a:rPr>
              <a:t>Random Error and Sample Size</a:t>
            </a:r>
          </a:p>
          <a:p>
            <a:pPr marL="914400" lvl="1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Random sampling error varies with samples of different sizes.</a:t>
            </a:r>
          </a:p>
          <a:p>
            <a:pPr marL="914400" lvl="1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Increases in sample size reduce sampling error at a decreasing rate.</a:t>
            </a:r>
          </a:p>
          <a:p>
            <a:pPr marL="1371600" lvl="2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Diminishing returns - random sampling error is inversely proportional to the square root of </a:t>
            </a:r>
            <a:r>
              <a:rPr lang="en-US" sz="2800" b="1" i="1" dirty="0">
                <a:solidFill>
                  <a:srgbClr val="FF0066"/>
                </a:solidFill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2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271" y="180898"/>
            <a:ext cx="9853126" cy="882793"/>
          </a:xfrm>
        </p:spPr>
        <p:txBody>
          <a:bodyPr rtlCol="0">
            <a:noAutofit/>
          </a:bodyPr>
          <a:lstStyle/>
          <a:p>
            <a:pPr marL="1145831" indent="-1145831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-112" charset="0"/>
              </a:rPr>
              <a:t>Relationship between Sample Size and Error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1205" name="Picture 2" descr="F:\Barry's RESEARCH book\BRM 9e 2012\Online_images_4c\Online_images\Ch17\26949_F1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0" y="1156996"/>
            <a:ext cx="9853126" cy="55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679945" y="1529743"/>
            <a:ext cx="4107422" cy="3633476"/>
          </a:xfrm>
          <a:custGeom>
            <a:avLst/>
            <a:gdLst>
              <a:gd name="connsiteX0" fmla="*/ 0 w 4108492"/>
              <a:gd name="connsiteY0" fmla="*/ 3634422 h 3634422"/>
              <a:gd name="connsiteX1" fmla="*/ 1595718 w 4108492"/>
              <a:gd name="connsiteY1" fmla="*/ 3437198 h 3634422"/>
              <a:gd name="connsiteX2" fmla="*/ 2061883 w 4108492"/>
              <a:gd name="connsiteY2" fmla="*/ 3293763 h 3634422"/>
              <a:gd name="connsiteX3" fmla="*/ 2671483 w 4108492"/>
              <a:gd name="connsiteY3" fmla="*/ 3042751 h 3634422"/>
              <a:gd name="connsiteX4" fmla="*/ 3316942 w 4108492"/>
              <a:gd name="connsiteY4" fmla="*/ 2522798 h 3634422"/>
              <a:gd name="connsiteX5" fmla="*/ 3783106 w 4108492"/>
              <a:gd name="connsiteY5" fmla="*/ 1518751 h 3634422"/>
              <a:gd name="connsiteX6" fmla="*/ 4069977 w 4108492"/>
              <a:gd name="connsiteY6" fmla="*/ 120257 h 3634422"/>
              <a:gd name="connsiteX7" fmla="*/ 4105836 w 4108492"/>
              <a:gd name="connsiteY7" fmla="*/ 66469 h 3634422"/>
              <a:gd name="connsiteX8" fmla="*/ 4105836 w 4108492"/>
              <a:gd name="connsiteY8" fmla="*/ 48539 h 3634422"/>
              <a:gd name="connsiteX9" fmla="*/ 4105836 w 4108492"/>
              <a:gd name="connsiteY9" fmla="*/ 66469 h 363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8492" h="3634422">
                <a:moveTo>
                  <a:pt x="0" y="3634422"/>
                </a:moveTo>
                <a:cubicBezTo>
                  <a:pt x="626035" y="3564198"/>
                  <a:pt x="1252071" y="3493974"/>
                  <a:pt x="1595718" y="3437198"/>
                </a:cubicBezTo>
                <a:cubicBezTo>
                  <a:pt x="1939365" y="3380422"/>
                  <a:pt x="1882589" y="3359504"/>
                  <a:pt x="2061883" y="3293763"/>
                </a:cubicBezTo>
                <a:cubicBezTo>
                  <a:pt x="2241177" y="3228022"/>
                  <a:pt x="2462307" y="3171245"/>
                  <a:pt x="2671483" y="3042751"/>
                </a:cubicBezTo>
                <a:cubicBezTo>
                  <a:pt x="2880660" y="2914257"/>
                  <a:pt x="3131672" y="2776798"/>
                  <a:pt x="3316942" y="2522798"/>
                </a:cubicBezTo>
                <a:cubicBezTo>
                  <a:pt x="3502212" y="2268798"/>
                  <a:pt x="3657600" y="1919174"/>
                  <a:pt x="3783106" y="1518751"/>
                </a:cubicBezTo>
                <a:cubicBezTo>
                  <a:pt x="3908612" y="1118328"/>
                  <a:pt x="4016189" y="362304"/>
                  <a:pt x="4069977" y="120257"/>
                </a:cubicBezTo>
                <a:cubicBezTo>
                  <a:pt x="4123765" y="-121790"/>
                  <a:pt x="4099860" y="78422"/>
                  <a:pt x="4105836" y="66469"/>
                </a:cubicBezTo>
                <a:cubicBezTo>
                  <a:pt x="4111812" y="54516"/>
                  <a:pt x="4105836" y="48539"/>
                  <a:pt x="4105836" y="48539"/>
                </a:cubicBezTo>
                <a:lnTo>
                  <a:pt x="4105836" y="66469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399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076" y="1529746"/>
            <a:ext cx="1352904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399" b="1" dirty="0">
                <a:solidFill>
                  <a:srgbClr val="FF0000"/>
                </a:solidFill>
              </a:rPr>
              <a:t>mistake</a:t>
            </a:r>
          </a:p>
        </p:txBody>
      </p:sp>
    </p:spTree>
    <p:extLst>
      <p:ext uri="{BB962C8B-B14F-4D97-AF65-F5344CB8AC3E}">
        <p14:creationId xmlns:p14="http://schemas.microsoft.com/office/powerpoint/2010/main" val="1834438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4373" y="286360"/>
            <a:ext cx="8532178" cy="6627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/>
              <a:t>The Sample Size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4372" y="2489518"/>
            <a:ext cx="8738915" cy="3993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Comparison Of Sample Size To The Population Size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Level Of Homogeneity Or Uniformity Of The Population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Sampling Method Used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Level Of Precision Desired 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Purpose Of The Research</a:t>
            </a:r>
          </a:p>
          <a:p>
            <a:pPr lvl="1" indent="-269875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CC"/>
                </a:solidFill>
              </a:rPr>
              <a:t>The Availability Of  Budget And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72" y="1426911"/>
            <a:ext cx="87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Size Is Determined Based On : </a:t>
            </a:r>
          </a:p>
        </p:txBody>
      </p:sp>
    </p:spTree>
    <p:extLst>
      <p:ext uri="{BB962C8B-B14F-4D97-AF65-F5344CB8AC3E}">
        <p14:creationId xmlns:p14="http://schemas.microsoft.com/office/powerpoint/2010/main" val="17173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1539" y="302134"/>
            <a:ext cx="8803800" cy="742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cap="none" dirty="0">
                <a:solidFill>
                  <a:srgbClr val="FFFFCC"/>
                </a:solidFill>
              </a:rPr>
              <a:t>Factors Of Concern In Choosing Sample Size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21539" y="1347153"/>
            <a:ext cx="8803799" cy="5214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Variance (Or Heterogeneity)</a:t>
            </a:r>
          </a:p>
          <a:p>
            <a:pPr marL="800100" lvl="1" indent="-342900" algn="l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A heterogeneous population has more variance (A larger standard deviation) which will require A larger sample.</a:t>
            </a:r>
          </a:p>
          <a:p>
            <a:pPr marL="800100" lvl="1" indent="-342900" algn="l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A homogeneous population has less variance (a smaller standard deviation) which permits a smaller sample.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Magnitude Of Error (Confidence Interval)</a:t>
            </a:r>
          </a:p>
          <a:p>
            <a:pPr lvl="1" algn="l">
              <a:buClr>
                <a:srgbClr val="FFFF66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How precise must the estimate be?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solidFill>
                  <a:srgbClr val="FF0000"/>
                </a:solidFill>
              </a:rPr>
              <a:t>Confidence Level</a:t>
            </a:r>
          </a:p>
          <a:p>
            <a:pPr lvl="1" algn="l">
              <a:buClr>
                <a:srgbClr val="FFFF66"/>
              </a:buClr>
              <a:buFont typeface="Arial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How much error will be tolerated?</a:t>
            </a:r>
          </a:p>
        </p:txBody>
      </p:sp>
    </p:spTree>
    <p:extLst>
      <p:ext uri="{BB962C8B-B14F-4D97-AF65-F5344CB8AC3E}">
        <p14:creationId xmlns:p14="http://schemas.microsoft.com/office/powerpoint/2010/main" val="350175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258" y="379959"/>
            <a:ext cx="8714792" cy="74337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Sampling Methods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258" y="1510331"/>
            <a:ext cx="8714792" cy="4960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cap="none" dirty="0">
                <a:solidFill>
                  <a:srgbClr val="FFFF66"/>
                </a:solidFill>
              </a:rPr>
              <a:t>Probability  sampling: </a:t>
            </a:r>
            <a:r>
              <a:rPr lang="en-US" sz="3200" i="1" cap="none" dirty="0">
                <a:solidFill>
                  <a:srgbClr val="FFFFCC"/>
                </a:solidFill>
              </a:rPr>
              <a:t>selecting sample is based on the consideration of the probability theory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i="1" cap="none" dirty="0">
                <a:solidFill>
                  <a:srgbClr val="FFFF66"/>
                </a:solidFill>
              </a:rPr>
              <a:t>Non probability sampling</a:t>
            </a:r>
            <a:r>
              <a:rPr lang="en-US" sz="3200" cap="none" dirty="0">
                <a:solidFill>
                  <a:srgbClr val="FFFF66"/>
                </a:solidFill>
              </a:rPr>
              <a:t>: </a:t>
            </a:r>
            <a:r>
              <a:rPr lang="en-US" sz="3200" cap="none" dirty="0">
                <a:solidFill>
                  <a:srgbClr val="FFFFCC"/>
                </a:solidFill>
              </a:rPr>
              <a:t>the sample is selected based on certain considerations, does not use the probability theory approach, and without random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rgbClr val="FFFF66"/>
                </a:solidFill>
              </a:rPr>
              <a:t>Probability sampling is better to use in selecting sample, but in reality it is often not possible. If so, then non probability sampling can be used as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223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oso RP  Pitch Deck_SB - v4" id="{87202538-A3CA-4312-8980-2A1F9398EA13}" vid="{79911CE4-BB29-4DE8-9F80-0B271AFA18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0</TotalTime>
  <Words>727</Words>
  <Application>Microsoft Office PowerPoint</Application>
  <PresentationFormat>Widescreen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Wingdings</vt:lpstr>
      <vt:lpstr>Wingdings 3</vt:lpstr>
      <vt:lpstr>Office Theme</vt:lpstr>
      <vt:lpstr>Sampling METHODS</vt:lpstr>
      <vt:lpstr>Selecting Samples</vt:lpstr>
      <vt:lpstr>The Need To Sample</vt:lpstr>
      <vt:lpstr>When the sample is representative ?</vt:lpstr>
      <vt:lpstr>PowerPoint Presentation</vt:lpstr>
      <vt:lpstr>Relationship between Sample Size and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Multiphase Sampling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2018-11-28T07:08:56Z</dcterms:created>
  <dcterms:modified xsi:type="dcterms:W3CDTF">2021-10-23T03:27:35Z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