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Ex1.xml" ContentType="application/vnd.ms-office.chartex+xml"/>
  <Override PartName="/ppt/charts/style1.xml" ContentType="application/vnd.ms-office.chartstyle+xml"/>
  <Override PartName="/ppt/charts/colors1.xml" ContentType="application/vnd.ms-office.chartcolorstyle+xml"/>
  <Override PartName="/ppt/charts/chartEx2.xml" ContentType="application/vnd.ms-office.chartex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4"/>
  </p:sldMasterIdLst>
  <p:notesMasterIdLst>
    <p:notesMasterId r:id="rId49"/>
  </p:notesMasterIdLst>
  <p:handoutMasterIdLst>
    <p:handoutMasterId r:id="rId50"/>
  </p:handoutMasterIdLst>
  <p:sldIdLst>
    <p:sldId id="282" r:id="rId5"/>
    <p:sldId id="299" r:id="rId6"/>
    <p:sldId id="300" r:id="rId7"/>
    <p:sldId id="301" r:id="rId8"/>
    <p:sldId id="302" r:id="rId9"/>
    <p:sldId id="303" r:id="rId10"/>
    <p:sldId id="304" r:id="rId11"/>
    <p:sldId id="305" r:id="rId12"/>
    <p:sldId id="306" r:id="rId13"/>
    <p:sldId id="308" r:id="rId14"/>
    <p:sldId id="309" r:id="rId15"/>
    <p:sldId id="311" r:id="rId16"/>
    <p:sldId id="312" r:id="rId17"/>
    <p:sldId id="313" r:id="rId18"/>
    <p:sldId id="307" r:id="rId19"/>
    <p:sldId id="314" r:id="rId20"/>
    <p:sldId id="315" r:id="rId21"/>
    <p:sldId id="316" r:id="rId22"/>
    <p:sldId id="317" r:id="rId23"/>
    <p:sldId id="318" r:id="rId24"/>
    <p:sldId id="319" r:id="rId25"/>
    <p:sldId id="320" r:id="rId26"/>
    <p:sldId id="321" r:id="rId27"/>
    <p:sldId id="323" r:id="rId28"/>
    <p:sldId id="324" r:id="rId29"/>
    <p:sldId id="325" r:id="rId30"/>
    <p:sldId id="326" r:id="rId31"/>
    <p:sldId id="338" r:id="rId32"/>
    <p:sldId id="339" r:id="rId33"/>
    <p:sldId id="341" r:id="rId34"/>
    <p:sldId id="342" r:id="rId35"/>
    <p:sldId id="340" r:id="rId36"/>
    <p:sldId id="327" r:id="rId37"/>
    <p:sldId id="329" r:id="rId38"/>
    <p:sldId id="330" r:id="rId39"/>
    <p:sldId id="331" r:id="rId40"/>
    <p:sldId id="332" r:id="rId41"/>
    <p:sldId id="328" r:id="rId42"/>
    <p:sldId id="337" r:id="rId43"/>
    <p:sldId id="333" r:id="rId44"/>
    <p:sldId id="336" r:id="rId45"/>
    <p:sldId id="334" r:id="rId46"/>
    <p:sldId id="335" r:id="rId47"/>
    <p:sldId id="296" r:id="rId4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8EC20E35-A176-4012-BC5E-935CFFF8708E}"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002" autoAdjust="0"/>
    <p:restoredTop sz="94574" autoAdjust="0"/>
  </p:normalViewPr>
  <p:slideViewPr>
    <p:cSldViewPr snapToGrid="0">
      <p:cViewPr varScale="1">
        <p:scale>
          <a:sx n="64" d="100"/>
          <a:sy n="64" d="100"/>
        </p:scale>
        <p:origin x="716" y="4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4" d="100"/>
          <a:sy n="84" d="100"/>
        </p:scale>
        <p:origin x="3828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8" Type="http://schemas.openxmlformats.org/officeDocument/2006/relationships/slide" Target="slides/slide4.xml"/><Relationship Id="rId51" Type="http://schemas.openxmlformats.org/officeDocument/2006/relationships/presProps" Target="presProps.xml"/></Relationships>
</file>

<file path=ppt/charts/_rels/chartEx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microsoft.com/office/2011/relationships/chartStyle" Target="style1.xml"/><Relationship Id="rId1" Type="http://schemas.openxmlformats.org/officeDocument/2006/relationships/oleObject" Target="NULL" TargetMode="External"/></Relationships>
</file>

<file path=ppt/charts/_rels/chartEx2.xml.rels><?xml version="1.0" encoding="UTF-8" standalone="yes"?>
<Relationships xmlns="http://schemas.openxmlformats.org/package/2006/relationships"><Relationship Id="rId3" Type="http://schemas.microsoft.com/office/2011/relationships/chartColorStyle" Target="colors2.xml"/><Relationship Id="rId2" Type="http://schemas.microsoft.com/office/2011/relationships/chartStyle" Target="style2.xml"/><Relationship Id="rId1" Type="http://schemas.openxmlformats.org/officeDocument/2006/relationships/oleObject" Target="NULL" TargetMode="External"/></Relationships>
</file>

<file path=ppt/charts/chartEx1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numDim type="val">
        <cx:lvl ptCount="43" formatCode="General">
          <cx:pt idx="0">8.0560000000000009</cx:pt>
          <cx:pt idx="1">9.8579999999999988</cx:pt>
          <cx:pt idx="2">9.8950999999999993</cx:pt>
          <cx:pt idx="3">9.9968599999999999</cx:pt>
          <cx:pt idx="4">10.03608</cx:pt>
          <cx:pt idx="5">10.122999999999999</cx:pt>
          <cx:pt idx="6">10.780200000000001</cx:pt>
          <cx:pt idx="7">11.139010000000001</cx:pt>
          <cx:pt idx="8">11.2148</cx:pt>
          <cx:pt idx="9">11.2254</cx:pt>
          <cx:pt idx="10">11.368499999999999</cx:pt>
          <cx:pt idx="11">11.373799999999999</cx:pt>
          <cx:pt idx="12">11.4321</cx:pt>
          <cx:pt idx="13">11.448</cx:pt>
          <cx:pt idx="14">11.485099999999999</cx:pt>
          <cx:pt idx="15">11.569900000000001</cx:pt>
          <cx:pt idx="16">11.65682</cx:pt>
          <cx:pt idx="17">11.691800000000001</cx:pt>
          <cx:pt idx="18">11.7554</cx:pt>
          <cx:pt idx="19">11.77342</cx:pt>
          <cx:pt idx="20">11.800979999999999</cx:pt>
          <cx:pt idx="21">11.925000000000001</cx:pt>
          <cx:pt idx="22">11.9939</cx:pt>
          <cx:pt idx="23">12.062799999999999</cx:pt>
          <cx:pt idx="24">12.077109999999999</cx:pt>
          <cx:pt idx="25">12.11951</cx:pt>
          <cx:pt idx="26">12.3384</cx:pt>
          <cx:pt idx="27">12.4762</cx:pt>
          <cx:pt idx="28">12.542450000000001</cx:pt>
          <cx:pt idx="29">12.751799999999999</cx:pt>
          <cx:pt idx="30">13.01362</cx:pt>
          <cx:pt idx="31">13.584960000000001</cx:pt>
          <cx:pt idx="32">13.84413</cx:pt>
          <cx:pt idx="33">14.01108</cx:pt>
          <cx:pt idx="34">14.169549999999999</cx:pt>
          <cx:pt idx="35">15.03557</cx:pt>
          <cx:pt idx="36">16.030380000000001</cx:pt>
          <cx:pt idx="37">16.360569999999999</cx:pt>
          <cx:pt idx="38">17.30132</cx:pt>
          <cx:pt idx="39">17.923539999999999</cx:pt>
          <cx:pt idx="40">18.410080000000001</cx:pt>
          <cx:pt idx="41">18.808109999999999</cx:pt>
          <cx:pt idx="42">20.481850000000001</cx:pt>
        </cx:lvl>
      </cx:numDim>
    </cx:data>
  </cx:chartData>
  <cx:chart>
    <cx:title pos="t" align="ctr" overlay="0">
      <cx:tx>
        <cx:txData>
          <cx:v>total modal yang digunakan</cx:v>
        </cx:txData>
      </cx:tx>
      <cx:txPr>
        <a:bodyPr spcFirstLastPara="1" vertOverflow="ellipsis" wrap="square" lIns="0" tIns="0" rIns="0" bIns="0" anchor="ctr" anchorCtr="1"/>
        <a:lstStyle/>
        <a:p>
          <a:pPr algn="ctr">
            <a:defRPr b="1">
              <a:solidFill>
                <a:schemeClr val="bg1"/>
              </a:solidFill>
            </a:defRPr>
          </a:pPr>
          <a:r>
            <a:rPr lang="en-US" b="1" baseline="0">
              <a:solidFill>
                <a:schemeClr val="bg1"/>
              </a:solidFill>
            </a:rPr>
            <a:t>total modal yang digunakan</a:t>
          </a:r>
        </a:p>
      </cx:txPr>
    </cx:title>
    <cx:plotArea>
      <cx:plotAreaRegion>
        <cx:series layoutId="clusteredColumn" uniqueId="{61E90420-AA10-42F8-BCD6-687F16C7EA03}">
          <cx:dataId val="0"/>
          <cx:layoutPr>
            <cx:binning intervalClosed="r"/>
          </cx:layoutPr>
        </cx:series>
      </cx:plotAreaRegion>
      <cx:axis id="0">
        <cx:catScaling gapWidth="0"/>
        <cx:title>
          <cx:tx>
            <cx:txData>
              <cx:v>total modal yang digunakan</cx:v>
            </cx:txData>
          </cx:tx>
          <cx:txPr>
            <a:bodyPr spcFirstLastPara="1" vertOverflow="ellipsis" wrap="square" lIns="0" tIns="0" rIns="0" bIns="0" anchor="ctr" anchorCtr="1"/>
            <a:lstStyle/>
            <a:p>
              <a:pPr algn="ctr">
                <a:defRPr b="1">
                  <a:solidFill>
                    <a:schemeClr val="bg1"/>
                  </a:solidFill>
                </a:defRPr>
              </a:pPr>
              <a:r>
                <a:rPr lang="en-US" b="1" baseline="0">
                  <a:solidFill>
                    <a:schemeClr val="bg1"/>
                  </a:solidFill>
                </a:rPr>
                <a:t>total modal yang digunakan</a:t>
              </a:r>
            </a:p>
          </cx:txPr>
        </cx:title>
        <cx:tickLabels/>
        <cx:txPr>
          <a:bodyPr vertOverflow="overflow" horzOverflow="overflow" wrap="square" lIns="0" tIns="0" rIns="0" bIns="0"/>
          <a:lstStyle/>
          <a:p>
            <a:pPr algn="ctr" rtl="0">
              <a:defRPr sz="900" b="1" i="0">
                <a:solidFill>
                  <a:schemeClr val="bg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pPr>
            <a:endParaRPr lang="en-US" b="1">
              <a:solidFill>
                <a:schemeClr val="bg1"/>
              </a:solidFill>
            </a:endParaRPr>
          </a:p>
        </cx:txPr>
      </cx:axis>
      <cx:axis id="1">
        <cx:valScaling/>
        <cx:title>
          <cx:tx>
            <cx:txData>
              <cx:v>Frequency</cx:v>
            </cx:txData>
          </cx:tx>
          <cx:txPr>
            <a:bodyPr spcFirstLastPara="1" vertOverflow="ellipsis" wrap="square" lIns="0" tIns="0" rIns="0" bIns="0" anchor="ctr" anchorCtr="1"/>
            <a:lstStyle/>
            <a:p>
              <a:pPr algn="ctr">
                <a:defRPr b="1">
                  <a:solidFill>
                    <a:schemeClr val="bg1"/>
                  </a:solidFill>
                </a:defRPr>
              </a:pPr>
              <a:r>
                <a:rPr lang="en-US" b="1" baseline="0">
                  <a:solidFill>
                    <a:schemeClr val="bg1"/>
                  </a:solidFill>
                </a:rPr>
                <a:t>Frequency</a:t>
              </a:r>
            </a:p>
          </cx:txPr>
        </cx:title>
        <cx:majorGridlines/>
        <cx:tickLabels/>
        <cx:txPr>
          <a:bodyPr vertOverflow="overflow" horzOverflow="overflow" wrap="square" lIns="0" tIns="0" rIns="0" bIns="0"/>
          <a:lstStyle/>
          <a:p>
            <a:pPr algn="ctr" rtl="0">
              <a:defRPr sz="900" b="1" i="0">
                <a:solidFill>
                  <a:schemeClr val="bg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pPr>
            <a:endParaRPr lang="en-US" b="1">
              <a:solidFill>
                <a:schemeClr val="bg1"/>
              </a:solidFill>
            </a:endParaRPr>
          </a:p>
        </cx:txPr>
      </cx:axis>
    </cx:plotArea>
  </cx:chart>
</cx:chartSpace>
</file>

<file path=ppt/charts/chartEx2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numDim type="val">
        <cx:lvl ptCount="39" formatCode="General">
          <cx:pt idx="0">2371.833626666667</cx:pt>
          <cx:pt idx="1">2390.4806400000002</cx:pt>
          <cx:pt idx="2">2672.8899999999999</cx:pt>
          <cx:pt idx="3">2704</cx:pt>
          <cx:pt idx="4">2787.8400000000001</cx:pt>
          <cx:pt idx="5">2916</cx:pt>
          <cx:pt idx="6">2944.7619266666661</cx:pt>
          <cx:pt idx="7">2948.4899999999998</cx:pt>
          <cx:pt idx="8">2990.616</cx:pt>
          <cx:pt idx="9">3003.04</cx:pt>
          <cx:pt idx="10">3014.0100000000002</cx:pt>
          <cx:pt idx="11">3069.1599999999999</cx:pt>
          <cx:pt idx="12">3070.2106666666659</cx:pt>
          <cx:pt idx="13">3091.3600000000001</cx:pt>
          <cx:pt idx="14">3101.7660000000001</cx:pt>
          <cx:pt idx="15">3110.4000000000001</cx:pt>
          <cx:pt idx="16">3113.6399999999999</cx:pt>
          <cx:pt idx="17">3130.592666666666</cx:pt>
          <cx:pt idx="18">3176.992666666667</cx:pt>
          <cx:pt idx="19">3180.96</cx:pt>
          <cx:pt idx="20">3224.9069066666671</cx:pt>
          <cx:pt idx="21">3271.8400000000001</cx:pt>
          <cx:pt idx="22">3289.7453066666658</cx:pt>
          <cx:pt idx="23">3375</cx:pt>
          <cx:pt idx="24">3445.690000000001</cx:pt>
          <cx:pt idx="25">3485.997926666666</cx:pt>
          <cx:pt idx="26">3571.3600000000001</cx:pt>
          <cx:pt idx="27">3694.2106666666668</cx:pt>
          <cx:pt idx="28">3733.5481666666669</cx:pt>
          <cx:pt idx="29">3918.7600000000002</cx:pt>
          <cx:pt idx="30">3994.25</cx:pt>
          <cx:pt idx="31">4379.9961599999997</cx:pt>
          <cx:pt idx="32">4548.7109399999999</cx:pt>
          <cx:pt idx="33">4659.0806400000001</cx:pt>
          <cx:pt idx="34">4660.8100000000004</cx:pt>
          <cx:pt idx="35">4765.0681666666669</cx:pt>
          <cx:pt idx="36">5365.3344066666659</cx:pt>
          <cx:pt idx="37">5758.2399999999998</cx:pt>
          <cx:pt idx="38">6352.6344066666661</cx:pt>
        </cx:lvl>
      </cx:numDim>
    </cx:data>
  </cx:chartData>
  <cx:chart>
    <cx:title pos="t" align="ctr" overlay="0">
      <cx:tx>
        <cx:txData>
          <cx:v>tingkat produksi</cx:v>
        </cx:txData>
      </cx:tx>
      <cx:txPr>
        <a:bodyPr spcFirstLastPara="1" vertOverflow="ellipsis" wrap="square" lIns="0" tIns="0" rIns="0" bIns="0" anchor="ctr" anchorCtr="1"/>
        <a:lstStyle/>
        <a:p>
          <a:pPr algn="ctr">
            <a:defRPr b="1">
              <a:solidFill>
                <a:schemeClr val="bg1"/>
              </a:solidFill>
            </a:defRPr>
          </a:pPr>
          <a:r>
            <a:rPr lang="en-US" b="1" baseline="0">
              <a:solidFill>
                <a:schemeClr val="bg1"/>
              </a:solidFill>
            </a:rPr>
            <a:t>tingkat produksi</a:t>
          </a:r>
        </a:p>
      </cx:txPr>
    </cx:title>
    <cx:plotArea>
      <cx:plotAreaRegion>
        <cx:series layoutId="clusteredColumn" uniqueId="{61E90420-AA10-42F8-BCD6-687F16C7EA03}">
          <cx:dataId val="0"/>
          <cx:layoutPr>
            <cx:binning intervalClosed="r"/>
          </cx:layoutPr>
        </cx:series>
      </cx:plotAreaRegion>
      <cx:axis id="0">
        <cx:catScaling gapWidth="0"/>
        <cx:title>
          <cx:tx>
            <cx:txData>
              <cx:v>tingkat produksi</cx:v>
            </cx:txData>
          </cx:tx>
          <cx:txPr>
            <a:bodyPr spcFirstLastPara="1" vertOverflow="ellipsis" wrap="square" lIns="0" tIns="0" rIns="0" bIns="0" anchor="ctr" anchorCtr="1"/>
            <a:lstStyle/>
            <a:p>
              <a:pPr algn="ctr">
                <a:defRPr b="1">
                  <a:solidFill>
                    <a:schemeClr val="bg1"/>
                  </a:solidFill>
                </a:defRPr>
              </a:pPr>
              <a:r>
                <a:rPr lang="en-US" b="1" baseline="0">
                  <a:solidFill>
                    <a:schemeClr val="bg1"/>
                  </a:solidFill>
                </a:rPr>
                <a:t>tingkat produksi</a:t>
              </a:r>
            </a:p>
          </cx:txPr>
        </cx:title>
        <cx:tickLabels/>
        <cx:txPr>
          <a:bodyPr vertOverflow="overflow" horzOverflow="overflow" wrap="square" lIns="0" tIns="0" rIns="0" bIns="0"/>
          <a:lstStyle/>
          <a:p>
            <a:pPr algn="ctr" rtl="0">
              <a:defRPr sz="900" b="1" i="0">
                <a:solidFill>
                  <a:schemeClr val="bg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pPr>
            <a:endParaRPr lang="en-US" b="1">
              <a:solidFill>
                <a:schemeClr val="bg1"/>
              </a:solidFill>
            </a:endParaRPr>
          </a:p>
        </cx:txPr>
      </cx:axis>
      <cx:axis id="1">
        <cx:valScaling/>
        <cx:title>
          <cx:tx>
            <cx:txData>
              <cx:v>Frequency</cx:v>
            </cx:txData>
          </cx:tx>
          <cx:txPr>
            <a:bodyPr spcFirstLastPara="1" vertOverflow="ellipsis" wrap="square" lIns="0" tIns="0" rIns="0" bIns="0" anchor="ctr" anchorCtr="1"/>
            <a:lstStyle/>
            <a:p>
              <a:pPr algn="ctr">
                <a:defRPr b="1">
                  <a:solidFill>
                    <a:schemeClr val="bg1"/>
                  </a:solidFill>
                </a:defRPr>
              </a:pPr>
              <a:r>
                <a:rPr lang="en-US" b="1" baseline="0">
                  <a:solidFill>
                    <a:schemeClr val="bg1"/>
                  </a:solidFill>
                </a:rPr>
                <a:t>Frequency</a:t>
              </a:r>
            </a:p>
          </cx:txPr>
        </cx:title>
        <cx:majorGridlines/>
        <cx:tickLabels/>
        <cx:txPr>
          <a:bodyPr vertOverflow="overflow" horzOverflow="overflow" wrap="square" lIns="0" tIns="0" rIns="0" bIns="0"/>
          <a:lstStyle/>
          <a:p>
            <a:pPr algn="ctr" rtl="0">
              <a:defRPr sz="900" b="1" i="0">
                <a:solidFill>
                  <a:schemeClr val="bg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pPr>
            <a:endParaRPr lang="en-US" b="1">
              <a:solidFill>
                <a:schemeClr val="bg1"/>
              </a:solidFill>
            </a:endParaRPr>
          </a:p>
        </cx:txPr>
      </cx:axis>
    </cx:plotArea>
  </cx:chart>
</cx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6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/>
  </cs:valueAxis>
  <cs:wall>
    <cs:lnRef idx="0"/>
    <cs:fillRef idx="0"/>
    <cs:effectRef idx="0"/>
    <cs:fontRef idx="minor">
      <a:schemeClr val="tx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36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/>
  </cs:valueAxis>
  <cs:wall>
    <cs:lnRef idx="0"/>
    <cs:fillRef idx="0"/>
    <cs:effectRef idx="0"/>
    <cs:fontRef idx="minor">
      <a:schemeClr val="tx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76F666D-E0C2-435B-BAA8-9287F9E5D38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9FEBCAF-CB3F-4928-91AA-D61472F880C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1077DB-935E-4A0A-947A-D283B9F9F452}" type="datetimeFigureOut">
              <a:rPr lang="en-US" smtClean="0"/>
              <a:t>4/16/2020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256698-63C6-4CCC-81CB-EA5604C30F1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467FDA-05D7-4760-A373-5D6AEAAF427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2C0B10-7CAE-41E4-AB02-7E8B1FF2B89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75375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9EC30E-1A71-4188-9BE7-E2A64929A436}" type="datetimeFigureOut">
              <a:rPr lang="en-US" noProof="0" smtClean="0"/>
              <a:t>4/16/2020</a:t>
            </a:fld>
            <a:endParaRPr lang="en-US" noProof="0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30193B-564F-4854-8A52-728F3FB19C85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6038165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val 14">
            <a:extLst>
              <a:ext uri="{FF2B5EF4-FFF2-40B4-BE49-F238E27FC236}">
                <a16:creationId xmlns:a16="http://schemas.microsoft.com/office/drawing/2014/main" id="{901FAF19-EC05-4368-9C23-D1307429BBA4}"/>
              </a:ext>
            </a:extLst>
          </p:cNvPr>
          <p:cNvSpPr/>
          <p:nvPr userDrawn="1"/>
        </p:nvSpPr>
        <p:spPr>
          <a:xfrm>
            <a:off x="8266176" y="4754879"/>
            <a:ext cx="2450592" cy="1664327"/>
          </a:xfrm>
          <a:prstGeom prst="ellipse">
            <a:avLst/>
          </a:prstGeom>
          <a:noFill/>
          <a:ln>
            <a:noFill/>
          </a:ln>
        </p:spPr>
        <p:txBody>
          <a:bodyPr vert="horz" lIns="72000" tIns="180000" rIns="180000" bIns="0" rtlCol="0" anchor="t">
            <a:noAutofit/>
          </a:bodyPr>
          <a:lstStyle/>
          <a:p>
            <a:pPr algn="r">
              <a:lnSpc>
                <a:spcPts val="4700"/>
              </a:lnSpc>
              <a:spcBef>
                <a:spcPct val="0"/>
              </a:spcBef>
            </a:pPr>
            <a:endParaRPr lang="en-US" sz="4500" noProof="0" dirty="0">
              <a:solidFill>
                <a:schemeClr val="bg1"/>
              </a:solidFill>
              <a:latin typeface="Rockwell" panose="02060603020205020403" pitchFamily="18" charset="0"/>
              <a:ea typeface="+mj-ea"/>
              <a:cs typeface="+mj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6296D70-8C54-475E-8440-66769A72C583}"/>
              </a:ext>
            </a:extLst>
          </p:cNvPr>
          <p:cNvSpPr/>
          <p:nvPr userDrawn="1"/>
        </p:nvSpPr>
        <p:spPr>
          <a:xfrm>
            <a:off x="11832336" y="1097280"/>
            <a:ext cx="144000" cy="5321927"/>
          </a:xfrm>
          <a:prstGeom prst="rect">
            <a:avLst/>
          </a:prstGeom>
          <a:noFill/>
          <a:ln>
            <a:noFill/>
          </a:ln>
        </p:spPr>
        <p:txBody>
          <a:bodyPr vert="horz" lIns="72000" tIns="180000" rIns="180000" bIns="0" rtlCol="0" anchor="t">
            <a:noAutofit/>
          </a:bodyPr>
          <a:lstStyle/>
          <a:p>
            <a:pPr algn="r">
              <a:lnSpc>
                <a:spcPts val="4700"/>
              </a:lnSpc>
              <a:spcBef>
                <a:spcPct val="0"/>
              </a:spcBef>
            </a:pPr>
            <a:endParaRPr lang="en-US" sz="4500" noProof="0" dirty="0">
              <a:solidFill>
                <a:schemeClr val="bg1"/>
              </a:solidFill>
              <a:latin typeface="Rockwell" panose="02060603020205020403" pitchFamily="18" charset="0"/>
              <a:ea typeface="+mj-ea"/>
              <a:cs typeface="+mj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BE77267-9F51-4226-989C-ED57465596ED}"/>
              </a:ext>
            </a:extLst>
          </p:cNvPr>
          <p:cNvSpPr/>
          <p:nvPr userDrawn="1"/>
        </p:nvSpPr>
        <p:spPr>
          <a:xfrm>
            <a:off x="0" y="6714000"/>
            <a:ext cx="12192000" cy="144000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21000">
                <a:schemeClr val="tx1">
                  <a:lumMod val="75000"/>
                  <a:lumOff val="2500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A2CC678-341F-44F8-AE2E-A6C84D75C56A}"/>
              </a:ext>
            </a:extLst>
          </p:cNvPr>
          <p:cNvSpPr/>
          <p:nvPr userDrawn="1"/>
        </p:nvSpPr>
        <p:spPr>
          <a:xfrm>
            <a:off x="0" y="0"/>
            <a:ext cx="12192000" cy="144000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72000">
                <a:schemeClr val="tx1">
                  <a:lumMod val="75000"/>
                  <a:lumOff val="2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87A001A-FE8B-41CE-AC81-69D4A2339087}"/>
              </a:ext>
            </a:extLst>
          </p:cNvPr>
          <p:cNvSpPr/>
          <p:nvPr userDrawn="1"/>
        </p:nvSpPr>
        <p:spPr>
          <a:xfrm>
            <a:off x="0" y="92074"/>
            <a:ext cx="144000" cy="6629401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72000">
                <a:schemeClr val="tx1">
                  <a:lumMod val="75000"/>
                  <a:lumOff val="25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B1416AC-94BD-4442-B771-E1ACAA70367E}"/>
              </a:ext>
            </a:extLst>
          </p:cNvPr>
          <p:cNvSpPr/>
          <p:nvPr userDrawn="1"/>
        </p:nvSpPr>
        <p:spPr>
          <a:xfrm>
            <a:off x="12048000" y="92074"/>
            <a:ext cx="144000" cy="6629401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72000">
                <a:schemeClr val="tx1">
                  <a:lumMod val="75000"/>
                  <a:lumOff val="25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BDB31DC4-A207-4A23-8E7A-40D0ECD04FD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36000 w 12192000"/>
              <a:gd name="connsiteY0" fmla="*/ 36000 h 6858000"/>
              <a:gd name="connsiteX1" fmla="*/ 36000 w 12192000"/>
              <a:gd name="connsiteY1" fmla="*/ 6822000 h 6858000"/>
              <a:gd name="connsiteX2" fmla="*/ 12156000 w 12192000"/>
              <a:gd name="connsiteY2" fmla="*/ 6822000 h 6858000"/>
              <a:gd name="connsiteX3" fmla="*/ 12156000 w 12192000"/>
              <a:gd name="connsiteY3" fmla="*/ 36000 h 6858000"/>
              <a:gd name="connsiteX4" fmla="*/ 0 w 12192000"/>
              <a:gd name="connsiteY4" fmla="*/ 0 h 6858000"/>
              <a:gd name="connsiteX5" fmla="*/ 36000 w 12192000"/>
              <a:gd name="connsiteY5" fmla="*/ 0 h 6858000"/>
              <a:gd name="connsiteX6" fmla="*/ 12156000 w 12192000"/>
              <a:gd name="connsiteY6" fmla="*/ 0 h 6858000"/>
              <a:gd name="connsiteX7" fmla="*/ 12192000 w 12192000"/>
              <a:gd name="connsiteY7" fmla="*/ 0 h 6858000"/>
              <a:gd name="connsiteX8" fmla="*/ 12192000 w 12192000"/>
              <a:gd name="connsiteY8" fmla="*/ 36000 h 6858000"/>
              <a:gd name="connsiteX9" fmla="*/ 12192000 w 12192000"/>
              <a:gd name="connsiteY9" fmla="*/ 6822000 h 6858000"/>
              <a:gd name="connsiteX10" fmla="*/ 12192000 w 12192000"/>
              <a:gd name="connsiteY10" fmla="*/ 6858000 h 6858000"/>
              <a:gd name="connsiteX11" fmla="*/ 12156000 w 12192000"/>
              <a:gd name="connsiteY11" fmla="*/ 6858000 h 6858000"/>
              <a:gd name="connsiteX12" fmla="*/ 36000 w 12192000"/>
              <a:gd name="connsiteY12" fmla="*/ 6858000 h 6858000"/>
              <a:gd name="connsiteX13" fmla="*/ 0 w 12192000"/>
              <a:gd name="connsiteY13" fmla="*/ 6858000 h 6858000"/>
              <a:gd name="connsiteX14" fmla="*/ 0 w 12192000"/>
              <a:gd name="connsiteY14" fmla="*/ 6822000 h 6858000"/>
              <a:gd name="connsiteX15" fmla="*/ 0 w 12192000"/>
              <a:gd name="connsiteY15" fmla="*/ 36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92000" h="6858000">
                <a:moveTo>
                  <a:pt x="36000" y="36000"/>
                </a:moveTo>
                <a:lnTo>
                  <a:pt x="36000" y="6822000"/>
                </a:lnTo>
                <a:lnTo>
                  <a:pt x="12156000" y="6822000"/>
                </a:lnTo>
                <a:lnTo>
                  <a:pt x="12156000" y="36000"/>
                </a:lnTo>
                <a:close/>
                <a:moveTo>
                  <a:pt x="0" y="0"/>
                </a:moveTo>
                <a:lnTo>
                  <a:pt x="36000" y="0"/>
                </a:lnTo>
                <a:lnTo>
                  <a:pt x="12156000" y="0"/>
                </a:lnTo>
                <a:lnTo>
                  <a:pt x="12192000" y="0"/>
                </a:lnTo>
                <a:lnTo>
                  <a:pt x="12192000" y="36000"/>
                </a:lnTo>
                <a:lnTo>
                  <a:pt x="12192000" y="6822000"/>
                </a:lnTo>
                <a:lnTo>
                  <a:pt x="12192000" y="6858000"/>
                </a:lnTo>
                <a:lnTo>
                  <a:pt x="12156000" y="6858000"/>
                </a:lnTo>
                <a:lnTo>
                  <a:pt x="36000" y="6858000"/>
                </a:lnTo>
                <a:lnTo>
                  <a:pt x="0" y="6858000"/>
                </a:lnTo>
                <a:lnTo>
                  <a:pt x="0" y="6822000"/>
                </a:lnTo>
                <a:lnTo>
                  <a:pt x="0" y="36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9" name="Picture Placeholder 1">
            <a:extLst>
              <a:ext uri="{FF2B5EF4-FFF2-40B4-BE49-F238E27FC236}">
                <a16:creationId xmlns:a16="http://schemas.microsoft.com/office/drawing/2014/main" id="{837F9836-5B23-424D-8C60-AC02A8512A4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44000" y="144000"/>
            <a:ext cx="11905200" cy="6570000"/>
          </a:xfrm>
          <a:solidFill>
            <a:schemeClr val="tx1"/>
          </a:solidFill>
        </p:spPr>
        <p:txBody>
          <a:bodyPr lIns="0" rIns="1764000" anchor="ctr"/>
          <a:lstStyle>
            <a:lvl1pPr marL="0" indent="0" algn="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&amp; Drop your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0000" y="359999"/>
            <a:ext cx="4416588" cy="5321927"/>
          </a:xfrm>
          <a:gradFill>
            <a:gsLst>
              <a:gs pos="0">
                <a:schemeClr val="tx1">
                  <a:lumMod val="75000"/>
                  <a:lumOff val="25000"/>
                  <a:alpha val="70000"/>
                </a:schemeClr>
              </a:gs>
              <a:gs pos="80000">
                <a:schemeClr val="tx1"/>
              </a:gs>
            </a:gsLst>
            <a:lin ang="3600000" scaled="0"/>
          </a:gradFill>
        </p:spPr>
        <p:txBody>
          <a:bodyPr lIns="72000" rIns="180000" bIns="180000" anchor="b"/>
          <a:lstStyle>
            <a:lvl1pPr algn="r">
              <a:lnSpc>
                <a:spcPts val="4700"/>
              </a:lnSpc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presentation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9999" y="5681926"/>
            <a:ext cx="4416587" cy="816075"/>
          </a:xfrm>
          <a:solidFill>
            <a:schemeClr val="tx1">
              <a:alpha val="80000"/>
            </a:schemeClr>
          </a:solidFill>
          <a:ln>
            <a:gradFill>
              <a:gsLst>
                <a:gs pos="0">
                  <a:schemeClr val="tx1">
                    <a:lumMod val="75000"/>
                    <a:lumOff val="25000"/>
                  </a:schemeClr>
                </a:gs>
                <a:gs pos="100000">
                  <a:schemeClr val="accent1"/>
                </a:gs>
              </a:gsLst>
              <a:lin ang="0" scaled="0"/>
            </a:gradFill>
          </a:ln>
        </p:spPr>
        <p:txBody>
          <a:bodyPr tIns="144000" rIns="180000"/>
          <a:lstStyle>
            <a:lvl1pPr marL="0" indent="0" algn="r">
              <a:buNone/>
              <a:defRPr sz="18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3340384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8FE0EB3-0FF4-4285-B9D3-90A5751B7BB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456F629-658F-4B7E-A1D1-2522EA76B0D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35380A33-49FB-43FC-B60E-34A2E5556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0F16635-76F3-45F7-9385-A99504D2B901}"/>
              </a:ext>
            </a:extLst>
          </p:cNvPr>
          <p:cNvSpPr>
            <a:spLocks noGrp="1"/>
          </p:cNvSpPr>
          <p:nvPr>
            <p:ph idx="34"/>
          </p:nvPr>
        </p:nvSpPr>
        <p:spPr>
          <a:xfrm>
            <a:off x="431999" y="1008000"/>
            <a:ext cx="11339999" cy="4881523"/>
          </a:xfr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  <a:lvl2pPr>
              <a:defRPr>
                <a:solidFill>
                  <a:schemeClr val="bg1">
                    <a:lumMod val="75000"/>
                  </a:schemeClr>
                </a:solidFill>
              </a:defRPr>
            </a:lvl2pPr>
            <a:lvl3pPr>
              <a:defRPr>
                <a:solidFill>
                  <a:schemeClr val="bg1">
                    <a:lumMod val="75000"/>
                  </a:schemeClr>
                </a:solidFill>
              </a:defRPr>
            </a:lvl3pPr>
            <a:lvl4pPr>
              <a:defRPr>
                <a:solidFill>
                  <a:schemeClr val="bg1">
                    <a:lumMod val="75000"/>
                  </a:schemeClr>
                </a:solidFill>
              </a:defRPr>
            </a:lvl4pPr>
            <a:lvl5pPr>
              <a:defRPr>
                <a:solidFill>
                  <a:schemeClr val="bg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345016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449EF3-C757-4F43-906C-DE0FF6262B2F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216924A5-8BD5-4AC6-84B9-2F1A4AFCF2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0C8E421-28C0-4976-A17C-22789B6F3B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008000"/>
            <a:ext cx="5505225" cy="5168963"/>
          </a:xfr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  <a:lvl2pPr>
              <a:defRPr>
                <a:solidFill>
                  <a:schemeClr val="bg1">
                    <a:lumMod val="75000"/>
                  </a:schemeClr>
                </a:solidFill>
              </a:defRPr>
            </a:lvl2pPr>
            <a:lvl3pPr>
              <a:defRPr>
                <a:solidFill>
                  <a:schemeClr val="bg1">
                    <a:lumMod val="75000"/>
                  </a:schemeClr>
                </a:solidFill>
              </a:defRPr>
            </a:lvl3pPr>
            <a:lvl4pPr>
              <a:defRPr>
                <a:solidFill>
                  <a:schemeClr val="bg1">
                    <a:lumMod val="75000"/>
                  </a:schemeClr>
                </a:solidFill>
              </a:defRPr>
            </a:lvl4pPr>
            <a:lvl5pPr>
              <a:defRPr>
                <a:solidFill>
                  <a:schemeClr val="bg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7AFEAA85-DD59-4B9B-B080-3368277EF6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2000" y="1008000"/>
            <a:ext cx="5587800" cy="5168963"/>
          </a:xfr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  <a:lvl2pPr>
              <a:defRPr>
                <a:solidFill>
                  <a:schemeClr val="bg1">
                    <a:lumMod val="75000"/>
                  </a:schemeClr>
                </a:solidFill>
              </a:defRPr>
            </a:lvl2pPr>
            <a:lvl3pPr>
              <a:defRPr>
                <a:solidFill>
                  <a:schemeClr val="bg1">
                    <a:lumMod val="75000"/>
                  </a:schemeClr>
                </a:solidFill>
              </a:defRPr>
            </a:lvl3pPr>
            <a:lvl4pPr>
              <a:defRPr>
                <a:solidFill>
                  <a:schemeClr val="bg1">
                    <a:lumMod val="75000"/>
                  </a:schemeClr>
                </a:solidFill>
              </a:defRPr>
            </a:lvl4pPr>
            <a:lvl5pPr>
              <a:defRPr>
                <a:solidFill>
                  <a:schemeClr val="bg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915521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449EF3-C757-4F43-906C-DE0FF6262B2F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216924A5-8BD5-4AC6-84B9-2F1A4AFCF2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1EAE3C73-B1A9-4A3B-8DD2-5A349207900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008000"/>
            <a:ext cx="5599800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53A52FEF-F917-4982-9855-43A0DF5DA66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1975912"/>
            <a:ext cx="5599800" cy="4213751"/>
          </a:xfr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  <a:lvl2pPr>
              <a:defRPr>
                <a:solidFill>
                  <a:schemeClr val="bg1">
                    <a:lumMod val="75000"/>
                  </a:schemeClr>
                </a:solidFill>
              </a:defRPr>
            </a:lvl2pPr>
            <a:lvl3pPr>
              <a:defRPr>
                <a:solidFill>
                  <a:schemeClr val="bg1">
                    <a:lumMod val="75000"/>
                  </a:schemeClr>
                </a:solidFill>
              </a:defRPr>
            </a:lvl3pPr>
            <a:lvl4pPr>
              <a:defRPr>
                <a:solidFill>
                  <a:schemeClr val="bg1">
                    <a:lumMod val="75000"/>
                  </a:schemeClr>
                </a:solidFill>
              </a:defRPr>
            </a:lvl4pPr>
            <a:lvl5pPr>
              <a:defRPr>
                <a:solidFill>
                  <a:schemeClr val="bg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DC1CA8AB-B7BE-4C9F-9A0A-C849A35AA6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1008000"/>
            <a:ext cx="5565575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7B0DF164-9487-4D3F-BA7D-E273D7F5A2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2000" y="1975912"/>
            <a:ext cx="5565575" cy="4213751"/>
          </a:xfr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  <a:lvl2pPr>
              <a:defRPr>
                <a:solidFill>
                  <a:schemeClr val="bg1">
                    <a:lumMod val="75000"/>
                  </a:schemeClr>
                </a:solidFill>
              </a:defRPr>
            </a:lvl2pPr>
            <a:lvl3pPr>
              <a:defRPr>
                <a:solidFill>
                  <a:schemeClr val="bg1">
                    <a:lumMod val="75000"/>
                  </a:schemeClr>
                </a:solidFill>
              </a:defRPr>
            </a:lvl3pPr>
            <a:lvl4pPr>
              <a:defRPr>
                <a:solidFill>
                  <a:schemeClr val="bg1">
                    <a:lumMod val="75000"/>
                  </a:schemeClr>
                </a:solidFill>
              </a:defRPr>
            </a:lvl4pPr>
            <a:lvl5pPr>
              <a:defRPr>
                <a:solidFill>
                  <a:schemeClr val="bg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079216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2">
            <a:extLst>
              <a:ext uri="{FF2B5EF4-FFF2-40B4-BE49-F238E27FC236}">
                <a16:creationId xmlns:a16="http://schemas.microsoft.com/office/drawing/2014/main" id="{F94EB5D3-F8CB-4E76-8D7E-FF441818EECB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/>
          <a:lstStyle>
            <a:lvl1pPr marL="0" indent="0"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512000"/>
            <a:ext cx="3600000" cy="4679250"/>
          </a:xfr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  <a:lvl2pPr>
              <a:defRPr>
                <a:solidFill>
                  <a:schemeClr val="bg1">
                    <a:lumMod val="75000"/>
                  </a:schemeClr>
                </a:solidFill>
              </a:defRPr>
            </a:lvl2pPr>
            <a:lvl3pPr>
              <a:defRPr>
                <a:solidFill>
                  <a:schemeClr val="bg1">
                    <a:lumMod val="75000"/>
                  </a:schemeClr>
                </a:solidFill>
              </a:defRPr>
            </a:lvl3pPr>
            <a:lvl4pPr>
              <a:defRPr>
                <a:solidFill>
                  <a:schemeClr val="bg1">
                    <a:lumMod val="75000"/>
                  </a:schemeClr>
                </a:solidFill>
              </a:defRPr>
            </a:lvl4pPr>
            <a:lvl5pPr>
              <a:defRPr>
                <a:solidFill>
                  <a:schemeClr val="bg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D4BCA97-F31B-451D-82F8-6E000DF2118A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17AAC4-A657-4D75-A527-0307AFF2B17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684F2FFD-7164-411A-96A5-A5211A6CAD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34E38C26-A932-4007-84B1-21C1D9744A76}"/>
              </a:ext>
            </a:extLst>
          </p:cNvPr>
          <p:cNvSpPr>
            <a:spLocks noGrp="1"/>
          </p:cNvSpPr>
          <p:nvPr>
            <p:ph idx="33"/>
          </p:nvPr>
        </p:nvSpPr>
        <p:spPr>
          <a:xfrm>
            <a:off x="4302000" y="1512000"/>
            <a:ext cx="3600000" cy="4679250"/>
          </a:xfr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  <a:lvl2pPr>
              <a:defRPr>
                <a:solidFill>
                  <a:schemeClr val="bg1">
                    <a:lumMod val="75000"/>
                  </a:schemeClr>
                </a:solidFill>
              </a:defRPr>
            </a:lvl2pPr>
            <a:lvl3pPr>
              <a:defRPr>
                <a:solidFill>
                  <a:schemeClr val="bg1">
                    <a:lumMod val="75000"/>
                  </a:schemeClr>
                </a:solidFill>
              </a:defRPr>
            </a:lvl3pPr>
            <a:lvl4pPr>
              <a:defRPr>
                <a:solidFill>
                  <a:schemeClr val="bg1">
                    <a:lumMod val="75000"/>
                  </a:schemeClr>
                </a:solidFill>
              </a:defRPr>
            </a:lvl4pPr>
            <a:lvl5pPr>
              <a:defRPr>
                <a:solidFill>
                  <a:schemeClr val="bg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FA87EF18-D404-4A92-BE37-7AC9B7223D51}"/>
              </a:ext>
            </a:extLst>
          </p:cNvPr>
          <p:cNvSpPr>
            <a:spLocks noGrp="1"/>
          </p:cNvSpPr>
          <p:nvPr>
            <p:ph idx="34"/>
          </p:nvPr>
        </p:nvSpPr>
        <p:spPr>
          <a:xfrm>
            <a:off x="8172000" y="1512000"/>
            <a:ext cx="3600000" cy="4679250"/>
          </a:xfr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  <a:lvl2pPr>
              <a:defRPr>
                <a:solidFill>
                  <a:schemeClr val="bg1">
                    <a:lumMod val="75000"/>
                  </a:schemeClr>
                </a:solidFill>
              </a:defRPr>
            </a:lvl2pPr>
            <a:lvl3pPr>
              <a:defRPr>
                <a:solidFill>
                  <a:schemeClr val="bg1">
                    <a:lumMod val="75000"/>
                  </a:schemeClr>
                </a:solidFill>
              </a:defRPr>
            </a:lvl3pPr>
            <a:lvl4pPr>
              <a:defRPr>
                <a:solidFill>
                  <a:schemeClr val="bg1">
                    <a:lumMod val="75000"/>
                  </a:schemeClr>
                </a:solidFill>
              </a:defRPr>
            </a:lvl4pPr>
            <a:lvl5pPr>
              <a:defRPr>
                <a:solidFill>
                  <a:schemeClr val="bg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543880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btitle 2">
            <a:extLst>
              <a:ext uri="{FF2B5EF4-FFF2-40B4-BE49-F238E27FC236}">
                <a16:creationId xmlns:a16="http://schemas.microsoft.com/office/drawing/2014/main" id="{9D7ACCB5-9A86-4F46-89E2-B79F48C9EC1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/>
          <a:lstStyle>
            <a:lvl1pPr marL="0" indent="0"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512000"/>
            <a:ext cx="2160000" cy="4679250"/>
          </a:xfr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  <a:lvl2pPr>
              <a:defRPr>
                <a:solidFill>
                  <a:schemeClr val="bg1">
                    <a:lumMod val="75000"/>
                  </a:schemeClr>
                </a:solidFill>
              </a:defRPr>
            </a:lvl2pPr>
            <a:lvl3pPr>
              <a:defRPr>
                <a:solidFill>
                  <a:schemeClr val="bg1">
                    <a:lumMod val="75000"/>
                  </a:schemeClr>
                </a:solidFill>
              </a:defRPr>
            </a:lvl3pPr>
            <a:lvl4pPr>
              <a:defRPr>
                <a:solidFill>
                  <a:schemeClr val="bg1">
                    <a:lumMod val="75000"/>
                  </a:schemeClr>
                </a:solidFill>
              </a:defRPr>
            </a:lvl4pPr>
            <a:lvl5pPr>
              <a:defRPr>
                <a:solidFill>
                  <a:schemeClr val="bg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F5B3657-F2AE-455A-BF81-1A0C2ACECD2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726412" y="1512000"/>
            <a:ext cx="2160588" cy="4679250"/>
          </a:xfr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  <a:lvl2pPr>
              <a:defRPr>
                <a:solidFill>
                  <a:schemeClr val="bg1">
                    <a:lumMod val="75000"/>
                  </a:schemeClr>
                </a:solidFill>
              </a:defRPr>
            </a:lvl2pPr>
            <a:lvl3pPr>
              <a:defRPr>
                <a:solidFill>
                  <a:schemeClr val="bg1">
                    <a:lumMod val="75000"/>
                  </a:schemeClr>
                </a:solidFill>
              </a:defRPr>
            </a:lvl3pPr>
            <a:lvl4pPr>
              <a:defRPr>
                <a:solidFill>
                  <a:schemeClr val="bg1">
                    <a:lumMod val="75000"/>
                  </a:schemeClr>
                </a:solidFill>
              </a:defRPr>
            </a:lvl4pPr>
            <a:lvl5pPr>
              <a:defRPr>
                <a:solidFill>
                  <a:schemeClr val="bg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6A983D98-E0AB-429A-9EC2-B50D4216D6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21412" y="1512000"/>
            <a:ext cx="2160588" cy="4679250"/>
          </a:xfr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  <a:lvl2pPr>
              <a:defRPr>
                <a:solidFill>
                  <a:schemeClr val="bg1">
                    <a:lumMod val="75000"/>
                  </a:schemeClr>
                </a:solidFill>
              </a:defRPr>
            </a:lvl2pPr>
            <a:lvl3pPr>
              <a:defRPr>
                <a:solidFill>
                  <a:schemeClr val="bg1">
                    <a:lumMod val="75000"/>
                  </a:schemeClr>
                </a:solidFill>
              </a:defRPr>
            </a:lvl3pPr>
            <a:lvl4pPr>
              <a:defRPr>
                <a:solidFill>
                  <a:schemeClr val="bg1">
                    <a:lumMod val="75000"/>
                  </a:schemeClr>
                </a:solidFill>
              </a:defRPr>
            </a:lvl4pPr>
            <a:lvl5pPr>
              <a:defRPr>
                <a:solidFill>
                  <a:schemeClr val="bg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755213BF-EF6D-45DC-A01B-DE6C2F23A6D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316412" y="1507535"/>
            <a:ext cx="2160588" cy="4679250"/>
          </a:xfr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  <a:lvl2pPr>
              <a:defRPr>
                <a:solidFill>
                  <a:schemeClr val="bg1">
                    <a:lumMod val="75000"/>
                  </a:schemeClr>
                </a:solidFill>
              </a:defRPr>
            </a:lvl2pPr>
            <a:lvl3pPr>
              <a:defRPr>
                <a:solidFill>
                  <a:schemeClr val="bg1">
                    <a:lumMod val="75000"/>
                  </a:schemeClr>
                </a:solidFill>
              </a:defRPr>
            </a:lvl3pPr>
            <a:lvl4pPr>
              <a:defRPr>
                <a:solidFill>
                  <a:schemeClr val="bg1">
                    <a:lumMod val="75000"/>
                  </a:schemeClr>
                </a:solidFill>
              </a:defRPr>
            </a:lvl4pPr>
            <a:lvl5pPr>
              <a:defRPr>
                <a:solidFill>
                  <a:schemeClr val="bg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77D6BBBA-F4A3-45D4-91BC-A405FFDC7C3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611412" y="1507535"/>
            <a:ext cx="2160588" cy="4683715"/>
          </a:xfr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  <a:lvl2pPr>
              <a:defRPr>
                <a:solidFill>
                  <a:schemeClr val="bg1">
                    <a:lumMod val="75000"/>
                  </a:schemeClr>
                </a:solidFill>
              </a:defRPr>
            </a:lvl2pPr>
            <a:lvl3pPr>
              <a:defRPr>
                <a:solidFill>
                  <a:schemeClr val="bg1">
                    <a:lumMod val="75000"/>
                  </a:schemeClr>
                </a:solidFill>
              </a:defRPr>
            </a:lvl3pPr>
            <a:lvl4pPr>
              <a:defRPr>
                <a:solidFill>
                  <a:schemeClr val="bg1">
                    <a:lumMod val="75000"/>
                  </a:schemeClr>
                </a:solidFill>
              </a:defRPr>
            </a:lvl4pPr>
            <a:lvl5pPr>
              <a:defRPr>
                <a:solidFill>
                  <a:schemeClr val="bg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09234E-176D-4BBF-9391-7B6F018C51A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8B3FD9-234A-4B72-9A91-D7DD23D39CDC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1FDBADDA-AF39-45A0-BBAB-A87608C0A8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748372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BE77267-9F51-4226-989C-ED57465596ED}"/>
              </a:ext>
            </a:extLst>
          </p:cNvPr>
          <p:cNvSpPr/>
          <p:nvPr userDrawn="1"/>
        </p:nvSpPr>
        <p:spPr>
          <a:xfrm>
            <a:off x="0" y="6714000"/>
            <a:ext cx="12192000" cy="144000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21000">
                <a:schemeClr val="tx1">
                  <a:lumMod val="75000"/>
                  <a:lumOff val="2500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A2CC678-341F-44F8-AE2E-A6C84D75C56A}"/>
              </a:ext>
            </a:extLst>
          </p:cNvPr>
          <p:cNvSpPr/>
          <p:nvPr userDrawn="1"/>
        </p:nvSpPr>
        <p:spPr>
          <a:xfrm>
            <a:off x="0" y="0"/>
            <a:ext cx="12192000" cy="144000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72000">
                <a:schemeClr val="tx1">
                  <a:lumMod val="75000"/>
                  <a:lumOff val="2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87A001A-FE8B-41CE-AC81-69D4A2339087}"/>
              </a:ext>
            </a:extLst>
          </p:cNvPr>
          <p:cNvSpPr/>
          <p:nvPr userDrawn="1"/>
        </p:nvSpPr>
        <p:spPr>
          <a:xfrm>
            <a:off x="0" y="92074"/>
            <a:ext cx="144000" cy="6629401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72000">
                <a:schemeClr val="tx1">
                  <a:lumMod val="75000"/>
                  <a:lumOff val="25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B1416AC-94BD-4442-B771-E1ACAA70367E}"/>
              </a:ext>
            </a:extLst>
          </p:cNvPr>
          <p:cNvSpPr/>
          <p:nvPr userDrawn="1"/>
        </p:nvSpPr>
        <p:spPr>
          <a:xfrm>
            <a:off x="12048000" y="92074"/>
            <a:ext cx="144000" cy="6629401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72000">
                <a:schemeClr val="tx1">
                  <a:lumMod val="75000"/>
                  <a:lumOff val="25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BDB31DC4-A207-4A23-8E7A-40D0ECD04FD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36000 w 12192000"/>
              <a:gd name="connsiteY0" fmla="*/ 36000 h 6858000"/>
              <a:gd name="connsiteX1" fmla="*/ 36000 w 12192000"/>
              <a:gd name="connsiteY1" fmla="*/ 6822000 h 6858000"/>
              <a:gd name="connsiteX2" fmla="*/ 12156000 w 12192000"/>
              <a:gd name="connsiteY2" fmla="*/ 6822000 h 6858000"/>
              <a:gd name="connsiteX3" fmla="*/ 12156000 w 12192000"/>
              <a:gd name="connsiteY3" fmla="*/ 36000 h 6858000"/>
              <a:gd name="connsiteX4" fmla="*/ 0 w 12192000"/>
              <a:gd name="connsiteY4" fmla="*/ 0 h 6858000"/>
              <a:gd name="connsiteX5" fmla="*/ 36000 w 12192000"/>
              <a:gd name="connsiteY5" fmla="*/ 0 h 6858000"/>
              <a:gd name="connsiteX6" fmla="*/ 12156000 w 12192000"/>
              <a:gd name="connsiteY6" fmla="*/ 0 h 6858000"/>
              <a:gd name="connsiteX7" fmla="*/ 12192000 w 12192000"/>
              <a:gd name="connsiteY7" fmla="*/ 0 h 6858000"/>
              <a:gd name="connsiteX8" fmla="*/ 12192000 w 12192000"/>
              <a:gd name="connsiteY8" fmla="*/ 36000 h 6858000"/>
              <a:gd name="connsiteX9" fmla="*/ 12192000 w 12192000"/>
              <a:gd name="connsiteY9" fmla="*/ 6822000 h 6858000"/>
              <a:gd name="connsiteX10" fmla="*/ 12192000 w 12192000"/>
              <a:gd name="connsiteY10" fmla="*/ 6858000 h 6858000"/>
              <a:gd name="connsiteX11" fmla="*/ 12156000 w 12192000"/>
              <a:gd name="connsiteY11" fmla="*/ 6858000 h 6858000"/>
              <a:gd name="connsiteX12" fmla="*/ 36000 w 12192000"/>
              <a:gd name="connsiteY12" fmla="*/ 6858000 h 6858000"/>
              <a:gd name="connsiteX13" fmla="*/ 0 w 12192000"/>
              <a:gd name="connsiteY13" fmla="*/ 6858000 h 6858000"/>
              <a:gd name="connsiteX14" fmla="*/ 0 w 12192000"/>
              <a:gd name="connsiteY14" fmla="*/ 6822000 h 6858000"/>
              <a:gd name="connsiteX15" fmla="*/ 0 w 12192000"/>
              <a:gd name="connsiteY15" fmla="*/ 36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92000" h="6858000">
                <a:moveTo>
                  <a:pt x="36000" y="36000"/>
                </a:moveTo>
                <a:lnTo>
                  <a:pt x="36000" y="6822000"/>
                </a:lnTo>
                <a:lnTo>
                  <a:pt x="12156000" y="6822000"/>
                </a:lnTo>
                <a:lnTo>
                  <a:pt x="12156000" y="36000"/>
                </a:lnTo>
                <a:close/>
                <a:moveTo>
                  <a:pt x="0" y="0"/>
                </a:moveTo>
                <a:lnTo>
                  <a:pt x="36000" y="0"/>
                </a:lnTo>
                <a:lnTo>
                  <a:pt x="12156000" y="0"/>
                </a:lnTo>
                <a:lnTo>
                  <a:pt x="12192000" y="0"/>
                </a:lnTo>
                <a:lnTo>
                  <a:pt x="12192000" y="36000"/>
                </a:lnTo>
                <a:lnTo>
                  <a:pt x="12192000" y="6822000"/>
                </a:lnTo>
                <a:lnTo>
                  <a:pt x="12192000" y="6858000"/>
                </a:lnTo>
                <a:lnTo>
                  <a:pt x="12156000" y="6858000"/>
                </a:lnTo>
                <a:lnTo>
                  <a:pt x="36000" y="6858000"/>
                </a:lnTo>
                <a:lnTo>
                  <a:pt x="0" y="6858000"/>
                </a:lnTo>
                <a:lnTo>
                  <a:pt x="0" y="6822000"/>
                </a:lnTo>
                <a:lnTo>
                  <a:pt x="0" y="36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0000" y="359999"/>
            <a:ext cx="4416588" cy="5321927"/>
          </a:xfrm>
          <a:gradFill>
            <a:gsLst>
              <a:gs pos="0">
                <a:schemeClr val="tx1">
                  <a:lumMod val="75000"/>
                  <a:lumOff val="25000"/>
                  <a:alpha val="70000"/>
                </a:schemeClr>
              </a:gs>
              <a:gs pos="80000">
                <a:schemeClr val="tx1"/>
              </a:gs>
            </a:gsLst>
            <a:lin ang="3600000" scaled="0"/>
          </a:gradFill>
        </p:spPr>
        <p:txBody>
          <a:bodyPr lIns="72000" rIns="180000" bIns="180000" anchor="b"/>
          <a:lstStyle>
            <a:lvl1pPr algn="r">
              <a:lnSpc>
                <a:spcPts val="4700"/>
              </a:lnSpc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presentation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9999" y="5681926"/>
            <a:ext cx="4416587" cy="816075"/>
          </a:xfrm>
          <a:solidFill>
            <a:schemeClr val="tx1">
              <a:alpha val="80000"/>
            </a:schemeClr>
          </a:solidFill>
          <a:ln>
            <a:gradFill>
              <a:gsLst>
                <a:gs pos="0">
                  <a:schemeClr val="tx1">
                    <a:lumMod val="75000"/>
                    <a:lumOff val="25000"/>
                  </a:schemeClr>
                </a:gs>
                <a:gs pos="100000">
                  <a:schemeClr val="accent1"/>
                </a:gs>
              </a:gsLst>
              <a:lin ang="0" scaled="0"/>
            </a:gradFill>
          </a:ln>
        </p:spPr>
        <p:txBody>
          <a:bodyPr tIns="144000" rIns="180000"/>
          <a:lstStyle>
            <a:lvl1pPr marL="0" indent="0" algn="r">
              <a:buNone/>
              <a:defRPr sz="18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6245643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43600" y="2438399"/>
            <a:ext cx="5385600" cy="3044399"/>
          </a:xfrm>
          <a:gradFill>
            <a:gsLst>
              <a:gs pos="83186">
                <a:schemeClr val="tx1"/>
              </a:gs>
              <a:gs pos="0">
                <a:schemeClr val="accent1">
                  <a:alpha val="50000"/>
                </a:schemeClr>
              </a:gs>
              <a:gs pos="46000">
                <a:schemeClr val="accent1">
                  <a:lumMod val="50000"/>
                  <a:alpha val="90000"/>
                </a:schemeClr>
              </a:gs>
            </a:gsLst>
            <a:lin ang="3600000" scaled="0"/>
          </a:gradFill>
        </p:spPr>
        <p:txBody>
          <a:bodyPr lIns="72000" tIns="180000" rIns="180000" bIns="0" anchor="t"/>
          <a:lstStyle>
            <a:lvl1pPr algn="r">
              <a:lnSpc>
                <a:spcPts val="4700"/>
              </a:lnSpc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segue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48971" y="4479264"/>
            <a:ext cx="2851629" cy="749534"/>
          </a:xfrm>
          <a:solidFill>
            <a:schemeClr val="tx1">
              <a:alpha val="80000"/>
            </a:schemeClr>
          </a:solidFill>
          <a:ln>
            <a:gradFill>
              <a:gsLst>
                <a:gs pos="0">
                  <a:schemeClr val="tx1">
                    <a:lumMod val="75000"/>
                    <a:lumOff val="25000"/>
                  </a:schemeClr>
                </a:gs>
                <a:gs pos="100000">
                  <a:schemeClr val="accent1"/>
                </a:gs>
              </a:gsLst>
              <a:lin ang="10800000" scaled="0"/>
            </a:gradFill>
          </a:ln>
        </p:spPr>
        <p:txBody>
          <a:bodyPr tIns="144000" rIns="180000"/>
          <a:lstStyle>
            <a:lvl1pPr marL="0" indent="0" algn="r">
              <a:buNone/>
              <a:defRPr sz="18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B24018-690B-4552-9994-3F090E16014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4D8B2323-066D-4AC1-9FC8-A06D7E8B581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8758493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B24018-690B-4552-9994-3F090E16014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4D8B2323-066D-4AC1-9FC8-A06D7E8B581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30A9B71-A789-4057-B729-15D78CF34E0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55601" y="3263898"/>
            <a:ext cx="4840085" cy="1626013"/>
          </a:xfrm>
          <a:gradFill>
            <a:gsLst>
              <a:gs pos="0">
                <a:schemeClr val="tx1">
                  <a:lumMod val="75000"/>
                  <a:lumOff val="25000"/>
                  <a:alpha val="70000"/>
                </a:schemeClr>
              </a:gs>
              <a:gs pos="80000">
                <a:schemeClr val="tx1"/>
              </a:gs>
            </a:gsLst>
            <a:lin ang="3600000" scaled="0"/>
          </a:gradFill>
        </p:spPr>
        <p:txBody>
          <a:bodyPr lIns="72000" rIns="180000" bIns="180000" anchor="b"/>
          <a:lstStyle>
            <a:lvl1pPr algn="r">
              <a:lnSpc>
                <a:spcPts val="4700"/>
              </a:lnSpc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Slide Title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4EF269EA-6AE9-449D-BE5A-03758EA88D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55601" y="4889910"/>
            <a:ext cx="4840085" cy="816077"/>
          </a:xfrm>
          <a:solidFill>
            <a:schemeClr val="tx1">
              <a:alpha val="80000"/>
            </a:schemeClr>
          </a:solidFill>
          <a:ln>
            <a:gradFill>
              <a:gsLst>
                <a:gs pos="0">
                  <a:schemeClr val="tx1">
                    <a:lumMod val="75000"/>
                    <a:lumOff val="25000"/>
                  </a:schemeClr>
                </a:gs>
                <a:gs pos="100000">
                  <a:schemeClr val="accent1"/>
                </a:gs>
              </a:gsLst>
              <a:lin ang="0" scaled="0"/>
            </a:gradFill>
          </a:ln>
        </p:spPr>
        <p:txBody>
          <a:bodyPr vert="horz" lIns="0" tIns="144000" rIns="91440" bIns="0" rtlCol="0">
            <a:noAutofit/>
          </a:bodyPr>
          <a:lstStyle>
            <a:lvl1pPr marL="0" indent="0" algn="r">
              <a:buNone/>
              <a:defRPr lang="en-US" baseline="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266700" lvl="0" indent="-266700" algn="r"/>
            <a:r>
              <a:rPr lang="en-US" noProof="0"/>
              <a:t>Click to edit Master text styles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A473F491-E8FD-4CBC-84E6-5139D5161A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8" y="651641"/>
            <a:ext cx="5472001" cy="5054346"/>
          </a:xfrm>
        </p:spPr>
        <p:txBody>
          <a:bodyPr anchor="b" anchorCtr="0"/>
          <a:lstStyle>
            <a:lvl1pPr>
              <a:defRPr sz="2000">
                <a:solidFill>
                  <a:schemeClr val="bg1">
                    <a:lumMod val="75000"/>
                  </a:schemeClr>
                </a:solidFill>
              </a:defRPr>
            </a:lvl1pPr>
            <a:lvl2pPr>
              <a:defRPr sz="1800">
                <a:solidFill>
                  <a:schemeClr val="bg1">
                    <a:lumMod val="75000"/>
                  </a:schemeClr>
                </a:solidFill>
              </a:defRPr>
            </a:lvl2pPr>
            <a:lvl3pPr>
              <a:defRPr sz="1600">
                <a:solidFill>
                  <a:schemeClr val="bg1">
                    <a:lumMod val="75000"/>
                  </a:schemeClr>
                </a:solidFill>
              </a:defRPr>
            </a:lvl3pPr>
            <a:lvl4pPr>
              <a:defRPr sz="1400">
                <a:solidFill>
                  <a:schemeClr val="bg1">
                    <a:lumMod val="75000"/>
                  </a:schemeClr>
                </a:solidFill>
              </a:defRPr>
            </a:lvl4pPr>
            <a:lvl5pPr>
              <a:defRPr sz="1400">
                <a:solidFill>
                  <a:schemeClr val="bg1">
                    <a:lumMod val="75000"/>
                  </a:schemeClr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678833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B24018-690B-4552-9994-3F090E16014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4D8B2323-066D-4AC1-9FC8-A06D7E8B581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30A9B71-A789-4057-B729-15D78CF34E0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55601" y="3263898"/>
            <a:ext cx="4840085" cy="1626013"/>
          </a:xfrm>
          <a:gradFill>
            <a:gsLst>
              <a:gs pos="0">
                <a:schemeClr val="tx1">
                  <a:lumMod val="75000"/>
                  <a:lumOff val="25000"/>
                  <a:alpha val="70000"/>
                </a:schemeClr>
              </a:gs>
              <a:gs pos="80000">
                <a:schemeClr val="tx1"/>
              </a:gs>
            </a:gsLst>
            <a:lin ang="3600000" scaled="0"/>
          </a:gradFill>
        </p:spPr>
        <p:txBody>
          <a:bodyPr lIns="72000" rIns="180000" bIns="180000" anchor="b"/>
          <a:lstStyle>
            <a:lvl1pPr algn="r">
              <a:lnSpc>
                <a:spcPts val="4700"/>
              </a:lnSpc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Slide Title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AC12A5E3-4178-4927-9321-CCDE04B7D2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55601" y="4889911"/>
            <a:ext cx="4840085" cy="816076"/>
          </a:xfrm>
          <a:solidFill>
            <a:schemeClr val="tx1">
              <a:alpha val="80000"/>
            </a:schemeClr>
          </a:solidFill>
          <a:ln>
            <a:gradFill>
              <a:gsLst>
                <a:gs pos="0">
                  <a:schemeClr val="tx1">
                    <a:lumMod val="75000"/>
                    <a:lumOff val="25000"/>
                  </a:schemeClr>
                </a:gs>
                <a:gs pos="100000">
                  <a:schemeClr val="accent1"/>
                </a:gs>
              </a:gsLst>
              <a:lin ang="0" scaled="0"/>
            </a:gradFill>
          </a:ln>
        </p:spPr>
        <p:txBody>
          <a:bodyPr vert="horz" lIns="0" tIns="144000" rIns="91440" bIns="0" rtlCol="0">
            <a:noAutofit/>
          </a:bodyPr>
          <a:lstStyle>
            <a:lvl1pPr marL="0" indent="0" algn="r">
              <a:buNone/>
              <a:defRPr lang="en-US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266700" lvl="0" indent="-266700" algn="r"/>
            <a:r>
              <a:rPr lang="en-US" noProof="0"/>
              <a:t>Click to edit Master text styles</a:t>
            </a:r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73C2D913-09CE-4035-84E6-3144961151C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5997" y="651641"/>
            <a:ext cx="5472002" cy="505434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6263140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CCB8C2-B6A2-4C69-8D3A-57420A034BA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87D291-05F0-4DD7-A728-945B6C9F2382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61A6105F-5309-4A56-AAF2-8D4A0477F0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058552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>
            <a:extLst>
              <a:ext uri="{FF2B5EF4-FFF2-40B4-BE49-F238E27FC236}">
                <a16:creationId xmlns:a16="http://schemas.microsoft.com/office/drawing/2014/main" id="{F6E7EBFD-F776-4FA5-B67B-AEAB104C7125}"/>
              </a:ext>
            </a:extLst>
          </p:cNvPr>
          <p:cNvSpPr/>
          <p:nvPr userDrawn="1"/>
        </p:nvSpPr>
        <p:spPr>
          <a:xfrm>
            <a:off x="8418576" y="4907280"/>
            <a:ext cx="1554480" cy="1103376"/>
          </a:xfrm>
          <a:prstGeom prst="ellipse">
            <a:avLst/>
          </a:prstGeom>
          <a:noFill/>
          <a:ln>
            <a:noFill/>
          </a:ln>
        </p:spPr>
        <p:txBody>
          <a:bodyPr vert="horz" lIns="72000" tIns="180000" rIns="180000" bIns="0" rtlCol="0" anchor="t">
            <a:noAutofit/>
          </a:bodyPr>
          <a:lstStyle/>
          <a:p>
            <a:pPr algn="r">
              <a:lnSpc>
                <a:spcPts val="4700"/>
              </a:lnSpc>
              <a:spcBef>
                <a:spcPct val="0"/>
              </a:spcBef>
            </a:pPr>
            <a:endParaRPr lang="en-US" sz="4500" noProof="0" dirty="0">
              <a:solidFill>
                <a:schemeClr val="bg1"/>
              </a:solidFill>
              <a:latin typeface="Rockwell" panose="02060603020205020403" pitchFamily="18" charset="0"/>
              <a:ea typeface="+mj-ea"/>
              <a:cs typeface="+mj-cs"/>
            </a:endParaRPr>
          </a:p>
        </p:txBody>
      </p:sp>
      <p:sp>
        <p:nvSpPr>
          <p:cNvPr id="9" name="Picture Placeholder 1">
            <a:extLst>
              <a:ext uri="{FF2B5EF4-FFF2-40B4-BE49-F238E27FC236}">
                <a16:creationId xmlns:a16="http://schemas.microsoft.com/office/drawing/2014/main" id="{837F9836-5B23-424D-8C60-AC02A8512A4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44000" y="144000"/>
            <a:ext cx="11905200" cy="6060155"/>
          </a:xfrm>
          <a:solidFill>
            <a:schemeClr val="tx1"/>
          </a:solidFill>
        </p:spPr>
        <p:txBody>
          <a:bodyPr lIns="0" rIns="1764000" anchor="ctr"/>
          <a:lstStyle>
            <a:lvl1pPr marL="0" indent="0" algn="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&amp; Drop your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79100" y="804500"/>
            <a:ext cx="4416588" cy="3818712"/>
          </a:xfrm>
          <a:gradFill>
            <a:gsLst>
              <a:gs pos="0">
                <a:schemeClr val="tx1">
                  <a:lumMod val="75000"/>
                  <a:lumOff val="25000"/>
                  <a:alpha val="70000"/>
                </a:schemeClr>
              </a:gs>
              <a:gs pos="80000">
                <a:schemeClr val="tx1"/>
              </a:gs>
            </a:gsLst>
            <a:lin ang="3600000" scaled="0"/>
          </a:gradFill>
        </p:spPr>
        <p:txBody>
          <a:bodyPr lIns="72000" rIns="180000" bIns="180000" anchor="b"/>
          <a:lstStyle>
            <a:lvl1pPr algn="r">
              <a:lnSpc>
                <a:spcPts val="4700"/>
              </a:lnSpc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segue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79099" y="4623212"/>
            <a:ext cx="4416587" cy="816075"/>
          </a:xfrm>
          <a:solidFill>
            <a:schemeClr val="tx1">
              <a:alpha val="80000"/>
            </a:schemeClr>
          </a:solidFill>
          <a:ln>
            <a:gradFill>
              <a:gsLst>
                <a:gs pos="0">
                  <a:schemeClr val="tx1">
                    <a:lumMod val="75000"/>
                    <a:lumOff val="25000"/>
                  </a:schemeClr>
                </a:gs>
                <a:gs pos="100000">
                  <a:schemeClr val="accent1"/>
                </a:gs>
              </a:gsLst>
              <a:lin ang="0" scaled="0"/>
            </a:gradFill>
          </a:ln>
        </p:spPr>
        <p:txBody>
          <a:bodyPr tIns="144000" rIns="180000"/>
          <a:lstStyle>
            <a:lvl1pPr marL="0" indent="0" algn="r">
              <a:buNone/>
              <a:defRPr sz="18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B24018-690B-4552-9994-3F090E16014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4D8B2323-066D-4AC1-9FC8-A06D7E8B581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901C03F-F087-4546-A9C3-5B5B81E3BD7B}"/>
              </a:ext>
            </a:extLst>
          </p:cNvPr>
          <p:cNvSpPr/>
          <p:nvPr userDrawn="1"/>
        </p:nvSpPr>
        <p:spPr>
          <a:xfrm>
            <a:off x="8266176" y="4754880"/>
            <a:ext cx="274320" cy="292608"/>
          </a:xfrm>
          <a:prstGeom prst="ellipse">
            <a:avLst/>
          </a:prstGeom>
          <a:noFill/>
          <a:ln>
            <a:noFill/>
          </a:ln>
        </p:spPr>
        <p:txBody>
          <a:bodyPr vert="horz" lIns="72000" tIns="180000" rIns="180000" bIns="0" rtlCol="0" anchor="t">
            <a:noAutofit/>
          </a:bodyPr>
          <a:lstStyle/>
          <a:p>
            <a:pPr algn="r">
              <a:lnSpc>
                <a:spcPts val="4700"/>
              </a:lnSpc>
              <a:spcBef>
                <a:spcPct val="0"/>
              </a:spcBef>
            </a:pPr>
            <a:endParaRPr lang="en-US" sz="4500" noProof="0" dirty="0">
              <a:solidFill>
                <a:schemeClr val="bg1"/>
              </a:solidFill>
              <a:latin typeface="Rockwell" panose="02060603020205020403" pitchFamily="18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89205140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CCB8C2-B6A2-4C69-8D3A-57420A034BA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87D291-05F0-4DD7-A728-945B6C9F2382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61A6105F-5309-4A56-AAF2-8D4A0477F0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F9F7BF0-5084-45F6-AF52-A3013D439469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2718816" y="2673350"/>
            <a:ext cx="6754368" cy="1511300"/>
          </a:xfrm>
        </p:spPr>
        <p:txBody>
          <a:bodyPr anchor="ctr"/>
          <a:lstStyle>
            <a:lvl1pPr marL="0" indent="0" algn="ctr">
              <a:buNone/>
              <a:defRPr sz="4000"/>
            </a:lvl1pPr>
            <a:lvl2pPr marL="266700" indent="0">
              <a:buNone/>
              <a:defRPr/>
            </a:lvl2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954439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6D0504D-4610-4E9E-A2DB-8B701F044BB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DA9BE28-009E-4D88-9951-81B453F75A4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1397670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11">
            <a:extLst>
              <a:ext uri="{FF2B5EF4-FFF2-40B4-BE49-F238E27FC236}">
                <a16:creationId xmlns:a16="http://schemas.microsoft.com/office/drawing/2014/main" id="{1AB7A8BA-0531-4A37-BB60-9E1CA4764B40}"/>
              </a:ext>
            </a:extLst>
          </p:cNvPr>
          <p:cNvSpPr/>
          <p:nvPr userDrawn="1"/>
        </p:nvSpPr>
        <p:spPr>
          <a:xfrm>
            <a:off x="1450848" y="653845"/>
            <a:ext cx="2657856" cy="2450592"/>
          </a:xfrm>
          <a:prstGeom prst="ellipse">
            <a:avLst/>
          </a:prstGeom>
          <a:noFill/>
          <a:ln>
            <a:noFill/>
          </a:ln>
        </p:spPr>
        <p:txBody>
          <a:bodyPr vert="horz" lIns="72000" tIns="180000" rIns="180000" bIns="0" rtlCol="0" anchor="t">
            <a:noAutofit/>
          </a:bodyPr>
          <a:lstStyle/>
          <a:p>
            <a:pPr algn="r">
              <a:lnSpc>
                <a:spcPts val="4700"/>
              </a:lnSpc>
              <a:spcBef>
                <a:spcPct val="0"/>
              </a:spcBef>
            </a:pPr>
            <a:endParaRPr lang="en-US" sz="4500" noProof="0" dirty="0">
              <a:solidFill>
                <a:schemeClr val="bg1"/>
              </a:solidFill>
              <a:latin typeface="Rockwell" panose="02060603020205020403" pitchFamily="18" charset="0"/>
              <a:ea typeface="+mj-ea"/>
              <a:cs typeface="+mj-cs"/>
            </a:endParaRPr>
          </a:p>
        </p:txBody>
      </p:sp>
      <p:sp>
        <p:nvSpPr>
          <p:cNvPr id="9" name="Picture Placeholder 1">
            <a:extLst>
              <a:ext uri="{FF2B5EF4-FFF2-40B4-BE49-F238E27FC236}">
                <a16:creationId xmlns:a16="http://schemas.microsoft.com/office/drawing/2014/main" id="{837F9836-5B23-424D-8C60-AC02A8512A4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44000" y="144000"/>
            <a:ext cx="11905200" cy="6060155"/>
          </a:xfrm>
          <a:solidFill>
            <a:schemeClr val="tx1"/>
          </a:solidFill>
        </p:spPr>
        <p:txBody>
          <a:bodyPr lIns="0" tIns="180000" rIns="0" anchor="t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&amp; Drop your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43600" y="2438399"/>
            <a:ext cx="5385600" cy="3044399"/>
          </a:xfrm>
          <a:gradFill>
            <a:gsLst>
              <a:gs pos="83186">
                <a:schemeClr val="tx1"/>
              </a:gs>
              <a:gs pos="0">
                <a:schemeClr val="accent1">
                  <a:alpha val="50000"/>
                </a:schemeClr>
              </a:gs>
              <a:gs pos="46000">
                <a:schemeClr val="accent1">
                  <a:lumMod val="50000"/>
                  <a:alpha val="90000"/>
                </a:schemeClr>
              </a:gs>
            </a:gsLst>
            <a:lin ang="3600000" scaled="0"/>
          </a:gradFill>
        </p:spPr>
        <p:txBody>
          <a:bodyPr lIns="72000" tIns="180000" rIns="180000" bIns="0" anchor="t"/>
          <a:lstStyle>
            <a:lvl1pPr algn="r">
              <a:lnSpc>
                <a:spcPts val="4700"/>
              </a:lnSpc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segue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48971" y="4479264"/>
            <a:ext cx="2851629" cy="749534"/>
          </a:xfrm>
          <a:solidFill>
            <a:schemeClr val="tx1">
              <a:alpha val="80000"/>
            </a:schemeClr>
          </a:solidFill>
          <a:ln>
            <a:gradFill>
              <a:gsLst>
                <a:gs pos="0">
                  <a:schemeClr val="tx1">
                    <a:lumMod val="75000"/>
                    <a:lumOff val="25000"/>
                  </a:schemeClr>
                </a:gs>
                <a:gs pos="100000">
                  <a:schemeClr val="accent1"/>
                </a:gs>
              </a:gsLst>
              <a:lin ang="10800000" scaled="0"/>
            </a:gradFill>
          </a:ln>
        </p:spPr>
        <p:txBody>
          <a:bodyPr tIns="144000" rIns="180000"/>
          <a:lstStyle>
            <a:lvl1pPr marL="0" indent="0" algn="r">
              <a:buNone/>
              <a:defRPr sz="18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B24018-690B-4552-9994-3F090E16014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4D8B2323-066D-4AC1-9FC8-A06D7E8B581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0268157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hot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10">
            <a:extLst>
              <a:ext uri="{FF2B5EF4-FFF2-40B4-BE49-F238E27FC236}">
                <a16:creationId xmlns:a16="http://schemas.microsoft.com/office/drawing/2014/main" id="{FE842FA8-E742-4FD8-BFA1-7B8A13828E76}"/>
              </a:ext>
            </a:extLst>
          </p:cNvPr>
          <p:cNvSpPr/>
          <p:nvPr userDrawn="1"/>
        </p:nvSpPr>
        <p:spPr>
          <a:xfrm>
            <a:off x="8418576" y="4907280"/>
            <a:ext cx="274320" cy="292608"/>
          </a:xfrm>
          <a:prstGeom prst="ellipse">
            <a:avLst/>
          </a:prstGeom>
          <a:noFill/>
          <a:ln>
            <a:noFill/>
          </a:ln>
        </p:spPr>
        <p:txBody>
          <a:bodyPr vert="horz" lIns="72000" tIns="180000" rIns="180000" bIns="0" rtlCol="0" anchor="t">
            <a:noAutofit/>
          </a:bodyPr>
          <a:lstStyle/>
          <a:p>
            <a:pPr algn="r">
              <a:lnSpc>
                <a:spcPts val="4700"/>
              </a:lnSpc>
              <a:spcBef>
                <a:spcPct val="0"/>
              </a:spcBef>
            </a:pPr>
            <a:endParaRPr lang="en-US" sz="4500" noProof="0" dirty="0">
              <a:solidFill>
                <a:schemeClr val="bg1"/>
              </a:solidFill>
              <a:latin typeface="Rockwell" panose="02060603020205020403" pitchFamily="18" charset="0"/>
              <a:ea typeface="+mj-ea"/>
              <a:cs typeface="+mj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3F5D8CC-DBBC-4E65-A552-C98514F1E2F9}"/>
              </a:ext>
            </a:extLst>
          </p:cNvPr>
          <p:cNvSpPr/>
          <p:nvPr userDrawn="1"/>
        </p:nvSpPr>
        <p:spPr>
          <a:xfrm>
            <a:off x="8266176" y="4754880"/>
            <a:ext cx="274320" cy="292608"/>
          </a:xfrm>
          <a:prstGeom prst="ellipse">
            <a:avLst/>
          </a:prstGeom>
          <a:noFill/>
          <a:ln>
            <a:noFill/>
          </a:ln>
        </p:spPr>
        <p:txBody>
          <a:bodyPr vert="horz" lIns="72000" tIns="180000" rIns="180000" bIns="0" rtlCol="0" anchor="t">
            <a:noAutofit/>
          </a:bodyPr>
          <a:lstStyle/>
          <a:p>
            <a:pPr algn="r">
              <a:lnSpc>
                <a:spcPts val="4700"/>
              </a:lnSpc>
              <a:spcBef>
                <a:spcPct val="0"/>
              </a:spcBef>
            </a:pPr>
            <a:endParaRPr lang="en-US" sz="4500" noProof="0" dirty="0">
              <a:solidFill>
                <a:schemeClr val="bg1"/>
              </a:solidFill>
              <a:latin typeface="Rockwell" panose="02060603020205020403" pitchFamily="18" charset="0"/>
              <a:ea typeface="+mj-ea"/>
              <a:cs typeface="+mj-cs"/>
            </a:endParaRPr>
          </a:p>
        </p:txBody>
      </p:sp>
      <p:sp>
        <p:nvSpPr>
          <p:cNvPr id="9" name="Picture Placeholder 1">
            <a:extLst>
              <a:ext uri="{FF2B5EF4-FFF2-40B4-BE49-F238E27FC236}">
                <a16:creationId xmlns:a16="http://schemas.microsoft.com/office/drawing/2014/main" id="{837F9836-5B23-424D-8C60-AC02A8512A4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769100" y="144000"/>
            <a:ext cx="5280100" cy="6048000"/>
          </a:xfrm>
          <a:solidFill>
            <a:schemeClr val="tx1"/>
          </a:solidFill>
        </p:spPr>
        <p:txBody>
          <a:bodyPr lIns="0" tIns="180000" rIns="0" anchor="t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&amp; Drop your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493000" y="2438399"/>
            <a:ext cx="3836200" cy="3044399"/>
          </a:xfrm>
          <a:gradFill>
            <a:gsLst>
              <a:gs pos="83186">
                <a:schemeClr val="tx1"/>
              </a:gs>
              <a:gs pos="0">
                <a:schemeClr val="accent1">
                  <a:alpha val="50000"/>
                </a:schemeClr>
              </a:gs>
              <a:gs pos="46000">
                <a:schemeClr val="accent1">
                  <a:lumMod val="50000"/>
                  <a:alpha val="90000"/>
                </a:schemeClr>
              </a:gs>
            </a:gsLst>
            <a:lin ang="3600000" scaled="0"/>
          </a:gradFill>
        </p:spPr>
        <p:txBody>
          <a:bodyPr lIns="432000" tIns="432000" rIns="72000" bIns="1188000" anchor="t"/>
          <a:lstStyle>
            <a:lvl1pPr algn="l">
              <a:lnSpc>
                <a:spcPts val="4700"/>
              </a:lnSpc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Slide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747000" y="4465176"/>
            <a:ext cx="3372329" cy="774934"/>
          </a:xfrm>
          <a:solidFill>
            <a:schemeClr val="tx1">
              <a:alpha val="80000"/>
            </a:schemeClr>
          </a:solidFill>
          <a:ln>
            <a:gradFill>
              <a:gsLst>
                <a:gs pos="0">
                  <a:schemeClr val="tx1">
                    <a:lumMod val="75000"/>
                    <a:lumOff val="25000"/>
                  </a:schemeClr>
                </a:gs>
                <a:gs pos="100000">
                  <a:schemeClr val="accent1"/>
                </a:gs>
              </a:gsLst>
              <a:lin ang="10800000" scaled="0"/>
            </a:gradFill>
          </a:ln>
        </p:spPr>
        <p:txBody>
          <a:bodyPr lIns="180000" tIns="144000" rIns="0"/>
          <a:lstStyle>
            <a:lvl1pPr marL="0" indent="0" algn="l">
              <a:buNone/>
              <a:defRPr sz="18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23D3924F-A5EC-4141-A191-1A110C406AF7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432000" y="2438399"/>
            <a:ext cx="5472000" cy="3044400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B24018-690B-4552-9994-3F090E16014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4D8B2323-066D-4AC1-9FC8-A06D7E8B581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570814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val 12">
            <a:extLst>
              <a:ext uri="{FF2B5EF4-FFF2-40B4-BE49-F238E27FC236}">
                <a16:creationId xmlns:a16="http://schemas.microsoft.com/office/drawing/2014/main" id="{34827DBE-7690-48BE-8673-ABB67E101D80}"/>
              </a:ext>
            </a:extLst>
          </p:cNvPr>
          <p:cNvSpPr/>
          <p:nvPr userDrawn="1"/>
        </p:nvSpPr>
        <p:spPr>
          <a:xfrm>
            <a:off x="8266176" y="4754880"/>
            <a:ext cx="274320" cy="292608"/>
          </a:xfrm>
          <a:prstGeom prst="ellipse">
            <a:avLst/>
          </a:prstGeom>
          <a:noFill/>
          <a:ln>
            <a:noFill/>
          </a:ln>
        </p:spPr>
        <p:txBody>
          <a:bodyPr vert="horz" lIns="72000" tIns="180000" rIns="180000" bIns="0" rtlCol="0" anchor="t">
            <a:noAutofit/>
          </a:bodyPr>
          <a:lstStyle/>
          <a:p>
            <a:pPr algn="r">
              <a:lnSpc>
                <a:spcPts val="4700"/>
              </a:lnSpc>
              <a:spcBef>
                <a:spcPct val="0"/>
              </a:spcBef>
            </a:pPr>
            <a:endParaRPr lang="en-US" sz="4500" noProof="0" dirty="0">
              <a:solidFill>
                <a:schemeClr val="bg1"/>
              </a:solidFill>
              <a:latin typeface="Rockwell" panose="02060603020205020403" pitchFamily="18" charset="0"/>
              <a:ea typeface="+mj-ea"/>
              <a:cs typeface="+mj-cs"/>
            </a:endParaRPr>
          </a:p>
        </p:txBody>
      </p:sp>
      <p:sp>
        <p:nvSpPr>
          <p:cNvPr id="9" name="Picture Placeholder 1">
            <a:extLst>
              <a:ext uri="{FF2B5EF4-FFF2-40B4-BE49-F238E27FC236}">
                <a16:creationId xmlns:a16="http://schemas.microsoft.com/office/drawing/2014/main" id="{837F9836-5B23-424D-8C60-AC02A8512A4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44000" y="144000"/>
            <a:ext cx="5280100" cy="6060155"/>
          </a:xfrm>
          <a:solidFill>
            <a:schemeClr val="tx1"/>
          </a:solidFill>
        </p:spPr>
        <p:txBody>
          <a:bodyPr lIns="0" tIns="1440000" rIns="0" anchor="t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&amp; Drop your photo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23D3924F-A5EC-4141-A191-1A110C406AF7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6096000" y="3263899"/>
            <a:ext cx="5472000" cy="2442088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B24018-690B-4552-9994-3F090E16014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4D8B2323-066D-4AC1-9FC8-A06D7E8B581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30A9B71-A789-4057-B729-15D78CF34E0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55601" y="3263898"/>
            <a:ext cx="4840085" cy="1626013"/>
          </a:xfrm>
          <a:gradFill>
            <a:gsLst>
              <a:gs pos="0">
                <a:schemeClr val="tx1">
                  <a:lumMod val="75000"/>
                  <a:lumOff val="25000"/>
                  <a:alpha val="70000"/>
                </a:schemeClr>
              </a:gs>
              <a:gs pos="80000">
                <a:schemeClr val="tx1"/>
              </a:gs>
            </a:gsLst>
            <a:lin ang="3600000" scaled="0"/>
          </a:gradFill>
        </p:spPr>
        <p:txBody>
          <a:bodyPr lIns="72000" rIns="180000" bIns="180000" anchor="b"/>
          <a:lstStyle>
            <a:lvl1pPr algn="r">
              <a:lnSpc>
                <a:spcPts val="4700"/>
              </a:lnSpc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Slide Title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499E1708-B7A6-4D6F-9968-5398B335FA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5601" y="4889912"/>
            <a:ext cx="4840085" cy="816075"/>
          </a:xfrm>
          <a:solidFill>
            <a:schemeClr val="tx1">
              <a:alpha val="80000"/>
            </a:schemeClr>
          </a:solidFill>
          <a:ln>
            <a:gradFill>
              <a:gsLst>
                <a:gs pos="0">
                  <a:schemeClr val="tx1">
                    <a:lumMod val="75000"/>
                    <a:lumOff val="25000"/>
                  </a:schemeClr>
                </a:gs>
                <a:gs pos="100000">
                  <a:schemeClr val="accent1"/>
                </a:gs>
              </a:gsLst>
              <a:lin ang="0" scaled="0"/>
            </a:gradFill>
          </a:ln>
        </p:spPr>
        <p:txBody>
          <a:bodyPr tIns="144000" rIns="180000"/>
          <a:lstStyle>
            <a:lvl1pPr marL="0" indent="0" algn="r">
              <a:buNone/>
              <a:defRPr sz="18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7752911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>
            <a:extLst>
              <a:ext uri="{FF2B5EF4-FFF2-40B4-BE49-F238E27FC236}">
                <a16:creationId xmlns:a16="http://schemas.microsoft.com/office/drawing/2014/main" id="{EDE35ADD-8A62-4F35-950B-EA0CC678DE64}"/>
              </a:ext>
            </a:extLst>
          </p:cNvPr>
          <p:cNvSpPr/>
          <p:nvPr userDrawn="1"/>
        </p:nvSpPr>
        <p:spPr>
          <a:xfrm>
            <a:off x="8266176" y="4754880"/>
            <a:ext cx="274320" cy="292608"/>
          </a:xfrm>
          <a:prstGeom prst="ellipse">
            <a:avLst/>
          </a:prstGeom>
          <a:noFill/>
          <a:ln>
            <a:noFill/>
          </a:ln>
        </p:spPr>
        <p:txBody>
          <a:bodyPr vert="horz" lIns="72000" tIns="180000" rIns="180000" bIns="0" rtlCol="0" anchor="t">
            <a:noAutofit/>
          </a:bodyPr>
          <a:lstStyle/>
          <a:p>
            <a:pPr algn="r">
              <a:lnSpc>
                <a:spcPts val="4700"/>
              </a:lnSpc>
              <a:spcBef>
                <a:spcPct val="0"/>
              </a:spcBef>
            </a:pPr>
            <a:endParaRPr lang="en-US" sz="4500" noProof="0" dirty="0">
              <a:solidFill>
                <a:schemeClr val="bg1"/>
              </a:solidFill>
              <a:latin typeface="Rockwell" panose="02060603020205020403" pitchFamily="18" charset="0"/>
              <a:ea typeface="+mj-ea"/>
              <a:cs typeface="+mj-cs"/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10727B06-56A8-44A2-B6C2-9ED183D107F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/>
          <a:lstStyle>
            <a:lvl1pPr marL="0" indent="0"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CCB8C2-B6A2-4C69-8D3A-57420A034BA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87D291-05F0-4DD7-A728-945B6C9F2382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61A6105F-5309-4A56-AAF2-8D4A0477F0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7DBAC9A-28A2-405B-8B7E-9BE425F51354}"/>
              </a:ext>
            </a:extLst>
          </p:cNvPr>
          <p:cNvSpPr>
            <a:spLocks noGrp="1"/>
          </p:cNvSpPr>
          <p:nvPr>
            <p:ph idx="34"/>
          </p:nvPr>
        </p:nvSpPr>
        <p:spPr>
          <a:xfrm>
            <a:off x="431999" y="1512000"/>
            <a:ext cx="11339999" cy="4377523"/>
          </a:xfr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  <a:lvl2pPr>
              <a:defRPr>
                <a:solidFill>
                  <a:schemeClr val="bg1">
                    <a:lumMod val="75000"/>
                  </a:schemeClr>
                </a:solidFill>
              </a:defRPr>
            </a:lvl2pPr>
            <a:lvl3pPr>
              <a:defRPr>
                <a:solidFill>
                  <a:schemeClr val="bg1">
                    <a:lumMod val="75000"/>
                  </a:schemeClr>
                </a:solidFill>
              </a:defRPr>
            </a:lvl3pPr>
            <a:lvl4pPr>
              <a:defRPr>
                <a:solidFill>
                  <a:schemeClr val="bg1">
                    <a:lumMod val="75000"/>
                  </a:schemeClr>
                </a:solidFill>
              </a:defRPr>
            </a:lvl4pPr>
            <a:lvl5pPr>
              <a:defRPr>
                <a:solidFill>
                  <a:schemeClr val="bg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36715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2">
            <a:extLst>
              <a:ext uri="{FF2B5EF4-FFF2-40B4-BE49-F238E27FC236}">
                <a16:creationId xmlns:a16="http://schemas.microsoft.com/office/drawing/2014/main" id="{E4633398-8EC3-417B-BEA6-101D8F22467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/>
          <a:lstStyle>
            <a:lvl1pPr marL="0" indent="0"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3" name="Comparison Left Placeholder 1">
            <a:extLst>
              <a:ext uri="{FF2B5EF4-FFF2-40B4-BE49-F238E27FC236}">
                <a16:creationId xmlns:a16="http://schemas.microsoft.com/office/drawing/2014/main" id="{9322B50D-6A7D-41C6-BA57-613BC231DF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1515834"/>
            <a:ext cx="5472000" cy="360000"/>
          </a:xfrm>
        </p:spPr>
        <p:txBody>
          <a:bodyPr anchor="t"/>
          <a:lstStyle>
            <a:lvl1pPr marL="0" indent="0">
              <a:buNone/>
              <a:defRPr sz="2400" b="0">
                <a:solidFill>
                  <a:schemeClr val="bg1">
                    <a:lumMod val="7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FD584DA-F775-47B8-A1D7-6556AD5FCB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2000" y="2023668"/>
            <a:ext cx="5472000" cy="4168332"/>
          </a:xfr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  <a:lvl2pPr>
              <a:defRPr>
                <a:solidFill>
                  <a:schemeClr val="bg1">
                    <a:lumMod val="75000"/>
                  </a:schemeClr>
                </a:solidFill>
              </a:defRPr>
            </a:lvl2pPr>
            <a:lvl3pPr>
              <a:defRPr>
                <a:solidFill>
                  <a:schemeClr val="bg1">
                    <a:lumMod val="75000"/>
                  </a:schemeClr>
                </a:solidFill>
              </a:defRPr>
            </a:lvl3pPr>
            <a:lvl4pPr>
              <a:defRPr>
                <a:solidFill>
                  <a:schemeClr val="bg1">
                    <a:lumMod val="75000"/>
                  </a:schemeClr>
                </a:solidFill>
              </a:defRPr>
            </a:lvl4pPr>
            <a:lvl5pPr>
              <a:defRPr>
                <a:solidFill>
                  <a:schemeClr val="bg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2" name="Comparison Left Placeholder 2">
            <a:extLst>
              <a:ext uri="{FF2B5EF4-FFF2-40B4-BE49-F238E27FC236}">
                <a16:creationId xmlns:a16="http://schemas.microsoft.com/office/drawing/2014/main" id="{78A963F8-6F6E-440E-B3B3-DDE13C083A3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00000" y="1516359"/>
            <a:ext cx="5472000" cy="358775"/>
          </a:xfrm>
        </p:spPr>
        <p:txBody>
          <a:bodyPr/>
          <a:lstStyle>
            <a:lvl1pPr marL="0" indent="0">
              <a:buNone/>
              <a:defRPr sz="2400" b="0">
                <a:solidFill>
                  <a:schemeClr val="bg1">
                    <a:lumMod val="7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DF0A5256-B267-47DA-858A-0F3867CB613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99887" y="2020359"/>
            <a:ext cx="5472113" cy="4170891"/>
          </a:xfr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  <a:lvl2pPr>
              <a:defRPr>
                <a:solidFill>
                  <a:schemeClr val="bg1">
                    <a:lumMod val="75000"/>
                  </a:schemeClr>
                </a:solidFill>
              </a:defRPr>
            </a:lvl2pPr>
            <a:lvl3pPr>
              <a:defRPr>
                <a:solidFill>
                  <a:schemeClr val="bg1">
                    <a:lumMod val="75000"/>
                  </a:schemeClr>
                </a:solidFill>
              </a:defRPr>
            </a:lvl3pPr>
            <a:lvl4pPr>
              <a:defRPr>
                <a:solidFill>
                  <a:schemeClr val="bg1">
                    <a:lumMod val="75000"/>
                  </a:schemeClr>
                </a:solidFill>
              </a:defRPr>
            </a:lvl4pPr>
            <a:lvl5pPr>
              <a:defRPr>
                <a:solidFill>
                  <a:schemeClr val="bg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6B8F99-FAB0-4B33-87ED-9FF46D11A90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8FD215-79E5-48E4-95DB-2C5E5A1F8E8F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DF905B34-4C18-4A8D-8167-57B7BF03DE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099557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6">
            <a:extLst>
              <a:ext uri="{FF2B5EF4-FFF2-40B4-BE49-F238E27FC236}">
                <a16:creationId xmlns:a16="http://schemas.microsoft.com/office/drawing/2014/main" id="{FDA3C530-12F9-48FC-BC5E-D34BDC504BC6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144000" y="143999"/>
            <a:ext cx="11905200" cy="6047999"/>
          </a:xfrm>
          <a:solidFill>
            <a:schemeClr val="tx1"/>
          </a:solidFill>
        </p:spPr>
        <p:txBody>
          <a:bodyPr lIns="0" rIns="0" anchor="ctr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&amp; Drop your photo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64900" y="4910452"/>
            <a:ext cx="4101900" cy="773546"/>
          </a:xfrm>
          <a:solidFill>
            <a:schemeClr val="bg1">
              <a:lumMod val="95000"/>
            </a:schemeClr>
          </a:solidFill>
        </p:spPr>
        <p:txBody>
          <a:bodyPr lIns="180000" tIns="72000" rIns="180000" anchor="t"/>
          <a:lstStyle>
            <a:lvl1pPr marL="0" indent="0">
              <a:buNone/>
              <a:defRPr>
                <a:solidFill>
                  <a:schemeClr val="tx1"/>
                </a:solidFill>
                <a:latin typeface="+mj-lt"/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Enter your caption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EC14527-4DF5-4A98-AE66-C80F3B8E6D2E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B05C513-FBE3-4BA7-9084-69899356E5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877846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1">
            <a:extLst>
              <a:ext uri="{FF2B5EF4-FFF2-40B4-BE49-F238E27FC236}">
                <a16:creationId xmlns:a16="http://schemas.microsoft.com/office/drawing/2014/main" id="{837F9836-5B23-424D-8C60-AC02A8512A4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44000" y="144000"/>
            <a:ext cx="11905200" cy="6570000"/>
          </a:xfrm>
          <a:solidFill>
            <a:schemeClr val="tx1"/>
          </a:solidFill>
        </p:spPr>
        <p:txBody>
          <a:bodyPr lIns="1764000" rIns="0" anchor="ctr"/>
          <a:lstStyle>
            <a:lvl1pPr marL="0" indent="0" algn="l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&amp; Drop your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415412" y="360000"/>
            <a:ext cx="4416588" cy="4716572"/>
          </a:xfrm>
          <a:gradFill>
            <a:gsLst>
              <a:gs pos="0">
                <a:schemeClr val="tx1">
                  <a:lumMod val="75000"/>
                  <a:lumOff val="25000"/>
                  <a:alpha val="70000"/>
                </a:schemeClr>
              </a:gs>
              <a:gs pos="80000">
                <a:schemeClr val="tx1"/>
              </a:gs>
            </a:gsLst>
            <a:lin ang="3600000" scaled="0"/>
          </a:gradFill>
        </p:spPr>
        <p:txBody>
          <a:bodyPr lIns="72000" rIns="180000" bIns="180000" anchor="b"/>
          <a:lstStyle>
            <a:lvl1pPr algn="r">
              <a:lnSpc>
                <a:spcPts val="4700"/>
              </a:lnSpc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Thank You</a:t>
            </a:r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415413" y="5076572"/>
            <a:ext cx="4416587" cy="1421429"/>
          </a:xfrm>
          <a:solidFill>
            <a:schemeClr val="tx1">
              <a:alpha val="80000"/>
            </a:schemeClr>
          </a:solidFill>
          <a:ln>
            <a:gradFill>
              <a:gsLst>
                <a:gs pos="0">
                  <a:schemeClr val="tx1">
                    <a:lumMod val="75000"/>
                    <a:lumOff val="25000"/>
                  </a:schemeClr>
                </a:gs>
                <a:gs pos="100000">
                  <a:schemeClr val="accent1"/>
                </a:gs>
              </a:gsLst>
              <a:lin ang="0" scaled="0"/>
            </a:gradFill>
          </a:ln>
        </p:spPr>
        <p:txBody>
          <a:bodyPr tIns="144000" rIns="468000"/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.</a:t>
            </a:r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CEB7A85F-8707-4B62-B299-F53931B8617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948708" y="5540135"/>
            <a:ext cx="3396887" cy="196707"/>
          </a:xfrm>
        </p:spPr>
        <p:txBody>
          <a:bodyPr/>
          <a:lstStyle>
            <a:lvl1pPr marL="0" indent="0" algn="r">
              <a:buNone/>
              <a:defRPr sz="1400">
                <a:solidFill>
                  <a:schemeClr val="bg1">
                    <a:lumMod val="75000"/>
                  </a:schemeClr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Phone Number</a:t>
            </a:r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BA4C7E3C-7C17-46E9-928A-D3D505EEAAE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948708" y="5809779"/>
            <a:ext cx="3396887" cy="196707"/>
          </a:xfrm>
        </p:spPr>
        <p:txBody>
          <a:bodyPr/>
          <a:lstStyle>
            <a:lvl1pPr marL="0" indent="0" algn="r">
              <a:buNone/>
              <a:defRPr sz="1400">
                <a:solidFill>
                  <a:schemeClr val="bg1">
                    <a:lumMod val="75000"/>
                  </a:schemeClr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Email or Social Media Handle</a:t>
            </a:r>
          </a:p>
        </p:txBody>
      </p:sp>
      <p:sp>
        <p:nvSpPr>
          <p:cNvPr id="22" name="Text Placeholder 8">
            <a:extLst>
              <a:ext uri="{FF2B5EF4-FFF2-40B4-BE49-F238E27FC236}">
                <a16:creationId xmlns:a16="http://schemas.microsoft.com/office/drawing/2014/main" id="{6ADD6EB2-7D8E-4991-87A6-02723731EBE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48708" y="6079423"/>
            <a:ext cx="3396887" cy="196707"/>
          </a:xfrm>
        </p:spPr>
        <p:txBody>
          <a:bodyPr/>
          <a:lstStyle>
            <a:lvl1pPr marL="0" indent="0" algn="r">
              <a:buNone/>
              <a:defRPr sz="1400">
                <a:solidFill>
                  <a:schemeClr val="bg1">
                    <a:lumMod val="75000"/>
                  </a:schemeClr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Company Website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BE77267-9F51-4226-989C-ED57465596ED}"/>
              </a:ext>
            </a:extLst>
          </p:cNvPr>
          <p:cNvSpPr/>
          <p:nvPr userDrawn="1"/>
        </p:nvSpPr>
        <p:spPr>
          <a:xfrm>
            <a:off x="0" y="6714000"/>
            <a:ext cx="12192000" cy="144000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21000">
                <a:schemeClr val="tx1">
                  <a:lumMod val="75000"/>
                  <a:lumOff val="2500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A2CC678-341F-44F8-AE2E-A6C84D75C56A}"/>
              </a:ext>
            </a:extLst>
          </p:cNvPr>
          <p:cNvSpPr/>
          <p:nvPr userDrawn="1"/>
        </p:nvSpPr>
        <p:spPr>
          <a:xfrm>
            <a:off x="0" y="0"/>
            <a:ext cx="12192000" cy="144000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72000">
                <a:schemeClr val="tx1">
                  <a:lumMod val="75000"/>
                  <a:lumOff val="2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87A001A-FE8B-41CE-AC81-69D4A2339087}"/>
              </a:ext>
            </a:extLst>
          </p:cNvPr>
          <p:cNvSpPr/>
          <p:nvPr userDrawn="1"/>
        </p:nvSpPr>
        <p:spPr>
          <a:xfrm>
            <a:off x="0" y="92074"/>
            <a:ext cx="144000" cy="6629401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72000">
                <a:schemeClr val="tx1">
                  <a:lumMod val="75000"/>
                  <a:lumOff val="25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B1416AC-94BD-4442-B771-E1ACAA70367E}"/>
              </a:ext>
            </a:extLst>
          </p:cNvPr>
          <p:cNvSpPr/>
          <p:nvPr userDrawn="1"/>
        </p:nvSpPr>
        <p:spPr>
          <a:xfrm>
            <a:off x="12048000" y="92074"/>
            <a:ext cx="144000" cy="6629401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72000">
                <a:schemeClr val="tx1">
                  <a:lumMod val="75000"/>
                  <a:lumOff val="25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BDB31DC4-A207-4A23-8E7A-40D0ECD04FD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36000 w 12192000"/>
              <a:gd name="connsiteY0" fmla="*/ 36000 h 6858000"/>
              <a:gd name="connsiteX1" fmla="*/ 36000 w 12192000"/>
              <a:gd name="connsiteY1" fmla="*/ 6822000 h 6858000"/>
              <a:gd name="connsiteX2" fmla="*/ 12156000 w 12192000"/>
              <a:gd name="connsiteY2" fmla="*/ 6822000 h 6858000"/>
              <a:gd name="connsiteX3" fmla="*/ 12156000 w 12192000"/>
              <a:gd name="connsiteY3" fmla="*/ 36000 h 6858000"/>
              <a:gd name="connsiteX4" fmla="*/ 0 w 12192000"/>
              <a:gd name="connsiteY4" fmla="*/ 0 h 6858000"/>
              <a:gd name="connsiteX5" fmla="*/ 36000 w 12192000"/>
              <a:gd name="connsiteY5" fmla="*/ 0 h 6858000"/>
              <a:gd name="connsiteX6" fmla="*/ 12156000 w 12192000"/>
              <a:gd name="connsiteY6" fmla="*/ 0 h 6858000"/>
              <a:gd name="connsiteX7" fmla="*/ 12192000 w 12192000"/>
              <a:gd name="connsiteY7" fmla="*/ 0 h 6858000"/>
              <a:gd name="connsiteX8" fmla="*/ 12192000 w 12192000"/>
              <a:gd name="connsiteY8" fmla="*/ 36000 h 6858000"/>
              <a:gd name="connsiteX9" fmla="*/ 12192000 w 12192000"/>
              <a:gd name="connsiteY9" fmla="*/ 6822000 h 6858000"/>
              <a:gd name="connsiteX10" fmla="*/ 12192000 w 12192000"/>
              <a:gd name="connsiteY10" fmla="*/ 6858000 h 6858000"/>
              <a:gd name="connsiteX11" fmla="*/ 12156000 w 12192000"/>
              <a:gd name="connsiteY11" fmla="*/ 6858000 h 6858000"/>
              <a:gd name="connsiteX12" fmla="*/ 36000 w 12192000"/>
              <a:gd name="connsiteY12" fmla="*/ 6858000 h 6858000"/>
              <a:gd name="connsiteX13" fmla="*/ 0 w 12192000"/>
              <a:gd name="connsiteY13" fmla="*/ 6858000 h 6858000"/>
              <a:gd name="connsiteX14" fmla="*/ 0 w 12192000"/>
              <a:gd name="connsiteY14" fmla="*/ 6822000 h 6858000"/>
              <a:gd name="connsiteX15" fmla="*/ 0 w 12192000"/>
              <a:gd name="connsiteY15" fmla="*/ 36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92000" h="6858000">
                <a:moveTo>
                  <a:pt x="36000" y="36000"/>
                </a:moveTo>
                <a:lnTo>
                  <a:pt x="36000" y="6822000"/>
                </a:lnTo>
                <a:lnTo>
                  <a:pt x="12156000" y="6822000"/>
                </a:lnTo>
                <a:lnTo>
                  <a:pt x="12156000" y="36000"/>
                </a:lnTo>
                <a:close/>
                <a:moveTo>
                  <a:pt x="0" y="0"/>
                </a:moveTo>
                <a:lnTo>
                  <a:pt x="36000" y="0"/>
                </a:lnTo>
                <a:lnTo>
                  <a:pt x="12156000" y="0"/>
                </a:lnTo>
                <a:lnTo>
                  <a:pt x="12192000" y="0"/>
                </a:lnTo>
                <a:lnTo>
                  <a:pt x="12192000" y="36000"/>
                </a:lnTo>
                <a:lnTo>
                  <a:pt x="12192000" y="6822000"/>
                </a:lnTo>
                <a:lnTo>
                  <a:pt x="12192000" y="6858000"/>
                </a:lnTo>
                <a:lnTo>
                  <a:pt x="12156000" y="6858000"/>
                </a:lnTo>
                <a:lnTo>
                  <a:pt x="36000" y="6858000"/>
                </a:lnTo>
                <a:lnTo>
                  <a:pt x="0" y="6858000"/>
                </a:lnTo>
                <a:lnTo>
                  <a:pt x="0" y="6822000"/>
                </a:lnTo>
                <a:lnTo>
                  <a:pt x="0" y="36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23" name="Text Placeholder 6">
            <a:extLst>
              <a:ext uri="{FF2B5EF4-FFF2-40B4-BE49-F238E27FC236}">
                <a16:creationId xmlns:a16="http://schemas.microsoft.com/office/drawing/2014/main" id="{94054031-2BEC-4DA9-90C3-616D2D61AB8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943550" y="5233270"/>
            <a:ext cx="3396887" cy="196707"/>
          </a:xfrm>
        </p:spPr>
        <p:txBody>
          <a:bodyPr/>
          <a:lstStyle>
            <a:lvl1pPr marL="0" indent="0" algn="r">
              <a:buNone/>
              <a:defRPr sz="1800">
                <a:solidFill>
                  <a:schemeClr val="bg1"/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Full Name</a:t>
            </a:r>
          </a:p>
        </p:txBody>
      </p:sp>
    </p:spTree>
    <p:extLst>
      <p:ext uri="{BB962C8B-B14F-4D97-AF65-F5344CB8AC3E}">
        <p14:creationId xmlns:p14="http://schemas.microsoft.com/office/powerpoint/2010/main" val="16068448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White"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6726F2C-157B-477E-AD76-8F54126834C2}"/>
              </a:ext>
            </a:extLst>
          </p:cNvPr>
          <p:cNvSpPr/>
          <p:nvPr userDrawn="1"/>
        </p:nvSpPr>
        <p:spPr>
          <a:xfrm>
            <a:off x="0" y="6191250"/>
            <a:ext cx="12192000" cy="666750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21000">
                <a:schemeClr val="tx1">
                  <a:lumMod val="75000"/>
                  <a:lumOff val="2500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90F41A2-6535-4CA6-81E4-026A5B56D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 noProof="0"/>
              <a:t>Click to edit page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3AB95C-7DD4-4796-80E4-1B7466A2A0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1512000"/>
            <a:ext cx="11340000" cy="437752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74FB90F-5E6B-4508-96BB-939635D11AFF}"/>
              </a:ext>
            </a:extLst>
          </p:cNvPr>
          <p:cNvSpPr/>
          <p:nvPr userDrawn="1"/>
        </p:nvSpPr>
        <p:spPr>
          <a:xfrm>
            <a:off x="0" y="0"/>
            <a:ext cx="12192000" cy="144000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72000">
                <a:schemeClr val="tx1">
                  <a:lumMod val="75000"/>
                  <a:lumOff val="2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74A1CB7-B157-440C-BA82-A62890EF3721}"/>
              </a:ext>
            </a:extLst>
          </p:cNvPr>
          <p:cNvSpPr/>
          <p:nvPr userDrawn="1"/>
        </p:nvSpPr>
        <p:spPr>
          <a:xfrm>
            <a:off x="0" y="92074"/>
            <a:ext cx="144000" cy="6629401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72000">
                <a:schemeClr val="tx1">
                  <a:lumMod val="75000"/>
                  <a:lumOff val="25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E5B1BAC-5CBE-4B0E-B0AA-1C05EBEE964E}"/>
              </a:ext>
            </a:extLst>
          </p:cNvPr>
          <p:cNvSpPr/>
          <p:nvPr userDrawn="1"/>
        </p:nvSpPr>
        <p:spPr>
          <a:xfrm>
            <a:off x="12048000" y="92074"/>
            <a:ext cx="144000" cy="6629401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72000">
                <a:schemeClr val="tx1">
                  <a:lumMod val="75000"/>
                  <a:lumOff val="25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168BD16A-5998-4CCA-B0F2-62F67B639AF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36000 w 12192000"/>
              <a:gd name="connsiteY0" fmla="*/ 36000 h 6858000"/>
              <a:gd name="connsiteX1" fmla="*/ 36000 w 12192000"/>
              <a:gd name="connsiteY1" fmla="*/ 6822000 h 6858000"/>
              <a:gd name="connsiteX2" fmla="*/ 12156000 w 12192000"/>
              <a:gd name="connsiteY2" fmla="*/ 6822000 h 6858000"/>
              <a:gd name="connsiteX3" fmla="*/ 12156000 w 12192000"/>
              <a:gd name="connsiteY3" fmla="*/ 36000 h 6858000"/>
              <a:gd name="connsiteX4" fmla="*/ 0 w 12192000"/>
              <a:gd name="connsiteY4" fmla="*/ 0 h 6858000"/>
              <a:gd name="connsiteX5" fmla="*/ 36000 w 12192000"/>
              <a:gd name="connsiteY5" fmla="*/ 0 h 6858000"/>
              <a:gd name="connsiteX6" fmla="*/ 12156000 w 12192000"/>
              <a:gd name="connsiteY6" fmla="*/ 0 h 6858000"/>
              <a:gd name="connsiteX7" fmla="*/ 12192000 w 12192000"/>
              <a:gd name="connsiteY7" fmla="*/ 0 h 6858000"/>
              <a:gd name="connsiteX8" fmla="*/ 12192000 w 12192000"/>
              <a:gd name="connsiteY8" fmla="*/ 36000 h 6858000"/>
              <a:gd name="connsiteX9" fmla="*/ 12192000 w 12192000"/>
              <a:gd name="connsiteY9" fmla="*/ 6822000 h 6858000"/>
              <a:gd name="connsiteX10" fmla="*/ 12192000 w 12192000"/>
              <a:gd name="connsiteY10" fmla="*/ 6858000 h 6858000"/>
              <a:gd name="connsiteX11" fmla="*/ 12156000 w 12192000"/>
              <a:gd name="connsiteY11" fmla="*/ 6858000 h 6858000"/>
              <a:gd name="connsiteX12" fmla="*/ 36000 w 12192000"/>
              <a:gd name="connsiteY12" fmla="*/ 6858000 h 6858000"/>
              <a:gd name="connsiteX13" fmla="*/ 0 w 12192000"/>
              <a:gd name="connsiteY13" fmla="*/ 6858000 h 6858000"/>
              <a:gd name="connsiteX14" fmla="*/ 0 w 12192000"/>
              <a:gd name="connsiteY14" fmla="*/ 6822000 h 6858000"/>
              <a:gd name="connsiteX15" fmla="*/ 0 w 12192000"/>
              <a:gd name="connsiteY15" fmla="*/ 36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92000" h="6858000">
                <a:moveTo>
                  <a:pt x="36000" y="36000"/>
                </a:moveTo>
                <a:lnTo>
                  <a:pt x="36000" y="6822000"/>
                </a:lnTo>
                <a:lnTo>
                  <a:pt x="12156000" y="6822000"/>
                </a:lnTo>
                <a:lnTo>
                  <a:pt x="12156000" y="36000"/>
                </a:lnTo>
                <a:close/>
                <a:moveTo>
                  <a:pt x="0" y="0"/>
                </a:moveTo>
                <a:lnTo>
                  <a:pt x="36000" y="0"/>
                </a:lnTo>
                <a:lnTo>
                  <a:pt x="12156000" y="0"/>
                </a:lnTo>
                <a:lnTo>
                  <a:pt x="12192000" y="0"/>
                </a:lnTo>
                <a:lnTo>
                  <a:pt x="12192000" y="36000"/>
                </a:lnTo>
                <a:lnTo>
                  <a:pt x="12192000" y="6822000"/>
                </a:lnTo>
                <a:lnTo>
                  <a:pt x="12192000" y="6858000"/>
                </a:lnTo>
                <a:lnTo>
                  <a:pt x="12156000" y="6858000"/>
                </a:lnTo>
                <a:lnTo>
                  <a:pt x="36000" y="6858000"/>
                </a:lnTo>
                <a:lnTo>
                  <a:pt x="0" y="6858000"/>
                </a:lnTo>
                <a:lnTo>
                  <a:pt x="0" y="6822000"/>
                </a:lnTo>
                <a:lnTo>
                  <a:pt x="0" y="36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CA3099-A94F-4C3E-BC29-780EDD38F7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77425" y="6322399"/>
            <a:ext cx="370575" cy="365125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 vert="horz" lIns="0" tIns="0" rIns="0" bIns="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879C91-B77F-4273-9A27-A3535FB889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4000" y="6322399"/>
            <a:ext cx="41148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3839907-C37E-4F37-B9BB-92B4A49360E6}"/>
              </a:ext>
            </a:extLst>
          </p:cNvPr>
          <p:cNvSpPr txBox="1"/>
          <p:nvPr userDrawn="1"/>
        </p:nvSpPr>
        <p:spPr>
          <a:xfrm>
            <a:off x="10194026" y="6258973"/>
            <a:ext cx="1577974" cy="427535"/>
          </a:xfrm>
          <a:prstGeom prst="rect">
            <a:avLst/>
          </a:prstGeom>
          <a:noFill/>
        </p:spPr>
        <p:txBody>
          <a:bodyPr wrap="square" lIns="0" tIns="144000" rIns="0" bIns="0" rtlCol="0">
            <a:spAutoFit/>
          </a:bodyPr>
          <a:lstStyle/>
          <a:p>
            <a:pPr algn="ctr">
              <a:lnSpc>
                <a:spcPts val="1100"/>
              </a:lnSpc>
            </a:pPr>
            <a:r>
              <a:rPr lang="en-US" sz="2000" b="1" spc="0" baseline="0" noProof="0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Contoso</a:t>
            </a:r>
            <a:br>
              <a:rPr lang="en-US" sz="2000" b="1" spc="0" baseline="0" noProof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100" b="0" i="1" spc="600" baseline="0" noProof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Suites</a:t>
            </a:r>
          </a:p>
        </p:txBody>
      </p:sp>
    </p:spTree>
    <p:extLst>
      <p:ext uri="{BB962C8B-B14F-4D97-AF65-F5344CB8AC3E}">
        <p14:creationId xmlns:p14="http://schemas.microsoft.com/office/powerpoint/2010/main" val="946163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2" r:id="rId2"/>
    <p:sldLayoutId id="2147483663" r:id="rId3"/>
    <p:sldLayoutId id="2147483665" r:id="rId4"/>
    <p:sldLayoutId id="2147483666" r:id="rId5"/>
    <p:sldLayoutId id="2147483673" r:id="rId6"/>
    <p:sldLayoutId id="2147483659" r:id="rId7"/>
    <p:sldLayoutId id="2147483660" r:id="rId8"/>
    <p:sldLayoutId id="2147483664" r:id="rId9"/>
    <p:sldLayoutId id="2147483650" r:id="rId10"/>
    <p:sldLayoutId id="2147483652" r:id="rId11"/>
    <p:sldLayoutId id="2147483671" r:id="rId12"/>
    <p:sldLayoutId id="2147483656" r:id="rId13"/>
    <p:sldLayoutId id="2147483657" r:id="rId14"/>
    <p:sldLayoutId id="2147483667" r:id="rId15"/>
    <p:sldLayoutId id="2147483668" r:id="rId16"/>
    <p:sldLayoutId id="2147483669" r:id="rId17"/>
    <p:sldLayoutId id="2147483672" r:id="rId18"/>
    <p:sldLayoutId id="2147483654" r:id="rId19"/>
    <p:sldLayoutId id="2147483674" r:id="rId20"/>
    <p:sldLayoutId id="2147483655" r:id="rId2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bg1"/>
          </a:solidFill>
          <a:latin typeface="Rockwell" panose="02060603020205020403" pitchFamily="18" charset="0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1pPr>
      <a:lvl2pPr marL="542925" indent="-27622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bg1"/>
          </a:solidFill>
          <a:latin typeface="+mn-lt"/>
          <a:ea typeface="+mn-ea"/>
          <a:cs typeface="+mn-cs"/>
        </a:defRPr>
      </a:lvl2pPr>
      <a:lvl3pPr marL="8096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3pPr>
      <a:lvl4pPr marL="10763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4pPr>
      <a:lvl5pPr marL="13430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microsoft.com/office/2014/relationships/chartEx" Target="../charts/chartEx1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5.png"/><Relationship Id="rId4" Type="http://schemas.microsoft.com/office/2014/relationships/chartEx" Target="../charts/chartEx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9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52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5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6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9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Black wood grain" title="Black wood grain">
            <a:extLst>
              <a:ext uri="{FF2B5EF4-FFF2-40B4-BE49-F238E27FC236}">
                <a16:creationId xmlns:a16="http://schemas.microsoft.com/office/drawing/2014/main" id="{1DFA8E42-E4CC-4EE9-BE99-2FFA2EC79C2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tretch>
            <a:fillRect/>
          </a:stretch>
        </p:blipFill>
        <p:spPr>
          <a:xfrm>
            <a:off x="143400" y="292767"/>
            <a:ext cx="11905200" cy="6565233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200B3D2B-613A-41BE-987D-E6A1324B456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5400" dirty="0"/>
              <a:t>PANDUAN PENGGUNAAN SPSS UNTUK ANALISIS DATA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4772945D-CA91-4CFE-8EB7-941C7618C9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ln>
            <a:gradFill>
              <a:gsLst>
                <a:gs pos="0">
                  <a:schemeClr val="tx1">
                    <a:lumMod val="75000"/>
                    <a:lumOff val="25000"/>
                  </a:schemeClr>
                </a:gs>
                <a:gs pos="100000">
                  <a:schemeClr val="accent1"/>
                </a:gs>
              </a:gsLst>
              <a:lin ang="0" scaled="0"/>
            </a:gradFill>
          </a:ln>
        </p:spPr>
        <p:txBody>
          <a:bodyPr/>
          <a:lstStyle/>
          <a:p>
            <a:r>
              <a:rPr lang="en-US" sz="3600" b="1" dirty="0" err="1"/>
              <a:t>Zulkarnain</a:t>
            </a:r>
            <a:r>
              <a:rPr lang="en-US" sz="3600" b="1" dirty="0"/>
              <a:t> </a:t>
            </a:r>
            <a:r>
              <a:rPr lang="en-US" sz="3600" b="1" dirty="0" err="1"/>
              <a:t>Lubis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38999616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8CA82F3-ADA5-4CBC-8C55-3E2D8868C826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10</a:t>
            </a:fld>
            <a:endParaRPr lang="en-US" noProof="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087B5C3-DFB4-4697-AEF1-471029B49D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600" y="2083000"/>
            <a:ext cx="11441800" cy="1815900"/>
          </a:xfrm>
        </p:spPr>
        <p:txBody>
          <a:bodyPr/>
          <a:lstStyle/>
          <a:p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mendapatkan</a:t>
            </a:r>
            <a:r>
              <a:rPr lang="en-US" dirty="0"/>
              <a:t> </a:t>
            </a:r>
            <a:r>
              <a:rPr lang="en-US" dirty="0" err="1"/>
              <a:t>deskripsi</a:t>
            </a:r>
            <a:r>
              <a:rPr lang="en-US" dirty="0"/>
              <a:t> </a:t>
            </a:r>
            <a:r>
              <a:rPr lang="en-US" dirty="0" err="1"/>
              <a:t>statistik</a:t>
            </a:r>
            <a:r>
              <a:rPr lang="en-US" dirty="0"/>
              <a:t>, </a:t>
            </a:r>
            <a:r>
              <a:rPr lang="en-US" dirty="0" err="1"/>
              <a:t>tersedia</a:t>
            </a:r>
            <a:r>
              <a:rPr lang="en-US" dirty="0"/>
              <a:t> menu</a:t>
            </a:r>
            <a:br>
              <a:rPr lang="en-US" dirty="0"/>
            </a:br>
            <a:r>
              <a:rPr lang="en-US" dirty="0"/>
              <a:t>“Frequencies,” “Descriptive Statistics”, dan “Explore”</a:t>
            </a:r>
          </a:p>
        </p:txBody>
      </p:sp>
    </p:spTree>
    <p:extLst>
      <p:ext uri="{BB962C8B-B14F-4D97-AF65-F5344CB8AC3E}">
        <p14:creationId xmlns:p14="http://schemas.microsoft.com/office/powerpoint/2010/main" val="33239320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5ED2123-3396-49D6-B675-9C3F49F0D490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11</a:t>
            </a:fld>
            <a:endParaRPr lang="en-US" noProof="0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9563B63-C15A-43EA-9586-B171B2DB8F98}"/>
              </a:ext>
            </a:extLst>
          </p:cNvPr>
          <p:cNvSpPr txBox="1">
            <a:spLocks/>
          </p:cNvSpPr>
          <p:nvPr/>
        </p:nvSpPr>
        <p:spPr>
          <a:xfrm>
            <a:off x="838200" y="201706"/>
            <a:ext cx="10515600" cy="86509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bg1"/>
                </a:solidFill>
                <a:latin typeface="Rockwell" panose="02060603020205020403" pitchFamily="18" charset="0"/>
                <a:ea typeface="+mj-ea"/>
                <a:cs typeface="+mj-cs"/>
              </a:defRPr>
            </a:lvl1pPr>
          </a:lstStyle>
          <a:p>
            <a:pPr algn="ctr"/>
            <a:r>
              <a:rPr lang="en-US" b="1" dirty="0"/>
              <a:t>FREQUENCIES: Analyze, Descriptive Statistics, Frequencies, Variable(s)</a:t>
            </a:r>
            <a:endParaRPr lang="en-MY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C0D20AC-A88F-44AF-A70A-EF3F996B53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259"/>
          <a:stretch/>
        </p:blipFill>
        <p:spPr>
          <a:xfrm>
            <a:off x="135350" y="1003300"/>
            <a:ext cx="4737100" cy="47371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649AD75-485C-41D1-92A2-44BB8319D19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901" r="29614" b="28190"/>
          <a:stretch/>
        </p:blipFill>
        <p:spPr>
          <a:xfrm>
            <a:off x="2819400" y="1076325"/>
            <a:ext cx="5003800" cy="37719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055616F-A8DD-4EC4-B874-BD1EB23DF69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1463" t="18226" r="5262" b="16937"/>
          <a:stretch/>
        </p:blipFill>
        <p:spPr>
          <a:xfrm>
            <a:off x="7670800" y="1076325"/>
            <a:ext cx="4892563" cy="44778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6F02CEF-6327-454F-BDDB-4FD352E5FB9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7975" t="30694" r="19001" b="27360"/>
          <a:stretch/>
        </p:blipFill>
        <p:spPr>
          <a:xfrm>
            <a:off x="8705850" y="4577376"/>
            <a:ext cx="3721100" cy="2280624"/>
          </a:xfrm>
          <a:prstGeom prst="rect">
            <a:avLst/>
          </a:prstGeom>
        </p:spPr>
      </p:pic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1F5BC43A-33C8-4983-A345-4BF4337E3360}"/>
              </a:ext>
            </a:extLst>
          </p:cNvPr>
          <p:cNvSpPr/>
          <p:nvPr/>
        </p:nvSpPr>
        <p:spPr>
          <a:xfrm>
            <a:off x="742761" y="977900"/>
            <a:ext cx="2235971" cy="1180010"/>
          </a:xfrm>
          <a:custGeom>
            <a:avLst/>
            <a:gdLst>
              <a:gd name="connsiteX0" fmla="*/ 158939 w 2235971"/>
              <a:gd name="connsiteY0" fmla="*/ 101600 h 1180010"/>
              <a:gd name="connsiteX1" fmla="*/ 2051239 w 2235971"/>
              <a:gd name="connsiteY1" fmla="*/ 152400 h 1180010"/>
              <a:gd name="connsiteX2" fmla="*/ 1936939 w 2235971"/>
              <a:gd name="connsiteY2" fmla="*/ 1143000 h 1180010"/>
              <a:gd name="connsiteX3" fmla="*/ 44639 w 2235971"/>
              <a:gd name="connsiteY3" fmla="*/ 876300 h 1180010"/>
              <a:gd name="connsiteX4" fmla="*/ 552639 w 2235971"/>
              <a:gd name="connsiteY4" fmla="*/ 0 h 1180010"/>
              <a:gd name="connsiteX5" fmla="*/ 552639 w 2235971"/>
              <a:gd name="connsiteY5" fmla="*/ 0 h 1180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35971" h="1180010">
                <a:moveTo>
                  <a:pt x="158939" y="101600"/>
                </a:moveTo>
                <a:cubicBezTo>
                  <a:pt x="956922" y="40216"/>
                  <a:pt x="1754906" y="-21167"/>
                  <a:pt x="2051239" y="152400"/>
                </a:cubicBezTo>
                <a:cubicBezTo>
                  <a:pt x="2347572" y="325967"/>
                  <a:pt x="2271372" y="1022350"/>
                  <a:pt x="1936939" y="1143000"/>
                </a:cubicBezTo>
                <a:cubicBezTo>
                  <a:pt x="1602506" y="1263650"/>
                  <a:pt x="275356" y="1066800"/>
                  <a:pt x="44639" y="876300"/>
                </a:cubicBezTo>
                <a:cubicBezTo>
                  <a:pt x="-186078" y="685800"/>
                  <a:pt x="552639" y="0"/>
                  <a:pt x="552639" y="0"/>
                </a:cubicBezTo>
                <a:lnTo>
                  <a:pt x="552639" y="0"/>
                </a:lnTo>
              </a:path>
            </a:pathLst>
          </a:cu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EA18F75F-EE01-4D9F-9062-2A86BEFF13FF}"/>
              </a:ext>
            </a:extLst>
          </p:cNvPr>
          <p:cNvSpPr/>
          <p:nvPr/>
        </p:nvSpPr>
        <p:spPr>
          <a:xfrm rot="1765490">
            <a:off x="2806468" y="1909855"/>
            <a:ext cx="2404763" cy="889000"/>
          </a:xfrm>
          <a:prstGeom prst="rightArrow">
            <a:avLst/>
          </a:prstGeom>
          <a:solidFill>
            <a:srgbClr val="00B0F0"/>
          </a:solidFill>
        </p:spPr>
        <p:txBody>
          <a:bodyPr vert="horz" lIns="72000" tIns="180000" rIns="180000" bIns="0" rtlCol="0" anchor="t">
            <a:noAutofit/>
          </a:bodyPr>
          <a:lstStyle/>
          <a:p>
            <a:pPr algn="r">
              <a:lnSpc>
                <a:spcPts val="4700"/>
              </a:lnSpc>
              <a:spcBef>
                <a:spcPct val="0"/>
              </a:spcBef>
            </a:pPr>
            <a:endParaRPr lang="en-US" sz="4500">
              <a:solidFill>
                <a:schemeClr val="bg1"/>
              </a:solidFill>
              <a:latin typeface="Rockwell" panose="02060603020205020403" pitchFamily="18" charset="0"/>
              <a:ea typeface="+mj-ea"/>
              <a:cs typeface="+mj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4E47B5DF-1B98-4620-B113-264E511EF8A1}"/>
              </a:ext>
            </a:extLst>
          </p:cNvPr>
          <p:cNvSpPr/>
          <p:nvPr/>
        </p:nvSpPr>
        <p:spPr>
          <a:xfrm>
            <a:off x="6438901" y="2705100"/>
            <a:ext cx="1117600" cy="292100"/>
          </a:xfrm>
          <a:custGeom>
            <a:avLst/>
            <a:gdLst>
              <a:gd name="connsiteX0" fmla="*/ 158939 w 2235971"/>
              <a:gd name="connsiteY0" fmla="*/ 101600 h 1180010"/>
              <a:gd name="connsiteX1" fmla="*/ 2051239 w 2235971"/>
              <a:gd name="connsiteY1" fmla="*/ 152400 h 1180010"/>
              <a:gd name="connsiteX2" fmla="*/ 1936939 w 2235971"/>
              <a:gd name="connsiteY2" fmla="*/ 1143000 h 1180010"/>
              <a:gd name="connsiteX3" fmla="*/ 44639 w 2235971"/>
              <a:gd name="connsiteY3" fmla="*/ 876300 h 1180010"/>
              <a:gd name="connsiteX4" fmla="*/ 552639 w 2235971"/>
              <a:gd name="connsiteY4" fmla="*/ 0 h 1180010"/>
              <a:gd name="connsiteX5" fmla="*/ 552639 w 2235971"/>
              <a:gd name="connsiteY5" fmla="*/ 0 h 1180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35971" h="1180010">
                <a:moveTo>
                  <a:pt x="158939" y="101600"/>
                </a:moveTo>
                <a:cubicBezTo>
                  <a:pt x="956922" y="40216"/>
                  <a:pt x="1754906" y="-21167"/>
                  <a:pt x="2051239" y="152400"/>
                </a:cubicBezTo>
                <a:cubicBezTo>
                  <a:pt x="2347572" y="325967"/>
                  <a:pt x="2271372" y="1022350"/>
                  <a:pt x="1936939" y="1143000"/>
                </a:cubicBezTo>
                <a:cubicBezTo>
                  <a:pt x="1602506" y="1263650"/>
                  <a:pt x="275356" y="1066800"/>
                  <a:pt x="44639" y="876300"/>
                </a:cubicBezTo>
                <a:cubicBezTo>
                  <a:pt x="-186078" y="685800"/>
                  <a:pt x="552639" y="0"/>
                  <a:pt x="552639" y="0"/>
                </a:cubicBezTo>
                <a:lnTo>
                  <a:pt x="552639" y="0"/>
                </a:lnTo>
              </a:path>
            </a:pathLst>
          </a:cu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19FCED93-2C27-4E85-A165-59C7A23D13F9}"/>
              </a:ext>
            </a:extLst>
          </p:cNvPr>
          <p:cNvCxnSpPr/>
          <p:nvPr/>
        </p:nvCxnSpPr>
        <p:spPr>
          <a:xfrm flipV="1">
            <a:off x="7556501" y="2157910"/>
            <a:ext cx="711199" cy="57259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3F89891A-787B-4435-AC53-F882EC898071}"/>
              </a:ext>
            </a:extLst>
          </p:cNvPr>
          <p:cNvCxnSpPr>
            <a:cxnSpLocks/>
          </p:cNvCxnSpPr>
          <p:nvPr/>
        </p:nvCxnSpPr>
        <p:spPr>
          <a:xfrm flipV="1">
            <a:off x="7620000" y="2310310"/>
            <a:ext cx="2895600" cy="42019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56A1FF48-9C96-4311-80F3-D751C3BE77BE}"/>
              </a:ext>
            </a:extLst>
          </p:cNvPr>
          <p:cNvCxnSpPr>
            <a:cxnSpLocks/>
          </p:cNvCxnSpPr>
          <p:nvPr/>
        </p:nvCxnSpPr>
        <p:spPr>
          <a:xfrm>
            <a:off x="7613649" y="2762250"/>
            <a:ext cx="1373952" cy="146685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5236846A-148D-4669-9B67-F5437E2F1682}"/>
              </a:ext>
            </a:extLst>
          </p:cNvPr>
          <p:cNvSpPr/>
          <p:nvPr/>
        </p:nvSpPr>
        <p:spPr>
          <a:xfrm>
            <a:off x="6616700" y="2968675"/>
            <a:ext cx="778189" cy="257125"/>
          </a:xfrm>
          <a:custGeom>
            <a:avLst/>
            <a:gdLst>
              <a:gd name="connsiteX0" fmla="*/ 0 w 778189"/>
              <a:gd name="connsiteY0" fmla="*/ 257125 h 257125"/>
              <a:gd name="connsiteX1" fmla="*/ 736600 w 778189"/>
              <a:gd name="connsiteY1" fmla="*/ 206325 h 257125"/>
              <a:gd name="connsiteX2" fmla="*/ 685800 w 778189"/>
              <a:gd name="connsiteY2" fmla="*/ 3125 h 257125"/>
              <a:gd name="connsiteX3" fmla="*/ 685800 w 778189"/>
              <a:gd name="connsiteY3" fmla="*/ 79325 h 257125"/>
              <a:gd name="connsiteX4" fmla="*/ 152400 w 778189"/>
              <a:gd name="connsiteY4" fmla="*/ 28525 h 257125"/>
              <a:gd name="connsiteX5" fmla="*/ 38100 w 778189"/>
              <a:gd name="connsiteY5" fmla="*/ 206325 h 257125"/>
              <a:gd name="connsiteX6" fmla="*/ 38100 w 778189"/>
              <a:gd name="connsiteY6" fmla="*/ 193625 h 25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8189" h="257125">
                <a:moveTo>
                  <a:pt x="0" y="257125"/>
                </a:moveTo>
                <a:cubicBezTo>
                  <a:pt x="311150" y="252891"/>
                  <a:pt x="622300" y="248658"/>
                  <a:pt x="736600" y="206325"/>
                </a:cubicBezTo>
                <a:cubicBezTo>
                  <a:pt x="850900" y="163992"/>
                  <a:pt x="694267" y="24292"/>
                  <a:pt x="685800" y="3125"/>
                </a:cubicBezTo>
                <a:cubicBezTo>
                  <a:pt x="677333" y="-18042"/>
                  <a:pt x="774700" y="75092"/>
                  <a:pt x="685800" y="79325"/>
                </a:cubicBezTo>
                <a:cubicBezTo>
                  <a:pt x="596900" y="83558"/>
                  <a:pt x="260350" y="7358"/>
                  <a:pt x="152400" y="28525"/>
                </a:cubicBezTo>
                <a:cubicBezTo>
                  <a:pt x="44450" y="49692"/>
                  <a:pt x="57150" y="178808"/>
                  <a:pt x="38100" y="206325"/>
                </a:cubicBezTo>
                <a:cubicBezTo>
                  <a:pt x="19050" y="233842"/>
                  <a:pt x="28575" y="213733"/>
                  <a:pt x="38100" y="193625"/>
                </a:cubicBezTo>
              </a:path>
            </a:pathLst>
          </a:cu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EAB2F52B-BB1B-49D6-AB21-52E06B533448}"/>
              </a:ext>
            </a:extLst>
          </p:cNvPr>
          <p:cNvCxnSpPr>
            <a:cxnSpLocks/>
          </p:cNvCxnSpPr>
          <p:nvPr/>
        </p:nvCxnSpPr>
        <p:spPr>
          <a:xfrm>
            <a:off x="7039797" y="3196738"/>
            <a:ext cx="2166564" cy="2543662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19DD0EB7-93B6-4879-AEA3-0BF196D750B0}"/>
              </a:ext>
            </a:extLst>
          </p:cNvPr>
          <p:cNvSpPr/>
          <p:nvPr/>
        </p:nvSpPr>
        <p:spPr>
          <a:xfrm>
            <a:off x="8017700" y="1809634"/>
            <a:ext cx="1188661" cy="491151"/>
          </a:xfrm>
          <a:custGeom>
            <a:avLst/>
            <a:gdLst>
              <a:gd name="connsiteX0" fmla="*/ 0 w 778189"/>
              <a:gd name="connsiteY0" fmla="*/ 257125 h 257125"/>
              <a:gd name="connsiteX1" fmla="*/ 736600 w 778189"/>
              <a:gd name="connsiteY1" fmla="*/ 206325 h 257125"/>
              <a:gd name="connsiteX2" fmla="*/ 685800 w 778189"/>
              <a:gd name="connsiteY2" fmla="*/ 3125 h 257125"/>
              <a:gd name="connsiteX3" fmla="*/ 685800 w 778189"/>
              <a:gd name="connsiteY3" fmla="*/ 79325 h 257125"/>
              <a:gd name="connsiteX4" fmla="*/ 152400 w 778189"/>
              <a:gd name="connsiteY4" fmla="*/ 28525 h 257125"/>
              <a:gd name="connsiteX5" fmla="*/ 38100 w 778189"/>
              <a:gd name="connsiteY5" fmla="*/ 206325 h 257125"/>
              <a:gd name="connsiteX6" fmla="*/ 38100 w 778189"/>
              <a:gd name="connsiteY6" fmla="*/ 193625 h 25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8189" h="257125">
                <a:moveTo>
                  <a:pt x="0" y="257125"/>
                </a:moveTo>
                <a:cubicBezTo>
                  <a:pt x="311150" y="252891"/>
                  <a:pt x="622300" y="248658"/>
                  <a:pt x="736600" y="206325"/>
                </a:cubicBezTo>
                <a:cubicBezTo>
                  <a:pt x="850900" y="163992"/>
                  <a:pt x="694267" y="24292"/>
                  <a:pt x="685800" y="3125"/>
                </a:cubicBezTo>
                <a:cubicBezTo>
                  <a:pt x="677333" y="-18042"/>
                  <a:pt x="774700" y="75092"/>
                  <a:pt x="685800" y="79325"/>
                </a:cubicBezTo>
                <a:cubicBezTo>
                  <a:pt x="596900" y="83558"/>
                  <a:pt x="260350" y="7358"/>
                  <a:pt x="152400" y="28525"/>
                </a:cubicBezTo>
                <a:cubicBezTo>
                  <a:pt x="44450" y="49692"/>
                  <a:pt x="57150" y="178808"/>
                  <a:pt x="38100" y="206325"/>
                </a:cubicBezTo>
                <a:cubicBezTo>
                  <a:pt x="19050" y="233842"/>
                  <a:pt x="28575" y="213733"/>
                  <a:pt x="38100" y="193625"/>
                </a:cubicBezTo>
              </a:path>
            </a:pathLst>
          </a:cu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558ECFA5-78AC-4FB5-9385-FEB929A80695}"/>
              </a:ext>
            </a:extLst>
          </p:cNvPr>
          <p:cNvSpPr/>
          <p:nvPr/>
        </p:nvSpPr>
        <p:spPr>
          <a:xfrm>
            <a:off x="10452100" y="1844072"/>
            <a:ext cx="901700" cy="721328"/>
          </a:xfrm>
          <a:custGeom>
            <a:avLst/>
            <a:gdLst>
              <a:gd name="connsiteX0" fmla="*/ 0 w 778189"/>
              <a:gd name="connsiteY0" fmla="*/ 257125 h 257125"/>
              <a:gd name="connsiteX1" fmla="*/ 736600 w 778189"/>
              <a:gd name="connsiteY1" fmla="*/ 206325 h 257125"/>
              <a:gd name="connsiteX2" fmla="*/ 685800 w 778189"/>
              <a:gd name="connsiteY2" fmla="*/ 3125 h 257125"/>
              <a:gd name="connsiteX3" fmla="*/ 685800 w 778189"/>
              <a:gd name="connsiteY3" fmla="*/ 79325 h 257125"/>
              <a:gd name="connsiteX4" fmla="*/ 152400 w 778189"/>
              <a:gd name="connsiteY4" fmla="*/ 28525 h 257125"/>
              <a:gd name="connsiteX5" fmla="*/ 38100 w 778189"/>
              <a:gd name="connsiteY5" fmla="*/ 206325 h 257125"/>
              <a:gd name="connsiteX6" fmla="*/ 38100 w 778189"/>
              <a:gd name="connsiteY6" fmla="*/ 193625 h 25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8189" h="257125">
                <a:moveTo>
                  <a:pt x="0" y="257125"/>
                </a:moveTo>
                <a:cubicBezTo>
                  <a:pt x="311150" y="252891"/>
                  <a:pt x="622300" y="248658"/>
                  <a:pt x="736600" y="206325"/>
                </a:cubicBezTo>
                <a:cubicBezTo>
                  <a:pt x="850900" y="163992"/>
                  <a:pt x="694267" y="24292"/>
                  <a:pt x="685800" y="3125"/>
                </a:cubicBezTo>
                <a:cubicBezTo>
                  <a:pt x="677333" y="-18042"/>
                  <a:pt x="774700" y="75092"/>
                  <a:pt x="685800" y="79325"/>
                </a:cubicBezTo>
                <a:cubicBezTo>
                  <a:pt x="596900" y="83558"/>
                  <a:pt x="260350" y="7358"/>
                  <a:pt x="152400" y="28525"/>
                </a:cubicBezTo>
                <a:cubicBezTo>
                  <a:pt x="44450" y="49692"/>
                  <a:pt x="57150" y="178808"/>
                  <a:pt x="38100" y="206325"/>
                </a:cubicBezTo>
                <a:cubicBezTo>
                  <a:pt x="19050" y="233842"/>
                  <a:pt x="28575" y="213733"/>
                  <a:pt x="38100" y="193625"/>
                </a:cubicBezTo>
              </a:path>
            </a:pathLst>
          </a:cu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8009170F-7AF9-4CC5-8E1D-AD313EB63D40}"/>
              </a:ext>
            </a:extLst>
          </p:cNvPr>
          <p:cNvSpPr/>
          <p:nvPr/>
        </p:nvSpPr>
        <p:spPr>
          <a:xfrm>
            <a:off x="8041960" y="3648619"/>
            <a:ext cx="1980691" cy="1329781"/>
          </a:xfrm>
          <a:custGeom>
            <a:avLst/>
            <a:gdLst>
              <a:gd name="connsiteX0" fmla="*/ 158939 w 2235971"/>
              <a:gd name="connsiteY0" fmla="*/ 101600 h 1180010"/>
              <a:gd name="connsiteX1" fmla="*/ 2051239 w 2235971"/>
              <a:gd name="connsiteY1" fmla="*/ 152400 h 1180010"/>
              <a:gd name="connsiteX2" fmla="*/ 1936939 w 2235971"/>
              <a:gd name="connsiteY2" fmla="*/ 1143000 h 1180010"/>
              <a:gd name="connsiteX3" fmla="*/ 44639 w 2235971"/>
              <a:gd name="connsiteY3" fmla="*/ 876300 h 1180010"/>
              <a:gd name="connsiteX4" fmla="*/ 552639 w 2235971"/>
              <a:gd name="connsiteY4" fmla="*/ 0 h 1180010"/>
              <a:gd name="connsiteX5" fmla="*/ 552639 w 2235971"/>
              <a:gd name="connsiteY5" fmla="*/ 0 h 1180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35971" h="1180010">
                <a:moveTo>
                  <a:pt x="158939" y="101600"/>
                </a:moveTo>
                <a:cubicBezTo>
                  <a:pt x="956922" y="40216"/>
                  <a:pt x="1754906" y="-21167"/>
                  <a:pt x="2051239" y="152400"/>
                </a:cubicBezTo>
                <a:cubicBezTo>
                  <a:pt x="2347572" y="325967"/>
                  <a:pt x="2271372" y="1022350"/>
                  <a:pt x="1936939" y="1143000"/>
                </a:cubicBezTo>
                <a:cubicBezTo>
                  <a:pt x="1602506" y="1263650"/>
                  <a:pt x="275356" y="1066800"/>
                  <a:pt x="44639" y="876300"/>
                </a:cubicBezTo>
                <a:cubicBezTo>
                  <a:pt x="-186078" y="685800"/>
                  <a:pt x="552639" y="0"/>
                  <a:pt x="552639" y="0"/>
                </a:cubicBezTo>
                <a:lnTo>
                  <a:pt x="552639" y="0"/>
                </a:lnTo>
              </a:path>
            </a:pathLst>
          </a:cu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B5DF975C-F425-4813-AC8C-14F5F842CE5B}"/>
              </a:ext>
            </a:extLst>
          </p:cNvPr>
          <p:cNvSpPr/>
          <p:nvPr/>
        </p:nvSpPr>
        <p:spPr>
          <a:xfrm>
            <a:off x="9067800" y="5430281"/>
            <a:ext cx="1384300" cy="636170"/>
          </a:xfrm>
          <a:custGeom>
            <a:avLst/>
            <a:gdLst>
              <a:gd name="connsiteX0" fmla="*/ 158939 w 2235971"/>
              <a:gd name="connsiteY0" fmla="*/ 101600 h 1180010"/>
              <a:gd name="connsiteX1" fmla="*/ 2051239 w 2235971"/>
              <a:gd name="connsiteY1" fmla="*/ 152400 h 1180010"/>
              <a:gd name="connsiteX2" fmla="*/ 1936939 w 2235971"/>
              <a:gd name="connsiteY2" fmla="*/ 1143000 h 1180010"/>
              <a:gd name="connsiteX3" fmla="*/ 44639 w 2235971"/>
              <a:gd name="connsiteY3" fmla="*/ 876300 h 1180010"/>
              <a:gd name="connsiteX4" fmla="*/ 552639 w 2235971"/>
              <a:gd name="connsiteY4" fmla="*/ 0 h 1180010"/>
              <a:gd name="connsiteX5" fmla="*/ 552639 w 2235971"/>
              <a:gd name="connsiteY5" fmla="*/ 0 h 1180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35971" h="1180010">
                <a:moveTo>
                  <a:pt x="158939" y="101600"/>
                </a:moveTo>
                <a:cubicBezTo>
                  <a:pt x="956922" y="40216"/>
                  <a:pt x="1754906" y="-21167"/>
                  <a:pt x="2051239" y="152400"/>
                </a:cubicBezTo>
                <a:cubicBezTo>
                  <a:pt x="2347572" y="325967"/>
                  <a:pt x="2271372" y="1022350"/>
                  <a:pt x="1936939" y="1143000"/>
                </a:cubicBezTo>
                <a:cubicBezTo>
                  <a:pt x="1602506" y="1263650"/>
                  <a:pt x="275356" y="1066800"/>
                  <a:pt x="44639" y="876300"/>
                </a:cubicBezTo>
                <a:cubicBezTo>
                  <a:pt x="-186078" y="685800"/>
                  <a:pt x="552639" y="0"/>
                  <a:pt x="552639" y="0"/>
                </a:cubicBezTo>
                <a:lnTo>
                  <a:pt x="552639" y="0"/>
                </a:lnTo>
              </a:path>
            </a:pathLst>
          </a:cu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8349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A838C65-0427-498A-BF5C-53231282E9D9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12</a:t>
            </a:fld>
            <a:endParaRPr lang="en-US" noProof="0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98DC8AEF-9C5D-432B-B306-C93F78041E7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7154614"/>
              </p:ext>
            </p:extLst>
          </p:nvPr>
        </p:nvGraphicFramePr>
        <p:xfrm>
          <a:off x="3683000" y="170476"/>
          <a:ext cx="8364999" cy="6628384"/>
        </p:xfrm>
        <a:graphic>
          <a:graphicData uri="http://schemas.openxmlformats.org/drawingml/2006/table">
            <a:tbl>
              <a:tblPr>
                <a:tableStyleId>{8EC20E35-A176-4012-BC5E-935CFFF8708E}</a:tableStyleId>
              </a:tblPr>
              <a:tblGrid>
                <a:gridCol w="2091250">
                  <a:extLst>
                    <a:ext uri="{9D8B030D-6E8A-4147-A177-3AD203B41FA5}">
                      <a16:colId xmlns:a16="http://schemas.microsoft.com/office/drawing/2014/main" val="2876428281"/>
                    </a:ext>
                  </a:extLst>
                </a:gridCol>
                <a:gridCol w="761167">
                  <a:extLst>
                    <a:ext uri="{9D8B030D-6E8A-4147-A177-3AD203B41FA5}">
                      <a16:colId xmlns:a16="http://schemas.microsoft.com/office/drawing/2014/main" val="2725106361"/>
                    </a:ext>
                  </a:extLst>
                </a:gridCol>
                <a:gridCol w="2991820">
                  <a:extLst>
                    <a:ext uri="{9D8B030D-6E8A-4147-A177-3AD203B41FA5}">
                      <a16:colId xmlns:a16="http://schemas.microsoft.com/office/drawing/2014/main" val="1338406920"/>
                    </a:ext>
                  </a:extLst>
                </a:gridCol>
                <a:gridCol w="2520762">
                  <a:extLst>
                    <a:ext uri="{9D8B030D-6E8A-4147-A177-3AD203B41FA5}">
                      <a16:colId xmlns:a16="http://schemas.microsoft.com/office/drawing/2014/main" val="3986499037"/>
                    </a:ext>
                  </a:extLst>
                </a:gridCol>
              </a:tblGrid>
              <a:tr h="376821">
                <a:tc gridSpan="4"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1" dirty="0">
                        <a:effectLst/>
                      </a:endParaRPr>
                    </a:p>
                    <a:p>
                      <a:pPr marL="38100" marR="38100"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</a:rPr>
                        <a:t>Statistics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459656"/>
                  </a:ext>
                </a:extLst>
              </a:tr>
              <a:tr h="376821"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</a:rPr>
                        <a:t> </a:t>
                      </a:r>
                      <a:endParaRPr lang="en-US" sz="2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1" dirty="0">
                        <a:effectLst/>
                      </a:endParaRPr>
                    </a:p>
                    <a:p>
                      <a:pPr marL="38100" marR="38100"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</a:rPr>
                        <a:t>total modal yang </a:t>
                      </a:r>
                      <a:r>
                        <a:rPr lang="en-US" sz="2000" b="1" dirty="0" err="1">
                          <a:effectLst/>
                        </a:rPr>
                        <a:t>digunakan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1" dirty="0">
                        <a:effectLst/>
                      </a:endParaRPr>
                    </a:p>
                    <a:p>
                      <a:pPr marL="38100" marR="38100"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effectLst/>
                        </a:rPr>
                        <a:t>tingkat</a:t>
                      </a:r>
                      <a:r>
                        <a:rPr lang="en-US" sz="2000" b="1" dirty="0">
                          <a:effectLst/>
                        </a:rPr>
                        <a:t> </a:t>
                      </a:r>
                      <a:r>
                        <a:rPr lang="en-US" sz="2000" b="1" dirty="0" err="1">
                          <a:effectLst/>
                        </a:rPr>
                        <a:t>produksi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7440304"/>
                  </a:ext>
                </a:extLst>
              </a:tr>
              <a:tr h="452910">
                <a:tc rowSpan="2">
                  <a:txBody>
                    <a:bodyPr/>
                    <a:lstStyle/>
                    <a:p>
                      <a:pPr marL="38100" marR="38100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1" dirty="0">
                        <a:effectLst/>
                      </a:endParaRPr>
                    </a:p>
                    <a:p>
                      <a:pPr marL="38100" marR="38100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</a:rPr>
                        <a:t>N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1" dirty="0">
                        <a:effectLst/>
                      </a:endParaRPr>
                    </a:p>
                    <a:p>
                      <a:pPr marL="38100" marR="38100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</a:rPr>
                        <a:t>Valid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1" dirty="0">
                        <a:effectLst/>
                      </a:endParaRPr>
                    </a:p>
                    <a:p>
                      <a:pPr marL="38100" marR="3810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</a:rPr>
                        <a:t>44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1" dirty="0">
                        <a:effectLst/>
                      </a:endParaRPr>
                    </a:p>
                    <a:p>
                      <a:pPr marL="38100" marR="38100" algn="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</a:rPr>
                        <a:t>44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80696149"/>
                  </a:ext>
                </a:extLst>
              </a:tr>
              <a:tr h="55798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1" dirty="0">
                        <a:effectLst/>
                      </a:endParaRPr>
                    </a:p>
                    <a:p>
                      <a:pPr marL="38100" marR="38100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</a:rPr>
                        <a:t>Missing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1" dirty="0">
                        <a:effectLst/>
                      </a:endParaRPr>
                    </a:p>
                    <a:p>
                      <a:pPr marL="38100" marR="38100" algn="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</a:rPr>
                        <a:t>0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1" dirty="0">
                        <a:effectLst/>
                      </a:endParaRPr>
                    </a:p>
                    <a:p>
                      <a:pPr marL="38100" marR="38100" algn="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</a:rPr>
                        <a:t>0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43275174"/>
                  </a:ext>
                </a:extLst>
              </a:tr>
              <a:tr h="376821">
                <a:tc gridSpan="2">
                  <a:txBody>
                    <a:bodyPr/>
                    <a:lstStyle/>
                    <a:p>
                      <a:pPr marL="38100" marR="38100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1" dirty="0">
                        <a:effectLst/>
                      </a:endParaRPr>
                    </a:p>
                    <a:p>
                      <a:pPr marL="38100" marR="38100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</a:rPr>
                        <a:t>Mean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1" dirty="0">
                        <a:effectLst/>
                      </a:endParaRPr>
                    </a:p>
                    <a:p>
                      <a:pPr marL="38100" marR="38100" algn="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</a:rPr>
                        <a:t>12.7370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1" dirty="0">
                        <a:effectLst/>
                      </a:endParaRPr>
                    </a:p>
                    <a:p>
                      <a:pPr marL="38100" marR="38100" algn="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</a:rPr>
                        <a:t>3491.1747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58516214"/>
                  </a:ext>
                </a:extLst>
              </a:tr>
              <a:tr h="376821">
                <a:tc gridSpan="2">
                  <a:txBody>
                    <a:bodyPr/>
                    <a:lstStyle/>
                    <a:p>
                      <a:pPr marL="38100" marR="38100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1" dirty="0">
                        <a:effectLst/>
                      </a:endParaRPr>
                    </a:p>
                    <a:p>
                      <a:pPr marL="38100" marR="38100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</a:rPr>
                        <a:t>Median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1" dirty="0">
                        <a:effectLst/>
                      </a:endParaRPr>
                    </a:p>
                    <a:p>
                      <a:pPr marL="38100" marR="38100" algn="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</a:rPr>
                        <a:t>11.8630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1" dirty="0">
                        <a:effectLst/>
                      </a:endParaRPr>
                    </a:p>
                    <a:p>
                      <a:pPr marL="38100" marR="38100" algn="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</a:rPr>
                        <a:t>3178.9763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09709140"/>
                  </a:ext>
                </a:extLst>
              </a:tr>
              <a:tr h="376821">
                <a:tc gridSpan="2">
                  <a:txBody>
                    <a:bodyPr/>
                    <a:lstStyle/>
                    <a:p>
                      <a:pPr marL="38100" marR="38100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1" dirty="0">
                        <a:effectLst/>
                      </a:endParaRPr>
                    </a:p>
                    <a:p>
                      <a:pPr marL="38100" marR="38100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</a:rPr>
                        <a:t>Std. Deviation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1" dirty="0">
                        <a:effectLst/>
                      </a:endParaRPr>
                    </a:p>
                    <a:p>
                      <a:pPr marL="38100" marR="38100" algn="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</a:rPr>
                        <a:t>2.65005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1" dirty="0">
                        <a:effectLst/>
                      </a:endParaRPr>
                    </a:p>
                    <a:p>
                      <a:pPr marL="38100" marR="38100" algn="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</a:rPr>
                        <a:t>861.87655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93395672"/>
                  </a:ext>
                </a:extLst>
              </a:tr>
              <a:tr h="376821">
                <a:tc gridSpan="2">
                  <a:txBody>
                    <a:bodyPr/>
                    <a:lstStyle/>
                    <a:p>
                      <a:pPr marL="38100" marR="38100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1" dirty="0">
                        <a:effectLst/>
                      </a:endParaRPr>
                    </a:p>
                    <a:p>
                      <a:pPr marL="38100" marR="38100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</a:rPr>
                        <a:t>Variance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1" dirty="0">
                        <a:effectLst/>
                      </a:endParaRPr>
                    </a:p>
                    <a:p>
                      <a:pPr marL="38100" marR="38100" algn="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</a:rPr>
                        <a:t>7.023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1" dirty="0">
                        <a:effectLst/>
                      </a:endParaRPr>
                    </a:p>
                    <a:p>
                      <a:pPr marL="38100" marR="38100" algn="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</a:rPr>
                        <a:t>742831.182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02976369"/>
                  </a:ext>
                </a:extLst>
              </a:tr>
              <a:tr h="376821">
                <a:tc gridSpan="2">
                  <a:txBody>
                    <a:bodyPr/>
                    <a:lstStyle/>
                    <a:p>
                      <a:pPr marL="38100" marR="38100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1" dirty="0">
                        <a:effectLst/>
                      </a:endParaRPr>
                    </a:p>
                    <a:p>
                      <a:pPr marL="38100" marR="38100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</a:rPr>
                        <a:t>Range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1" dirty="0">
                        <a:effectLst/>
                      </a:endParaRPr>
                    </a:p>
                    <a:p>
                      <a:pPr marL="38100" marR="38100" algn="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</a:rPr>
                        <a:t>12.43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1" dirty="0">
                        <a:effectLst/>
                      </a:endParaRPr>
                    </a:p>
                    <a:p>
                      <a:pPr marL="38100" marR="38100" algn="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</a:rPr>
                        <a:t>3980.80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0094814"/>
                  </a:ext>
                </a:extLst>
              </a:tr>
              <a:tr h="376821">
                <a:tc gridSpan="2">
                  <a:txBody>
                    <a:bodyPr/>
                    <a:lstStyle/>
                    <a:p>
                      <a:pPr marL="38100" marR="38100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1" dirty="0">
                        <a:effectLst/>
                      </a:endParaRPr>
                    </a:p>
                    <a:p>
                      <a:pPr marL="38100" marR="38100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</a:rPr>
                        <a:t>Minimum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1" dirty="0">
                        <a:effectLst/>
                      </a:endParaRPr>
                    </a:p>
                    <a:p>
                      <a:pPr marL="38100" marR="38100" algn="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</a:rPr>
                        <a:t>8.06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1" dirty="0">
                        <a:effectLst/>
                      </a:endParaRPr>
                    </a:p>
                    <a:p>
                      <a:pPr marL="38100" marR="38100" algn="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</a:rPr>
                        <a:t>2371.83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5864719"/>
                  </a:ext>
                </a:extLst>
              </a:tr>
              <a:tr h="376821">
                <a:tc gridSpan="2">
                  <a:txBody>
                    <a:bodyPr/>
                    <a:lstStyle/>
                    <a:p>
                      <a:pPr marL="38100" marR="38100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1" dirty="0">
                        <a:effectLst/>
                      </a:endParaRPr>
                    </a:p>
                    <a:p>
                      <a:pPr marL="38100" marR="38100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</a:rPr>
                        <a:t>Maximum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1" dirty="0">
                        <a:effectLst/>
                      </a:endParaRPr>
                    </a:p>
                    <a:p>
                      <a:pPr marL="38100" marR="38100" algn="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</a:rPr>
                        <a:t>20.48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1" dirty="0">
                        <a:effectLst/>
                      </a:endParaRPr>
                    </a:p>
                    <a:p>
                      <a:pPr marL="38100" marR="38100" algn="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</a:rPr>
                        <a:t>6352.63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54504012"/>
                  </a:ext>
                </a:extLst>
              </a:tr>
              <a:tr h="376821">
                <a:tc gridSpan="2">
                  <a:txBody>
                    <a:bodyPr/>
                    <a:lstStyle/>
                    <a:p>
                      <a:pPr marL="38100" marR="38100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1" dirty="0">
                        <a:effectLst/>
                      </a:endParaRPr>
                    </a:p>
                    <a:p>
                      <a:pPr marL="38100" marR="38100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</a:rPr>
                        <a:t>Sum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1" dirty="0">
                        <a:effectLst/>
                      </a:endParaRPr>
                    </a:p>
                    <a:p>
                      <a:pPr marL="38100" marR="38100" algn="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</a:rPr>
                        <a:t>560.43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1" dirty="0">
                        <a:effectLst/>
                      </a:endParaRPr>
                    </a:p>
                    <a:p>
                      <a:pPr marL="38100" marR="38100" algn="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</a:rPr>
                        <a:t>153611.69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40243496"/>
                  </a:ext>
                </a:extLst>
              </a:tr>
              <a:tr h="376821">
                <a:tc rowSpan="3">
                  <a:txBody>
                    <a:bodyPr/>
                    <a:lstStyle/>
                    <a:p>
                      <a:pPr marL="38100" marR="38100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1" dirty="0">
                        <a:effectLst/>
                      </a:endParaRPr>
                    </a:p>
                    <a:p>
                      <a:pPr marL="38100" marR="38100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</a:rPr>
                        <a:t>Percentiles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1" dirty="0">
                        <a:effectLst/>
                      </a:endParaRPr>
                    </a:p>
                    <a:p>
                      <a:pPr marL="38100" marR="38100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</a:rPr>
                        <a:t>25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1" dirty="0">
                        <a:effectLst/>
                      </a:endParaRPr>
                    </a:p>
                    <a:p>
                      <a:pPr marL="38100" marR="38100" algn="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</a:rPr>
                        <a:t>11.3698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1" dirty="0">
                        <a:effectLst/>
                      </a:endParaRPr>
                    </a:p>
                    <a:p>
                      <a:pPr marL="38100" marR="38100" algn="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</a:rPr>
                        <a:t>3003.0400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64358226"/>
                  </a:ext>
                </a:extLst>
              </a:tr>
              <a:tr h="37682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1" dirty="0">
                        <a:effectLst/>
                      </a:endParaRPr>
                    </a:p>
                    <a:p>
                      <a:pPr marL="38100" marR="38100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</a:rPr>
                        <a:t>50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1" dirty="0">
                        <a:effectLst/>
                      </a:endParaRPr>
                    </a:p>
                    <a:p>
                      <a:pPr marL="38100" marR="38100" algn="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</a:rPr>
                        <a:t>11.8630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1" dirty="0">
                        <a:effectLst/>
                      </a:endParaRPr>
                    </a:p>
                    <a:p>
                      <a:pPr marL="38100" marR="38100" algn="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</a:rPr>
                        <a:t>3178.9763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36577240"/>
                  </a:ext>
                </a:extLst>
              </a:tr>
              <a:tr h="37682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1" dirty="0">
                        <a:effectLst/>
                      </a:endParaRPr>
                    </a:p>
                    <a:p>
                      <a:pPr marL="38100" marR="38100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</a:rPr>
                        <a:t>75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1" dirty="0">
                        <a:effectLst/>
                      </a:endParaRPr>
                    </a:p>
                    <a:p>
                      <a:pPr marL="38100" marR="38100" algn="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</a:rPr>
                        <a:t>13.7793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1" dirty="0">
                        <a:effectLst/>
                      </a:endParaRPr>
                    </a:p>
                    <a:p>
                      <a:pPr marL="38100" marR="38100" algn="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</a:rPr>
                        <a:t>3723.7138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91821368"/>
                  </a:ext>
                </a:extLst>
              </a:tr>
            </a:tbl>
          </a:graphicData>
        </a:graphic>
      </p:graphicFrame>
      <p:sp>
        <p:nvSpPr>
          <p:cNvPr id="6" name="Title 5">
            <a:extLst>
              <a:ext uri="{FF2B5EF4-FFF2-40B4-BE49-F238E27FC236}">
                <a16:creationId xmlns:a16="http://schemas.microsoft.com/office/drawing/2014/main" id="{ECF2D9D5-33D1-4BEB-8FB1-2E95AD8DA6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365312"/>
            <a:ext cx="2895600" cy="2009588"/>
          </a:xfrm>
        </p:spPr>
        <p:txBody>
          <a:bodyPr>
            <a:noAutofit/>
          </a:bodyPr>
          <a:lstStyle/>
          <a:p>
            <a:pPr algn="ctr"/>
            <a:r>
              <a:rPr lang="en-MY" sz="3600" dirty="0"/>
              <a:t>The Output for Frequencies</a:t>
            </a:r>
          </a:p>
        </p:txBody>
      </p:sp>
    </p:spTree>
    <p:extLst>
      <p:ext uri="{BB962C8B-B14F-4D97-AF65-F5344CB8AC3E}">
        <p14:creationId xmlns:p14="http://schemas.microsoft.com/office/powerpoint/2010/main" val="41303672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5DA5F20-58A2-41EA-A9A4-B2E40EE62283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13</a:t>
            </a:fld>
            <a:endParaRPr lang="en-US" noProof="0" dirty="0"/>
          </a:p>
        </p:txBody>
      </p:sp>
      <mc:AlternateContent xmlns:mc="http://schemas.openxmlformats.org/markup-compatibility/2006" xmlns:cx1="http://schemas.microsoft.com/office/drawing/2015/9/8/chartex">
        <mc:Choice Requires="cx1">
          <p:graphicFrame>
            <p:nvGraphicFramePr>
              <p:cNvPr id="4" name="Chart 3">
                <a:extLst>
                  <a:ext uri="{FF2B5EF4-FFF2-40B4-BE49-F238E27FC236}">
                    <a16:creationId xmlns:a16="http://schemas.microsoft.com/office/drawing/2014/main" id="{8B9994DE-E968-4334-89BB-07B0CF7B2B0E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668188759"/>
                  </p:ext>
                </p:extLst>
              </p:nvPr>
            </p:nvGraphicFramePr>
            <p:xfrm>
              <a:off x="0" y="482600"/>
              <a:ext cx="5803900" cy="5308600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2"/>
              </a:graphicData>
            </a:graphic>
          </p:graphicFrame>
        </mc:Choice>
        <mc:Fallback xmlns="">
          <p:pic>
            <p:nvPicPr>
              <p:cNvPr id="4" name="Chart 3">
                <a:extLst>
                  <a:ext uri="{FF2B5EF4-FFF2-40B4-BE49-F238E27FC236}">
                    <a16:creationId xmlns:a16="http://schemas.microsoft.com/office/drawing/2014/main" id="{8B9994DE-E968-4334-89BB-07B0CF7B2B0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0" y="482600"/>
                <a:ext cx="5803900" cy="5308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cx1="http://schemas.microsoft.com/office/drawing/2015/9/8/chartex">
        <mc:Choice Requires="cx1">
          <p:graphicFrame>
            <p:nvGraphicFramePr>
              <p:cNvPr id="5" name="Chart 4">
                <a:extLst>
                  <a:ext uri="{FF2B5EF4-FFF2-40B4-BE49-F238E27FC236}">
                    <a16:creationId xmlns:a16="http://schemas.microsoft.com/office/drawing/2014/main" id="{11155B0F-F445-4A0A-9022-9664884AE0A2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3206905377"/>
                  </p:ext>
                </p:extLst>
              </p:nvPr>
            </p:nvGraphicFramePr>
            <p:xfrm>
              <a:off x="6096000" y="584200"/>
              <a:ext cx="5930900" cy="5207000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4"/>
              </a:graphicData>
            </a:graphic>
          </p:graphicFrame>
        </mc:Choice>
        <mc:Fallback xmlns="">
          <p:pic>
            <p:nvPicPr>
              <p:cNvPr id="5" name="Chart 4">
                <a:extLst>
                  <a:ext uri="{FF2B5EF4-FFF2-40B4-BE49-F238E27FC236}">
                    <a16:creationId xmlns:a16="http://schemas.microsoft.com/office/drawing/2014/main" id="{11155B0F-F445-4A0A-9022-9664884AE0A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096000" y="584200"/>
                <a:ext cx="5930900" cy="5207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4668687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B1E4B1A-2C53-46A9-AE98-A1D70015A9E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14</a:t>
            </a:fld>
            <a:endParaRPr lang="en-US" noProof="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119E5FE-A57A-47F7-AA92-A81CF6C745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259"/>
          <a:stretch/>
        </p:blipFill>
        <p:spPr>
          <a:xfrm>
            <a:off x="241300" y="990600"/>
            <a:ext cx="5270500" cy="51689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B93254D-DC43-4DC5-B4AA-8976F44108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562" t="6299" r="29792" b="18330"/>
          <a:stretch/>
        </p:blipFill>
        <p:spPr>
          <a:xfrm>
            <a:off x="3594100" y="1021449"/>
            <a:ext cx="4800600" cy="51689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EE0DECF-42A8-400E-9084-DC4C590E5A3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4792" t="21481" r="10104" b="18704"/>
          <a:stretch/>
        </p:blipFill>
        <p:spPr>
          <a:xfrm>
            <a:off x="8394700" y="1554849"/>
            <a:ext cx="3282725" cy="4102100"/>
          </a:xfrm>
          <a:prstGeom prst="rect">
            <a:avLst/>
          </a:prstGeom>
        </p:spPr>
      </p:pic>
      <p:sp>
        <p:nvSpPr>
          <p:cNvPr id="9" name="Freeform: Shape 8">
            <a:extLst>
              <a:ext uri="{FF2B5EF4-FFF2-40B4-BE49-F238E27FC236}">
                <a16:creationId xmlns:a16="http://schemas.microsoft.com/office/drawing/2014/main" id="{869501A8-808D-4644-B976-808345F95569}"/>
              </a:ext>
            </a:extLst>
          </p:cNvPr>
          <p:cNvSpPr/>
          <p:nvPr/>
        </p:nvSpPr>
        <p:spPr>
          <a:xfrm>
            <a:off x="889001" y="1084949"/>
            <a:ext cx="2381636" cy="914400"/>
          </a:xfrm>
          <a:custGeom>
            <a:avLst/>
            <a:gdLst>
              <a:gd name="connsiteX0" fmla="*/ 158939 w 2235971"/>
              <a:gd name="connsiteY0" fmla="*/ 101600 h 1180010"/>
              <a:gd name="connsiteX1" fmla="*/ 2051239 w 2235971"/>
              <a:gd name="connsiteY1" fmla="*/ 152400 h 1180010"/>
              <a:gd name="connsiteX2" fmla="*/ 1936939 w 2235971"/>
              <a:gd name="connsiteY2" fmla="*/ 1143000 h 1180010"/>
              <a:gd name="connsiteX3" fmla="*/ 44639 w 2235971"/>
              <a:gd name="connsiteY3" fmla="*/ 876300 h 1180010"/>
              <a:gd name="connsiteX4" fmla="*/ 552639 w 2235971"/>
              <a:gd name="connsiteY4" fmla="*/ 0 h 1180010"/>
              <a:gd name="connsiteX5" fmla="*/ 552639 w 2235971"/>
              <a:gd name="connsiteY5" fmla="*/ 0 h 1180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35971" h="1180010">
                <a:moveTo>
                  <a:pt x="158939" y="101600"/>
                </a:moveTo>
                <a:cubicBezTo>
                  <a:pt x="956922" y="40216"/>
                  <a:pt x="1754906" y="-21167"/>
                  <a:pt x="2051239" y="152400"/>
                </a:cubicBezTo>
                <a:cubicBezTo>
                  <a:pt x="2347572" y="325967"/>
                  <a:pt x="2271372" y="1022350"/>
                  <a:pt x="1936939" y="1143000"/>
                </a:cubicBezTo>
                <a:cubicBezTo>
                  <a:pt x="1602506" y="1263650"/>
                  <a:pt x="275356" y="1066800"/>
                  <a:pt x="44639" y="876300"/>
                </a:cubicBezTo>
                <a:cubicBezTo>
                  <a:pt x="-186078" y="685800"/>
                  <a:pt x="552639" y="0"/>
                  <a:pt x="552639" y="0"/>
                </a:cubicBezTo>
                <a:lnTo>
                  <a:pt x="552639" y="0"/>
                </a:lnTo>
              </a:path>
            </a:pathLst>
          </a:cu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1085096-FECC-4A14-B9EA-6AD9DACDFD84}"/>
              </a:ext>
            </a:extLst>
          </p:cNvPr>
          <p:cNvSpPr/>
          <p:nvPr/>
        </p:nvSpPr>
        <p:spPr>
          <a:xfrm>
            <a:off x="5270501" y="2705100"/>
            <a:ext cx="1943100" cy="825500"/>
          </a:xfrm>
          <a:custGeom>
            <a:avLst/>
            <a:gdLst>
              <a:gd name="connsiteX0" fmla="*/ 158939 w 2235971"/>
              <a:gd name="connsiteY0" fmla="*/ 101600 h 1180010"/>
              <a:gd name="connsiteX1" fmla="*/ 2051239 w 2235971"/>
              <a:gd name="connsiteY1" fmla="*/ 152400 h 1180010"/>
              <a:gd name="connsiteX2" fmla="*/ 1936939 w 2235971"/>
              <a:gd name="connsiteY2" fmla="*/ 1143000 h 1180010"/>
              <a:gd name="connsiteX3" fmla="*/ 44639 w 2235971"/>
              <a:gd name="connsiteY3" fmla="*/ 876300 h 1180010"/>
              <a:gd name="connsiteX4" fmla="*/ 552639 w 2235971"/>
              <a:gd name="connsiteY4" fmla="*/ 0 h 1180010"/>
              <a:gd name="connsiteX5" fmla="*/ 552639 w 2235971"/>
              <a:gd name="connsiteY5" fmla="*/ 0 h 1180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35971" h="1180010">
                <a:moveTo>
                  <a:pt x="158939" y="101600"/>
                </a:moveTo>
                <a:cubicBezTo>
                  <a:pt x="956922" y="40216"/>
                  <a:pt x="1754906" y="-21167"/>
                  <a:pt x="2051239" y="152400"/>
                </a:cubicBezTo>
                <a:cubicBezTo>
                  <a:pt x="2347572" y="325967"/>
                  <a:pt x="2271372" y="1022350"/>
                  <a:pt x="1936939" y="1143000"/>
                </a:cubicBezTo>
                <a:cubicBezTo>
                  <a:pt x="1602506" y="1263650"/>
                  <a:pt x="275356" y="1066800"/>
                  <a:pt x="44639" y="876300"/>
                </a:cubicBezTo>
                <a:cubicBezTo>
                  <a:pt x="-186078" y="685800"/>
                  <a:pt x="552639" y="0"/>
                  <a:pt x="552639" y="0"/>
                </a:cubicBezTo>
                <a:lnTo>
                  <a:pt x="552639" y="0"/>
                </a:lnTo>
              </a:path>
            </a:pathLst>
          </a:cu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386B334D-5D91-4771-80B6-65AC5C3CEF68}"/>
              </a:ext>
            </a:extLst>
          </p:cNvPr>
          <p:cNvSpPr/>
          <p:nvPr/>
        </p:nvSpPr>
        <p:spPr>
          <a:xfrm>
            <a:off x="7213601" y="2705099"/>
            <a:ext cx="990600" cy="457201"/>
          </a:xfrm>
          <a:custGeom>
            <a:avLst/>
            <a:gdLst>
              <a:gd name="connsiteX0" fmla="*/ 158939 w 2235971"/>
              <a:gd name="connsiteY0" fmla="*/ 101600 h 1180010"/>
              <a:gd name="connsiteX1" fmla="*/ 2051239 w 2235971"/>
              <a:gd name="connsiteY1" fmla="*/ 152400 h 1180010"/>
              <a:gd name="connsiteX2" fmla="*/ 1936939 w 2235971"/>
              <a:gd name="connsiteY2" fmla="*/ 1143000 h 1180010"/>
              <a:gd name="connsiteX3" fmla="*/ 44639 w 2235971"/>
              <a:gd name="connsiteY3" fmla="*/ 876300 h 1180010"/>
              <a:gd name="connsiteX4" fmla="*/ 552639 w 2235971"/>
              <a:gd name="connsiteY4" fmla="*/ 0 h 1180010"/>
              <a:gd name="connsiteX5" fmla="*/ 552639 w 2235971"/>
              <a:gd name="connsiteY5" fmla="*/ 0 h 1180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35971" h="1180010">
                <a:moveTo>
                  <a:pt x="158939" y="101600"/>
                </a:moveTo>
                <a:cubicBezTo>
                  <a:pt x="956922" y="40216"/>
                  <a:pt x="1754906" y="-21167"/>
                  <a:pt x="2051239" y="152400"/>
                </a:cubicBezTo>
                <a:cubicBezTo>
                  <a:pt x="2347572" y="325967"/>
                  <a:pt x="2271372" y="1022350"/>
                  <a:pt x="1936939" y="1143000"/>
                </a:cubicBezTo>
                <a:cubicBezTo>
                  <a:pt x="1602506" y="1263650"/>
                  <a:pt x="275356" y="1066800"/>
                  <a:pt x="44639" y="876300"/>
                </a:cubicBezTo>
                <a:cubicBezTo>
                  <a:pt x="-186078" y="685800"/>
                  <a:pt x="552639" y="0"/>
                  <a:pt x="552639" y="0"/>
                </a:cubicBezTo>
                <a:lnTo>
                  <a:pt x="552639" y="0"/>
                </a:lnTo>
              </a:path>
            </a:pathLst>
          </a:cu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074D2AC4-8524-40D5-B2D2-ABC294250B7C}"/>
              </a:ext>
            </a:extLst>
          </p:cNvPr>
          <p:cNvSpPr/>
          <p:nvPr/>
        </p:nvSpPr>
        <p:spPr>
          <a:xfrm>
            <a:off x="9029701" y="1689101"/>
            <a:ext cx="2374900" cy="2362200"/>
          </a:xfrm>
          <a:custGeom>
            <a:avLst/>
            <a:gdLst>
              <a:gd name="connsiteX0" fmla="*/ 0 w 778189"/>
              <a:gd name="connsiteY0" fmla="*/ 257125 h 257125"/>
              <a:gd name="connsiteX1" fmla="*/ 736600 w 778189"/>
              <a:gd name="connsiteY1" fmla="*/ 206325 h 257125"/>
              <a:gd name="connsiteX2" fmla="*/ 685800 w 778189"/>
              <a:gd name="connsiteY2" fmla="*/ 3125 h 257125"/>
              <a:gd name="connsiteX3" fmla="*/ 685800 w 778189"/>
              <a:gd name="connsiteY3" fmla="*/ 79325 h 257125"/>
              <a:gd name="connsiteX4" fmla="*/ 152400 w 778189"/>
              <a:gd name="connsiteY4" fmla="*/ 28525 h 257125"/>
              <a:gd name="connsiteX5" fmla="*/ 38100 w 778189"/>
              <a:gd name="connsiteY5" fmla="*/ 206325 h 257125"/>
              <a:gd name="connsiteX6" fmla="*/ 38100 w 778189"/>
              <a:gd name="connsiteY6" fmla="*/ 193625 h 25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8189" h="257125">
                <a:moveTo>
                  <a:pt x="0" y="257125"/>
                </a:moveTo>
                <a:cubicBezTo>
                  <a:pt x="311150" y="252891"/>
                  <a:pt x="622300" y="248658"/>
                  <a:pt x="736600" y="206325"/>
                </a:cubicBezTo>
                <a:cubicBezTo>
                  <a:pt x="850900" y="163992"/>
                  <a:pt x="694267" y="24292"/>
                  <a:pt x="685800" y="3125"/>
                </a:cubicBezTo>
                <a:cubicBezTo>
                  <a:pt x="677333" y="-18042"/>
                  <a:pt x="774700" y="75092"/>
                  <a:pt x="685800" y="79325"/>
                </a:cubicBezTo>
                <a:cubicBezTo>
                  <a:pt x="596900" y="83558"/>
                  <a:pt x="260350" y="7358"/>
                  <a:pt x="152400" y="28525"/>
                </a:cubicBezTo>
                <a:cubicBezTo>
                  <a:pt x="44450" y="49692"/>
                  <a:pt x="57150" y="178808"/>
                  <a:pt x="38100" y="206325"/>
                </a:cubicBezTo>
                <a:cubicBezTo>
                  <a:pt x="19050" y="233842"/>
                  <a:pt x="28575" y="213733"/>
                  <a:pt x="38100" y="193625"/>
                </a:cubicBezTo>
              </a:path>
            </a:pathLst>
          </a:cu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D33D4874-DDAB-4A2C-A005-34507C5A6806}"/>
              </a:ext>
            </a:extLst>
          </p:cNvPr>
          <p:cNvSpPr/>
          <p:nvPr/>
        </p:nvSpPr>
        <p:spPr>
          <a:xfrm rot="1765490">
            <a:off x="2806468" y="1909855"/>
            <a:ext cx="2404763" cy="889000"/>
          </a:xfrm>
          <a:prstGeom prst="rightArrow">
            <a:avLst/>
          </a:prstGeom>
          <a:solidFill>
            <a:srgbClr val="00B0F0"/>
          </a:solidFill>
        </p:spPr>
        <p:txBody>
          <a:bodyPr vert="horz" lIns="72000" tIns="180000" rIns="180000" bIns="0" rtlCol="0" anchor="t">
            <a:noAutofit/>
          </a:bodyPr>
          <a:lstStyle/>
          <a:p>
            <a:pPr algn="r">
              <a:lnSpc>
                <a:spcPts val="4700"/>
              </a:lnSpc>
              <a:spcBef>
                <a:spcPct val="0"/>
              </a:spcBef>
            </a:pPr>
            <a:endParaRPr lang="en-US" sz="4500">
              <a:solidFill>
                <a:schemeClr val="bg1"/>
              </a:solidFill>
              <a:latin typeface="Rockwell" panose="02060603020205020403" pitchFamily="18" charset="0"/>
              <a:ea typeface="+mj-ea"/>
              <a:cs typeface="+mj-cs"/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08D286FA-9490-4857-B240-16617D9A8802}"/>
              </a:ext>
            </a:extLst>
          </p:cNvPr>
          <p:cNvCxnSpPr>
            <a:cxnSpLocks/>
          </p:cNvCxnSpPr>
          <p:nvPr/>
        </p:nvCxnSpPr>
        <p:spPr>
          <a:xfrm flipV="1">
            <a:off x="7620000" y="2273300"/>
            <a:ext cx="1892300" cy="45720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2EC83AD0-DF6B-4D7A-A36B-5A84E4D13FEB}"/>
              </a:ext>
            </a:extLst>
          </p:cNvPr>
          <p:cNvCxnSpPr>
            <a:cxnSpLocks/>
          </p:cNvCxnSpPr>
          <p:nvPr/>
        </p:nvCxnSpPr>
        <p:spPr>
          <a:xfrm>
            <a:off x="7772400" y="2730500"/>
            <a:ext cx="2413000" cy="12700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504885AE-E84F-4033-91A6-C7F1E52A82EB}"/>
              </a:ext>
            </a:extLst>
          </p:cNvPr>
          <p:cNvCxnSpPr>
            <a:cxnSpLocks/>
          </p:cNvCxnSpPr>
          <p:nvPr/>
        </p:nvCxnSpPr>
        <p:spPr>
          <a:xfrm>
            <a:off x="7658101" y="2743201"/>
            <a:ext cx="2559050" cy="95249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itle 23">
            <a:extLst>
              <a:ext uri="{FF2B5EF4-FFF2-40B4-BE49-F238E27FC236}">
                <a16:creationId xmlns:a16="http://schemas.microsoft.com/office/drawing/2014/main" id="{E74ACBAC-4B8E-494D-805A-E7AF6D9DD3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58050"/>
            <a:ext cx="11340000" cy="1013637"/>
          </a:xfrm>
        </p:spPr>
        <p:txBody>
          <a:bodyPr/>
          <a:lstStyle/>
          <a:p>
            <a:r>
              <a:rPr lang="en-US" b="1" dirty="0"/>
              <a:t>DESCRIPTIVE STATISTICS: Analyze, Descriptive Statistics, Descriptive, Variable(s)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68866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FF39ED0-9A8B-47EE-BEBC-4402C7D52074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15</a:t>
            </a:fld>
            <a:endParaRPr lang="en-US" noProof="0" dirty="0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0D2D1DA2-F561-4A72-B66A-562DCF01F45B}"/>
              </a:ext>
            </a:extLst>
          </p:cNvPr>
          <p:cNvGraphicFramePr>
            <a:graphicFrameLocks noGrp="1"/>
          </p:cNvGraphicFramePr>
          <p:nvPr/>
        </p:nvGraphicFramePr>
        <p:xfrm>
          <a:off x="431801" y="1181100"/>
          <a:ext cx="11339510" cy="4925647"/>
        </p:xfrm>
        <a:graphic>
          <a:graphicData uri="http://schemas.openxmlformats.org/drawingml/2006/table">
            <a:tbl>
              <a:tblPr>
                <a:tableStyleId>{8EC20E35-A176-4012-BC5E-935CFFF8708E}</a:tableStyleId>
              </a:tblPr>
              <a:tblGrid>
                <a:gridCol w="1133951">
                  <a:extLst>
                    <a:ext uri="{9D8B030D-6E8A-4147-A177-3AD203B41FA5}">
                      <a16:colId xmlns:a16="http://schemas.microsoft.com/office/drawing/2014/main" val="3249630785"/>
                    </a:ext>
                  </a:extLst>
                </a:gridCol>
                <a:gridCol w="1133951">
                  <a:extLst>
                    <a:ext uri="{9D8B030D-6E8A-4147-A177-3AD203B41FA5}">
                      <a16:colId xmlns:a16="http://schemas.microsoft.com/office/drawing/2014/main" val="126561795"/>
                    </a:ext>
                  </a:extLst>
                </a:gridCol>
                <a:gridCol w="1133951">
                  <a:extLst>
                    <a:ext uri="{9D8B030D-6E8A-4147-A177-3AD203B41FA5}">
                      <a16:colId xmlns:a16="http://schemas.microsoft.com/office/drawing/2014/main" val="1170274488"/>
                    </a:ext>
                  </a:extLst>
                </a:gridCol>
                <a:gridCol w="1133951">
                  <a:extLst>
                    <a:ext uri="{9D8B030D-6E8A-4147-A177-3AD203B41FA5}">
                      <a16:colId xmlns:a16="http://schemas.microsoft.com/office/drawing/2014/main" val="4006245771"/>
                    </a:ext>
                  </a:extLst>
                </a:gridCol>
                <a:gridCol w="1133951">
                  <a:extLst>
                    <a:ext uri="{9D8B030D-6E8A-4147-A177-3AD203B41FA5}">
                      <a16:colId xmlns:a16="http://schemas.microsoft.com/office/drawing/2014/main" val="1972401532"/>
                    </a:ext>
                  </a:extLst>
                </a:gridCol>
                <a:gridCol w="1133951">
                  <a:extLst>
                    <a:ext uri="{9D8B030D-6E8A-4147-A177-3AD203B41FA5}">
                      <a16:colId xmlns:a16="http://schemas.microsoft.com/office/drawing/2014/main" val="5148289"/>
                    </a:ext>
                  </a:extLst>
                </a:gridCol>
                <a:gridCol w="1133951">
                  <a:extLst>
                    <a:ext uri="{9D8B030D-6E8A-4147-A177-3AD203B41FA5}">
                      <a16:colId xmlns:a16="http://schemas.microsoft.com/office/drawing/2014/main" val="3958770550"/>
                    </a:ext>
                  </a:extLst>
                </a:gridCol>
                <a:gridCol w="1133951">
                  <a:extLst>
                    <a:ext uri="{9D8B030D-6E8A-4147-A177-3AD203B41FA5}">
                      <a16:colId xmlns:a16="http://schemas.microsoft.com/office/drawing/2014/main" val="3739896650"/>
                    </a:ext>
                  </a:extLst>
                </a:gridCol>
                <a:gridCol w="1133951">
                  <a:extLst>
                    <a:ext uri="{9D8B030D-6E8A-4147-A177-3AD203B41FA5}">
                      <a16:colId xmlns:a16="http://schemas.microsoft.com/office/drawing/2014/main" val="1801695323"/>
                    </a:ext>
                  </a:extLst>
                </a:gridCol>
                <a:gridCol w="1133951">
                  <a:extLst>
                    <a:ext uri="{9D8B030D-6E8A-4147-A177-3AD203B41FA5}">
                      <a16:colId xmlns:a16="http://schemas.microsoft.com/office/drawing/2014/main" val="3702265087"/>
                    </a:ext>
                  </a:extLst>
                </a:gridCol>
              </a:tblGrid>
              <a:tr h="541489">
                <a:tc gridSpan="10">
                  <a:txBody>
                    <a:bodyPr/>
                    <a:lstStyle/>
                    <a:p>
                      <a:pPr marL="38100" marR="381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Descriptive Statistics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5772188"/>
                  </a:ext>
                </a:extLst>
              </a:tr>
              <a:tr h="541489">
                <a:tc rowSpan="2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 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N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Minimum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Maximum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Mean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Std. Deviation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38100" marR="381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Skewness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38100" marR="381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Kurtosis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22796619"/>
                  </a:ext>
                </a:extLst>
              </a:tr>
              <a:tr h="54148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Statistic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Statistic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Statistic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Statistic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Statistic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Statistic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Std. Error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Statistic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Std. Error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6862059"/>
                  </a:ext>
                </a:extLst>
              </a:tr>
              <a:tr h="1674460">
                <a:tc>
                  <a:txBody>
                    <a:bodyPr/>
                    <a:lstStyle/>
                    <a:p>
                      <a:pPr marL="38100" marR="381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jumlah jam kerja per minggu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44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350.49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438.20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385.0064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19.57715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.412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.357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.013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.702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8023268"/>
                  </a:ext>
                </a:extLst>
              </a:tr>
              <a:tr h="1107974">
                <a:tc>
                  <a:txBody>
                    <a:bodyPr/>
                    <a:lstStyle/>
                    <a:p>
                      <a:pPr marL="38100" marR="381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Valid N (listwise)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44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 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 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 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 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 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 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 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 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20456214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5C6FD1BA-99E4-4A6B-A3E4-D948F84B050C}"/>
              </a:ext>
            </a:extLst>
          </p:cNvPr>
          <p:cNvSpPr txBox="1"/>
          <p:nvPr/>
        </p:nvSpPr>
        <p:spPr>
          <a:xfrm>
            <a:off x="2730500" y="226993"/>
            <a:ext cx="6515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The output of Descriptive Statistics</a:t>
            </a:r>
          </a:p>
        </p:txBody>
      </p:sp>
    </p:spTree>
    <p:extLst>
      <p:ext uri="{BB962C8B-B14F-4D97-AF65-F5344CB8AC3E}">
        <p14:creationId xmlns:p14="http://schemas.microsoft.com/office/powerpoint/2010/main" val="35466719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97FF203-38B6-49FA-8B86-B1D5C7CAC47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16</a:t>
            </a:fld>
            <a:endParaRPr lang="en-US" noProof="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4B51CA6-1B1D-4EC3-B80B-29452D498F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Explore: “Analyze”, “</a:t>
            </a:r>
            <a:r>
              <a:rPr lang="en-US" dirty="0" err="1"/>
              <a:t>Descriptives</a:t>
            </a:r>
            <a:r>
              <a:rPr lang="en-US" dirty="0"/>
              <a:t>”, “Explore”, Variable(s), Statistics, Plots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FC33665-20C0-43DA-9736-83F9A58195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810"/>
          <a:stretch/>
        </p:blipFill>
        <p:spPr>
          <a:xfrm>
            <a:off x="267612" y="1233901"/>
            <a:ext cx="4850488" cy="47096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86E63EF-2CE2-45A3-8DAF-D5C6E7985A7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771" t="8703" r="31667" b="31325"/>
          <a:stretch/>
        </p:blipFill>
        <p:spPr>
          <a:xfrm>
            <a:off x="3257550" y="827901"/>
            <a:ext cx="4457700" cy="41127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75330CC-5731-4B96-8AE2-4299D07A1F9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9999" t="10741" r="7188" b="46481"/>
          <a:stretch/>
        </p:blipFill>
        <p:spPr>
          <a:xfrm>
            <a:off x="8352975" y="864000"/>
            <a:ext cx="3571413" cy="22475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8C96E12-9E00-4E12-AF69-D79B6229FAA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8437" t="23148" r="38126" b="29815"/>
          <a:stretch/>
        </p:blipFill>
        <p:spPr>
          <a:xfrm>
            <a:off x="8204200" y="3136700"/>
            <a:ext cx="3720188" cy="3550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3020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C3AA8D8-D898-4A97-B62E-DB24C7D07A91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17</a:t>
            </a:fld>
            <a:endParaRPr lang="en-US" noProof="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1F5522E-16F8-49BA-98FE-6808AEBD3F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Output of Explore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0FE3E3C3-6A07-442D-93AA-5E1A2379A0F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6216441"/>
              </p:ext>
            </p:extLst>
          </p:nvPr>
        </p:nvGraphicFramePr>
        <p:xfrm>
          <a:off x="432490" y="1295452"/>
          <a:ext cx="11339510" cy="1752550"/>
        </p:xfrm>
        <a:graphic>
          <a:graphicData uri="http://schemas.openxmlformats.org/drawingml/2006/table">
            <a:tbl>
              <a:tblPr>
                <a:tableStyleId>{8EC20E35-A176-4012-BC5E-935CFFF8708E}</a:tableStyleId>
              </a:tblPr>
              <a:tblGrid>
                <a:gridCol w="1619930">
                  <a:extLst>
                    <a:ext uri="{9D8B030D-6E8A-4147-A177-3AD203B41FA5}">
                      <a16:colId xmlns:a16="http://schemas.microsoft.com/office/drawing/2014/main" val="3039575594"/>
                    </a:ext>
                  </a:extLst>
                </a:gridCol>
                <a:gridCol w="1619930">
                  <a:extLst>
                    <a:ext uri="{9D8B030D-6E8A-4147-A177-3AD203B41FA5}">
                      <a16:colId xmlns:a16="http://schemas.microsoft.com/office/drawing/2014/main" val="478491303"/>
                    </a:ext>
                  </a:extLst>
                </a:gridCol>
                <a:gridCol w="1619930">
                  <a:extLst>
                    <a:ext uri="{9D8B030D-6E8A-4147-A177-3AD203B41FA5}">
                      <a16:colId xmlns:a16="http://schemas.microsoft.com/office/drawing/2014/main" val="1720927689"/>
                    </a:ext>
                  </a:extLst>
                </a:gridCol>
                <a:gridCol w="1619930">
                  <a:extLst>
                    <a:ext uri="{9D8B030D-6E8A-4147-A177-3AD203B41FA5}">
                      <a16:colId xmlns:a16="http://schemas.microsoft.com/office/drawing/2014/main" val="2478249579"/>
                    </a:ext>
                  </a:extLst>
                </a:gridCol>
                <a:gridCol w="1619930">
                  <a:extLst>
                    <a:ext uri="{9D8B030D-6E8A-4147-A177-3AD203B41FA5}">
                      <a16:colId xmlns:a16="http://schemas.microsoft.com/office/drawing/2014/main" val="4097690661"/>
                    </a:ext>
                  </a:extLst>
                </a:gridCol>
                <a:gridCol w="1619930">
                  <a:extLst>
                    <a:ext uri="{9D8B030D-6E8A-4147-A177-3AD203B41FA5}">
                      <a16:colId xmlns:a16="http://schemas.microsoft.com/office/drawing/2014/main" val="96729014"/>
                    </a:ext>
                  </a:extLst>
                </a:gridCol>
                <a:gridCol w="1619930">
                  <a:extLst>
                    <a:ext uri="{9D8B030D-6E8A-4147-A177-3AD203B41FA5}">
                      <a16:colId xmlns:a16="http://schemas.microsoft.com/office/drawing/2014/main" val="2469812745"/>
                    </a:ext>
                  </a:extLst>
                </a:gridCol>
              </a:tblGrid>
              <a:tr h="294288">
                <a:tc gridSpan="7"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Case Processing Summary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19536878"/>
                  </a:ext>
                </a:extLst>
              </a:tr>
              <a:tr h="294288">
                <a:tc rowSpan="3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6"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Cases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5810954"/>
                  </a:ext>
                </a:extLst>
              </a:tr>
              <a:tr h="29428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Valid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Missing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Total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4557755"/>
                  </a:ext>
                </a:extLst>
              </a:tr>
              <a:tr h="29428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N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Percent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N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Percent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N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Percent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58480578"/>
                  </a:ext>
                </a:extLst>
              </a:tr>
              <a:tr h="575398">
                <a:tc>
                  <a:txBody>
                    <a:bodyPr/>
                    <a:lstStyle/>
                    <a:p>
                      <a:pPr marL="38100" marR="38100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rata-rata umur pegawai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44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100.0%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0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0.0%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44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100.0%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62997919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21EC8E91-B523-4703-B957-356CA86BAD7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662931"/>
              </p:ext>
            </p:extLst>
          </p:nvPr>
        </p:nvGraphicFramePr>
        <p:xfrm>
          <a:off x="426243" y="3346015"/>
          <a:ext cx="11339514" cy="2356484"/>
        </p:xfrm>
        <a:graphic>
          <a:graphicData uri="http://schemas.openxmlformats.org/drawingml/2006/table">
            <a:tbl>
              <a:tblPr>
                <a:tableStyleId>{8EC20E35-A176-4012-BC5E-935CFFF8708E}</a:tableStyleId>
              </a:tblPr>
              <a:tblGrid>
                <a:gridCol w="1259946">
                  <a:extLst>
                    <a:ext uri="{9D8B030D-6E8A-4147-A177-3AD203B41FA5}">
                      <a16:colId xmlns:a16="http://schemas.microsoft.com/office/drawing/2014/main" val="719181221"/>
                    </a:ext>
                  </a:extLst>
                </a:gridCol>
                <a:gridCol w="1259946">
                  <a:extLst>
                    <a:ext uri="{9D8B030D-6E8A-4147-A177-3AD203B41FA5}">
                      <a16:colId xmlns:a16="http://schemas.microsoft.com/office/drawing/2014/main" val="3748852457"/>
                    </a:ext>
                  </a:extLst>
                </a:gridCol>
                <a:gridCol w="1259946">
                  <a:extLst>
                    <a:ext uri="{9D8B030D-6E8A-4147-A177-3AD203B41FA5}">
                      <a16:colId xmlns:a16="http://schemas.microsoft.com/office/drawing/2014/main" val="3080269731"/>
                    </a:ext>
                  </a:extLst>
                </a:gridCol>
                <a:gridCol w="1259946">
                  <a:extLst>
                    <a:ext uri="{9D8B030D-6E8A-4147-A177-3AD203B41FA5}">
                      <a16:colId xmlns:a16="http://schemas.microsoft.com/office/drawing/2014/main" val="2257703509"/>
                    </a:ext>
                  </a:extLst>
                </a:gridCol>
                <a:gridCol w="1259946">
                  <a:extLst>
                    <a:ext uri="{9D8B030D-6E8A-4147-A177-3AD203B41FA5}">
                      <a16:colId xmlns:a16="http://schemas.microsoft.com/office/drawing/2014/main" val="3271391225"/>
                    </a:ext>
                  </a:extLst>
                </a:gridCol>
                <a:gridCol w="1259946">
                  <a:extLst>
                    <a:ext uri="{9D8B030D-6E8A-4147-A177-3AD203B41FA5}">
                      <a16:colId xmlns:a16="http://schemas.microsoft.com/office/drawing/2014/main" val="1343907104"/>
                    </a:ext>
                  </a:extLst>
                </a:gridCol>
                <a:gridCol w="1259946">
                  <a:extLst>
                    <a:ext uri="{9D8B030D-6E8A-4147-A177-3AD203B41FA5}">
                      <a16:colId xmlns:a16="http://schemas.microsoft.com/office/drawing/2014/main" val="2108805372"/>
                    </a:ext>
                  </a:extLst>
                </a:gridCol>
                <a:gridCol w="1259946">
                  <a:extLst>
                    <a:ext uri="{9D8B030D-6E8A-4147-A177-3AD203B41FA5}">
                      <a16:colId xmlns:a16="http://schemas.microsoft.com/office/drawing/2014/main" val="735261555"/>
                    </a:ext>
                  </a:extLst>
                </a:gridCol>
                <a:gridCol w="1259946">
                  <a:extLst>
                    <a:ext uri="{9D8B030D-6E8A-4147-A177-3AD203B41FA5}">
                      <a16:colId xmlns:a16="http://schemas.microsoft.com/office/drawing/2014/main" val="2635102000"/>
                    </a:ext>
                  </a:extLst>
                </a:gridCol>
              </a:tblGrid>
              <a:tr h="267148">
                <a:tc gridSpan="9"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Percentiles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9699250"/>
                  </a:ext>
                </a:extLst>
              </a:tr>
              <a:tr h="267148">
                <a:tc rowSpan="2" gridSpan="2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Percentiles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4803168"/>
                  </a:ext>
                </a:extLst>
              </a:tr>
              <a:tr h="267148"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5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10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25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50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75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90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95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68696971"/>
                  </a:ext>
                </a:extLst>
              </a:tr>
              <a:tr h="777520">
                <a:tc>
                  <a:txBody>
                    <a:bodyPr/>
                    <a:lstStyle/>
                    <a:p>
                      <a:pPr marL="38100" marR="38100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Weighted Average(Definition 1)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rata-rata umur pegawai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27.75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31.50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39.25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47.00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56.75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67.50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71.50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13027479"/>
                  </a:ext>
                </a:extLst>
              </a:tr>
              <a:tr h="777520">
                <a:tc>
                  <a:txBody>
                    <a:bodyPr/>
                    <a:lstStyle/>
                    <a:p>
                      <a:pPr marL="38100" marR="38100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Tukey's Hinges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rata-rata umur pegawai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39.50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47.00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56.50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 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9931435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200447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7437015-63FD-4930-AF88-1C50DF9AE538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18</a:t>
            </a:fld>
            <a:endParaRPr lang="en-US" noProof="0" dirty="0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F7BF5048-3895-4621-A364-7BA6E8359A9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9016434"/>
              </p:ext>
            </p:extLst>
          </p:nvPr>
        </p:nvGraphicFramePr>
        <p:xfrm>
          <a:off x="2857500" y="119067"/>
          <a:ext cx="9190500" cy="6643460"/>
        </p:xfrm>
        <a:graphic>
          <a:graphicData uri="http://schemas.openxmlformats.org/drawingml/2006/table">
            <a:tbl>
              <a:tblPr>
                <a:tableStyleId>{8EC20E35-A176-4012-BC5E-935CFFF8708E}</a:tableStyleId>
              </a:tblPr>
              <a:tblGrid>
                <a:gridCol w="1199693">
                  <a:extLst>
                    <a:ext uri="{9D8B030D-6E8A-4147-A177-3AD203B41FA5}">
                      <a16:colId xmlns:a16="http://schemas.microsoft.com/office/drawing/2014/main" val="2571173058"/>
                    </a:ext>
                  </a:extLst>
                </a:gridCol>
                <a:gridCol w="1949500">
                  <a:extLst>
                    <a:ext uri="{9D8B030D-6E8A-4147-A177-3AD203B41FA5}">
                      <a16:colId xmlns:a16="http://schemas.microsoft.com/office/drawing/2014/main" val="3097115806"/>
                    </a:ext>
                  </a:extLst>
                </a:gridCol>
                <a:gridCol w="1028308">
                  <a:extLst>
                    <a:ext uri="{9D8B030D-6E8A-4147-A177-3AD203B41FA5}">
                      <a16:colId xmlns:a16="http://schemas.microsoft.com/office/drawing/2014/main" val="1914060299"/>
                    </a:ext>
                  </a:extLst>
                </a:gridCol>
                <a:gridCol w="1618521">
                  <a:extLst>
                    <a:ext uri="{9D8B030D-6E8A-4147-A177-3AD203B41FA5}">
                      <a16:colId xmlns:a16="http://schemas.microsoft.com/office/drawing/2014/main" val="818560366"/>
                    </a:ext>
                  </a:extLst>
                </a:gridCol>
                <a:gridCol w="3394478">
                  <a:extLst>
                    <a:ext uri="{9D8B030D-6E8A-4147-A177-3AD203B41FA5}">
                      <a16:colId xmlns:a16="http://schemas.microsoft.com/office/drawing/2014/main" val="2538992282"/>
                    </a:ext>
                  </a:extLst>
                </a:gridCol>
              </a:tblGrid>
              <a:tr h="237365">
                <a:tc gridSpan="5"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/>
                    </a:p>
                    <a:p>
                      <a:pPr marL="38100" marR="38100"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err="1"/>
                        <a:t>Descriptives</a:t>
                      </a:r>
                      <a:endParaRPr lang="en-US" sz="16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56206574"/>
                  </a:ext>
                </a:extLst>
              </a:tr>
              <a:tr h="295275"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Statistic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Std. Error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5973212"/>
                  </a:ext>
                </a:extLst>
              </a:tr>
              <a:tr h="237365">
                <a:tc rowSpan="13"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/>
                    </a:p>
                    <a:p>
                      <a:pPr marL="38100" marR="38100"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rata-rata </a:t>
                      </a:r>
                      <a:r>
                        <a:rPr lang="en-US" sz="1600" dirty="0" err="1"/>
                        <a:t>umur</a:t>
                      </a:r>
                      <a:r>
                        <a:rPr lang="en-US" sz="1600" dirty="0"/>
                        <a:t> </a:t>
                      </a:r>
                      <a:r>
                        <a:rPr lang="en-US" sz="1600" dirty="0" err="1"/>
                        <a:t>pegawai</a:t>
                      </a:r>
                      <a:endParaRPr lang="en-US" sz="16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Mean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/>
                    </a:p>
                    <a:p>
                      <a:pPr marL="38100" marR="38100"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48.05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/>
                    </a:p>
                    <a:p>
                      <a:pPr marL="38100" marR="38100"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1.819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52907579"/>
                  </a:ext>
                </a:extLst>
              </a:tr>
              <a:tr h="82407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/>
                    </a:p>
                    <a:p>
                      <a:pPr marL="38100" marR="38100"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95% Confidence Interval for Mean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/>
                    </a:p>
                    <a:p>
                      <a:pPr marL="38100" marR="38100"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Lower Bound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/>
                    </a:p>
                    <a:p>
                      <a:pPr marL="38100" marR="38100"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44.38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/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16519345"/>
                  </a:ext>
                </a:extLst>
              </a:tr>
              <a:tr h="5888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/>
                    </a:p>
                    <a:p>
                      <a:pPr marL="38100" marR="38100"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Upper Bound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/>
                    </a:p>
                    <a:p>
                      <a:pPr marL="38100" marR="38100"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51.71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/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15365468"/>
                  </a:ext>
                </a:extLst>
              </a:tr>
              <a:tr h="40988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/>
                    </a:p>
                    <a:p>
                      <a:pPr marL="38100" marR="38100"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5% Trimmed Mean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/>
                    </a:p>
                    <a:p>
                      <a:pPr marL="38100" marR="38100"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47.88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/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23230111"/>
                  </a:ext>
                </a:extLst>
              </a:tr>
              <a:tr h="38125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/>
                    </a:p>
                    <a:p>
                      <a:pPr marL="38100" marR="38100"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Median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/>
                    </a:p>
                    <a:p>
                      <a:pPr marL="38100" marR="38100"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47.00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/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35453823"/>
                  </a:ext>
                </a:extLst>
              </a:tr>
              <a:tr h="38125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/>
                    </a:p>
                    <a:p>
                      <a:pPr marL="38100" marR="38100"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Variance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/>
                    </a:p>
                    <a:p>
                      <a:pPr marL="38100" marR="38100"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145.626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/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33953990"/>
                  </a:ext>
                </a:extLst>
              </a:tr>
              <a:tr h="38125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/>
                    </a:p>
                    <a:p>
                      <a:pPr marL="38100" marR="38100"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Std. Deviation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/>
                    </a:p>
                    <a:p>
                      <a:pPr marL="38100" marR="38100"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12.068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/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68580464"/>
                  </a:ext>
                </a:extLst>
              </a:tr>
              <a:tr h="38125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/>
                    </a:p>
                    <a:p>
                      <a:pPr marL="38100" marR="38100"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Minimum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/>
                    </a:p>
                    <a:p>
                      <a:pPr marL="38100" marR="38100"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24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/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46190088"/>
                  </a:ext>
                </a:extLst>
              </a:tr>
              <a:tr h="38125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/>
                    </a:p>
                    <a:p>
                      <a:pPr marL="38100" marR="38100"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Maximum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/>
                    </a:p>
                    <a:p>
                      <a:pPr marL="38100" marR="38100"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75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640752"/>
                  </a:ext>
                </a:extLst>
              </a:tr>
              <a:tr h="22075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/>
                    </a:p>
                    <a:p>
                      <a:pPr marL="38100" marR="38100"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Range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/>
                    </a:p>
                    <a:p>
                      <a:pPr marL="38100" marR="38100"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51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64706952"/>
                  </a:ext>
                </a:extLst>
              </a:tr>
              <a:tr h="40988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/>
                    </a:p>
                    <a:p>
                      <a:pPr marL="38100" marR="38100"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Interquartile Range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/>
                    </a:p>
                    <a:p>
                      <a:pPr marL="38100" marR="38100"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18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79558534"/>
                  </a:ext>
                </a:extLst>
              </a:tr>
              <a:tr h="24421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/>
                    </a:p>
                    <a:p>
                      <a:pPr marL="38100" marR="38100"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Skewness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.2</a:t>
                      </a:r>
                    </a:p>
                    <a:p>
                      <a:pPr marL="38100" marR="38100"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54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/>
                    </a:p>
                    <a:p>
                      <a:pPr marL="38100" marR="38100"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.357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45604152"/>
                  </a:ext>
                </a:extLst>
              </a:tr>
              <a:tr h="23736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/>
                    </a:p>
                    <a:p>
                      <a:pPr marL="38100" marR="38100"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Kurtosis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/>
                    </a:p>
                    <a:p>
                      <a:pPr marL="38100" marR="38100"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-.230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/>
                    </a:p>
                    <a:p>
                      <a:pPr marL="38100" marR="38100"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.702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97523497"/>
                  </a:ext>
                </a:extLst>
              </a:tr>
            </a:tbl>
          </a:graphicData>
        </a:graphic>
      </p:graphicFrame>
      <p:sp>
        <p:nvSpPr>
          <p:cNvPr id="8" name="Title 2">
            <a:extLst>
              <a:ext uri="{FF2B5EF4-FFF2-40B4-BE49-F238E27FC236}">
                <a16:creationId xmlns:a16="http://schemas.microsoft.com/office/drawing/2014/main" id="{2A049D0F-8681-41E4-A8F4-90BF0F275E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2120700" cy="1866700"/>
          </a:xfrm>
        </p:spPr>
        <p:txBody>
          <a:bodyPr/>
          <a:lstStyle/>
          <a:p>
            <a:r>
              <a:rPr lang="en-US" sz="3600" dirty="0"/>
              <a:t>The Output of Explore</a:t>
            </a:r>
          </a:p>
        </p:txBody>
      </p:sp>
    </p:spTree>
    <p:extLst>
      <p:ext uri="{BB962C8B-B14F-4D97-AF65-F5344CB8AC3E}">
        <p14:creationId xmlns:p14="http://schemas.microsoft.com/office/powerpoint/2010/main" val="36710347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C20C1E0-6ECA-4466-A675-D996D3BB9FFA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19</a:t>
            </a:fld>
            <a:endParaRPr lang="en-US" noProof="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E96D221-C7AE-40F6-95DD-3050353222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Crosstabulation: “Descriptive Statistics”, “Crosstab”, select Variables, “Statistics”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1C38A0E-40C4-482B-AC76-C38594634C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841"/>
          <a:stretch/>
        </p:blipFill>
        <p:spPr>
          <a:xfrm>
            <a:off x="99391" y="1341778"/>
            <a:ext cx="5327374" cy="528761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97133DB-B27B-4BF2-B0C2-8ECC26586D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163" t="16088" r="30136" b="14058"/>
          <a:stretch/>
        </p:blipFill>
        <p:spPr>
          <a:xfrm>
            <a:off x="4194314" y="1311956"/>
            <a:ext cx="4164496" cy="479066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E611D1D-CEAC-4A1E-8735-AAA2CF8E906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908" t="22463" r="38043" b="28551"/>
          <a:stretch/>
        </p:blipFill>
        <p:spPr>
          <a:xfrm>
            <a:off x="8504788" y="1182755"/>
            <a:ext cx="3579861" cy="4323523"/>
          </a:xfrm>
          <a:prstGeom prst="rect">
            <a:avLst/>
          </a:prstGeom>
        </p:spPr>
      </p:pic>
      <p:sp>
        <p:nvSpPr>
          <p:cNvPr id="7" name="Freeform: Shape 6">
            <a:extLst>
              <a:ext uri="{FF2B5EF4-FFF2-40B4-BE49-F238E27FC236}">
                <a16:creationId xmlns:a16="http://schemas.microsoft.com/office/drawing/2014/main" id="{900A9948-4FDC-4E42-9B80-152D20D60AAA}"/>
              </a:ext>
            </a:extLst>
          </p:cNvPr>
          <p:cNvSpPr/>
          <p:nvPr/>
        </p:nvSpPr>
        <p:spPr>
          <a:xfrm>
            <a:off x="834886" y="1504740"/>
            <a:ext cx="1977887" cy="1371601"/>
          </a:xfrm>
          <a:custGeom>
            <a:avLst/>
            <a:gdLst>
              <a:gd name="connsiteX0" fmla="*/ 358413 w 2618298"/>
              <a:gd name="connsiteY0" fmla="*/ 66592 h 1652684"/>
              <a:gd name="connsiteX1" fmla="*/ 2306483 w 2618298"/>
              <a:gd name="connsiteY1" fmla="*/ 305132 h 1652684"/>
              <a:gd name="connsiteX2" fmla="*/ 2385996 w 2618298"/>
              <a:gd name="connsiteY2" fmla="*/ 1646914 h 1652684"/>
              <a:gd name="connsiteX3" fmla="*/ 60239 w 2618298"/>
              <a:gd name="connsiteY3" fmla="*/ 762332 h 1652684"/>
              <a:gd name="connsiteX4" fmla="*/ 686405 w 2618298"/>
              <a:gd name="connsiteY4" fmla="*/ 76532 h 1652684"/>
              <a:gd name="connsiteX5" fmla="*/ 706283 w 2618298"/>
              <a:gd name="connsiteY5" fmla="*/ 46714 h 16526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18298" h="1652684">
                <a:moveTo>
                  <a:pt x="358413" y="66592"/>
                </a:moveTo>
                <a:cubicBezTo>
                  <a:pt x="1163483" y="54168"/>
                  <a:pt x="1968553" y="41745"/>
                  <a:pt x="2306483" y="305132"/>
                </a:cubicBezTo>
                <a:cubicBezTo>
                  <a:pt x="2644413" y="568519"/>
                  <a:pt x="2760370" y="1570714"/>
                  <a:pt x="2385996" y="1646914"/>
                </a:cubicBezTo>
                <a:cubicBezTo>
                  <a:pt x="2011622" y="1723114"/>
                  <a:pt x="343504" y="1024062"/>
                  <a:pt x="60239" y="762332"/>
                </a:cubicBezTo>
                <a:cubicBezTo>
                  <a:pt x="-223026" y="500602"/>
                  <a:pt x="578731" y="195802"/>
                  <a:pt x="686405" y="76532"/>
                </a:cubicBezTo>
                <a:cubicBezTo>
                  <a:pt x="794079" y="-42738"/>
                  <a:pt x="750181" y="1988"/>
                  <a:pt x="706283" y="46714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C7233602-41AE-45F9-9FD4-2313C558AE5F}"/>
              </a:ext>
            </a:extLst>
          </p:cNvPr>
          <p:cNvSpPr/>
          <p:nvPr/>
        </p:nvSpPr>
        <p:spPr>
          <a:xfrm>
            <a:off x="5629199" y="1431234"/>
            <a:ext cx="1948597" cy="1798983"/>
          </a:xfrm>
          <a:custGeom>
            <a:avLst/>
            <a:gdLst>
              <a:gd name="connsiteX0" fmla="*/ 358413 w 2618298"/>
              <a:gd name="connsiteY0" fmla="*/ 66592 h 1652684"/>
              <a:gd name="connsiteX1" fmla="*/ 2306483 w 2618298"/>
              <a:gd name="connsiteY1" fmla="*/ 305132 h 1652684"/>
              <a:gd name="connsiteX2" fmla="*/ 2385996 w 2618298"/>
              <a:gd name="connsiteY2" fmla="*/ 1646914 h 1652684"/>
              <a:gd name="connsiteX3" fmla="*/ 60239 w 2618298"/>
              <a:gd name="connsiteY3" fmla="*/ 762332 h 1652684"/>
              <a:gd name="connsiteX4" fmla="*/ 686405 w 2618298"/>
              <a:gd name="connsiteY4" fmla="*/ 76532 h 1652684"/>
              <a:gd name="connsiteX5" fmla="*/ 706283 w 2618298"/>
              <a:gd name="connsiteY5" fmla="*/ 46714 h 16526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18298" h="1652684">
                <a:moveTo>
                  <a:pt x="358413" y="66592"/>
                </a:moveTo>
                <a:cubicBezTo>
                  <a:pt x="1163483" y="54168"/>
                  <a:pt x="1968553" y="41745"/>
                  <a:pt x="2306483" y="305132"/>
                </a:cubicBezTo>
                <a:cubicBezTo>
                  <a:pt x="2644413" y="568519"/>
                  <a:pt x="2760370" y="1570714"/>
                  <a:pt x="2385996" y="1646914"/>
                </a:cubicBezTo>
                <a:cubicBezTo>
                  <a:pt x="2011622" y="1723114"/>
                  <a:pt x="343504" y="1024062"/>
                  <a:pt x="60239" y="762332"/>
                </a:cubicBezTo>
                <a:cubicBezTo>
                  <a:pt x="-223026" y="500602"/>
                  <a:pt x="578731" y="195802"/>
                  <a:pt x="686405" y="76532"/>
                </a:cubicBezTo>
                <a:cubicBezTo>
                  <a:pt x="794079" y="-42738"/>
                  <a:pt x="750181" y="1988"/>
                  <a:pt x="706283" y="46714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6AFA0334-491D-4295-8B66-1883DDA8EC81}"/>
              </a:ext>
            </a:extLst>
          </p:cNvPr>
          <p:cNvSpPr/>
          <p:nvPr/>
        </p:nvSpPr>
        <p:spPr>
          <a:xfrm>
            <a:off x="7565108" y="1986710"/>
            <a:ext cx="814712" cy="336312"/>
          </a:xfrm>
          <a:custGeom>
            <a:avLst/>
            <a:gdLst>
              <a:gd name="connsiteX0" fmla="*/ 48266 w 814712"/>
              <a:gd name="connsiteY0" fmla="*/ 11055 h 336312"/>
              <a:gd name="connsiteX1" fmla="*/ 763883 w 814712"/>
              <a:gd name="connsiteY1" fmla="*/ 80629 h 336312"/>
              <a:gd name="connsiteX2" fmla="*/ 744005 w 814712"/>
              <a:gd name="connsiteY2" fmla="*/ 239655 h 336312"/>
              <a:gd name="connsiteX3" fmla="*/ 644614 w 814712"/>
              <a:gd name="connsiteY3" fmla="*/ 309229 h 336312"/>
              <a:gd name="connsiteX4" fmla="*/ 127779 w 814712"/>
              <a:gd name="connsiteY4" fmla="*/ 309229 h 336312"/>
              <a:gd name="connsiteX5" fmla="*/ 48266 w 814712"/>
              <a:gd name="connsiteY5" fmla="*/ 11055 h 336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14712" h="336312">
                <a:moveTo>
                  <a:pt x="48266" y="11055"/>
                </a:moveTo>
                <a:cubicBezTo>
                  <a:pt x="154283" y="-27045"/>
                  <a:pt x="647927" y="42529"/>
                  <a:pt x="763883" y="80629"/>
                </a:cubicBezTo>
                <a:cubicBezTo>
                  <a:pt x="879839" y="118729"/>
                  <a:pt x="763883" y="201555"/>
                  <a:pt x="744005" y="239655"/>
                </a:cubicBezTo>
                <a:cubicBezTo>
                  <a:pt x="724127" y="277755"/>
                  <a:pt x="747318" y="297633"/>
                  <a:pt x="644614" y="309229"/>
                </a:cubicBezTo>
                <a:cubicBezTo>
                  <a:pt x="541910" y="320825"/>
                  <a:pt x="225514" y="363894"/>
                  <a:pt x="127779" y="309229"/>
                </a:cubicBezTo>
                <a:cubicBezTo>
                  <a:pt x="30044" y="254564"/>
                  <a:pt x="-57751" y="49155"/>
                  <a:pt x="48266" y="11055"/>
                </a:cubicBezTo>
                <a:close/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72000" tIns="180000" rIns="180000" bIns="0" rtlCol="0" anchor="t">
            <a:noAutofit/>
          </a:bodyPr>
          <a:lstStyle/>
          <a:p>
            <a:pPr algn="r">
              <a:lnSpc>
                <a:spcPts val="4700"/>
              </a:lnSpc>
              <a:spcBef>
                <a:spcPct val="0"/>
              </a:spcBef>
            </a:pPr>
            <a:endParaRPr lang="en-US" sz="4500">
              <a:solidFill>
                <a:schemeClr val="bg1"/>
              </a:solidFill>
              <a:latin typeface="Rockwell" panose="02060603020205020403" pitchFamily="18" charset="0"/>
              <a:ea typeface="+mj-ea"/>
              <a:cs typeface="+mj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C3B90297-2A3F-4963-8EDE-2C24273A19A5}"/>
              </a:ext>
            </a:extLst>
          </p:cNvPr>
          <p:cNvSpPr/>
          <p:nvPr/>
        </p:nvSpPr>
        <p:spPr>
          <a:xfrm>
            <a:off x="8437191" y="1623626"/>
            <a:ext cx="814712" cy="336312"/>
          </a:xfrm>
          <a:custGeom>
            <a:avLst/>
            <a:gdLst>
              <a:gd name="connsiteX0" fmla="*/ 48266 w 814712"/>
              <a:gd name="connsiteY0" fmla="*/ 11055 h 336312"/>
              <a:gd name="connsiteX1" fmla="*/ 763883 w 814712"/>
              <a:gd name="connsiteY1" fmla="*/ 80629 h 336312"/>
              <a:gd name="connsiteX2" fmla="*/ 744005 w 814712"/>
              <a:gd name="connsiteY2" fmla="*/ 239655 h 336312"/>
              <a:gd name="connsiteX3" fmla="*/ 644614 w 814712"/>
              <a:gd name="connsiteY3" fmla="*/ 309229 h 336312"/>
              <a:gd name="connsiteX4" fmla="*/ 127779 w 814712"/>
              <a:gd name="connsiteY4" fmla="*/ 309229 h 336312"/>
              <a:gd name="connsiteX5" fmla="*/ 48266 w 814712"/>
              <a:gd name="connsiteY5" fmla="*/ 11055 h 336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14712" h="336312">
                <a:moveTo>
                  <a:pt x="48266" y="11055"/>
                </a:moveTo>
                <a:cubicBezTo>
                  <a:pt x="154283" y="-27045"/>
                  <a:pt x="647927" y="42529"/>
                  <a:pt x="763883" y="80629"/>
                </a:cubicBezTo>
                <a:cubicBezTo>
                  <a:pt x="879839" y="118729"/>
                  <a:pt x="763883" y="201555"/>
                  <a:pt x="744005" y="239655"/>
                </a:cubicBezTo>
                <a:cubicBezTo>
                  <a:pt x="724127" y="277755"/>
                  <a:pt x="747318" y="297633"/>
                  <a:pt x="644614" y="309229"/>
                </a:cubicBezTo>
                <a:cubicBezTo>
                  <a:pt x="541910" y="320825"/>
                  <a:pt x="225514" y="363894"/>
                  <a:pt x="127779" y="309229"/>
                </a:cubicBezTo>
                <a:cubicBezTo>
                  <a:pt x="30044" y="254564"/>
                  <a:pt x="-57751" y="49155"/>
                  <a:pt x="48266" y="11055"/>
                </a:cubicBezTo>
                <a:close/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72000" tIns="180000" rIns="180000" bIns="0" rtlCol="0" anchor="t">
            <a:noAutofit/>
          </a:bodyPr>
          <a:lstStyle/>
          <a:p>
            <a:pPr algn="r">
              <a:lnSpc>
                <a:spcPts val="4700"/>
              </a:lnSpc>
              <a:spcBef>
                <a:spcPct val="0"/>
              </a:spcBef>
            </a:pPr>
            <a:endParaRPr lang="en-US" sz="4500">
              <a:solidFill>
                <a:schemeClr val="bg1"/>
              </a:solidFill>
              <a:latin typeface="Rockwell" panose="02060603020205020403" pitchFamily="18" charset="0"/>
              <a:ea typeface="+mj-ea"/>
              <a:cs typeface="+mj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404AE206-4146-4720-B244-B815EB6472C3}"/>
              </a:ext>
            </a:extLst>
          </p:cNvPr>
          <p:cNvSpPr/>
          <p:nvPr/>
        </p:nvSpPr>
        <p:spPr>
          <a:xfrm>
            <a:off x="10542402" y="1623626"/>
            <a:ext cx="1229598" cy="483470"/>
          </a:xfrm>
          <a:custGeom>
            <a:avLst/>
            <a:gdLst>
              <a:gd name="connsiteX0" fmla="*/ 48266 w 814712"/>
              <a:gd name="connsiteY0" fmla="*/ 11055 h 336312"/>
              <a:gd name="connsiteX1" fmla="*/ 763883 w 814712"/>
              <a:gd name="connsiteY1" fmla="*/ 80629 h 336312"/>
              <a:gd name="connsiteX2" fmla="*/ 744005 w 814712"/>
              <a:gd name="connsiteY2" fmla="*/ 239655 h 336312"/>
              <a:gd name="connsiteX3" fmla="*/ 644614 w 814712"/>
              <a:gd name="connsiteY3" fmla="*/ 309229 h 336312"/>
              <a:gd name="connsiteX4" fmla="*/ 127779 w 814712"/>
              <a:gd name="connsiteY4" fmla="*/ 309229 h 336312"/>
              <a:gd name="connsiteX5" fmla="*/ 48266 w 814712"/>
              <a:gd name="connsiteY5" fmla="*/ 11055 h 336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14712" h="336312">
                <a:moveTo>
                  <a:pt x="48266" y="11055"/>
                </a:moveTo>
                <a:cubicBezTo>
                  <a:pt x="154283" y="-27045"/>
                  <a:pt x="647927" y="42529"/>
                  <a:pt x="763883" y="80629"/>
                </a:cubicBezTo>
                <a:cubicBezTo>
                  <a:pt x="879839" y="118729"/>
                  <a:pt x="763883" y="201555"/>
                  <a:pt x="744005" y="239655"/>
                </a:cubicBezTo>
                <a:cubicBezTo>
                  <a:pt x="724127" y="277755"/>
                  <a:pt x="747318" y="297633"/>
                  <a:pt x="644614" y="309229"/>
                </a:cubicBezTo>
                <a:cubicBezTo>
                  <a:pt x="541910" y="320825"/>
                  <a:pt x="225514" y="363894"/>
                  <a:pt x="127779" y="309229"/>
                </a:cubicBezTo>
                <a:cubicBezTo>
                  <a:pt x="30044" y="254564"/>
                  <a:pt x="-57751" y="49155"/>
                  <a:pt x="48266" y="11055"/>
                </a:cubicBezTo>
                <a:close/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72000" tIns="180000" rIns="180000" bIns="0" rtlCol="0" anchor="t">
            <a:noAutofit/>
          </a:bodyPr>
          <a:lstStyle/>
          <a:p>
            <a:pPr algn="r">
              <a:lnSpc>
                <a:spcPts val="4700"/>
              </a:lnSpc>
              <a:spcBef>
                <a:spcPct val="0"/>
              </a:spcBef>
            </a:pPr>
            <a:endParaRPr lang="en-US" sz="4500">
              <a:solidFill>
                <a:schemeClr val="bg1"/>
              </a:solidFill>
              <a:latin typeface="Rockwell" panose="02060603020205020403" pitchFamily="18" charset="0"/>
              <a:ea typeface="+mj-ea"/>
              <a:cs typeface="+mj-cs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0DFD2F89-3B25-47C2-9102-FDEB7222B308}"/>
              </a:ext>
            </a:extLst>
          </p:cNvPr>
          <p:cNvSpPr/>
          <p:nvPr/>
        </p:nvSpPr>
        <p:spPr>
          <a:xfrm>
            <a:off x="8510752" y="2168119"/>
            <a:ext cx="2031649" cy="483470"/>
          </a:xfrm>
          <a:custGeom>
            <a:avLst/>
            <a:gdLst>
              <a:gd name="connsiteX0" fmla="*/ 48266 w 814712"/>
              <a:gd name="connsiteY0" fmla="*/ 11055 h 336312"/>
              <a:gd name="connsiteX1" fmla="*/ 763883 w 814712"/>
              <a:gd name="connsiteY1" fmla="*/ 80629 h 336312"/>
              <a:gd name="connsiteX2" fmla="*/ 744005 w 814712"/>
              <a:gd name="connsiteY2" fmla="*/ 239655 h 336312"/>
              <a:gd name="connsiteX3" fmla="*/ 644614 w 814712"/>
              <a:gd name="connsiteY3" fmla="*/ 309229 h 336312"/>
              <a:gd name="connsiteX4" fmla="*/ 127779 w 814712"/>
              <a:gd name="connsiteY4" fmla="*/ 309229 h 336312"/>
              <a:gd name="connsiteX5" fmla="*/ 48266 w 814712"/>
              <a:gd name="connsiteY5" fmla="*/ 11055 h 336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14712" h="336312">
                <a:moveTo>
                  <a:pt x="48266" y="11055"/>
                </a:moveTo>
                <a:cubicBezTo>
                  <a:pt x="154283" y="-27045"/>
                  <a:pt x="647927" y="42529"/>
                  <a:pt x="763883" y="80629"/>
                </a:cubicBezTo>
                <a:cubicBezTo>
                  <a:pt x="879839" y="118729"/>
                  <a:pt x="763883" y="201555"/>
                  <a:pt x="744005" y="239655"/>
                </a:cubicBezTo>
                <a:cubicBezTo>
                  <a:pt x="724127" y="277755"/>
                  <a:pt x="747318" y="297633"/>
                  <a:pt x="644614" y="309229"/>
                </a:cubicBezTo>
                <a:cubicBezTo>
                  <a:pt x="541910" y="320825"/>
                  <a:pt x="225514" y="363894"/>
                  <a:pt x="127779" y="309229"/>
                </a:cubicBezTo>
                <a:cubicBezTo>
                  <a:pt x="30044" y="254564"/>
                  <a:pt x="-57751" y="49155"/>
                  <a:pt x="48266" y="11055"/>
                </a:cubicBezTo>
                <a:close/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72000" tIns="180000" rIns="180000" bIns="0" rtlCol="0" anchor="t">
            <a:noAutofit/>
          </a:bodyPr>
          <a:lstStyle/>
          <a:p>
            <a:pPr algn="r">
              <a:lnSpc>
                <a:spcPts val="4700"/>
              </a:lnSpc>
              <a:spcBef>
                <a:spcPct val="0"/>
              </a:spcBef>
            </a:pPr>
            <a:endParaRPr lang="en-US" sz="4500">
              <a:solidFill>
                <a:schemeClr val="bg1"/>
              </a:solidFill>
              <a:latin typeface="Rockwell" panose="02060603020205020403" pitchFamily="18" charset="0"/>
              <a:ea typeface="+mj-ea"/>
              <a:cs typeface="+mj-cs"/>
            </a:endParaRPr>
          </a:p>
        </p:txBody>
      </p:sp>
      <p:sp>
        <p:nvSpPr>
          <p:cNvPr id="14" name="Arrow: Down 13">
            <a:extLst>
              <a:ext uri="{FF2B5EF4-FFF2-40B4-BE49-F238E27FC236}">
                <a16:creationId xmlns:a16="http://schemas.microsoft.com/office/drawing/2014/main" id="{12BB8BEB-AA0B-4C42-867F-25F446EC7D0D}"/>
              </a:ext>
            </a:extLst>
          </p:cNvPr>
          <p:cNvSpPr/>
          <p:nvPr/>
        </p:nvSpPr>
        <p:spPr>
          <a:xfrm rot="16566618">
            <a:off x="3599000" y="755140"/>
            <a:ext cx="1311866" cy="2624399"/>
          </a:xfrm>
          <a:prstGeom prst="downArrow">
            <a:avLst/>
          </a:prstGeom>
          <a:solidFill>
            <a:srgbClr val="00B0F0"/>
          </a:solidFill>
        </p:spPr>
        <p:txBody>
          <a:bodyPr vert="horz" lIns="72000" tIns="180000" rIns="180000" bIns="0" rtlCol="0" anchor="t">
            <a:noAutofit/>
          </a:bodyPr>
          <a:lstStyle/>
          <a:p>
            <a:pPr algn="r">
              <a:lnSpc>
                <a:spcPts val="4700"/>
              </a:lnSpc>
              <a:spcBef>
                <a:spcPct val="0"/>
              </a:spcBef>
            </a:pPr>
            <a:endParaRPr lang="en-US" sz="4500">
              <a:solidFill>
                <a:schemeClr val="bg1"/>
              </a:solidFill>
              <a:latin typeface="Rockwell" panose="02060603020205020403" pitchFamily="18" charset="0"/>
              <a:ea typeface="+mj-ea"/>
              <a:cs typeface="+mj-cs"/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59D8F0BA-94D0-4CC9-8457-B593A502007F}"/>
              </a:ext>
            </a:extLst>
          </p:cNvPr>
          <p:cNvCxnSpPr>
            <a:cxnSpLocks/>
            <a:stCxn id="10" idx="1"/>
          </p:cNvCxnSpPr>
          <p:nvPr/>
        </p:nvCxnSpPr>
        <p:spPr>
          <a:xfrm flipV="1">
            <a:off x="8328991" y="1731027"/>
            <a:ext cx="278296" cy="336312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2F90D9D0-4ECC-49FA-91EA-44E85BB74B47}"/>
              </a:ext>
            </a:extLst>
          </p:cNvPr>
          <p:cNvCxnSpPr>
            <a:cxnSpLocks/>
          </p:cNvCxnSpPr>
          <p:nvPr/>
        </p:nvCxnSpPr>
        <p:spPr>
          <a:xfrm flipV="1">
            <a:off x="8338930" y="1849364"/>
            <a:ext cx="2203471" cy="237853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F81BEF55-CB5B-4641-B006-5753A0E39EB0}"/>
              </a:ext>
            </a:extLst>
          </p:cNvPr>
          <p:cNvCxnSpPr>
            <a:cxnSpLocks/>
          </p:cNvCxnSpPr>
          <p:nvPr/>
        </p:nvCxnSpPr>
        <p:spPr>
          <a:xfrm>
            <a:off x="8319052" y="2087217"/>
            <a:ext cx="516835" cy="245616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3976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90FE7992-B275-4CCC-93C8-5C932F7612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Memulai</a:t>
            </a:r>
            <a:r>
              <a:rPr lang="en-US" dirty="0"/>
              <a:t> </a:t>
            </a:r>
            <a:r>
              <a:rPr lang="en-US" dirty="0" err="1"/>
              <a:t>membuka</a:t>
            </a:r>
            <a:r>
              <a:rPr lang="en-US" dirty="0"/>
              <a:t> SPSS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F4F7EA3-81B8-4A15-B607-98347FE333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704"/>
          <a:stretch/>
        </p:blipFill>
        <p:spPr>
          <a:xfrm>
            <a:off x="1593850" y="1739900"/>
            <a:ext cx="9004300" cy="43688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1721C4F-999B-4A46-AEA8-83E655FBC300}"/>
              </a:ext>
            </a:extLst>
          </p:cNvPr>
          <p:cNvSpPr/>
          <p:nvPr/>
        </p:nvSpPr>
        <p:spPr>
          <a:xfrm>
            <a:off x="4984750" y="749300"/>
            <a:ext cx="5613400" cy="8255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72000" tIns="180000" rIns="180000" bIns="0" rtlCol="0" anchor="t">
            <a:noAutofit/>
          </a:bodyPr>
          <a:lstStyle/>
          <a:p>
            <a:pPr algn="r">
              <a:lnSpc>
                <a:spcPts val="4700"/>
              </a:lnSpc>
              <a:spcBef>
                <a:spcPct val="0"/>
              </a:spcBef>
            </a:pPr>
            <a:r>
              <a:rPr lang="en-US" sz="3200" dirty="0" err="1">
                <a:solidFill>
                  <a:srgbClr val="FF0000"/>
                </a:solidFill>
                <a:latin typeface="Rockwell" panose="02060603020205020403" pitchFamily="18" charset="0"/>
                <a:ea typeface="+mj-ea"/>
                <a:cs typeface="+mj-cs"/>
              </a:rPr>
              <a:t>Dimulai</a:t>
            </a:r>
            <a:r>
              <a:rPr lang="en-US" sz="3200" dirty="0">
                <a:solidFill>
                  <a:srgbClr val="FF0000"/>
                </a:solidFill>
                <a:latin typeface="Rockwell" panose="02060603020205020403" pitchFamily="18" charset="0"/>
                <a:ea typeface="+mj-ea"/>
                <a:cs typeface="+mj-cs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Rockwell" panose="02060603020205020403" pitchFamily="18" charset="0"/>
                <a:ea typeface="+mj-ea"/>
                <a:cs typeface="+mj-cs"/>
              </a:rPr>
              <a:t>dengan</a:t>
            </a:r>
            <a:r>
              <a:rPr lang="en-US" sz="3200" dirty="0">
                <a:solidFill>
                  <a:srgbClr val="FF0000"/>
                </a:solidFill>
                <a:latin typeface="Rockwell" panose="02060603020205020403" pitchFamily="18" charset="0"/>
                <a:ea typeface="+mj-ea"/>
                <a:cs typeface="+mj-cs"/>
              </a:rPr>
              <a:t> Data Editor</a:t>
            </a:r>
          </a:p>
        </p:txBody>
      </p:sp>
    </p:spTree>
    <p:extLst>
      <p:ext uri="{BB962C8B-B14F-4D97-AF65-F5344CB8AC3E}">
        <p14:creationId xmlns:p14="http://schemas.microsoft.com/office/powerpoint/2010/main" val="29952954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339D482-58F4-49AC-AFCC-DB73D26DF3AE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20</a:t>
            </a:fld>
            <a:endParaRPr lang="en-US" noProof="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91DFB9C-FD7C-41C1-93CD-2065EBBCC1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Output of Crosstab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99818C4F-9D30-48D0-A830-D24E92DC539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9069904"/>
              </p:ext>
            </p:extLst>
          </p:nvPr>
        </p:nvGraphicFramePr>
        <p:xfrm>
          <a:off x="432000" y="1317128"/>
          <a:ext cx="5442028" cy="1572895"/>
        </p:xfrm>
        <a:graphic>
          <a:graphicData uri="http://schemas.openxmlformats.org/drawingml/2006/table">
            <a:tbl>
              <a:tblPr>
                <a:tableStyleId>{8EC20E35-A176-4012-BC5E-935CFFF8708E}</a:tableStyleId>
              </a:tblPr>
              <a:tblGrid>
                <a:gridCol w="1550068">
                  <a:extLst>
                    <a:ext uri="{9D8B030D-6E8A-4147-A177-3AD203B41FA5}">
                      <a16:colId xmlns:a16="http://schemas.microsoft.com/office/drawing/2014/main" val="887717168"/>
                    </a:ext>
                  </a:extLst>
                </a:gridCol>
                <a:gridCol w="648660">
                  <a:extLst>
                    <a:ext uri="{9D8B030D-6E8A-4147-A177-3AD203B41FA5}">
                      <a16:colId xmlns:a16="http://schemas.microsoft.com/office/drawing/2014/main" val="2574564753"/>
                    </a:ext>
                  </a:extLst>
                </a:gridCol>
                <a:gridCol w="648660">
                  <a:extLst>
                    <a:ext uri="{9D8B030D-6E8A-4147-A177-3AD203B41FA5}">
                      <a16:colId xmlns:a16="http://schemas.microsoft.com/office/drawing/2014/main" val="1327500604"/>
                    </a:ext>
                  </a:extLst>
                </a:gridCol>
                <a:gridCol w="648660">
                  <a:extLst>
                    <a:ext uri="{9D8B030D-6E8A-4147-A177-3AD203B41FA5}">
                      <a16:colId xmlns:a16="http://schemas.microsoft.com/office/drawing/2014/main" val="2531491628"/>
                    </a:ext>
                  </a:extLst>
                </a:gridCol>
                <a:gridCol w="648660">
                  <a:extLst>
                    <a:ext uri="{9D8B030D-6E8A-4147-A177-3AD203B41FA5}">
                      <a16:colId xmlns:a16="http://schemas.microsoft.com/office/drawing/2014/main" val="1837668978"/>
                    </a:ext>
                  </a:extLst>
                </a:gridCol>
                <a:gridCol w="648660">
                  <a:extLst>
                    <a:ext uri="{9D8B030D-6E8A-4147-A177-3AD203B41FA5}">
                      <a16:colId xmlns:a16="http://schemas.microsoft.com/office/drawing/2014/main" val="3087497632"/>
                    </a:ext>
                  </a:extLst>
                </a:gridCol>
                <a:gridCol w="648660">
                  <a:extLst>
                    <a:ext uri="{9D8B030D-6E8A-4147-A177-3AD203B41FA5}">
                      <a16:colId xmlns:a16="http://schemas.microsoft.com/office/drawing/2014/main" val="2894880077"/>
                    </a:ext>
                  </a:extLst>
                </a:gridCol>
              </a:tblGrid>
              <a:tr h="0">
                <a:tc gridSpan="7"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Case Processing Summary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91668734"/>
                  </a:ext>
                </a:extLst>
              </a:tr>
              <a:tr h="0">
                <a:tc rowSpan="3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6"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Cases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23013687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Valid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Missing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Total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5583228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N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Percent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N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Percent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N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Percent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4895584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38100" marR="38100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religiusitas dalam kategori * lingkungan pekerjaan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110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100.0%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0.0%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110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100.0%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86067612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64810818-89F7-4CD5-8EDA-8A1E75E1DC1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3206079"/>
              </p:ext>
            </p:extLst>
          </p:nvPr>
        </p:nvGraphicFramePr>
        <p:xfrm>
          <a:off x="337913" y="3237348"/>
          <a:ext cx="11339512" cy="3450172"/>
        </p:xfrm>
        <a:graphic>
          <a:graphicData uri="http://schemas.openxmlformats.org/drawingml/2006/table">
            <a:tbl>
              <a:tblPr>
                <a:tableStyleId>{8EC20E35-A176-4012-BC5E-935CFFF8708E}</a:tableStyleId>
              </a:tblPr>
              <a:tblGrid>
                <a:gridCol w="1417439">
                  <a:extLst>
                    <a:ext uri="{9D8B030D-6E8A-4147-A177-3AD203B41FA5}">
                      <a16:colId xmlns:a16="http://schemas.microsoft.com/office/drawing/2014/main" val="2672853275"/>
                    </a:ext>
                  </a:extLst>
                </a:gridCol>
                <a:gridCol w="1417439">
                  <a:extLst>
                    <a:ext uri="{9D8B030D-6E8A-4147-A177-3AD203B41FA5}">
                      <a16:colId xmlns:a16="http://schemas.microsoft.com/office/drawing/2014/main" val="371426371"/>
                    </a:ext>
                  </a:extLst>
                </a:gridCol>
                <a:gridCol w="1417439">
                  <a:extLst>
                    <a:ext uri="{9D8B030D-6E8A-4147-A177-3AD203B41FA5}">
                      <a16:colId xmlns:a16="http://schemas.microsoft.com/office/drawing/2014/main" val="3928890242"/>
                    </a:ext>
                  </a:extLst>
                </a:gridCol>
                <a:gridCol w="1417439">
                  <a:extLst>
                    <a:ext uri="{9D8B030D-6E8A-4147-A177-3AD203B41FA5}">
                      <a16:colId xmlns:a16="http://schemas.microsoft.com/office/drawing/2014/main" val="29131764"/>
                    </a:ext>
                  </a:extLst>
                </a:gridCol>
                <a:gridCol w="1417439">
                  <a:extLst>
                    <a:ext uri="{9D8B030D-6E8A-4147-A177-3AD203B41FA5}">
                      <a16:colId xmlns:a16="http://schemas.microsoft.com/office/drawing/2014/main" val="2331119694"/>
                    </a:ext>
                  </a:extLst>
                </a:gridCol>
                <a:gridCol w="1417439">
                  <a:extLst>
                    <a:ext uri="{9D8B030D-6E8A-4147-A177-3AD203B41FA5}">
                      <a16:colId xmlns:a16="http://schemas.microsoft.com/office/drawing/2014/main" val="4042409598"/>
                    </a:ext>
                  </a:extLst>
                </a:gridCol>
                <a:gridCol w="1417439">
                  <a:extLst>
                    <a:ext uri="{9D8B030D-6E8A-4147-A177-3AD203B41FA5}">
                      <a16:colId xmlns:a16="http://schemas.microsoft.com/office/drawing/2014/main" val="1935888846"/>
                    </a:ext>
                  </a:extLst>
                </a:gridCol>
                <a:gridCol w="1417439">
                  <a:extLst>
                    <a:ext uri="{9D8B030D-6E8A-4147-A177-3AD203B41FA5}">
                      <a16:colId xmlns:a16="http://schemas.microsoft.com/office/drawing/2014/main" val="2933021856"/>
                    </a:ext>
                  </a:extLst>
                </a:gridCol>
              </a:tblGrid>
              <a:tr h="312333">
                <a:tc gridSpan="8">
                  <a:txBody>
                    <a:bodyPr/>
                    <a:lstStyle/>
                    <a:p>
                      <a:pPr marL="38100" marR="381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religiusitas dalam kategori * lingkungan pekerjaan Crosstabulation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5185751"/>
                  </a:ext>
                </a:extLst>
              </a:tr>
              <a:tr h="312333">
                <a:tc gridSpan="8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Count  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3327640"/>
                  </a:ext>
                </a:extLst>
              </a:tr>
              <a:tr h="312333">
                <a:tc rowSpan="2"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38100" marR="381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lingkungan pekerjaan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38100" marR="381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Total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39088760"/>
                  </a:ext>
                </a:extLst>
              </a:tr>
              <a:tr h="312333"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tidak baik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kurang baik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sedang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menyenangkan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sangat baik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09090184"/>
                  </a:ext>
                </a:extLst>
              </a:tr>
              <a:tr h="312333">
                <a:tc rowSpan="5">
                  <a:txBody>
                    <a:bodyPr/>
                    <a:lstStyle/>
                    <a:p>
                      <a:pPr marL="38100" marR="381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religiusitas dalam kategori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reigiusitas rendah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14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16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2089971"/>
                  </a:ext>
                </a:extLst>
              </a:tr>
              <a:tr h="31233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religiusitas biasa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7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15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9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32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58665695"/>
                  </a:ext>
                </a:extLst>
              </a:tr>
              <a:tr h="31233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religiusitas lumayan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8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12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24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67557701"/>
                  </a:ext>
                </a:extLst>
              </a:tr>
              <a:tr h="31233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religiusitas tinggi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5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9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76420213"/>
                  </a:ext>
                </a:extLst>
              </a:tr>
              <a:tr h="63917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religiusitas sangat tinggi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12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13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29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27521581"/>
                  </a:ext>
                </a:extLst>
              </a:tr>
              <a:tr h="312333">
                <a:tc gridSpan="2">
                  <a:txBody>
                    <a:bodyPr/>
                    <a:lstStyle/>
                    <a:p>
                      <a:pPr marL="38100" marR="381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Total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23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27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25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19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16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110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40663031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A2BB4E65-F666-45A2-A964-D0219FFFFCC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3827979"/>
              </p:ext>
            </p:extLst>
          </p:nvPr>
        </p:nvGraphicFramePr>
        <p:xfrm>
          <a:off x="6150716" y="1113183"/>
          <a:ext cx="5897284" cy="1898373"/>
        </p:xfrm>
        <a:graphic>
          <a:graphicData uri="http://schemas.openxmlformats.org/drawingml/2006/table">
            <a:tbl>
              <a:tblPr>
                <a:tableStyleId>{8EC20E35-A176-4012-BC5E-935CFFF8708E}</a:tableStyleId>
              </a:tblPr>
              <a:tblGrid>
                <a:gridCol w="1474321">
                  <a:extLst>
                    <a:ext uri="{9D8B030D-6E8A-4147-A177-3AD203B41FA5}">
                      <a16:colId xmlns:a16="http://schemas.microsoft.com/office/drawing/2014/main" val="4285362544"/>
                    </a:ext>
                  </a:extLst>
                </a:gridCol>
                <a:gridCol w="1474321">
                  <a:extLst>
                    <a:ext uri="{9D8B030D-6E8A-4147-A177-3AD203B41FA5}">
                      <a16:colId xmlns:a16="http://schemas.microsoft.com/office/drawing/2014/main" val="4108812462"/>
                    </a:ext>
                  </a:extLst>
                </a:gridCol>
                <a:gridCol w="1474321">
                  <a:extLst>
                    <a:ext uri="{9D8B030D-6E8A-4147-A177-3AD203B41FA5}">
                      <a16:colId xmlns:a16="http://schemas.microsoft.com/office/drawing/2014/main" val="2332128107"/>
                    </a:ext>
                  </a:extLst>
                </a:gridCol>
                <a:gridCol w="1474321">
                  <a:extLst>
                    <a:ext uri="{9D8B030D-6E8A-4147-A177-3AD203B41FA5}">
                      <a16:colId xmlns:a16="http://schemas.microsoft.com/office/drawing/2014/main" val="499082271"/>
                    </a:ext>
                  </a:extLst>
                </a:gridCol>
              </a:tblGrid>
              <a:tr h="208775">
                <a:tc gridSpan="4">
                  <a:txBody>
                    <a:bodyPr/>
                    <a:lstStyle/>
                    <a:p>
                      <a:pPr marL="38100" marR="381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Chi-Square Tests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4381519"/>
                  </a:ext>
                </a:extLst>
              </a:tr>
              <a:tr h="42724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Value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df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Asymptotic Significance (2-sided)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40501076"/>
                  </a:ext>
                </a:extLst>
              </a:tr>
              <a:tr h="208775">
                <a:tc>
                  <a:txBody>
                    <a:bodyPr/>
                    <a:lstStyle/>
                    <a:p>
                      <a:pPr marL="38100" marR="381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Pearson Chi-Square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124.200</a:t>
                      </a:r>
                      <a:r>
                        <a:rPr lang="en-US" sz="1000" baseline="30000">
                          <a:effectLst/>
                        </a:rPr>
                        <a:t>a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.000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56774151"/>
                  </a:ext>
                </a:extLst>
              </a:tr>
              <a:tr h="208775">
                <a:tc>
                  <a:txBody>
                    <a:bodyPr/>
                    <a:lstStyle/>
                    <a:p>
                      <a:pPr marL="38100" marR="381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Likelihood Ratio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117.988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.000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52097602"/>
                  </a:ext>
                </a:extLst>
              </a:tr>
              <a:tr h="427249">
                <a:tc>
                  <a:txBody>
                    <a:bodyPr/>
                    <a:lstStyle/>
                    <a:p>
                      <a:pPr marL="38100" marR="381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Linear-by-Linear Association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64.402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.000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17053756"/>
                  </a:ext>
                </a:extLst>
              </a:tr>
              <a:tr h="208775">
                <a:tc>
                  <a:txBody>
                    <a:bodyPr/>
                    <a:lstStyle/>
                    <a:p>
                      <a:pPr marL="38100" marR="381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N of Valid Cases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110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61043688"/>
                  </a:ext>
                </a:extLst>
              </a:tr>
              <a:tr h="208775">
                <a:tc gridSpan="4">
                  <a:txBody>
                    <a:bodyPr/>
                    <a:lstStyle/>
                    <a:p>
                      <a:pPr marL="38100" marR="381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a. 14 cells (56.0%) have expected count less than 5. The minimum expected count is 1.31.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08060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243396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21155D6-7ED2-497B-9FB5-1DB3FD8FBBEF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21</a:t>
            </a:fld>
            <a:endParaRPr lang="en-US" noProof="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AA04CB3-6CAA-49B0-BB0D-132C89FA51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000" y="319601"/>
            <a:ext cx="11340000" cy="432000"/>
          </a:xfrm>
        </p:spPr>
        <p:txBody>
          <a:bodyPr/>
          <a:lstStyle/>
          <a:p>
            <a:r>
              <a:rPr lang="en-US" b="1" dirty="0"/>
              <a:t>Graphs, Legacy, Histograms, Variable(s)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4484EB-6449-4E7E-A08F-53EA16ABF9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041"/>
          <a:stretch/>
        </p:blipFill>
        <p:spPr>
          <a:xfrm>
            <a:off x="144000" y="934278"/>
            <a:ext cx="5952000" cy="538812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8FE7FC6-B996-4301-842D-562B71A7483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918" t="14638" r="30217" b="20145"/>
          <a:stretch/>
        </p:blipFill>
        <p:spPr>
          <a:xfrm>
            <a:off x="6645967" y="934278"/>
            <a:ext cx="4860235" cy="4472609"/>
          </a:xfrm>
          <a:prstGeom prst="rect">
            <a:avLst/>
          </a:prstGeom>
        </p:spPr>
      </p:pic>
      <p:sp>
        <p:nvSpPr>
          <p:cNvPr id="6" name="Freeform: Shape 5">
            <a:extLst>
              <a:ext uri="{FF2B5EF4-FFF2-40B4-BE49-F238E27FC236}">
                <a16:creationId xmlns:a16="http://schemas.microsoft.com/office/drawing/2014/main" id="{2711D923-EFD4-419A-BB3E-F0DD158EA86D}"/>
              </a:ext>
            </a:extLst>
          </p:cNvPr>
          <p:cNvSpPr/>
          <p:nvPr/>
        </p:nvSpPr>
        <p:spPr>
          <a:xfrm rot="20768351">
            <a:off x="1261044" y="840803"/>
            <a:ext cx="2159408" cy="4643388"/>
          </a:xfrm>
          <a:custGeom>
            <a:avLst/>
            <a:gdLst>
              <a:gd name="connsiteX0" fmla="*/ 358413 w 2618298"/>
              <a:gd name="connsiteY0" fmla="*/ 66592 h 1652684"/>
              <a:gd name="connsiteX1" fmla="*/ 2306483 w 2618298"/>
              <a:gd name="connsiteY1" fmla="*/ 305132 h 1652684"/>
              <a:gd name="connsiteX2" fmla="*/ 2385996 w 2618298"/>
              <a:gd name="connsiteY2" fmla="*/ 1646914 h 1652684"/>
              <a:gd name="connsiteX3" fmla="*/ 60239 w 2618298"/>
              <a:gd name="connsiteY3" fmla="*/ 762332 h 1652684"/>
              <a:gd name="connsiteX4" fmla="*/ 686405 w 2618298"/>
              <a:gd name="connsiteY4" fmla="*/ 76532 h 1652684"/>
              <a:gd name="connsiteX5" fmla="*/ 706283 w 2618298"/>
              <a:gd name="connsiteY5" fmla="*/ 46714 h 16526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18298" h="1652684">
                <a:moveTo>
                  <a:pt x="358413" y="66592"/>
                </a:moveTo>
                <a:cubicBezTo>
                  <a:pt x="1163483" y="54168"/>
                  <a:pt x="1968553" y="41745"/>
                  <a:pt x="2306483" y="305132"/>
                </a:cubicBezTo>
                <a:cubicBezTo>
                  <a:pt x="2644413" y="568519"/>
                  <a:pt x="2760370" y="1570714"/>
                  <a:pt x="2385996" y="1646914"/>
                </a:cubicBezTo>
                <a:cubicBezTo>
                  <a:pt x="2011622" y="1723114"/>
                  <a:pt x="343504" y="1024062"/>
                  <a:pt x="60239" y="762332"/>
                </a:cubicBezTo>
                <a:cubicBezTo>
                  <a:pt x="-223026" y="500602"/>
                  <a:pt x="578731" y="195802"/>
                  <a:pt x="686405" y="76532"/>
                </a:cubicBezTo>
                <a:cubicBezTo>
                  <a:pt x="794079" y="-42738"/>
                  <a:pt x="750181" y="1988"/>
                  <a:pt x="706283" y="46714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rrow: Down 6">
            <a:extLst>
              <a:ext uri="{FF2B5EF4-FFF2-40B4-BE49-F238E27FC236}">
                <a16:creationId xmlns:a16="http://schemas.microsoft.com/office/drawing/2014/main" id="{E55ABC9B-73F2-4CE5-837A-85AB345C3895}"/>
              </a:ext>
            </a:extLst>
          </p:cNvPr>
          <p:cNvSpPr/>
          <p:nvPr/>
        </p:nvSpPr>
        <p:spPr>
          <a:xfrm rot="15868598">
            <a:off x="5416700" y="-867412"/>
            <a:ext cx="1116692" cy="5299474"/>
          </a:xfrm>
          <a:prstGeom prst="downArrow">
            <a:avLst/>
          </a:prstGeom>
          <a:solidFill>
            <a:srgbClr val="00B0F0"/>
          </a:solidFill>
        </p:spPr>
        <p:txBody>
          <a:bodyPr vert="horz" lIns="72000" tIns="180000" rIns="180000" bIns="0" rtlCol="0" anchor="t">
            <a:noAutofit/>
          </a:bodyPr>
          <a:lstStyle/>
          <a:p>
            <a:pPr algn="r">
              <a:lnSpc>
                <a:spcPts val="4700"/>
              </a:lnSpc>
              <a:spcBef>
                <a:spcPct val="0"/>
              </a:spcBef>
            </a:pPr>
            <a:endParaRPr lang="en-US" sz="4500">
              <a:solidFill>
                <a:schemeClr val="bg1"/>
              </a:solidFill>
              <a:latin typeface="Rockwell" panose="02060603020205020403" pitchFamily="18" charset="0"/>
              <a:ea typeface="+mj-ea"/>
              <a:cs typeface="+mj-cs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0EAA3638-93EE-459E-985C-A95957AE9390}"/>
              </a:ext>
            </a:extLst>
          </p:cNvPr>
          <p:cNvSpPr/>
          <p:nvPr/>
        </p:nvSpPr>
        <p:spPr>
          <a:xfrm>
            <a:off x="8601391" y="1242392"/>
            <a:ext cx="2411166" cy="695738"/>
          </a:xfrm>
          <a:custGeom>
            <a:avLst/>
            <a:gdLst>
              <a:gd name="connsiteX0" fmla="*/ 48266 w 814712"/>
              <a:gd name="connsiteY0" fmla="*/ 11055 h 336312"/>
              <a:gd name="connsiteX1" fmla="*/ 763883 w 814712"/>
              <a:gd name="connsiteY1" fmla="*/ 80629 h 336312"/>
              <a:gd name="connsiteX2" fmla="*/ 744005 w 814712"/>
              <a:gd name="connsiteY2" fmla="*/ 239655 h 336312"/>
              <a:gd name="connsiteX3" fmla="*/ 644614 w 814712"/>
              <a:gd name="connsiteY3" fmla="*/ 309229 h 336312"/>
              <a:gd name="connsiteX4" fmla="*/ 127779 w 814712"/>
              <a:gd name="connsiteY4" fmla="*/ 309229 h 336312"/>
              <a:gd name="connsiteX5" fmla="*/ 48266 w 814712"/>
              <a:gd name="connsiteY5" fmla="*/ 11055 h 336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14712" h="336312">
                <a:moveTo>
                  <a:pt x="48266" y="11055"/>
                </a:moveTo>
                <a:cubicBezTo>
                  <a:pt x="154283" y="-27045"/>
                  <a:pt x="647927" y="42529"/>
                  <a:pt x="763883" y="80629"/>
                </a:cubicBezTo>
                <a:cubicBezTo>
                  <a:pt x="879839" y="118729"/>
                  <a:pt x="763883" y="201555"/>
                  <a:pt x="744005" y="239655"/>
                </a:cubicBezTo>
                <a:cubicBezTo>
                  <a:pt x="724127" y="277755"/>
                  <a:pt x="747318" y="297633"/>
                  <a:pt x="644614" y="309229"/>
                </a:cubicBezTo>
                <a:cubicBezTo>
                  <a:pt x="541910" y="320825"/>
                  <a:pt x="225514" y="363894"/>
                  <a:pt x="127779" y="309229"/>
                </a:cubicBezTo>
                <a:cubicBezTo>
                  <a:pt x="30044" y="254564"/>
                  <a:pt x="-57751" y="49155"/>
                  <a:pt x="48266" y="11055"/>
                </a:cubicBezTo>
                <a:close/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72000" tIns="180000" rIns="180000" bIns="0" rtlCol="0" anchor="t">
            <a:noAutofit/>
          </a:bodyPr>
          <a:lstStyle/>
          <a:p>
            <a:pPr algn="r">
              <a:lnSpc>
                <a:spcPts val="4700"/>
              </a:lnSpc>
              <a:spcBef>
                <a:spcPct val="0"/>
              </a:spcBef>
            </a:pPr>
            <a:endParaRPr lang="en-US" sz="4500">
              <a:solidFill>
                <a:schemeClr val="bg1"/>
              </a:solidFill>
              <a:latin typeface="Rockwell" panose="02060603020205020403" pitchFamily="18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5053793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49B0695-2488-4F51-BC6A-05D4A3665339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22</a:t>
            </a:fld>
            <a:endParaRPr lang="en-US" noProof="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35FF1B9-BC97-4A48-B66C-5BACE51713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output of Histogram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B971F04-F3A9-40C4-8B86-1216CB332546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5574" y="1302026"/>
            <a:ext cx="6712226" cy="456206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829423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E5A5A04-6695-41D4-8056-ECB69DAAE058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23</a:t>
            </a:fld>
            <a:endParaRPr lang="en-US" noProof="0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553BDC9-ABAF-43F4-B72F-E35F1F854F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431800"/>
            <a:ext cx="11339513" cy="890104"/>
          </a:xfrm>
        </p:spPr>
        <p:txBody>
          <a:bodyPr>
            <a:noAutofit/>
          </a:bodyPr>
          <a:lstStyle/>
          <a:p>
            <a:pPr lvl="0"/>
            <a:r>
              <a:rPr lang="en-US" sz="2800" b="1" dirty="0"/>
              <a:t>STEM AND LEAF DIAGRAM; analyze, descriptive statistics, explore, dependent lists, statistics, plot</a:t>
            </a:r>
            <a:endParaRPr lang="en-MY" sz="2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3D3E30-B6F5-45CC-9601-005E454970C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800"/>
          <a:stretch/>
        </p:blipFill>
        <p:spPr>
          <a:xfrm>
            <a:off x="218661" y="1321904"/>
            <a:ext cx="5877340" cy="510429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260D93F-8658-4385-975D-CBBBCEEB077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781" t="24493" r="32504" b="30725"/>
          <a:stretch/>
        </p:blipFill>
        <p:spPr>
          <a:xfrm>
            <a:off x="3641035" y="2338456"/>
            <a:ext cx="4422913" cy="307119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3953A6F-03CA-4A08-AA52-C414F1D8A8B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0190" t="24348" r="7147" b="45362"/>
          <a:stretch/>
        </p:blipFill>
        <p:spPr>
          <a:xfrm>
            <a:off x="8637105" y="1043609"/>
            <a:ext cx="2763080" cy="207727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03F20D9-C9D2-48EF-BA21-B241AFB9BF8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8153" t="24203" r="38368" b="31014"/>
          <a:stretch/>
        </p:blipFill>
        <p:spPr>
          <a:xfrm>
            <a:off x="8637104" y="3359426"/>
            <a:ext cx="3554895" cy="3328098"/>
          </a:xfrm>
          <a:prstGeom prst="rect">
            <a:avLst/>
          </a:prstGeom>
        </p:spPr>
      </p:pic>
      <p:sp>
        <p:nvSpPr>
          <p:cNvPr id="9" name="Freeform: Shape 8">
            <a:extLst>
              <a:ext uri="{FF2B5EF4-FFF2-40B4-BE49-F238E27FC236}">
                <a16:creationId xmlns:a16="http://schemas.microsoft.com/office/drawing/2014/main" id="{946377DE-54B3-4474-B5E5-83BA447A7399}"/>
              </a:ext>
            </a:extLst>
          </p:cNvPr>
          <p:cNvSpPr/>
          <p:nvPr/>
        </p:nvSpPr>
        <p:spPr>
          <a:xfrm>
            <a:off x="943991" y="1208140"/>
            <a:ext cx="2523399" cy="1679080"/>
          </a:xfrm>
          <a:custGeom>
            <a:avLst/>
            <a:gdLst>
              <a:gd name="connsiteX0" fmla="*/ 2375679 w 2523399"/>
              <a:gd name="connsiteY0" fmla="*/ 1057982 h 1679080"/>
              <a:gd name="connsiteX1" fmla="*/ 497183 w 2523399"/>
              <a:gd name="connsiteY1" fmla="*/ 4434 h 1679080"/>
              <a:gd name="connsiteX2" fmla="*/ 109557 w 2523399"/>
              <a:gd name="connsiteY2" fmla="*/ 720051 h 1679080"/>
              <a:gd name="connsiteX3" fmla="*/ 2147079 w 2523399"/>
              <a:gd name="connsiteY3" fmla="*/ 1674208 h 1679080"/>
              <a:gd name="connsiteX4" fmla="*/ 2375679 w 2523399"/>
              <a:gd name="connsiteY4" fmla="*/ 1057982 h 1679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23399" h="1679080">
                <a:moveTo>
                  <a:pt x="2375679" y="1057982"/>
                </a:moveTo>
                <a:cubicBezTo>
                  <a:pt x="2100696" y="779686"/>
                  <a:pt x="874870" y="60756"/>
                  <a:pt x="497183" y="4434"/>
                </a:cubicBezTo>
                <a:cubicBezTo>
                  <a:pt x="119496" y="-51888"/>
                  <a:pt x="-165426" y="441755"/>
                  <a:pt x="109557" y="720051"/>
                </a:cubicBezTo>
                <a:cubicBezTo>
                  <a:pt x="384540" y="998347"/>
                  <a:pt x="1771049" y="1621199"/>
                  <a:pt x="2147079" y="1674208"/>
                </a:cubicBezTo>
                <a:cubicBezTo>
                  <a:pt x="2523109" y="1727217"/>
                  <a:pt x="2650662" y="1336278"/>
                  <a:pt x="2375679" y="1057982"/>
                </a:cubicBezTo>
                <a:close/>
              </a:path>
            </a:pathLst>
          </a:custGeom>
          <a:noFill/>
          <a:ln w="28575">
            <a:solidFill>
              <a:srgbClr val="FF0000"/>
            </a:solidFill>
          </a:ln>
        </p:spPr>
        <p:txBody>
          <a:bodyPr vert="horz" lIns="72000" tIns="180000" rIns="180000" bIns="0" rtlCol="0" anchor="t">
            <a:noAutofit/>
          </a:bodyPr>
          <a:lstStyle/>
          <a:p>
            <a:pPr algn="r">
              <a:lnSpc>
                <a:spcPts val="4700"/>
              </a:lnSpc>
              <a:spcBef>
                <a:spcPct val="0"/>
              </a:spcBef>
            </a:pPr>
            <a:endParaRPr lang="en-US" sz="4500">
              <a:solidFill>
                <a:schemeClr val="bg1"/>
              </a:solidFill>
              <a:latin typeface="Rockwell" panose="02060603020205020403" pitchFamily="18" charset="0"/>
              <a:ea typeface="+mj-ea"/>
              <a:cs typeface="+mj-cs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7854CF-FBA2-4FCE-9E10-BC5AE25A42EA}"/>
              </a:ext>
            </a:extLst>
          </p:cNvPr>
          <p:cNvSpPr/>
          <p:nvPr/>
        </p:nvSpPr>
        <p:spPr>
          <a:xfrm>
            <a:off x="5486401" y="2667728"/>
            <a:ext cx="1737802" cy="637764"/>
          </a:xfrm>
          <a:custGeom>
            <a:avLst/>
            <a:gdLst>
              <a:gd name="connsiteX0" fmla="*/ 160261 w 2217581"/>
              <a:gd name="connsiteY0" fmla="*/ 86368 h 637764"/>
              <a:gd name="connsiteX1" fmla="*/ 2048696 w 2217581"/>
              <a:gd name="connsiteY1" fmla="*/ 46612 h 637764"/>
              <a:gd name="connsiteX2" fmla="*/ 1929427 w 2217581"/>
              <a:gd name="connsiteY2" fmla="*/ 583325 h 637764"/>
              <a:gd name="connsiteX3" fmla="*/ 309348 w 2217581"/>
              <a:gd name="connsiteY3" fmla="*/ 563446 h 637764"/>
              <a:gd name="connsiteX4" fmla="*/ 160261 w 2217581"/>
              <a:gd name="connsiteY4" fmla="*/ 86368 h 637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17581" h="637764">
                <a:moveTo>
                  <a:pt x="160261" y="86368"/>
                </a:moveTo>
                <a:cubicBezTo>
                  <a:pt x="450152" y="229"/>
                  <a:pt x="1753835" y="-36214"/>
                  <a:pt x="2048696" y="46612"/>
                </a:cubicBezTo>
                <a:cubicBezTo>
                  <a:pt x="2343557" y="129438"/>
                  <a:pt x="2219318" y="497186"/>
                  <a:pt x="1929427" y="583325"/>
                </a:cubicBezTo>
                <a:cubicBezTo>
                  <a:pt x="1639536" y="669464"/>
                  <a:pt x="612491" y="646272"/>
                  <a:pt x="309348" y="563446"/>
                </a:cubicBezTo>
                <a:cubicBezTo>
                  <a:pt x="6205" y="480620"/>
                  <a:pt x="-129630" y="172507"/>
                  <a:pt x="160261" y="86368"/>
                </a:cubicBezTo>
                <a:close/>
              </a:path>
            </a:pathLst>
          </a:custGeom>
          <a:noFill/>
          <a:ln w="28575">
            <a:solidFill>
              <a:srgbClr val="FF0000"/>
            </a:solidFill>
          </a:ln>
        </p:spPr>
        <p:txBody>
          <a:bodyPr vert="horz" lIns="72000" tIns="180000" rIns="180000" bIns="0" rtlCol="0" anchor="t">
            <a:noAutofit/>
          </a:bodyPr>
          <a:lstStyle/>
          <a:p>
            <a:pPr algn="r">
              <a:lnSpc>
                <a:spcPts val="4700"/>
              </a:lnSpc>
              <a:spcBef>
                <a:spcPct val="0"/>
              </a:spcBef>
            </a:pPr>
            <a:endParaRPr lang="en-US" sz="4500">
              <a:solidFill>
                <a:schemeClr val="bg1"/>
              </a:solidFill>
              <a:latin typeface="Rockwell" panose="02060603020205020403" pitchFamily="18" charset="0"/>
              <a:ea typeface="+mj-ea"/>
              <a:cs typeface="+mj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CA770859-EC06-468F-86D9-1AA4A9E26F48}"/>
              </a:ext>
            </a:extLst>
          </p:cNvPr>
          <p:cNvSpPr/>
          <p:nvPr/>
        </p:nvSpPr>
        <p:spPr>
          <a:xfrm>
            <a:off x="7224203" y="2620885"/>
            <a:ext cx="839745" cy="353768"/>
          </a:xfrm>
          <a:custGeom>
            <a:avLst/>
            <a:gdLst>
              <a:gd name="connsiteX0" fmla="*/ 160261 w 2217581"/>
              <a:gd name="connsiteY0" fmla="*/ 86368 h 637764"/>
              <a:gd name="connsiteX1" fmla="*/ 2048696 w 2217581"/>
              <a:gd name="connsiteY1" fmla="*/ 46612 h 637764"/>
              <a:gd name="connsiteX2" fmla="*/ 1929427 w 2217581"/>
              <a:gd name="connsiteY2" fmla="*/ 583325 h 637764"/>
              <a:gd name="connsiteX3" fmla="*/ 309348 w 2217581"/>
              <a:gd name="connsiteY3" fmla="*/ 563446 h 637764"/>
              <a:gd name="connsiteX4" fmla="*/ 160261 w 2217581"/>
              <a:gd name="connsiteY4" fmla="*/ 86368 h 637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17581" h="637764">
                <a:moveTo>
                  <a:pt x="160261" y="86368"/>
                </a:moveTo>
                <a:cubicBezTo>
                  <a:pt x="450152" y="229"/>
                  <a:pt x="1753835" y="-36214"/>
                  <a:pt x="2048696" y="46612"/>
                </a:cubicBezTo>
                <a:cubicBezTo>
                  <a:pt x="2343557" y="129438"/>
                  <a:pt x="2219318" y="497186"/>
                  <a:pt x="1929427" y="583325"/>
                </a:cubicBezTo>
                <a:cubicBezTo>
                  <a:pt x="1639536" y="669464"/>
                  <a:pt x="612491" y="646272"/>
                  <a:pt x="309348" y="563446"/>
                </a:cubicBezTo>
                <a:cubicBezTo>
                  <a:pt x="6205" y="480620"/>
                  <a:pt x="-129630" y="172507"/>
                  <a:pt x="160261" y="86368"/>
                </a:cubicBezTo>
                <a:close/>
              </a:path>
            </a:pathLst>
          </a:custGeom>
          <a:noFill/>
          <a:ln w="28575">
            <a:solidFill>
              <a:srgbClr val="FF0000"/>
            </a:solidFill>
          </a:ln>
        </p:spPr>
        <p:txBody>
          <a:bodyPr vert="horz" lIns="72000" tIns="180000" rIns="180000" bIns="0" rtlCol="0" anchor="t">
            <a:noAutofit/>
          </a:bodyPr>
          <a:lstStyle/>
          <a:p>
            <a:pPr algn="r">
              <a:lnSpc>
                <a:spcPts val="4700"/>
              </a:lnSpc>
              <a:spcBef>
                <a:spcPct val="0"/>
              </a:spcBef>
            </a:pPr>
            <a:endParaRPr lang="en-US" sz="4500">
              <a:solidFill>
                <a:schemeClr val="bg1"/>
              </a:solidFill>
              <a:latin typeface="Rockwell" panose="02060603020205020403" pitchFamily="18" charset="0"/>
              <a:ea typeface="+mj-ea"/>
              <a:cs typeface="+mj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5DB12B9A-0B5A-4CF3-92AC-8E499B59BD5E}"/>
              </a:ext>
            </a:extLst>
          </p:cNvPr>
          <p:cNvSpPr/>
          <p:nvPr/>
        </p:nvSpPr>
        <p:spPr>
          <a:xfrm>
            <a:off x="7257334" y="2989091"/>
            <a:ext cx="839745" cy="353768"/>
          </a:xfrm>
          <a:custGeom>
            <a:avLst/>
            <a:gdLst>
              <a:gd name="connsiteX0" fmla="*/ 160261 w 2217581"/>
              <a:gd name="connsiteY0" fmla="*/ 86368 h 637764"/>
              <a:gd name="connsiteX1" fmla="*/ 2048696 w 2217581"/>
              <a:gd name="connsiteY1" fmla="*/ 46612 h 637764"/>
              <a:gd name="connsiteX2" fmla="*/ 1929427 w 2217581"/>
              <a:gd name="connsiteY2" fmla="*/ 583325 h 637764"/>
              <a:gd name="connsiteX3" fmla="*/ 309348 w 2217581"/>
              <a:gd name="connsiteY3" fmla="*/ 563446 h 637764"/>
              <a:gd name="connsiteX4" fmla="*/ 160261 w 2217581"/>
              <a:gd name="connsiteY4" fmla="*/ 86368 h 637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17581" h="637764">
                <a:moveTo>
                  <a:pt x="160261" y="86368"/>
                </a:moveTo>
                <a:cubicBezTo>
                  <a:pt x="450152" y="229"/>
                  <a:pt x="1753835" y="-36214"/>
                  <a:pt x="2048696" y="46612"/>
                </a:cubicBezTo>
                <a:cubicBezTo>
                  <a:pt x="2343557" y="129438"/>
                  <a:pt x="2219318" y="497186"/>
                  <a:pt x="1929427" y="583325"/>
                </a:cubicBezTo>
                <a:cubicBezTo>
                  <a:pt x="1639536" y="669464"/>
                  <a:pt x="612491" y="646272"/>
                  <a:pt x="309348" y="563446"/>
                </a:cubicBezTo>
                <a:cubicBezTo>
                  <a:pt x="6205" y="480620"/>
                  <a:pt x="-129630" y="172507"/>
                  <a:pt x="160261" y="86368"/>
                </a:cubicBezTo>
                <a:close/>
              </a:path>
            </a:pathLst>
          </a:custGeom>
          <a:noFill/>
          <a:ln w="28575">
            <a:solidFill>
              <a:srgbClr val="FF0000"/>
            </a:solidFill>
          </a:ln>
        </p:spPr>
        <p:txBody>
          <a:bodyPr vert="horz" lIns="72000" tIns="180000" rIns="180000" bIns="0" rtlCol="0" anchor="t">
            <a:noAutofit/>
          </a:bodyPr>
          <a:lstStyle/>
          <a:p>
            <a:pPr algn="r">
              <a:lnSpc>
                <a:spcPts val="4700"/>
              </a:lnSpc>
              <a:spcBef>
                <a:spcPct val="0"/>
              </a:spcBef>
            </a:pPr>
            <a:endParaRPr lang="en-US" sz="4500">
              <a:solidFill>
                <a:schemeClr val="bg1"/>
              </a:solidFill>
              <a:latin typeface="Rockwell" panose="02060603020205020403" pitchFamily="18" charset="0"/>
              <a:ea typeface="+mj-ea"/>
              <a:cs typeface="+mj-cs"/>
            </a:endParaRP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652DC7D8-DD15-431B-985D-E002B22EBE0D}"/>
              </a:ext>
            </a:extLst>
          </p:cNvPr>
          <p:cNvSpPr/>
          <p:nvPr/>
        </p:nvSpPr>
        <p:spPr>
          <a:xfrm rot="325386">
            <a:off x="3514337" y="2538936"/>
            <a:ext cx="1931971" cy="548764"/>
          </a:xfrm>
          <a:prstGeom prst="rightArrow">
            <a:avLst/>
          </a:prstGeom>
          <a:solidFill>
            <a:schemeClr val="accent1"/>
          </a:solidFill>
          <a:ln>
            <a:solidFill>
              <a:srgbClr val="00B0F0"/>
            </a:solidFill>
          </a:ln>
        </p:spPr>
        <p:txBody>
          <a:bodyPr vert="horz" lIns="72000" tIns="180000" rIns="180000" bIns="0" rtlCol="0" anchor="t">
            <a:noAutofit/>
          </a:bodyPr>
          <a:lstStyle/>
          <a:p>
            <a:pPr algn="r">
              <a:lnSpc>
                <a:spcPts val="4700"/>
              </a:lnSpc>
              <a:spcBef>
                <a:spcPct val="0"/>
              </a:spcBef>
            </a:pPr>
            <a:endParaRPr lang="en-US" sz="4500">
              <a:solidFill>
                <a:schemeClr val="bg1"/>
              </a:solidFill>
              <a:latin typeface="Rockwell" panose="02060603020205020403" pitchFamily="18" charset="0"/>
              <a:ea typeface="+mj-ea"/>
              <a:cs typeface="+mj-cs"/>
            </a:endParaRPr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F94085B3-D2CD-43C6-96E2-0CDA20B26EE2}"/>
              </a:ext>
            </a:extLst>
          </p:cNvPr>
          <p:cNvSpPr/>
          <p:nvPr/>
        </p:nvSpPr>
        <p:spPr>
          <a:xfrm rot="19535310">
            <a:off x="7643519" y="2167463"/>
            <a:ext cx="1611611" cy="276169"/>
          </a:xfrm>
          <a:prstGeom prst="rightArrow">
            <a:avLst/>
          </a:prstGeom>
          <a:solidFill>
            <a:schemeClr val="accent1"/>
          </a:solidFill>
          <a:ln>
            <a:solidFill>
              <a:srgbClr val="00B0F0"/>
            </a:solidFill>
          </a:ln>
        </p:spPr>
        <p:txBody>
          <a:bodyPr vert="horz" lIns="72000" tIns="180000" rIns="180000" bIns="0" rtlCol="0" anchor="t">
            <a:noAutofit/>
          </a:bodyPr>
          <a:lstStyle/>
          <a:p>
            <a:pPr algn="r">
              <a:lnSpc>
                <a:spcPts val="4700"/>
              </a:lnSpc>
              <a:spcBef>
                <a:spcPct val="0"/>
              </a:spcBef>
            </a:pPr>
            <a:endParaRPr lang="en-US" sz="4500">
              <a:solidFill>
                <a:schemeClr val="bg1"/>
              </a:solidFill>
              <a:latin typeface="Rockwell" panose="02060603020205020403" pitchFamily="18" charset="0"/>
              <a:ea typeface="+mj-ea"/>
              <a:cs typeface="+mj-cs"/>
            </a:endParaRPr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422F0B13-660B-4D2D-B7C3-D5966A880711}"/>
              </a:ext>
            </a:extLst>
          </p:cNvPr>
          <p:cNvSpPr/>
          <p:nvPr/>
        </p:nvSpPr>
        <p:spPr>
          <a:xfrm rot="913259">
            <a:off x="7655544" y="3472661"/>
            <a:ext cx="2970851" cy="279904"/>
          </a:xfrm>
          <a:prstGeom prst="rightArrow">
            <a:avLst/>
          </a:prstGeom>
          <a:solidFill>
            <a:schemeClr val="accent1"/>
          </a:solidFill>
          <a:ln>
            <a:solidFill>
              <a:srgbClr val="00B0F0"/>
            </a:solidFill>
          </a:ln>
        </p:spPr>
        <p:txBody>
          <a:bodyPr vert="horz" lIns="72000" tIns="180000" rIns="180000" bIns="0" rtlCol="0" anchor="t">
            <a:noAutofit/>
          </a:bodyPr>
          <a:lstStyle/>
          <a:p>
            <a:pPr algn="r">
              <a:lnSpc>
                <a:spcPts val="4700"/>
              </a:lnSpc>
              <a:spcBef>
                <a:spcPct val="0"/>
              </a:spcBef>
            </a:pPr>
            <a:endParaRPr lang="en-US" sz="4500">
              <a:solidFill>
                <a:schemeClr val="bg1"/>
              </a:solidFill>
              <a:latin typeface="Rockwell" panose="02060603020205020403" pitchFamily="18" charset="0"/>
              <a:ea typeface="+mj-ea"/>
              <a:cs typeface="+mj-cs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FEABD2D5-B91F-4867-942F-AC8F0FBD4B5D}"/>
              </a:ext>
            </a:extLst>
          </p:cNvPr>
          <p:cNvSpPr/>
          <p:nvPr/>
        </p:nvSpPr>
        <p:spPr>
          <a:xfrm>
            <a:off x="8772278" y="1446715"/>
            <a:ext cx="902168" cy="392023"/>
          </a:xfrm>
          <a:custGeom>
            <a:avLst/>
            <a:gdLst>
              <a:gd name="connsiteX0" fmla="*/ 160261 w 2217581"/>
              <a:gd name="connsiteY0" fmla="*/ 86368 h 637764"/>
              <a:gd name="connsiteX1" fmla="*/ 2048696 w 2217581"/>
              <a:gd name="connsiteY1" fmla="*/ 46612 h 637764"/>
              <a:gd name="connsiteX2" fmla="*/ 1929427 w 2217581"/>
              <a:gd name="connsiteY2" fmla="*/ 583325 h 637764"/>
              <a:gd name="connsiteX3" fmla="*/ 309348 w 2217581"/>
              <a:gd name="connsiteY3" fmla="*/ 563446 h 637764"/>
              <a:gd name="connsiteX4" fmla="*/ 160261 w 2217581"/>
              <a:gd name="connsiteY4" fmla="*/ 86368 h 637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17581" h="637764">
                <a:moveTo>
                  <a:pt x="160261" y="86368"/>
                </a:moveTo>
                <a:cubicBezTo>
                  <a:pt x="450152" y="229"/>
                  <a:pt x="1753835" y="-36214"/>
                  <a:pt x="2048696" y="46612"/>
                </a:cubicBezTo>
                <a:cubicBezTo>
                  <a:pt x="2343557" y="129438"/>
                  <a:pt x="2219318" y="497186"/>
                  <a:pt x="1929427" y="583325"/>
                </a:cubicBezTo>
                <a:cubicBezTo>
                  <a:pt x="1639536" y="669464"/>
                  <a:pt x="612491" y="646272"/>
                  <a:pt x="309348" y="563446"/>
                </a:cubicBezTo>
                <a:cubicBezTo>
                  <a:pt x="6205" y="480620"/>
                  <a:pt x="-129630" y="172507"/>
                  <a:pt x="160261" y="86368"/>
                </a:cubicBezTo>
                <a:close/>
              </a:path>
            </a:pathLst>
          </a:custGeom>
          <a:noFill/>
          <a:ln w="28575">
            <a:solidFill>
              <a:srgbClr val="FF0000"/>
            </a:solidFill>
          </a:ln>
        </p:spPr>
        <p:txBody>
          <a:bodyPr vert="horz" lIns="72000" tIns="180000" rIns="180000" bIns="0" rtlCol="0" anchor="t">
            <a:noAutofit/>
          </a:bodyPr>
          <a:lstStyle/>
          <a:p>
            <a:pPr algn="r">
              <a:lnSpc>
                <a:spcPts val="4700"/>
              </a:lnSpc>
              <a:spcBef>
                <a:spcPct val="0"/>
              </a:spcBef>
            </a:pPr>
            <a:endParaRPr lang="en-US" sz="4500">
              <a:solidFill>
                <a:schemeClr val="bg1"/>
              </a:solidFill>
              <a:latin typeface="Rockwell" panose="02060603020205020403" pitchFamily="18" charset="0"/>
              <a:ea typeface="+mj-ea"/>
              <a:cs typeface="+mj-cs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F4B6A47B-7610-4EA6-9701-48BF5A8A8E05}"/>
              </a:ext>
            </a:extLst>
          </p:cNvPr>
          <p:cNvSpPr/>
          <p:nvPr/>
        </p:nvSpPr>
        <p:spPr>
          <a:xfrm>
            <a:off x="8772277" y="2301148"/>
            <a:ext cx="902168" cy="392023"/>
          </a:xfrm>
          <a:custGeom>
            <a:avLst/>
            <a:gdLst>
              <a:gd name="connsiteX0" fmla="*/ 160261 w 2217581"/>
              <a:gd name="connsiteY0" fmla="*/ 86368 h 637764"/>
              <a:gd name="connsiteX1" fmla="*/ 2048696 w 2217581"/>
              <a:gd name="connsiteY1" fmla="*/ 46612 h 637764"/>
              <a:gd name="connsiteX2" fmla="*/ 1929427 w 2217581"/>
              <a:gd name="connsiteY2" fmla="*/ 583325 h 637764"/>
              <a:gd name="connsiteX3" fmla="*/ 309348 w 2217581"/>
              <a:gd name="connsiteY3" fmla="*/ 563446 h 637764"/>
              <a:gd name="connsiteX4" fmla="*/ 160261 w 2217581"/>
              <a:gd name="connsiteY4" fmla="*/ 86368 h 637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17581" h="637764">
                <a:moveTo>
                  <a:pt x="160261" y="86368"/>
                </a:moveTo>
                <a:cubicBezTo>
                  <a:pt x="450152" y="229"/>
                  <a:pt x="1753835" y="-36214"/>
                  <a:pt x="2048696" y="46612"/>
                </a:cubicBezTo>
                <a:cubicBezTo>
                  <a:pt x="2343557" y="129438"/>
                  <a:pt x="2219318" y="497186"/>
                  <a:pt x="1929427" y="583325"/>
                </a:cubicBezTo>
                <a:cubicBezTo>
                  <a:pt x="1639536" y="669464"/>
                  <a:pt x="612491" y="646272"/>
                  <a:pt x="309348" y="563446"/>
                </a:cubicBezTo>
                <a:cubicBezTo>
                  <a:pt x="6205" y="480620"/>
                  <a:pt x="-129630" y="172507"/>
                  <a:pt x="160261" y="86368"/>
                </a:cubicBezTo>
                <a:close/>
              </a:path>
            </a:pathLst>
          </a:custGeom>
          <a:noFill/>
          <a:ln w="28575">
            <a:solidFill>
              <a:srgbClr val="FF0000"/>
            </a:solidFill>
          </a:ln>
        </p:spPr>
        <p:txBody>
          <a:bodyPr vert="horz" lIns="72000" tIns="180000" rIns="180000" bIns="0" rtlCol="0" anchor="t">
            <a:noAutofit/>
          </a:bodyPr>
          <a:lstStyle/>
          <a:p>
            <a:pPr algn="r">
              <a:lnSpc>
                <a:spcPts val="4700"/>
              </a:lnSpc>
              <a:spcBef>
                <a:spcPct val="0"/>
              </a:spcBef>
            </a:pPr>
            <a:endParaRPr lang="en-US" sz="4500">
              <a:solidFill>
                <a:schemeClr val="bg1"/>
              </a:solidFill>
              <a:latin typeface="Rockwell" panose="02060603020205020403" pitchFamily="18" charset="0"/>
              <a:ea typeface="+mj-ea"/>
              <a:cs typeface="+mj-cs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03973CF-84C1-49DD-8AD2-DEE013C856A3}"/>
              </a:ext>
            </a:extLst>
          </p:cNvPr>
          <p:cNvSpPr/>
          <p:nvPr/>
        </p:nvSpPr>
        <p:spPr>
          <a:xfrm>
            <a:off x="10605051" y="3882289"/>
            <a:ext cx="1586948" cy="583362"/>
          </a:xfrm>
          <a:custGeom>
            <a:avLst/>
            <a:gdLst>
              <a:gd name="connsiteX0" fmla="*/ 160261 w 2217581"/>
              <a:gd name="connsiteY0" fmla="*/ 86368 h 637764"/>
              <a:gd name="connsiteX1" fmla="*/ 2048696 w 2217581"/>
              <a:gd name="connsiteY1" fmla="*/ 46612 h 637764"/>
              <a:gd name="connsiteX2" fmla="*/ 1929427 w 2217581"/>
              <a:gd name="connsiteY2" fmla="*/ 583325 h 637764"/>
              <a:gd name="connsiteX3" fmla="*/ 309348 w 2217581"/>
              <a:gd name="connsiteY3" fmla="*/ 563446 h 637764"/>
              <a:gd name="connsiteX4" fmla="*/ 160261 w 2217581"/>
              <a:gd name="connsiteY4" fmla="*/ 86368 h 637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17581" h="637764">
                <a:moveTo>
                  <a:pt x="160261" y="86368"/>
                </a:moveTo>
                <a:cubicBezTo>
                  <a:pt x="450152" y="229"/>
                  <a:pt x="1753835" y="-36214"/>
                  <a:pt x="2048696" y="46612"/>
                </a:cubicBezTo>
                <a:cubicBezTo>
                  <a:pt x="2343557" y="129438"/>
                  <a:pt x="2219318" y="497186"/>
                  <a:pt x="1929427" y="583325"/>
                </a:cubicBezTo>
                <a:cubicBezTo>
                  <a:pt x="1639536" y="669464"/>
                  <a:pt x="612491" y="646272"/>
                  <a:pt x="309348" y="563446"/>
                </a:cubicBezTo>
                <a:cubicBezTo>
                  <a:pt x="6205" y="480620"/>
                  <a:pt x="-129630" y="172507"/>
                  <a:pt x="160261" y="86368"/>
                </a:cubicBezTo>
                <a:close/>
              </a:path>
            </a:pathLst>
          </a:custGeom>
          <a:noFill/>
          <a:ln w="28575">
            <a:solidFill>
              <a:srgbClr val="FF0000"/>
            </a:solidFill>
          </a:ln>
        </p:spPr>
        <p:txBody>
          <a:bodyPr vert="horz" lIns="72000" tIns="180000" rIns="180000" bIns="0" rtlCol="0" anchor="t">
            <a:noAutofit/>
          </a:bodyPr>
          <a:lstStyle/>
          <a:p>
            <a:pPr algn="r">
              <a:lnSpc>
                <a:spcPts val="4700"/>
              </a:lnSpc>
              <a:spcBef>
                <a:spcPct val="0"/>
              </a:spcBef>
            </a:pPr>
            <a:endParaRPr lang="en-US" sz="4500">
              <a:solidFill>
                <a:schemeClr val="bg1"/>
              </a:solidFill>
              <a:latin typeface="Rockwell" panose="02060603020205020403" pitchFamily="18" charset="0"/>
              <a:ea typeface="+mj-ea"/>
              <a:cs typeface="+mj-cs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B1003CD6-6086-4EC8-A2B5-9CB924DFBAD9}"/>
              </a:ext>
            </a:extLst>
          </p:cNvPr>
          <p:cNvSpPr/>
          <p:nvPr/>
        </p:nvSpPr>
        <p:spPr>
          <a:xfrm>
            <a:off x="8741066" y="4763490"/>
            <a:ext cx="2251611" cy="394919"/>
          </a:xfrm>
          <a:custGeom>
            <a:avLst/>
            <a:gdLst>
              <a:gd name="connsiteX0" fmla="*/ 160261 w 2217581"/>
              <a:gd name="connsiteY0" fmla="*/ 86368 h 637764"/>
              <a:gd name="connsiteX1" fmla="*/ 2048696 w 2217581"/>
              <a:gd name="connsiteY1" fmla="*/ 46612 h 637764"/>
              <a:gd name="connsiteX2" fmla="*/ 1929427 w 2217581"/>
              <a:gd name="connsiteY2" fmla="*/ 583325 h 637764"/>
              <a:gd name="connsiteX3" fmla="*/ 309348 w 2217581"/>
              <a:gd name="connsiteY3" fmla="*/ 563446 h 637764"/>
              <a:gd name="connsiteX4" fmla="*/ 160261 w 2217581"/>
              <a:gd name="connsiteY4" fmla="*/ 86368 h 637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17581" h="637764">
                <a:moveTo>
                  <a:pt x="160261" y="86368"/>
                </a:moveTo>
                <a:cubicBezTo>
                  <a:pt x="450152" y="229"/>
                  <a:pt x="1753835" y="-36214"/>
                  <a:pt x="2048696" y="46612"/>
                </a:cubicBezTo>
                <a:cubicBezTo>
                  <a:pt x="2343557" y="129438"/>
                  <a:pt x="2219318" y="497186"/>
                  <a:pt x="1929427" y="583325"/>
                </a:cubicBezTo>
                <a:cubicBezTo>
                  <a:pt x="1639536" y="669464"/>
                  <a:pt x="612491" y="646272"/>
                  <a:pt x="309348" y="563446"/>
                </a:cubicBezTo>
                <a:cubicBezTo>
                  <a:pt x="6205" y="480620"/>
                  <a:pt x="-129630" y="172507"/>
                  <a:pt x="160261" y="86368"/>
                </a:cubicBezTo>
                <a:close/>
              </a:path>
            </a:pathLst>
          </a:custGeom>
          <a:noFill/>
          <a:ln w="28575">
            <a:solidFill>
              <a:srgbClr val="FF0000"/>
            </a:solidFill>
          </a:ln>
        </p:spPr>
        <p:txBody>
          <a:bodyPr vert="horz" lIns="72000" tIns="180000" rIns="180000" bIns="0" rtlCol="0" anchor="t">
            <a:noAutofit/>
          </a:bodyPr>
          <a:lstStyle/>
          <a:p>
            <a:pPr algn="r">
              <a:lnSpc>
                <a:spcPts val="4700"/>
              </a:lnSpc>
              <a:spcBef>
                <a:spcPct val="0"/>
              </a:spcBef>
            </a:pPr>
            <a:endParaRPr lang="en-US" sz="4500">
              <a:solidFill>
                <a:schemeClr val="bg1"/>
              </a:solidFill>
              <a:latin typeface="Rockwell" panose="02060603020205020403" pitchFamily="18" charset="0"/>
              <a:ea typeface="+mj-ea"/>
              <a:cs typeface="+mj-cs"/>
            </a:endParaRPr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D0E44A9C-01E9-44A9-8808-3492E650DF8A}"/>
              </a:ext>
            </a:extLst>
          </p:cNvPr>
          <p:cNvSpPr/>
          <p:nvPr/>
        </p:nvSpPr>
        <p:spPr>
          <a:xfrm rot="20867241">
            <a:off x="7860064" y="2502734"/>
            <a:ext cx="1351405" cy="246596"/>
          </a:xfrm>
          <a:prstGeom prst="rightArrow">
            <a:avLst/>
          </a:prstGeom>
          <a:solidFill>
            <a:schemeClr val="accent1"/>
          </a:solidFill>
          <a:ln>
            <a:solidFill>
              <a:srgbClr val="00B0F0"/>
            </a:solidFill>
          </a:ln>
        </p:spPr>
        <p:txBody>
          <a:bodyPr vert="horz" lIns="72000" tIns="180000" rIns="180000" bIns="0" rtlCol="0" anchor="t">
            <a:noAutofit/>
          </a:bodyPr>
          <a:lstStyle/>
          <a:p>
            <a:pPr algn="r">
              <a:lnSpc>
                <a:spcPts val="4700"/>
              </a:lnSpc>
              <a:spcBef>
                <a:spcPct val="0"/>
              </a:spcBef>
            </a:pPr>
            <a:endParaRPr lang="en-US" sz="4500">
              <a:solidFill>
                <a:schemeClr val="bg1"/>
              </a:solidFill>
              <a:latin typeface="Rockwell" panose="02060603020205020403" pitchFamily="18" charset="0"/>
              <a:ea typeface="+mj-ea"/>
              <a:cs typeface="+mj-cs"/>
            </a:endParaRPr>
          </a:p>
        </p:txBody>
      </p:sp>
      <p:sp>
        <p:nvSpPr>
          <p:cNvPr id="21" name="Arrow: Right 20">
            <a:extLst>
              <a:ext uri="{FF2B5EF4-FFF2-40B4-BE49-F238E27FC236}">
                <a16:creationId xmlns:a16="http://schemas.microsoft.com/office/drawing/2014/main" id="{0156C3DD-BF66-4102-9299-B28549B2722B}"/>
              </a:ext>
            </a:extLst>
          </p:cNvPr>
          <p:cNvSpPr/>
          <p:nvPr/>
        </p:nvSpPr>
        <p:spPr>
          <a:xfrm rot="2192980">
            <a:off x="7369007" y="3991690"/>
            <a:ext cx="2970851" cy="279904"/>
          </a:xfrm>
          <a:prstGeom prst="rightArrow">
            <a:avLst/>
          </a:prstGeom>
          <a:solidFill>
            <a:schemeClr val="accent1"/>
          </a:solidFill>
          <a:ln>
            <a:solidFill>
              <a:srgbClr val="00B0F0"/>
            </a:solidFill>
          </a:ln>
        </p:spPr>
        <p:txBody>
          <a:bodyPr vert="horz" lIns="72000" tIns="180000" rIns="180000" bIns="0" rtlCol="0" anchor="t">
            <a:noAutofit/>
          </a:bodyPr>
          <a:lstStyle/>
          <a:p>
            <a:pPr algn="r">
              <a:lnSpc>
                <a:spcPts val="4700"/>
              </a:lnSpc>
              <a:spcBef>
                <a:spcPct val="0"/>
              </a:spcBef>
            </a:pPr>
            <a:endParaRPr lang="en-US" sz="4500">
              <a:solidFill>
                <a:schemeClr val="bg1"/>
              </a:solidFill>
              <a:latin typeface="Rockwell" panose="02060603020205020403" pitchFamily="18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5297416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8AD77FC-5BF9-4F8D-938E-BCCE0476DD12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24</a:t>
            </a:fld>
            <a:endParaRPr lang="en-US" noProof="0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1C9FEFEE-897F-4DAE-AB12-2CEBB39AD13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9399064"/>
              </p:ext>
            </p:extLst>
          </p:nvPr>
        </p:nvGraphicFramePr>
        <p:xfrm>
          <a:off x="392043" y="653216"/>
          <a:ext cx="3633305" cy="5018278"/>
        </p:xfrm>
        <a:graphic>
          <a:graphicData uri="http://schemas.openxmlformats.org/drawingml/2006/table">
            <a:tbl>
              <a:tblPr firstRow="1" firstCol="1" bandRow="1">
                <a:tableStyleId>{8EC20E35-A176-4012-BC5E-935CFFF8708E}</a:tableStyleId>
              </a:tblPr>
              <a:tblGrid>
                <a:gridCol w="3633305">
                  <a:extLst>
                    <a:ext uri="{9D8B030D-6E8A-4147-A177-3AD203B41FA5}">
                      <a16:colId xmlns:a16="http://schemas.microsoft.com/office/drawing/2014/main" val="170910664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jumlah jam kerja per minggu Stem-and-Leaf Plot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0691437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 Frequency    Stem &amp;  Leaf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4850148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9859978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     2.00       35 .  01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5667483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     2.00       35 .  88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5181371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     3.00       36 .  124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266587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     5.00       36 .  56669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3736394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     3.00       37 .  233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3164434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     1.00       37 .  8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7036996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     8.00       38 .  00013344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1068153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     4.00       38 .  7899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8604485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     4.00       39 .  0444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7136545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     1.00       39 .  6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7344407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     5.00       40 .  00134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0996464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     1.00       40 .  6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4092125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     2.00       41 .  00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844705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     1.00       41 .  6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1845421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     1.00       42 .  3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313093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      .00       42 .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9873445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      .00       43 .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474419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     1.00       43 .  8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7921841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 Stem width:     10.00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6522476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 Each leaf:        1 case(s)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54576179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9BC357CE-3848-45B3-A230-98976EC0C2FB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2852" y="653216"/>
            <a:ext cx="3332646" cy="245808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E47FE4A-3E24-4753-8D10-96C0658C7F9B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7035" y="364669"/>
            <a:ext cx="3120390" cy="231203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7B71740-DC4D-4B72-A581-7B6152286C40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142" y="3053378"/>
            <a:ext cx="3544570" cy="235839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C24156B-ECC6-42B9-A60A-C6C5C740BB2F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2426" y="3266702"/>
            <a:ext cx="3130826" cy="27298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514132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E5DC567-F076-4FCD-8567-AB8BD3B7B30B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25</a:t>
            </a:fld>
            <a:endParaRPr lang="en-US" noProof="0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38884383-B96E-4D43-9A7B-E92278599BA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8580100"/>
              </p:ext>
            </p:extLst>
          </p:nvPr>
        </p:nvGraphicFramePr>
        <p:xfrm>
          <a:off x="424656" y="448197"/>
          <a:ext cx="5041865" cy="2849945"/>
        </p:xfrm>
        <a:graphic>
          <a:graphicData uri="http://schemas.openxmlformats.org/drawingml/2006/table">
            <a:tbl>
              <a:tblPr>
                <a:tableStyleId>{8EC20E35-A176-4012-BC5E-935CFFF8708E}</a:tableStyleId>
              </a:tblPr>
              <a:tblGrid>
                <a:gridCol w="1738648">
                  <a:extLst>
                    <a:ext uri="{9D8B030D-6E8A-4147-A177-3AD203B41FA5}">
                      <a16:colId xmlns:a16="http://schemas.microsoft.com/office/drawing/2014/main" val="791515523"/>
                    </a:ext>
                  </a:extLst>
                </a:gridCol>
                <a:gridCol w="999705">
                  <a:extLst>
                    <a:ext uri="{9D8B030D-6E8A-4147-A177-3AD203B41FA5}">
                      <a16:colId xmlns:a16="http://schemas.microsoft.com/office/drawing/2014/main" val="952545012"/>
                    </a:ext>
                  </a:extLst>
                </a:gridCol>
                <a:gridCol w="771627">
                  <a:extLst>
                    <a:ext uri="{9D8B030D-6E8A-4147-A177-3AD203B41FA5}">
                      <a16:colId xmlns:a16="http://schemas.microsoft.com/office/drawing/2014/main" val="3722971417"/>
                    </a:ext>
                  </a:extLst>
                </a:gridCol>
                <a:gridCol w="771627">
                  <a:extLst>
                    <a:ext uri="{9D8B030D-6E8A-4147-A177-3AD203B41FA5}">
                      <a16:colId xmlns:a16="http://schemas.microsoft.com/office/drawing/2014/main" val="1786387010"/>
                    </a:ext>
                  </a:extLst>
                </a:gridCol>
                <a:gridCol w="760258">
                  <a:extLst>
                    <a:ext uri="{9D8B030D-6E8A-4147-A177-3AD203B41FA5}">
                      <a16:colId xmlns:a16="http://schemas.microsoft.com/office/drawing/2014/main" val="3234546152"/>
                    </a:ext>
                  </a:extLst>
                </a:gridCol>
              </a:tblGrid>
              <a:tr h="0">
                <a:tc gridSpan="5">
                  <a:txBody>
                    <a:bodyPr/>
                    <a:lstStyle/>
                    <a:p>
                      <a:pPr marL="38100" marR="381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Descriptives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0054877"/>
                  </a:ext>
                </a:extLst>
              </a:tr>
              <a:tr h="0">
                <a:tc gridSpan="3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Statistic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Std. Error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60326348"/>
                  </a:ext>
                </a:extLst>
              </a:tr>
              <a:tr h="0">
                <a:tc rowSpan="13">
                  <a:txBody>
                    <a:bodyPr/>
                    <a:lstStyle/>
                    <a:p>
                      <a:pPr marL="38100" marR="381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jumlah jam kerja per minggu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38100" marR="381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Mean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385.0064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2.95137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26062226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38100" marR="381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95% Confidence Interval for Mean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Lower Bound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379.0544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6116760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Upper Bound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390.9584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99444037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38100" marR="381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5% Trimmed Mean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384.3803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74019848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38100" marR="381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Median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383.9500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89138292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38100" marR="381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Variance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383.265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95078472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38100" marR="381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Std. Deviation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19.57715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64787800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38100" marR="381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Minimum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350.49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6986023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38100" marR="381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Maximum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438.20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56299878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38100" marR="381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Range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87.71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35768145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38100" marR="381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Interquartile Range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32.20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75241737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38100" marR="381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Skewness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.412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.357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57726082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38100" marR="381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Kurtosis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.013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.702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40485716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9A9E771A-2881-4B84-8351-A4874E422D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7802302"/>
              </p:ext>
            </p:extLst>
          </p:nvPr>
        </p:nvGraphicFramePr>
        <p:xfrm>
          <a:off x="5665114" y="448197"/>
          <a:ext cx="6197598" cy="2849945"/>
        </p:xfrm>
        <a:graphic>
          <a:graphicData uri="http://schemas.openxmlformats.org/drawingml/2006/table">
            <a:tbl>
              <a:tblPr>
                <a:tableStyleId>{8EC20E35-A176-4012-BC5E-935CFFF8708E}</a:tableStyleId>
              </a:tblPr>
              <a:tblGrid>
                <a:gridCol w="688622">
                  <a:extLst>
                    <a:ext uri="{9D8B030D-6E8A-4147-A177-3AD203B41FA5}">
                      <a16:colId xmlns:a16="http://schemas.microsoft.com/office/drawing/2014/main" val="782845554"/>
                    </a:ext>
                  </a:extLst>
                </a:gridCol>
                <a:gridCol w="688622">
                  <a:extLst>
                    <a:ext uri="{9D8B030D-6E8A-4147-A177-3AD203B41FA5}">
                      <a16:colId xmlns:a16="http://schemas.microsoft.com/office/drawing/2014/main" val="2283059671"/>
                    </a:ext>
                  </a:extLst>
                </a:gridCol>
                <a:gridCol w="688622">
                  <a:extLst>
                    <a:ext uri="{9D8B030D-6E8A-4147-A177-3AD203B41FA5}">
                      <a16:colId xmlns:a16="http://schemas.microsoft.com/office/drawing/2014/main" val="330236641"/>
                    </a:ext>
                  </a:extLst>
                </a:gridCol>
                <a:gridCol w="688622">
                  <a:extLst>
                    <a:ext uri="{9D8B030D-6E8A-4147-A177-3AD203B41FA5}">
                      <a16:colId xmlns:a16="http://schemas.microsoft.com/office/drawing/2014/main" val="4156744530"/>
                    </a:ext>
                  </a:extLst>
                </a:gridCol>
                <a:gridCol w="688622">
                  <a:extLst>
                    <a:ext uri="{9D8B030D-6E8A-4147-A177-3AD203B41FA5}">
                      <a16:colId xmlns:a16="http://schemas.microsoft.com/office/drawing/2014/main" val="1418677198"/>
                    </a:ext>
                  </a:extLst>
                </a:gridCol>
                <a:gridCol w="688622">
                  <a:extLst>
                    <a:ext uri="{9D8B030D-6E8A-4147-A177-3AD203B41FA5}">
                      <a16:colId xmlns:a16="http://schemas.microsoft.com/office/drawing/2014/main" val="1179089201"/>
                    </a:ext>
                  </a:extLst>
                </a:gridCol>
                <a:gridCol w="688622">
                  <a:extLst>
                    <a:ext uri="{9D8B030D-6E8A-4147-A177-3AD203B41FA5}">
                      <a16:colId xmlns:a16="http://schemas.microsoft.com/office/drawing/2014/main" val="1164418819"/>
                    </a:ext>
                  </a:extLst>
                </a:gridCol>
                <a:gridCol w="688622">
                  <a:extLst>
                    <a:ext uri="{9D8B030D-6E8A-4147-A177-3AD203B41FA5}">
                      <a16:colId xmlns:a16="http://schemas.microsoft.com/office/drawing/2014/main" val="2540947515"/>
                    </a:ext>
                  </a:extLst>
                </a:gridCol>
                <a:gridCol w="688622">
                  <a:extLst>
                    <a:ext uri="{9D8B030D-6E8A-4147-A177-3AD203B41FA5}">
                      <a16:colId xmlns:a16="http://schemas.microsoft.com/office/drawing/2014/main" val="3584458295"/>
                    </a:ext>
                  </a:extLst>
                </a:gridCol>
              </a:tblGrid>
              <a:tr h="302923">
                <a:tc gridSpan="9">
                  <a:txBody>
                    <a:bodyPr/>
                    <a:lstStyle/>
                    <a:p>
                      <a:pPr marL="38100" marR="381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Percentiles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2313"/>
                  </a:ext>
                </a:extLst>
              </a:tr>
              <a:tr h="247836">
                <a:tc rowSpan="2" gridSpan="2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marL="38100" marR="381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Percentiles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70014235"/>
                  </a:ext>
                </a:extLst>
              </a:tr>
              <a:tr h="247836"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10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25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50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75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90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95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92475204"/>
                  </a:ext>
                </a:extLst>
              </a:tr>
              <a:tr h="1025675">
                <a:tc>
                  <a:txBody>
                    <a:bodyPr/>
                    <a:lstStyle/>
                    <a:p>
                      <a:pPr marL="38100" marR="381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Weighted Average(Definition 1)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jumlah jam kerja per minggu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353.3250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360.2550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367.1850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383.9500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399.3850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410.6200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421.7150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90370772"/>
                  </a:ext>
                </a:extLst>
              </a:tr>
              <a:tr h="1025675">
                <a:tc>
                  <a:txBody>
                    <a:bodyPr/>
                    <a:lstStyle/>
                    <a:p>
                      <a:pPr marL="38100" marR="381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Tukey's Hinges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jumlah jam kerja per minggu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367.9900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383.9500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398.3700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2917599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F68BACEB-B0CD-481D-A96E-F58E294F24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9070385"/>
              </p:ext>
            </p:extLst>
          </p:nvPr>
        </p:nvGraphicFramePr>
        <p:xfrm>
          <a:off x="1887416" y="3428999"/>
          <a:ext cx="8459217" cy="2524540"/>
        </p:xfrm>
        <a:graphic>
          <a:graphicData uri="http://schemas.openxmlformats.org/drawingml/2006/table">
            <a:tbl>
              <a:tblPr>
                <a:tableStyleId>{8EC20E35-A176-4012-BC5E-935CFFF8708E}</a:tableStyleId>
              </a:tblPr>
              <a:tblGrid>
                <a:gridCol w="2409465">
                  <a:extLst>
                    <a:ext uri="{9D8B030D-6E8A-4147-A177-3AD203B41FA5}">
                      <a16:colId xmlns:a16="http://schemas.microsoft.com/office/drawing/2014/main" val="2914896472"/>
                    </a:ext>
                  </a:extLst>
                </a:gridCol>
                <a:gridCol w="1008292">
                  <a:extLst>
                    <a:ext uri="{9D8B030D-6E8A-4147-A177-3AD203B41FA5}">
                      <a16:colId xmlns:a16="http://schemas.microsoft.com/office/drawing/2014/main" val="1373729560"/>
                    </a:ext>
                  </a:extLst>
                </a:gridCol>
                <a:gridCol w="1008292">
                  <a:extLst>
                    <a:ext uri="{9D8B030D-6E8A-4147-A177-3AD203B41FA5}">
                      <a16:colId xmlns:a16="http://schemas.microsoft.com/office/drawing/2014/main" val="893037596"/>
                    </a:ext>
                  </a:extLst>
                </a:gridCol>
                <a:gridCol w="1008292">
                  <a:extLst>
                    <a:ext uri="{9D8B030D-6E8A-4147-A177-3AD203B41FA5}">
                      <a16:colId xmlns:a16="http://schemas.microsoft.com/office/drawing/2014/main" val="1729260493"/>
                    </a:ext>
                  </a:extLst>
                </a:gridCol>
                <a:gridCol w="1008292">
                  <a:extLst>
                    <a:ext uri="{9D8B030D-6E8A-4147-A177-3AD203B41FA5}">
                      <a16:colId xmlns:a16="http://schemas.microsoft.com/office/drawing/2014/main" val="4272176504"/>
                    </a:ext>
                  </a:extLst>
                </a:gridCol>
                <a:gridCol w="1008292">
                  <a:extLst>
                    <a:ext uri="{9D8B030D-6E8A-4147-A177-3AD203B41FA5}">
                      <a16:colId xmlns:a16="http://schemas.microsoft.com/office/drawing/2014/main" val="2025613047"/>
                    </a:ext>
                  </a:extLst>
                </a:gridCol>
                <a:gridCol w="1008292">
                  <a:extLst>
                    <a:ext uri="{9D8B030D-6E8A-4147-A177-3AD203B41FA5}">
                      <a16:colId xmlns:a16="http://schemas.microsoft.com/office/drawing/2014/main" val="256621429"/>
                    </a:ext>
                  </a:extLst>
                </a:gridCol>
              </a:tblGrid>
              <a:tr h="495905">
                <a:tc gridSpan="7">
                  <a:txBody>
                    <a:bodyPr/>
                    <a:lstStyle/>
                    <a:p>
                      <a:pPr marL="38100" marR="381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Tests of Normality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8892828"/>
                  </a:ext>
                </a:extLst>
              </a:tr>
              <a:tr h="405727">
                <a:tc rowSpan="2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marL="38100" marR="381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Kolmogorov-Smirnov</a:t>
                      </a:r>
                      <a:r>
                        <a:rPr lang="en-US" sz="1400" baseline="30000">
                          <a:effectLst/>
                        </a:rPr>
                        <a:t>a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38100" marR="381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Shapiro-Wilk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4539016"/>
                  </a:ext>
                </a:extLst>
              </a:tr>
              <a:tr h="40572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Statistic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df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Sig.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Statistic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df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Sig.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10281817"/>
                  </a:ext>
                </a:extLst>
              </a:tr>
              <a:tr h="405727">
                <a:tc>
                  <a:txBody>
                    <a:bodyPr/>
                    <a:lstStyle/>
                    <a:p>
                      <a:pPr marL="38100" marR="381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jumlah jam kerja per minggu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.079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44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.200</a:t>
                      </a:r>
                      <a:r>
                        <a:rPr lang="en-US" sz="1400" baseline="30000">
                          <a:effectLst/>
                        </a:rPr>
                        <a:t>*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.981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44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.667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87950229"/>
                  </a:ext>
                </a:extLst>
              </a:tr>
              <a:tr h="405727">
                <a:tc gridSpan="7">
                  <a:txBody>
                    <a:bodyPr/>
                    <a:lstStyle/>
                    <a:p>
                      <a:pPr marL="38100" marR="381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*. This is a lower bound of the true significance.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38558008"/>
                  </a:ext>
                </a:extLst>
              </a:tr>
              <a:tr h="405727">
                <a:tc gridSpan="7">
                  <a:txBody>
                    <a:bodyPr/>
                    <a:lstStyle/>
                    <a:p>
                      <a:pPr marL="38100" marR="381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a. Lilliefors Significance Correction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631482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388048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053E993-CA9C-4C47-9EEF-4DC6CCB51C70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26</a:t>
            </a:fld>
            <a:endParaRPr lang="en-US" noProof="0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4C3C4A7-3A4F-402D-9A30-52236D6E29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017" y="193261"/>
            <a:ext cx="11339513" cy="800652"/>
          </a:xfrm>
        </p:spPr>
        <p:txBody>
          <a:bodyPr>
            <a:noAutofit/>
          </a:bodyPr>
          <a:lstStyle/>
          <a:p>
            <a:pPr lvl="0"/>
            <a:r>
              <a:rPr lang="en-US" sz="3200" b="1" dirty="0"/>
              <a:t>PLOT DIAGRAM: Graphs, Legacy, Scatter/Dot, Simple Scatter, Define, Y-Axis, X-Axis</a:t>
            </a:r>
            <a:endParaRPr lang="en-MY" sz="32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BC2A413-E21E-4270-B937-58BE70A042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087"/>
          <a:stretch/>
        </p:blipFill>
        <p:spPr>
          <a:xfrm>
            <a:off x="233017" y="1084477"/>
            <a:ext cx="5531679" cy="52379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5B2DA5C-458F-43D9-9DA9-49C69E1B75D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092" t="33623" r="37229" b="40145"/>
          <a:stretch/>
        </p:blipFill>
        <p:spPr>
          <a:xfrm>
            <a:off x="4199283" y="1084477"/>
            <a:ext cx="3130826" cy="179898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5A5C4F8-2691-441E-AD65-903A07CC8EF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429" t="7810" r="29810" b="11739"/>
          <a:stretch/>
        </p:blipFill>
        <p:spPr>
          <a:xfrm>
            <a:off x="3810124" y="2883460"/>
            <a:ext cx="3773557" cy="373929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E169A35-CDE2-40B5-821D-ED43613C9878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0109" y="1040340"/>
            <a:ext cx="4717891" cy="4733183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</p:pic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E2A626EB-39BE-488C-A521-1A57B67C2AD0}"/>
              </a:ext>
            </a:extLst>
          </p:cNvPr>
          <p:cNvSpPr/>
          <p:nvPr/>
        </p:nvSpPr>
        <p:spPr>
          <a:xfrm>
            <a:off x="1093076" y="1084477"/>
            <a:ext cx="2991907" cy="3813266"/>
          </a:xfrm>
          <a:custGeom>
            <a:avLst/>
            <a:gdLst>
              <a:gd name="connsiteX0" fmla="*/ 2375679 w 2523399"/>
              <a:gd name="connsiteY0" fmla="*/ 1057982 h 1679080"/>
              <a:gd name="connsiteX1" fmla="*/ 497183 w 2523399"/>
              <a:gd name="connsiteY1" fmla="*/ 4434 h 1679080"/>
              <a:gd name="connsiteX2" fmla="*/ 109557 w 2523399"/>
              <a:gd name="connsiteY2" fmla="*/ 720051 h 1679080"/>
              <a:gd name="connsiteX3" fmla="*/ 2147079 w 2523399"/>
              <a:gd name="connsiteY3" fmla="*/ 1674208 h 1679080"/>
              <a:gd name="connsiteX4" fmla="*/ 2375679 w 2523399"/>
              <a:gd name="connsiteY4" fmla="*/ 1057982 h 1679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23399" h="1679080">
                <a:moveTo>
                  <a:pt x="2375679" y="1057982"/>
                </a:moveTo>
                <a:cubicBezTo>
                  <a:pt x="2100696" y="779686"/>
                  <a:pt x="874870" y="60756"/>
                  <a:pt x="497183" y="4434"/>
                </a:cubicBezTo>
                <a:cubicBezTo>
                  <a:pt x="119496" y="-51888"/>
                  <a:pt x="-165426" y="441755"/>
                  <a:pt x="109557" y="720051"/>
                </a:cubicBezTo>
                <a:cubicBezTo>
                  <a:pt x="384540" y="998347"/>
                  <a:pt x="1771049" y="1621199"/>
                  <a:pt x="2147079" y="1674208"/>
                </a:cubicBezTo>
                <a:cubicBezTo>
                  <a:pt x="2523109" y="1727217"/>
                  <a:pt x="2650662" y="1336278"/>
                  <a:pt x="2375679" y="1057982"/>
                </a:cubicBezTo>
                <a:close/>
              </a:path>
            </a:pathLst>
          </a:custGeom>
          <a:noFill/>
          <a:ln w="28575">
            <a:solidFill>
              <a:srgbClr val="FF0000"/>
            </a:solidFill>
          </a:ln>
        </p:spPr>
        <p:txBody>
          <a:bodyPr vert="horz" lIns="72000" tIns="180000" rIns="180000" bIns="0" rtlCol="0" anchor="t">
            <a:noAutofit/>
          </a:bodyPr>
          <a:lstStyle/>
          <a:p>
            <a:pPr algn="r">
              <a:lnSpc>
                <a:spcPts val="4700"/>
              </a:lnSpc>
              <a:spcBef>
                <a:spcPct val="0"/>
              </a:spcBef>
            </a:pPr>
            <a:endParaRPr lang="en-US" sz="4500">
              <a:solidFill>
                <a:schemeClr val="bg1"/>
              </a:solidFill>
              <a:latin typeface="Rockwell" panose="02060603020205020403" pitchFamily="18" charset="0"/>
              <a:ea typeface="+mj-ea"/>
              <a:cs typeface="+mj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EC101FA4-0FC3-4A8D-AF98-7B05B685274D}"/>
              </a:ext>
            </a:extLst>
          </p:cNvPr>
          <p:cNvSpPr/>
          <p:nvPr/>
        </p:nvSpPr>
        <p:spPr>
          <a:xfrm>
            <a:off x="4182232" y="1289542"/>
            <a:ext cx="800701" cy="841570"/>
          </a:xfrm>
          <a:custGeom>
            <a:avLst/>
            <a:gdLst>
              <a:gd name="connsiteX0" fmla="*/ 687942 w 800701"/>
              <a:gd name="connsiteY0" fmla="*/ 300719 h 841570"/>
              <a:gd name="connsiteX1" fmla="*/ 687942 w 800701"/>
              <a:gd name="connsiteY1" fmla="*/ 22423 h 841570"/>
              <a:gd name="connsiteX2" fmla="*/ 151229 w 800701"/>
              <a:gd name="connsiteY2" fmla="*/ 72119 h 841570"/>
              <a:gd name="connsiteX3" fmla="*/ 2142 w 800701"/>
              <a:gd name="connsiteY3" fmla="*/ 509441 h 841570"/>
              <a:gd name="connsiteX4" fmla="*/ 230742 w 800701"/>
              <a:gd name="connsiteY4" fmla="*/ 837432 h 841570"/>
              <a:gd name="connsiteX5" fmla="*/ 777394 w 800701"/>
              <a:gd name="connsiteY5" fmla="*/ 668467 h 841570"/>
              <a:gd name="connsiteX6" fmla="*/ 687942 w 800701"/>
              <a:gd name="connsiteY6" fmla="*/ 300719 h 841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00701" h="841570">
                <a:moveTo>
                  <a:pt x="687942" y="300719"/>
                </a:moveTo>
                <a:cubicBezTo>
                  <a:pt x="673033" y="193045"/>
                  <a:pt x="777394" y="60523"/>
                  <a:pt x="687942" y="22423"/>
                </a:cubicBezTo>
                <a:cubicBezTo>
                  <a:pt x="598490" y="-15677"/>
                  <a:pt x="265529" y="-9051"/>
                  <a:pt x="151229" y="72119"/>
                </a:cubicBezTo>
                <a:cubicBezTo>
                  <a:pt x="36929" y="153289"/>
                  <a:pt x="-11110" y="381889"/>
                  <a:pt x="2142" y="509441"/>
                </a:cubicBezTo>
                <a:cubicBezTo>
                  <a:pt x="15394" y="636993"/>
                  <a:pt x="101533" y="810928"/>
                  <a:pt x="230742" y="837432"/>
                </a:cubicBezTo>
                <a:cubicBezTo>
                  <a:pt x="359951" y="863936"/>
                  <a:pt x="696225" y="757919"/>
                  <a:pt x="777394" y="668467"/>
                </a:cubicBezTo>
                <a:cubicBezTo>
                  <a:pt x="858563" y="579015"/>
                  <a:pt x="702851" y="408393"/>
                  <a:pt x="687942" y="300719"/>
                </a:cubicBezTo>
                <a:close/>
              </a:path>
            </a:pathLst>
          </a:custGeom>
          <a:noFill/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72000" tIns="180000" rIns="180000" bIns="0" rtlCol="0" anchor="t">
            <a:noAutofit/>
          </a:bodyPr>
          <a:lstStyle/>
          <a:p>
            <a:pPr algn="r">
              <a:lnSpc>
                <a:spcPts val="4700"/>
              </a:lnSpc>
              <a:spcBef>
                <a:spcPct val="0"/>
              </a:spcBef>
            </a:pPr>
            <a:endParaRPr lang="en-US" sz="4500">
              <a:solidFill>
                <a:schemeClr val="bg1"/>
              </a:solidFill>
              <a:latin typeface="Rockwell" panose="02060603020205020403" pitchFamily="18" charset="0"/>
              <a:ea typeface="+mj-ea"/>
              <a:cs typeface="+mj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08EFC721-6F34-48E3-BA07-E74015894915}"/>
              </a:ext>
            </a:extLst>
          </p:cNvPr>
          <p:cNvSpPr/>
          <p:nvPr/>
        </p:nvSpPr>
        <p:spPr>
          <a:xfrm>
            <a:off x="4721087" y="2918079"/>
            <a:ext cx="2540131" cy="874159"/>
          </a:xfrm>
          <a:custGeom>
            <a:avLst/>
            <a:gdLst>
              <a:gd name="connsiteX0" fmla="*/ 0 w 2540131"/>
              <a:gd name="connsiteY0" fmla="*/ 391651 h 874159"/>
              <a:gd name="connsiteX1" fmla="*/ 2435087 w 2540131"/>
              <a:gd name="connsiteY1" fmla="*/ 13964 h 874159"/>
              <a:gd name="connsiteX2" fmla="*/ 1948070 w 2540131"/>
              <a:gd name="connsiteY2" fmla="*/ 828973 h 874159"/>
              <a:gd name="connsiteX3" fmla="*/ 586409 w 2540131"/>
              <a:gd name="connsiteY3" fmla="*/ 719643 h 874159"/>
              <a:gd name="connsiteX4" fmla="*/ 337930 w 2540131"/>
              <a:gd name="connsiteY4" fmla="*/ 302199 h 874159"/>
              <a:gd name="connsiteX5" fmla="*/ 417443 w 2540131"/>
              <a:gd name="connsiteY5" fmla="*/ 322078 h 874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40131" h="874159">
                <a:moveTo>
                  <a:pt x="0" y="391651"/>
                </a:moveTo>
                <a:cubicBezTo>
                  <a:pt x="1055204" y="166364"/>
                  <a:pt x="2110409" y="-58923"/>
                  <a:pt x="2435087" y="13964"/>
                </a:cubicBezTo>
                <a:cubicBezTo>
                  <a:pt x="2759765" y="86851"/>
                  <a:pt x="2256183" y="711360"/>
                  <a:pt x="1948070" y="828973"/>
                </a:cubicBezTo>
                <a:cubicBezTo>
                  <a:pt x="1639957" y="946586"/>
                  <a:pt x="854766" y="807439"/>
                  <a:pt x="586409" y="719643"/>
                </a:cubicBezTo>
                <a:cubicBezTo>
                  <a:pt x="318052" y="631847"/>
                  <a:pt x="366091" y="368460"/>
                  <a:pt x="337930" y="302199"/>
                </a:cubicBezTo>
                <a:cubicBezTo>
                  <a:pt x="309769" y="235938"/>
                  <a:pt x="363606" y="279008"/>
                  <a:pt x="417443" y="322078"/>
                </a:cubicBezTo>
              </a:path>
            </a:pathLst>
          </a:custGeom>
          <a:noFill/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96EC6780-C6CA-4410-8748-37FE978A9823}"/>
              </a:ext>
            </a:extLst>
          </p:cNvPr>
          <p:cNvCxnSpPr/>
          <p:nvPr/>
        </p:nvCxnSpPr>
        <p:spPr>
          <a:xfrm flipV="1">
            <a:off x="3200400" y="1938130"/>
            <a:ext cx="981832" cy="437322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EAC2CCB1-AA7E-4DEB-9CCA-194E187AD0CA}"/>
              </a:ext>
            </a:extLst>
          </p:cNvPr>
          <p:cNvCxnSpPr>
            <a:cxnSpLocks/>
          </p:cNvCxnSpPr>
          <p:nvPr/>
        </p:nvCxnSpPr>
        <p:spPr>
          <a:xfrm>
            <a:off x="4641385" y="2086666"/>
            <a:ext cx="950447" cy="1241045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0881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8002302-14FA-41D3-8A56-66DF0D06E823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27</a:t>
            </a:fld>
            <a:endParaRPr lang="en-US" noProof="0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2575002-3D32-4A32-B29F-53786D9E1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79513"/>
            <a:ext cx="11339513" cy="934278"/>
          </a:xfrm>
        </p:spPr>
        <p:txBody>
          <a:bodyPr>
            <a:noAutofit/>
          </a:bodyPr>
          <a:lstStyle/>
          <a:p>
            <a:pPr lvl="0"/>
            <a:r>
              <a:rPr lang="en-US" sz="2800" b="1" dirty="0"/>
              <a:t>BOX-PLOT DIAGRAM: Graphs, Legacy, Boxplot, Simple Boxplot, Define, Variable</a:t>
            </a:r>
            <a:endParaRPr lang="en-MY" sz="2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897FA79-2720-4C2B-9B29-000BA5706AB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783"/>
          <a:stretch/>
        </p:blipFill>
        <p:spPr>
          <a:xfrm>
            <a:off x="168965" y="1153495"/>
            <a:ext cx="5506278" cy="5029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BEB079F-4EFE-44C5-A874-40AE3DA5491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762" t="27826" r="40407" b="13188"/>
          <a:stretch/>
        </p:blipFill>
        <p:spPr>
          <a:xfrm>
            <a:off x="3488635" y="675305"/>
            <a:ext cx="2607365" cy="404522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5E55E33-C088-4BC8-A54A-4A4524B3F5A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940" t="13043" r="29810" b="14637"/>
          <a:stretch/>
        </p:blipFill>
        <p:spPr>
          <a:xfrm>
            <a:off x="6207538" y="675305"/>
            <a:ext cx="2524540" cy="429426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AB6D133-26DE-454D-9F66-4488E6570519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3616" y="762664"/>
            <a:ext cx="3348383" cy="4037936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EE500C40-35FB-47EE-B5F1-3090DB864AFD}"/>
              </a:ext>
            </a:extLst>
          </p:cNvPr>
          <p:cNvSpPr/>
          <p:nvPr/>
        </p:nvSpPr>
        <p:spPr>
          <a:xfrm rot="20955752">
            <a:off x="1316179" y="1057956"/>
            <a:ext cx="2208843" cy="3240286"/>
          </a:xfrm>
          <a:custGeom>
            <a:avLst/>
            <a:gdLst>
              <a:gd name="connsiteX0" fmla="*/ 1125786 w 2837256"/>
              <a:gd name="connsiteY0" fmla="*/ 217108 h 3716393"/>
              <a:gd name="connsiteX1" fmla="*/ 2664 w 2837256"/>
              <a:gd name="connsiteY1" fmla="*/ 545099 h 3716393"/>
              <a:gd name="connsiteX2" fmla="*/ 1433899 w 2837256"/>
              <a:gd name="connsiteY2" fmla="*/ 3576534 h 3716393"/>
              <a:gd name="connsiteX3" fmla="*/ 2835316 w 2837256"/>
              <a:gd name="connsiteY3" fmla="*/ 2910612 h 3716393"/>
              <a:gd name="connsiteX4" fmla="*/ 1125786 w 2837256"/>
              <a:gd name="connsiteY4" fmla="*/ 217108 h 3716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37256" h="3716393">
                <a:moveTo>
                  <a:pt x="1125786" y="217108"/>
                </a:moveTo>
                <a:cubicBezTo>
                  <a:pt x="653677" y="-177144"/>
                  <a:pt x="-48688" y="-14805"/>
                  <a:pt x="2664" y="545099"/>
                </a:cubicBezTo>
                <a:cubicBezTo>
                  <a:pt x="54016" y="1105003"/>
                  <a:pt x="961790" y="3182282"/>
                  <a:pt x="1433899" y="3576534"/>
                </a:cubicBezTo>
                <a:cubicBezTo>
                  <a:pt x="1906008" y="3970786"/>
                  <a:pt x="2886668" y="3462234"/>
                  <a:pt x="2835316" y="2910612"/>
                </a:cubicBezTo>
                <a:cubicBezTo>
                  <a:pt x="2783964" y="2358990"/>
                  <a:pt x="1597895" y="611360"/>
                  <a:pt x="1125786" y="217108"/>
                </a:cubicBezTo>
                <a:close/>
              </a:path>
            </a:pathLst>
          </a:custGeom>
          <a:noFill/>
          <a:ln w="38100">
            <a:solidFill>
              <a:srgbClr val="FF0000"/>
            </a:solidFill>
          </a:ln>
        </p:spPr>
        <p:txBody>
          <a:bodyPr vert="horz" lIns="72000" tIns="180000" rIns="180000" bIns="0" rtlCol="0" anchor="t">
            <a:noAutofit/>
          </a:bodyPr>
          <a:lstStyle/>
          <a:p>
            <a:pPr algn="r">
              <a:lnSpc>
                <a:spcPts val="4700"/>
              </a:lnSpc>
              <a:spcBef>
                <a:spcPct val="0"/>
              </a:spcBef>
            </a:pPr>
            <a:endParaRPr lang="en-US" sz="4500">
              <a:solidFill>
                <a:schemeClr val="bg1"/>
              </a:solidFill>
              <a:latin typeface="Rockwell" panose="02060603020205020403" pitchFamily="18" charset="0"/>
              <a:ea typeface="+mj-ea"/>
              <a:cs typeface="+mj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D231D8A1-CB77-4D4E-BE8D-6ABC19A2365C}"/>
              </a:ext>
            </a:extLst>
          </p:cNvPr>
          <p:cNvSpPr/>
          <p:nvPr/>
        </p:nvSpPr>
        <p:spPr>
          <a:xfrm>
            <a:off x="3378810" y="978782"/>
            <a:ext cx="931123" cy="679833"/>
          </a:xfrm>
          <a:custGeom>
            <a:avLst/>
            <a:gdLst>
              <a:gd name="connsiteX0" fmla="*/ 785686 w 931123"/>
              <a:gd name="connsiteY0" fmla="*/ 44948 h 679833"/>
              <a:gd name="connsiteX1" fmla="*/ 139642 w 931123"/>
              <a:gd name="connsiteY1" fmla="*/ 84705 h 679833"/>
              <a:gd name="connsiteX2" fmla="*/ 60129 w 931123"/>
              <a:gd name="connsiteY2" fmla="*/ 611479 h 679833"/>
              <a:gd name="connsiteX3" fmla="*/ 865199 w 931123"/>
              <a:gd name="connsiteY3" fmla="*/ 611479 h 679833"/>
              <a:gd name="connsiteX4" fmla="*/ 875138 w 931123"/>
              <a:gd name="connsiteY4" fmla="*/ 44948 h 679833"/>
              <a:gd name="connsiteX5" fmla="*/ 785686 w 931123"/>
              <a:gd name="connsiteY5" fmla="*/ 44948 h 6798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31123" h="679833">
                <a:moveTo>
                  <a:pt x="785686" y="44948"/>
                </a:moveTo>
                <a:cubicBezTo>
                  <a:pt x="663103" y="51574"/>
                  <a:pt x="260568" y="-9717"/>
                  <a:pt x="139642" y="84705"/>
                </a:cubicBezTo>
                <a:cubicBezTo>
                  <a:pt x="18716" y="179127"/>
                  <a:pt x="-60797" y="523683"/>
                  <a:pt x="60129" y="611479"/>
                </a:cubicBezTo>
                <a:cubicBezTo>
                  <a:pt x="181055" y="699275"/>
                  <a:pt x="729364" y="705901"/>
                  <a:pt x="865199" y="611479"/>
                </a:cubicBezTo>
                <a:cubicBezTo>
                  <a:pt x="1001034" y="517057"/>
                  <a:pt x="886734" y="142683"/>
                  <a:pt x="875138" y="44948"/>
                </a:cubicBezTo>
                <a:cubicBezTo>
                  <a:pt x="863542" y="-52787"/>
                  <a:pt x="908269" y="38322"/>
                  <a:pt x="785686" y="44948"/>
                </a:cubicBezTo>
                <a:close/>
              </a:path>
            </a:pathLst>
          </a:custGeom>
          <a:noFill/>
          <a:ln w="28575">
            <a:solidFill>
              <a:srgbClr val="FF0000"/>
            </a:solidFill>
          </a:ln>
        </p:spPr>
        <p:txBody>
          <a:bodyPr vert="horz" lIns="72000" tIns="180000" rIns="180000" bIns="0" rtlCol="0" anchor="t">
            <a:noAutofit/>
          </a:bodyPr>
          <a:lstStyle/>
          <a:p>
            <a:pPr algn="r">
              <a:lnSpc>
                <a:spcPts val="4700"/>
              </a:lnSpc>
              <a:spcBef>
                <a:spcPct val="0"/>
              </a:spcBef>
            </a:pPr>
            <a:endParaRPr lang="en-US" sz="4500">
              <a:solidFill>
                <a:schemeClr val="bg1"/>
              </a:solidFill>
              <a:latin typeface="Rockwell" panose="02060603020205020403" pitchFamily="18" charset="0"/>
              <a:ea typeface="+mj-ea"/>
              <a:cs typeface="+mj-cs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EE6E40F8-26C6-4C45-B25F-260F87D9959A}"/>
              </a:ext>
            </a:extLst>
          </p:cNvPr>
          <p:cNvSpPr/>
          <p:nvPr/>
        </p:nvSpPr>
        <p:spPr>
          <a:xfrm>
            <a:off x="3548270" y="2479538"/>
            <a:ext cx="2415208" cy="474580"/>
          </a:xfrm>
          <a:custGeom>
            <a:avLst/>
            <a:gdLst>
              <a:gd name="connsiteX0" fmla="*/ 785686 w 931123"/>
              <a:gd name="connsiteY0" fmla="*/ 44948 h 679833"/>
              <a:gd name="connsiteX1" fmla="*/ 139642 w 931123"/>
              <a:gd name="connsiteY1" fmla="*/ 84705 h 679833"/>
              <a:gd name="connsiteX2" fmla="*/ 60129 w 931123"/>
              <a:gd name="connsiteY2" fmla="*/ 611479 h 679833"/>
              <a:gd name="connsiteX3" fmla="*/ 865199 w 931123"/>
              <a:gd name="connsiteY3" fmla="*/ 611479 h 679833"/>
              <a:gd name="connsiteX4" fmla="*/ 875138 w 931123"/>
              <a:gd name="connsiteY4" fmla="*/ 44948 h 679833"/>
              <a:gd name="connsiteX5" fmla="*/ 785686 w 931123"/>
              <a:gd name="connsiteY5" fmla="*/ 44948 h 6798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31123" h="679833">
                <a:moveTo>
                  <a:pt x="785686" y="44948"/>
                </a:moveTo>
                <a:cubicBezTo>
                  <a:pt x="663103" y="51574"/>
                  <a:pt x="260568" y="-9717"/>
                  <a:pt x="139642" y="84705"/>
                </a:cubicBezTo>
                <a:cubicBezTo>
                  <a:pt x="18716" y="179127"/>
                  <a:pt x="-60797" y="523683"/>
                  <a:pt x="60129" y="611479"/>
                </a:cubicBezTo>
                <a:cubicBezTo>
                  <a:pt x="181055" y="699275"/>
                  <a:pt x="729364" y="705901"/>
                  <a:pt x="865199" y="611479"/>
                </a:cubicBezTo>
                <a:cubicBezTo>
                  <a:pt x="1001034" y="517057"/>
                  <a:pt x="886734" y="142683"/>
                  <a:pt x="875138" y="44948"/>
                </a:cubicBezTo>
                <a:cubicBezTo>
                  <a:pt x="863542" y="-52787"/>
                  <a:pt x="908269" y="38322"/>
                  <a:pt x="785686" y="44948"/>
                </a:cubicBezTo>
                <a:close/>
              </a:path>
            </a:pathLst>
          </a:custGeom>
          <a:noFill/>
          <a:ln w="28575">
            <a:solidFill>
              <a:srgbClr val="FF0000"/>
            </a:solidFill>
          </a:ln>
        </p:spPr>
        <p:txBody>
          <a:bodyPr vert="horz" lIns="72000" tIns="180000" rIns="180000" bIns="0" rtlCol="0" anchor="t">
            <a:noAutofit/>
          </a:bodyPr>
          <a:lstStyle/>
          <a:p>
            <a:pPr algn="r">
              <a:lnSpc>
                <a:spcPts val="4700"/>
              </a:lnSpc>
              <a:spcBef>
                <a:spcPct val="0"/>
              </a:spcBef>
            </a:pPr>
            <a:endParaRPr lang="en-US" sz="4500">
              <a:solidFill>
                <a:schemeClr val="bg1"/>
              </a:solidFill>
              <a:latin typeface="Rockwell" panose="02060603020205020403" pitchFamily="18" charset="0"/>
              <a:ea typeface="+mj-ea"/>
              <a:cs typeface="+mj-cs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C18C9A10-2E58-4A0C-9C3C-139E45BEE556}"/>
              </a:ext>
            </a:extLst>
          </p:cNvPr>
          <p:cNvSpPr/>
          <p:nvPr/>
        </p:nvSpPr>
        <p:spPr>
          <a:xfrm>
            <a:off x="6007722" y="991474"/>
            <a:ext cx="2415208" cy="474580"/>
          </a:xfrm>
          <a:custGeom>
            <a:avLst/>
            <a:gdLst>
              <a:gd name="connsiteX0" fmla="*/ 785686 w 931123"/>
              <a:gd name="connsiteY0" fmla="*/ 44948 h 679833"/>
              <a:gd name="connsiteX1" fmla="*/ 139642 w 931123"/>
              <a:gd name="connsiteY1" fmla="*/ 84705 h 679833"/>
              <a:gd name="connsiteX2" fmla="*/ 60129 w 931123"/>
              <a:gd name="connsiteY2" fmla="*/ 611479 h 679833"/>
              <a:gd name="connsiteX3" fmla="*/ 865199 w 931123"/>
              <a:gd name="connsiteY3" fmla="*/ 611479 h 679833"/>
              <a:gd name="connsiteX4" fmla="*/ 875138 w 931123"/>
              <a:gd name="connsiteY4" fmla="*/ 44948 h 679833"/>
              <a:gd name="connsiteX5" fmla="*/ 785686 w 931123"/>
              <a:gd name="connsiteY5" fmla="*/ 44948 h 6798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31123" h="679833">
                <a:moveTo>
                  <a:pt x="785686" y="44948"/>
                </a:moveTo>
                <a:cubicBezTo>
                  <a:pt x="663103" y="51574"/>
                  <a:pt x="260568" y="-9717"/>
                  <a:pt x="139642" y="84705"/>
                </a:cubicBezTo>
                <a:cubicBezTo>
                  <a:pt x="18716" y="179127"/>
                  <a:pt x="-60797" y="523683"/>
                  <a:pt x="60129" y="611479"/>
                </a:cubicBezTo>
                <a:cubicBezTo>
                  <a:pt x="181055" y="699275"/>
                  <a:pt x="729364" y="705901"/>
                  <a:pt x="865199" y="611479"/>
                </a:cubicBezTo>
                <a:cubicBezTo>
                  <a:pt x="1001034" y="517057"/>
                  <a:pt x="886734" y="142683"/>
                  <a:pt x="875138" y="44948"/>
                </a:cubicBezTo>
                <a:cubicBezTo>
                  <a:pt x="863542" y="-52787"/>
                  <a:pt x="908269" y="38322"/>
                  <a:pt x="785686" y="44948"/>
                </a:cubicBezTo>
                <a:close/>
              </a:path>
            </a:pathLst>
          </a:custGeom>
          <a:noFill/>
          <a:ln w="28575">
            <a:solidFill>
              <a:srgbClr val="FF0000"/>
            </a:solidFill>
          </a:ln>
        </p:spPr>
        <p:txBody>
          <a:bodyPr vert="horz" lIns="72000" tIns="180000" rIns="180000" bIns="0" rtlCol="0" anchor="t">
            <a:noAutofit/>
          </a:bodyPr>
          <a:lstStyle/>
          <a:p>
            <a:pPr algn="r">
              <a:lnSpc>
                <a:spcPts val="4700"/>
              </a:lnSpc>
              <a:spcBef>
                <a:spcPct val="0"/>
              </a:spcBef>
            </a:pPr>
            <a:endParaRPr lang="en-US" sz="4500">
              <a:solidFill>
                <a:schemeClr val="bg1"/>
              </a:solidFill>
              <a:latin typeface="Rockwell" panose="02060603020205020403" pitchFamily="18" charset="0"/>
              <a:ea typeface="+mj-ea"/>
              <a:cs typeface="+mj-cs"/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03C02C90-C36A-42E1-83CE-2D0FA22CC6E9}"/>
              </a:ext>
            </a:extLst>
          </p:cNvPr>
          <p:cNvCxnSpPr>
            <a:cxnSpLocks/>
          </p:cNvCxnSpPr>
          <p:nvPr/>
        </p:nvCxnSpPr>
        <p:spPr>
          <a:xfrm flipV="1">
            <a:off x="2544417" y="1466054"/>
            <a:ext cx="944218" cy="402504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0AAFA4FC-5EA7-460B-88D5-C426F5C6EEAC}"/>
              </a:ext>
            </a:extLst>
          </p:cNvPr>
          <p:cNvCxnSpPr>
            <a:cxnSpLocks/>
          </p:cNvCxnSpPr>
          <p:nvPr/>
        </p:nvCxnSpPr>
        <p:spPr>
          <a:xfrm flipH="1">
            <a:off x="3807533" y="1655258"/>
            <a:ext cx="407076" cy="1010651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B92777A6-C334-40EA-8A15-972FAAC6D83C}"/>
              </a:ext>
            </a:extLst>
          </p:cNvPr>
          <p:cNvCxnSpPr>
            <a:cxnSpLocks/>
          </p:cNvCxnSpPr>
          <p:nvPr/>
        </p:nvCxnSpPr>
        <p:spPr>
          <a:xfrm flipV="1">
            <a:off x="4341520" y="1466054"/>
            <a:ext cx="2785683" cy="145529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219618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D80742C-6F84-4B2C-9116-F6D7C9450E6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822113" y="6323013"/>
            <a:ext cx="369887" cy="365125"/>
          </a:xfrm>
        </p:spPr>
        <p:txBody>
          <a:bodyPr/>
          <a:lstStyle/>
          <a:p>
            <a:fld id="{19B51A1E-902D-48AF-9020-955120F399B6}" type="slidenum">
              <a:rPr lang="en-US" noProof="0" smtClean="0"/>
              <a:pPr/>
              <a:t>28</a:t>
            </a:fld>
            <a:endParaRPr lang="en-US" noProof="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6AF562D-D8B2-4651-906B-E069AE246A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985"/>
          <a:stretch/>
        </p:blipFill>
        <p:spPr>
          <a:xfrm>
            <a:off x="178903" y="2006807"/>
            <a:ext cx="6033053" cy="468133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C77ACDE-AA0C-47A9-9376-DA5016A526FD}"/>
              </a:ext>
            </a:extLst>
          </p:cNvPr>
          <p:cNvSpPr txBox="1"/>
          <p:nvPr/>
        </p:nvSpPr>
        <p:spPr>
          <a:xfrm>
            <a:off x="387626" y="262393"/>
            <a:ext cx="57083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One sample t test for population mean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7852374-474B-47AC-870F-8D2BDBC1B659}"/>
              </a:ext>
            </a:extLst>
          </p:cNvPr>
          <p:cNvSpPr txBox="1"/>
          <p:nvPr/>
        </p:nvSpPr>
        <p:spPr>
          <a:xfrm>
            <a:off x="387626" y="859163"/>
            <a:ext cx="58243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</a:rPr>
              <a:t>“analyze”, “compare mean”, “one sample t test”, variable(s), “test value” (if necessary),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2239480-6A90-4FA4-8C1D-2A7C88DA772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081" t="29262" r="32337" b="30870"/>
          <a:stretch/>
        </p:blipFill>
        <p:spPr>
          <a:xfrm>
            <a:off x="7089913" y="136928"/>
            <a:ext cx="4581939" cy="2734159"/>
          </a:xfrm>
          <a:prstGeom prst="rect">
            <a:avLst/>
          </a:prstGeom>
        </p:spPr>
      </p:pic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97613A43-8E53-4DF1-B9B1-D4E852A2F9F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2225040"/>
              </p:ext>
            </p:extLst>
          </p:nvPr>
        </p:nvGraphicFramePr>
        <p:xfrm>
          <a:off x="6305428" y="3009218"/>
          <a:ext cx="5730150" cy="1331980"/>
        </p:xfrm>
        <a:graphic>
          <a:graphicData uri="http://schemas.openxmlformats.org/drawingml/2006/table">
            <a:tbl>
              <a:tblPr>
                <a:tableStyleId>{8EC20E35-A176-4012-BC5E-935CFFF8708E}</a:tableStyleId>
              </a:tblPr>
              <a:tblGrid>
                <a:gridCol w="1377514">
                  <a:extLst>
                    <a:ext uri="{9D8B030D-6E8A-4147-A177-3AD203B41FA5}">
                      <a16:colId xmlns:a16="http://schemas.microsoft.com/office/drawing/2014/main" val="2526738031"/>
                    </a:ext>
                  </a:extLst>
                </a:gridCol>
                <a:gridCol w="870187">
                  <a:extLst>
                    <a:ext uri="{9D8B030D-6E8A-4147-A177-3AD203B41FA5}">
                      <a16:colId xmlns:a16="http://schemas.microsoft.com/office/drawing/2014/main" val="97828329"/>
                    </a:ext>
                  </a:extLst>
                </a:gridCol>
                <a:gridCol w="1013802">
                  <a:extLst>
                    <a:ext uri="{9D8B030D-6E8A-4147-A177-3AD203B41FA5}">
                      <a16:colId xmlns:a16="http://schemas.microsoft.com/office/drawing/2014/main" val="1223124190"/>
                    </a:ext>
                  </a:extLst>
                </a:gridCol>
                <a:gridCol w="1221153">
                  <a:extLst>
                    <a:ext uri="{9D8B030D-6E8A-4147-A177-3AD203B41FA5}">
                      <a16:colId xmlns:a16="http://schemas.microsoft.com/office/drawing/2014/main" val="566220911"/>
                    </a:ext>
                  </a:extLst>
                </a:gridCol>
                <a:gridCol w="1247494">
                  <a:extLst>
                    <a:ext uri="{9D8B030D-6E8A-4147-A177-3AD203B41FA5}">
                      <a16:colId xmlns:a16="http://schemas.microsoft.com/office/drawing/2014/main" val="4064826986"/>
                    </a:ext>
                  </a:extLst>
                </a:gridCol>
              </a:tblGrid>
              <a:tr h="311534">
                <a:tc gridSpan="5">
                  <a:txBody>
                    <a:bodyPr/>
                    <a:lstStyle/>
                    <a:p>
                      <a:pPr marL="38100" marR="381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One-Sample Statistics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9419866"/>
                  </a:ext>
                </a:extLst>
              </a:tr>
              <a:tr h="33991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N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Mean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Std. Deviation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Std. Error Mean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33522825"/>
                  </a:ext>
                </a:extLst>
              </a:tr>
              <a:tr h="254882">
                <a:tc>
                  <a:txBody>
                    <a:bodyPr/>
                    <a:lstStyle/>
                    <a:p>
                      <a:pPr marL="38100" marR="381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tingkat produksi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44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3491.1747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861.87655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129.93278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99538847"/>
                  </a:ext>
                </a:extLst>
              </a:tr>
            </a:tbl>
          </a:graphicData>
        </a:graphic>
      </p:graphicFrame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93121DDF-391C-4BEB-975E-A932C0ED64A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5161535"/>
              </p:ext>
            </p:extLst>
          </p:nvPr>
        </p:nvGraphicFramePr>
        <p:xfrm>
          <a:off x="6211957" y="4424244"/>
          <a:ext cx="5917093" cy="2346940"/>
        </p:xfrm>
        <a:graphic>
          <a:graphicData uri="http://schemas.openxmlformats.org/drawingml/2006/table">
            <a:tbl>
              <a:tblPr>
                <a:tableStyleId>{8EC20E35-A176-4012-BC5E-935CFFF8708E}</a:tableStyleId>
              </a:tblPr>
              <a:tblGrid>
                <a:gridCol w="845299">
                  <a:extLst>
                    <a:ext uri="{9D8B030D-6E8A-4147-A177-3AD203B41FA5}">
                      <a16:colId xmlns:a16="http://schemas.microsoft.com/office/drawing/2014/main" val="2250890907"/>
                    </a:ext>
                  </a:extLst>
                </a:gridCol>
                <a:gridCol w="845299">
                  <a:extLst>
                    <a:ext uri="{9D8B030D-6E8A-4147-A177-3AD203B41FA5}">
                      <a16:colId xmlns:a16="http://schemas.microsoft.com/office/drawing/2014/main" val="879729605"/>
                    </a:ext>
                  </a:extLst>
                </a:gridCol>
                <a:gridCol w="845299">
                  <a:extLst>
                    <a:ext uri="{9D8B030D-6E8A-4147-A177-3AD203B41FA5}">
                      <a16:colId xmlns:a16="http://schemas.microsoft.com/office/drawing/2014/main" val="1393763207"/>
                    </a:ext>
                  </a:extLst>
                </a:gridCol>
                <a:gridCol w="845299">
                  <a:extLst>
                    <a:ext uri="{9D8B030D-6E8A-4147-A177-3AD203B41FA5}">
                      <a16:colId xmlns:a16="http://schemas.microsoft.com/office/drawing/2014/main" val="1367265589"/>
                    </a:ext>
                  </a:extLst>
                </a:gridCol>
                <a:gridCol w="845299">
                  <a:extLst>
                    <a:ext uri="{9D8B030D-6E8A-4147-A177-3AD203B41FA5}">
                      <a16:colId xmlns:a16="http://schemas.microsoft.com/office/drawing/2014/main" val="2974951636"/>
                    </a:ext>
                  </a:extLst>
                </a:gridCol>
                <a:gridCol w="845299">
                  <a:extLst>
                    <a:ext uri="{9D8B030D-6E8A-4147-A177-3AD203B41FA5}">
                      <a16:colId xmlns:a16="http://schemas.microsoft.com/office/drawing/2014/main" val="3481810609"/>
                    </a:ext>
                  </a:extLst>
                </a:gridCol>
                <a:gridCol w="845299">
                  <a:extLst>
                    <a:ext uri="{9D8B030D-6E8A-4147-A177-3AD203B41FA5}">
                      <a16:colId xmlns:a16="http://schemas.microsoft.com/office/drawing/2014/main" val="3349275660"/>
                    </a:ext>
                  </a:extLst>
                </a:gridCol>
              </a:tblGrid>
              <a:tr h="305220">
                <a:tc gridSpan="7">
                  <a:txBody>
                    <a:bodyPr/>
                    <a:lstStyle/>
                    <a:p>
                      <a:pPr marL="38100" marR="381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One-Sample Test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2832258"/>
                  </a:ext>
                </a:extLst>
              </a:tr>
              <a:tr h="249716">
                <a:tc rowSpan="3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6">
                  <a:txBody>
                    <a:bodyPr/>
                    <a:lstStyle/>
                    <a:p>
                      <a:pPr marL="38100" marR="381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Test Value = 5000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13154840"/>
                  </a:ext>
                </a:extLst>
              </a:tr>
              <a:tr h="5109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38100" marR="381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t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38100" marR="381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df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38100" marR="381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Sig. (2-tailed)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38100" marR="381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Mean Difference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38100" marR="381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95% Confidence Interval of the Difference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1157623"/>
                  </a:ext>
                </a:extLst>
              </a:tr>
              <a:tr h="24971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Lower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Upper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45749399"/>
                  </a:ext>
                </a:extLst>
              </a:tr>
              <a:tr h="510960">
                <a:tc>
                  <a:txBody>
                    <a:bodyPr/>
                    <a:lstStyle/>
                    <a:p>
                      <a:pPr marL="38100" marR="381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tingkat produksi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-11.612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43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.000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-1508.82528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-1770.8597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-1246.7909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65599455"/>
                  </a:ext>
                </a:extLst>
              </a:tr>
            </a:tbl>
          </a:graphicData>
        </a:graphic>
      </p:graphicFrame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CCCAB37B-FC3F-4BBE-B2DF-CD796F62890A}"/>
              </a:ext>
            </a:extLst>
          </p:cNvPr>
          <p:cNvSpPr/>
          <p:nvPr/>
        </p:nvSpPr>
        <p:spPr>
          <a:xfrm rot="1059969">
            <a:off x="608565" y="2233568"/>
            <a:ext cx="3339548" cy="1497540"/>
          </a:xfrm>
          <a:custGeom>
            <a:avLst/>
            <a:gdLst>
              <a:gd name="connsiteX0" fmla="*/ 450189 w 4068971"/>
              <a:gd name="connsiteY0" fmla="*/ 205831 h 2607398"/>
              <a:gd name="connsiteX1" fmla="*/ 3620772 w 4068971"/>
              <a:gd name="connsiteY1" fmla="*/ 265466 h 2607398"/>
              <a:gd name="connsiteX2" fmla="*/ 3700285 w 4068971"/>
              <a:gd name="connsiteY2" fmla="*/ 2561405 h 2607398"/>
              <a:gd name="connsiteX3" fmla="*/ 370676 w 4068971"/>
              <a:gd name="connsiteY3" fmla="*/ 1676822 h 2607398"/>
              <a:gd name="connsiteX4" fmla="*/ 450189 w 4068971"/>
              <a:gd name="connsiteY4" fmla="*/ 205831 h 2607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68971" h="2607398">
                <a:moveTo>
                  <a:pt x="450189" y="205831"/>
                </a:moveTo>
                <a:cubicBezTo>
                  <a:pt x="991872" y="-29395"/>
                  <a:pt x="3079089" y="-127130"/>
                  <a:pt x="3620772" y="265466"/>
                </a:cubicBezTo>
                <a:cubicBezTo>
                  <a:pt x="4162455" y="658062"/>
                  <a:pt x="4241968" y="2326179"/>
                  <a:pt x="3700285" y="2561405"/>
                </a:cubicBezTo>
                <a:cubicBezTo>
                  <a:pt x="3158602" y="2796631"/>
                  <a:pt x="917328" y="2072731"/>
                  <a:pt x="370676" y="1676822"/>
                </a:cubicBezTo>
                <a:cubicBezTo>
                  <a:pt x="-175976" y="1280913"/>
                  <a:pt x="-91494" y="441057"/>
                  <a:pt x="450189" y="205831"/>
                </a:cubicBezTo>
                <a:close/>
              </a:path>
            </a:pathLst>
          </a:custGeom>
          <a:noFill/>
          <a:ln w="28575">
            <a:solidFill>
              <a:srgbClr val="FF0000"/>
            </a:solidFill>
          </a:ln>
        </p:spPr>
        <p:txBody>
          <a:bodyPr vert="horz" lIns="72000" tIns="180000" rIns="180000" bIns="0" rtlCol="0" anchor="t">
            <a:noAutofit/>
          </a:bodyPr>
          <a:lstStyle/>
          <a:p>
            <a:pPr algn="r">
              <a:lnSpc>
                <a:spcPts val="4700"/>
              </a:lnSpc>
              <a:spcBef>
                <a:spcPct val="0"/>
              </a:spcBef>
            </a:pPr>
            <a:endParaRPr lang="en-US" sz="4500">
              <a:solidFill>
                <a:schemeClr val="bg1"/>
              </a:solidFill>
              <a:latin typeface="Rockwell" panose="02060603020205020403" pitchFamily="18" charset="0"/>
              <a:ea typeface="+mj-ea"/>
              <a:cs typeface="+mj-cs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D44FF23-D19A-4ADA-B195-5427C2E88AFE}"/>
              </a:ext>
            </a:extLst>
          </p:cNvPr>
          <p:cNvSpPr/>
          <p:nvPr/>
        </p:nvSpPr>
        <p:spPr>
          <a:xfrm rot="21443193">
            <a:off x="9084061" y="408338"/>
            <a:ext cx="1794717" cy="630498"/>
          </a:xfrm>
          <a:custGeom>
            <a:avLst/>
            <a:gdLst>
              <a:gd name="connsiteX0" fmla="*/ 450189 w 4068971"/>
              <a:gd name="connsiteY0" fmla="*/ 205831 h 2607398"/>
              <a:gd name="connsiteX1" fmla="*/ 3620772 w 4068971"/>
              <a:gd name="connsiteY1" fmla="*/ 265466 h 2607398"/>
              <a:gd name="connsiteX2" fmla="*/ 3700285 w 4068971"/>
              <a:gd name="connsiteY2" fmla="*/ 2561405 h 2607398"/>
              <a:gd name="connsiteX3" fmla="*/ 370676 w 4068971"/>
              <a:gd name="connsiteY3" fmla="*/ 1676822 h 2607398"/>
              <a:gd name="connsiteX4" fmla="*/ 450189 w 4068971"/>
              <a:gd name="connsiteY4" fmla="*/ 205831 h 2607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68971" h="2607398">
                <a:moveTo>
                  <a:pt x="450189" y="205831"/>
                </a:moveTo>
                <a:cubicBezTo>
                  <a:pt x="991872" y="-29395"/>
                  <a:pt x="3079089" y="-127130"/>
                  <a:pt x="3620772" y="265466"/>
                </a:cubicBezTo>
                <a:cubicBezTo>
                  <a:pt x="4162455" y="658062"/>
                  <a:pt x="4241968" y="2326179"/>
                  <a:pt x="3700285" y="2561405"/>
                </a:cubicBezTo>
                <a:cubicBezTo>
                  <a:pt x="3158602" y="2796631"/>
                  <a:pt x="917328" y="2072731"/>
                  <a:pt x="370676" y="1676822"/>
                </a:cubicBezTo>
                <a:cubicBezTo>
                  <a:pt x="-175976" y="1280913"/>
                  <a:pt x="-91494" y="441057"/>
                  <a:pt x="450189" y="205831"/>
                </a:cubicBezTo>
                <a:close/>
              </a:path>
            </a:pathLst>
          </a:custGeom>
          <a:noFill/>
          <a:ln w="28575">
            <a:solidFill>
              <a:srgbClr val="FF0000"/>
            </a:solidFill>
          </a:ln>
        </p:spPr>
        <p:txBody>
          <a:bodyPr vert="horz" lIns="72000" tIns="180000" rIns="180000" bIns="0" rtlCol="0" anchor="t">
            <a:noAutofit/>
          </a:bodyPr>
          <a:lstStyle/>
          <a:p>
            <a:pPr algn="r">
              <a:lnSpc>
                <a:spcPts val="4700"/>
              </a:lnSpc>
              <a:spcBef>
                <a:spcPct val="0"/>
              </a:spcBef>
            </a:pPr>
            <a:endParaRPr lang="en-US" sz="4500">
              <a:solidFill>
                <a:schemeClr val="bg1"/>
              </a:solidFill>
              <a:latin typeface="Rockwell" panose="02060603020205020403" pitchFamily="18" charset="0"/>
              <a:ea typeface="+mj-ea"/>
              <a:cs typeface="+mj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AC1C05C4-8038-4447-8A5F-405C1ACF9E61}"/>
              </a:ext>
            </a:extLst>
          </p:cNvPr>
          <p:cNvSpPr/>
          <p:nvPr/>
        </p:nvSpPr>
        <p:spPr>
          <a:xfrm rot="21443193">
            <a:off x="9193627" y="1845115"/>
            <a:ext cx="1578486" cy="474718"/>
          </a:xfrm>
          <a:custGeom>
            <a:avLst/>
            <a:gdLst>
              <a:gd name="connsiteX0" fmla="*/ 450189 w 4068971"/>
              <a:gd name="connsiteY0" fmla="*/ 205831 h 2607398"/>
              <a:gd name="connsiteX1" fmla="*/ 3620772 w 4068971"/>
              <a:gd name="connsiteY1" fmla="*/ 265466 h 2607398"/>
              <a:gd name="connsiteX2" fmla="*/ 3700285 w 4068971"/>
              <a:gd name="connsiteY2" fmla="*/ 2561405 h 2607398"/>
              <a:gd name="connsiteX3" fmla="*/ 370676 w 4068971"/>
              <a:gd name="connsiteY3" fmla="*/ 1676822 h 2607398"/>
              <a:gd name="connsiteX4" fmla="*/ 450189 w 4068971"/>
              <a:gd name="connsiteY4" fmla="*/ 205831 h 2607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68971" h="2607398">
                <a:moveTo>
                  <a:pt x="450189" y="205831"/>
                </a:moveTo>
                <a:cubicBezTo>
                  <a:pt x="991872" y="-29395"/>
                  <a:pt x="3079089" y="-127130"/>
                  <a:pt x="3620772" y="265466"/>
                </a:cubicBezTo>
                <a:cubicBezTo>
                  <a:pt x="4162455" y="658062"/>
                  <a:pt x="4241968" y="2326179"/>
                  <a:pt x="3700285" y="2561405"/>
                </a:cubicBezTo>
                <a:cubicBezTo>
                  <a:pt x="3158602" y="2796631"/>
                  <a:pt x="917328" y="2072731"/>
                  <a:pt x="370676" y="1676822"/>
                </a:cubicBezTo>
                <a:cubicBezTo>
                  <a:pt x="-175976" y="1280913"/>
                  <a:pt x="-91494" y="441057"/>
                  <a:pt x="450189" y="205831"/>
                </a:cubicBezTo>
                <a:close/>
              </a:path>
            </a:pathLst>
          </a:custGeom>
          <a:noFill/>
          <a:ln w="28575">
            <a:solidFill>
              <a:srgbClr val="FF0000"/>
            </a:solidFill>
          </a:ln>
        </p:spPr>
        <p:txBody>
          <a:bodyPr vert="horz" lIns="72000" tIns="180000" rIns="180000" bIns="0" rtlCol="0" anchor="t">
            <a:noAutofit/>
          </a:bodyPr>
          <a:lstStyle/>
          <a:p>
            <a:pPr algn="r">
              <a:lnSpc>
                <a:spcPts val="4700"/>
              </a:lnSpc>
              <a:spcBef>
                <a:spcPct val="0"/>
              </a:spcBef>
            </a:pPr>
            <a:endParaRPr lang="en-US" sz="4500">
              <a:solidFill>
                <a:schemeClr val="bg1"/>
              </a:solidFill>
              <a:latin typeface="Rockwell" panose="02060603020205020403" pitchFamily="18" charset="0"/>
              <a:ea typeface="+mj-ea"/>
              <a:cs typeface="+mj-cs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03339E04-F10E-41EE-BF96-CC84BE376A8F}"/>
              </a:ext>
            </a:extLst>
          </p:cNvPr>
          <p:cNvSpPr/>
          <p:nvPr/>
        </p:nvSpPr>
        <p:spPr>
          <a:xfrm>
            <a:off x="8336515" y="3191194"/>
            <a:ext cx="1493285" cy="1233050"/>
          </a:xfrm>
          <a:custGeom>
            <a:avLst/>
            <a:gdLst>
              <a:gd name="connsiteX0" fmla="*/ 1224928 w 1744786"/>
              <a:gd name="connsiteY0" fmla="*/ 114817 h 1377956"/>
              <a:gd name="connsiteX1" fmla="*/ 121685 w 1744786"/>
              <a:gd name="connsiteY1" fmla="*/ 104878 h 1377956"/>
              <a:gd name="connsiteX2" fmla="*/ 201198 w 1744786"/>
              <a:gd name="connsiteY2" fmla="*/ 1227999 h 1377956"/>
              <a:gd name="connsiteX3" fmla="*/ 1662250 w 1744786"/>
              <a:gd name="connsiteY3" fmla="*/ 1247878 h 1377956"/>
              <a:gd name="connsiteX4" fmla="*/ 1562859 w 1744786"/>
              <a:gd name="connsiteY4" fmla="*/ 134695 h 1377956"/>
              <a:gd name="connsiteX5" fmla="*/ 1572798 w 1744786"/>
              <a:gd name="connsiteY5" fmla="*/ 154573 h 1377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44786" h="1377956">
                <a:moveTo>
                  <a:pt x="1224928" y="114817"/>
                </a:moveTo>
                <a:cubicBezTo>
                  <a:pt x="758617" y="17082"/>
                  <a:pt x="292307" y="-80652"/>
                  <a:pt x="121685" y="104878"/>
                </a:cubicBezTo>
                <a:cubicBezTo>
                  <a:pt x="-48937" y="290408"/>
                  <a:pt x="-55563" y="1037499"/>
                  <a:pt x="201198" y="1227999"/>
                </a:cubicBezTo>
                <a:cubicBezTo>
                  <a:pt x="457959" y="1418499"/>
                  <a:pt x="1435307" y="1430095"/>
                  <a:pt x="1662250" y="1247878"/>
                </a:cubicBezTo>
                <a:cubicBezTo>
                  <a:pt x="1889193" y="1065661"/>
                  <a:pt x="1577768" y="316912"/>
                  <a:pt x="1562859" y="134695"/>
                </a:cubicBezTo>
                <a:cubicBezTo>
                  <a:pt x="1547950" y="-47522"/>
                  <a:pt x="1560374" y="53525"/>
                  <a:pt x="1572798" y="154573"/>
                </a:cubicBezTo>
              </a:path>
            </a:pathLst>
          </a:cu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8F16A2E6-A45D-4BDE-823E-A83C9A547F1B}"/>
              </a:ext>
            </a:extLst>
          </p:cNvPr>
          <p:cNvSpPr/>
          <p:nvPr/>
        </p:nvSpPr>
        <p:spPr>
          <a:xfrm rot="21443193">
            <a:off x="8850797" y="5836577"/>
            <a:ext cx="755371" cy="671246"/>
          </a:xfrm>
          <a:custGeom>
            <a:avLst/>
            <a:gdLst>
              <a:gd name="connsiteX0" fmla="*/ 450189 w 4068971"/>
              <a:gd name="connsiteY0" fmla="*/ 205831 h 2607398"/>
              <a:gd name="connsiteX1" fmla="*/ 3620772 w 4068971"/>
              <a:gd name="connsiteY1" fmla="*/ 265466 h 2607398"/>
              <a:gd name="connsiteX2" fmla="*/ 3700285 w 4068971"/>
              <a:gd name="connsiteY2" fmla="*/ 2561405 h 2607398"/>
              <a:gd name="connsiteX3" fmla="*/ 370676 w 4068971"/>
              <a:gd name="connsiteY3" fmla="*/ 1676822 h 2607398"/>
              <a:gd name="connsiteX4" fmla="*/ 450189 w 4068971"/>
              <a:gd name="connsiteY4" fmla="*/ 205831 h 2607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68971" h="2607398">
                <a:moveTo>
                  <a:pt x="450189" y="205831"/>
                </a:moveTo>
                <a:cubicBezTo>
                  <a:pt x="991872" y="-29395"/>
                  <a:pt x="3079089" y="-127130"/>
                  <a:pt x="3620772" y="265466"/>
                </a:cubicBezTo>
                <a:cubicBezTo>
                  <a:pt x="4162455" y="658062"/>
                  <a:pt x="4241968" y="2326179"/>
                  <a:pt x="3700285" y="2561405"/>
                </a:cubicBezTo>
                <a:cubicBezTo>
                  <a:pt x="3158602" y="2796631"/>
                  <a:pt x="917328" y="2072731"/>
                  <a:pt x="370676" y="1676822"/>
                </a:cubicBezTo>
                <a:cubicBezTo>
                  <a:pt x="-175976" y="1280913"/>
                  <a:pt x="-91494" y="441057"/>
                  <a:pt x="450189" y="205831"/>
                </a:cubicBezTo>
                <a:close/>
              </a:path>
            </a:pathLst>
          </a:custGeom>
          <a:noFill/>
          <a:ln w="28575">
            <a:solidFill>
              <a:srgbClr val="FF0000"/>
            </a:solidFill>
          </a:ln>
        </p:spPr>
        <p:txBody>
          <a:bodyPr vert="horz" lIns="72000" tIns="180000" rIns="180000" bIns="0" rtlCol="0" anchor="t">
            <a:noAutofit/>
          </a:bodyPr>
          <a:lstStyle/>
          <a:p>
            <a:pPr algn="r">
              <a:lnSpc>
                <a:spcPts val="4700"/>
              </a:lnSpc>
              <a:spcBef>
                <a:spcPct val="0"/>
              </a:spcBef>
            </a:pPr>
            <a:endParaRPr lang="en-US" sz="4500">
              <a:solidFill>
                <a:schemeClr val="bg1"/>
              </a:solidFill>
              <a:latin typeface="Rockwell" panose="02060603020205020403" pitchFamily="18" charset="0"/>
              <a:ea typeface="+mj-ea"/>
              <a:cs typeface="+mj-cs"/>
            </a:endParaRP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F7C2D70A-088C-413D-AB62-E56ED5997221}"/>
              </a:ext>
            </a:extLst>
          </p:cNvPr>
          <p:cNvCxnSpPr/>
          <p:nvPr/>
        </p:nvCxnSpPr>
        <p:spPr>
          <a:xfrm flipV="1">
            <a:off x="3462391" y="785613"/>
            <a:ext cx="5608228" cy="1834297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32672BF9-10B6-47CC-808F-EAD08F61A65A}"/>
              </a:ext>
            </a:extLst>
          </p:cNvPr>
          <p:cNvCxnSpPr>
            <a:cxnSpLocks/>
          </p:cNvCxnSpPr>
          <p:nvPr/>
        </p:nvCxnSpPr>
        <p:spPr>
          <a:xfrm flipV="1">
            <a:off x="3407843" y="1990714"/>
            <a:ext cx="6116301" cy="660956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715473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096268B-07FB-4B22-901F-C86936226D86}"/>
              </a:ext>
            </a:extLst>
          </p:cNvPr>
          <p:cNvSpPr txBox="1"/>
          <p:nvPr/>
        </p:nvSpPr>
        <p:spPr>
          <a:xfrm>
            <a:off x="397566" y="318052"/>
            <a:ext cx="11561553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cs typeface="Arial" panose="020B0604020202020204" pitchFamily="34" charset="0"/>
              </a:rPr>
              <a:t>T test for comparing two population means: </a:t>
            </a:r>
            <a:r>
              <a:rPr lang="en-US" sz="2400" b="1" dirty="0">
                <a:solidFill>
                  <a:schemeClr val="bg1"/>
                </a:solidFill>
                <a:cs typeface="Arial" panose="020B0604020202020204" pitchFamily="34" charset="0"/>
              </a:rPr>
              <a:t>“analyze”, “compare means”, “independent samples t test”, “test variable(s), “grouping variable”, “define groups’</a:t>
            </a:r>
            <a:endParaRPr lang="en-US" sz="28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E4EC652-149F-4DD6-9122-708C24E231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416"/>
          <a:stretch/>
        </p:blipFill>
        <p:spPr>
          <a:xfrm>
            <a:off x="164386" y="1345915"/>
            <a:ext cx="5527497" cy="41096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6A9CCD0-D10D-434B-8AF5-02F3EB7A900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736" t="21916" r="30309" b="30606"/>
          <a:stretch/>
        </p:blipFill>
        <p:spPr>
          <a:xfrm>
            <a:off x="5924766" y="1210604"/>
            <a:ext cx="4685016" cy="296070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D4F4768-F783-4DF1-9E65-B691F4CA6D2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0955" t="33109" r="41096" b="33307"/>
          <a:stretch/>
        </p:blipFill>
        <p:spPr>
          <a:xfrm>
            <a:off x="8373438" y="4303999"/>
            <a:ext cx="3654176" cy="2303158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0179CC47-E9E6-4B2F-9B31-BBA3F274D043}"/>
              </a:ext>
            </a:extLst>
          </p:cNvPr>
          <p:cNvCxnSpPr/>
          <p:nvPr/>
        </p:nvCxnSpPr>
        <p:spPr>
          <a:xfrm flipV="1">
            <a:off x="3801438" y="2137025"/>
            <a:ext cx="4284324" cy="339047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0322498-125F-4ED1-9294-594EFFDF4B4B}"/>
              </a:ext>
            </a:extLst>
          </p:cNvPr>
          <p:cNvCxnSpPr>
            <a:cxnSpLocks/>
          </p:cNvCxnSpPr>
          <p:nvPr/>
        </p:nvCxnSpPr>
        <p:spPr>
          <a:xfrm>
            <a:off x="3801438" y="2476072"/>
            <a:ext cx="4284324" cy="852755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B532DF2D-A617-491B-AB30-C72D808119E1}"/>
              </a:ext>
            </a:extLst>
          </p:cNvPr>
          <p:cNvSpPr/>
          <p:nvPr/>
        </p:nvSpPr>
        <p:spPr>
          <a:xfrm>
            <a:off x="753358" y="1334050"/>
            <a:ext cx="3472760" cy="2095078"/>
          </a:xfrm>
          <a:custGeom>
            <a:avLst/>
            <a:gdLst>
              <a:gd name="connsiteX0" fmla="*/ 6930 w 3472760"/>
              <a:gd name="connsiteY0" fmla="*/ 124880 h 2095078"/>
              <a:gd name="connsiteX1" fmla="*/ 2955613 w 3472760"/>
              <a:gd name="connsiteY1" fmla="*/ 217348 h 2095078"/>
              <a:gd name="connsiteX2" fmla="*/ 3212467 w 3472760"/>
              <a:gd name="connsiteY2" fmla="*/ 2076970 h 2095078"/>
              <a:gd name="connsiteX3" fmla="*/ 222687 w 3472760"/>
              <a:gd name="connsiteY3" fmla="*/ 1100925 h 2095078"/>
              <a:gd name="connsiteX4" fmla="*/ 325429 w 3472760"/>
              <a:gd name="connsiteY4" fmla="*/ 73510 h 2095078"/>
              <a:gd name="connsiteX5" fmla="*/ 1178184 w 3472760"/>
              <a:gd name="connsiteY5" fmla="*/ 73510 h 2095078"/>
              <a:gd name="connsiteX6" fmla="*/ 1137087 w 3472760"/>
              <a:gd name="connsiteY6" fmla="*/ 1590 h 2095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72760" h="2095078">
                <a:moveTo>
                  <a:pt x="6930" y="124880"/>
                </a:moveTo>
                <a:cubicBezTo>
                  <a:pt x="1214143" y="8440"/>
                  <a:pt x="2421357" y="-108000"/>
                  <a:pt x="2955613" y="217348"/>
                </a:cubicBezTo>
                <a:cubicBezTo>
                  <a:pt x="3489869" y="542696"/>
                  <a:pt x="3667955" y="1929707"/>
                  <a:pt x="3212467" y="2076970"/>
                </a:cubicBezTo>
                <a:cubicBezTo>
                  <a:pt x="2756979" y="2224233"/>
                  <a:pt x="703860" y="1434835"/>
                  <a:pt x="222687" y="1100925"/>
                </a:cubicBezTo>
                <a:cubicBezTo>
                  <a:pt x="-258486" y="767015"/>
                  <a:pt x="166180" y="244746"/>
                  <a:pt x="325429" y="73510"/>
                </a:cubicBezTo>
                <a:cubicBezTo>
                  <a:pt x="484678" y="-97726"/>
                  <a:pt x="1042908" y="85497"/>
                  <a:pt x="1178184" y="73510"/>
                </a:cubicBezTo>
                <a:cubicBezTo>
                  <a:pt x="1313460" y="61523"/>
                  <a:pt x="1225273" y="31556"/>
                  <a:pt x="1137087" y="1590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43F11A4A-6A83-4C0E-921A-06C538ADC064}"/>
              </a:ext>
            </a:extLst>
          </p:cNvPr>
          <p:cNvSpPr/>
          <p:nvPr/>
        </p:nvSpPr>
        <p:spPr>
          <a:xfrm>
            <a:off x="7869079" y="1777429"/>
            <a:ext cx="1778355" cy="565952"/>
          </a:xfrm>
          <a:custGeom>
            <a:avLst/>
            <a:gdLst>
              <a:gd name="connsiteX0" fmla="*/ 185860 w 1984447"/>
              <a:gd name="connsiteY0" fmla="*/ 92360 h 698229"/>
              <a:gd name="connsiteX1" fmla="*/ 1860548 w 1984447"/>
              <a:gd name="connsiteY1" fmla="*/ 51264 h 698229"/>
              <a:gd name="connsiteX2" fmla="*/ 1675613 w 1984447"/>
              <a:gd name="connsiteY2" fmla="*/ 667713 h 698229"/>
              <a:gd name="connsiteX3" fmla="*/ 206409 w 1984447"/>
              <a:gd name="connsiteY3" fmla="*/ 554697 h 698229"/>
              <a:gd name="connsiteX4" fmla="*/ 185860 w 1984447"/>
              <a:gd name="connsiteY4" fmla="*/ 92360 h 698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84447" h="698229">
                <a:moveTo>
                  <a:pt x="185860" y="92360"/>
                </a:moveTo>
                <a:cubicBezTo>
                  <a:pt x="461550" y="8455"/>
                  <a:pt x="1612256" y="-44628"/>
                  <a:pt x="1860548" y="51264"/>
                </a:cubicBezTo>
                <a:cubicBezTo>
                  <a:pt x="2108840" y="147156"/>
                  <a:pt x="1951303" y="583808"/>
                  <a:pt x="1675613" y="667713"/>
                </a:cubicBezTo>
                <a:cubicBezTo>
                  <a:pt x="1399923" y="751618"/>
                  <a:pt x="451276" y="645452"/>
                  <a:pt x="206409" y="554697"/>
                </a:cubicBezTo>
                <a:cubicBezTo>
                  <a:pt x="-38458" y="463942"/>
                  <a:pt x="-89830" y="176265"/>
                  <a:pt x="185860" y="92360"/>
                </a:cubicBezTo>
                <a:close/>
              </a:path>
            </a:pathLst>
          </a:custGeom>
          <a:noFill/>
          <a:ln w="19050">
            <a:solidFill>
              <a:srgbClr val="FF0000"/>
            </a:solidFill>
          </a:ln>
        </p:spPr>
        <p:txBody>
          <a:bodyPr vert="horz" lIns="72000" tIns="180000" rIns="180000" bIns="0" rtlCol="0" anchor="t">
            <a:noAutofit/>
          </a:bodyPr>
          <a:lstStyle/>
          <a:p>
            <a:pPr algn="r">
              <a:lnSpc>
                <a:spcPts val="4700"/>
              </a:lnSpc>
              <a:spcBef>
                <a:spcPct val="0"/>
              </a:spcBef>
            </a:pPr>
            <a:endParaRPr lang="en-US" sz="4500">
              <a:solidFill>
                <a:schemeClr val="bg1"/>
              </a:solidFill>
              <a:latin typeface="Rockwell" panose="02060603020205020403" pitchFamily="18" charset="0"/>
              <a:ea typeface="+mj-ea"/>
              <a:cs typeface="+mj-cs"/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BF4E9711-FA11-42E9-84A0-A9FA2503B733}"/>
              </a:ext>
            </a:extLst>
          </p:cNvPr>
          <p:cNvSpPr/>
          <p:nvPr/>
        </p:nvSpPr>
        <p:spPr>
          <a:xfrm>
            <a:off x="7850785" y="2922997"/>
            <a:ext cx="1778355" cy="565952"/>
          </a:xfrm>
          <a:custGeom>
            <a:avLst/>
            <a:gdLst>
              <a:gd name="connsiteX0" fmla="*/ 185860 w 1984447"/>
              <a:gd name="connsiteY0" fmla="*/ 92360 h 698229"/>
              <a:gd name="connsiteX1" fmla="*/ 1860548 w 1984447"/>
              <a:gd name="connsiteY1" fmla="*/ 51264 h 698229"/>
              <a:gd name="connsiteX2" fmla="*/ 1675613 w 1984447"/>
              <a:gd name="connsiteY2" fmla="*/ 667713 h 698229"/>
              <a:gd name="connsiteX3" fmla="*/ 206409 w 1984447"/>
              <a:gd name="connsiteY3" fmla="*/ 554697 h 698229"/>
              <a:gd name="connsiteX4" fmla="*/ 185860 w 1984447"/>
              <a:gd name="connsiteY4" fmla="*/ 92360 h 698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84447" h="698229">
                <a:moveTo>
                  <a:pt x="185860" y="92360"/>
                </a:moveTo>
                <a:cubicBezTo>
                  <a:pt x="461550" y="8455"/>
                  <a:pt x="1612256" y="-44628"/>
                  <a:pt x="1860548" y="51264"/>
                </a:cubicBezTo>
                <a:cubicBezTo>
                  <a:pt x="2108840" y="147156"/>
                  <a:pt x="1951303" y="583808"/>
                  <a:pt x="1675613" y="667713"/>
                </a:cubicBezTo>
                <a:cubicBezTo>
                  <a:pt x="1399923" y="751618"/>
                  <a:pt x="451276" y="645452"/>
                  <a:pt x="206409" y="554697"/>
                </a:cubicBezTo>
                <a:cubicBezTo>
                  <a:pt x="-38458" y="463942"/>
                  <a:pt x="-89830" y="176265"/>
                  <a:pt x="185860" y="92360"/>
                </a:cubicBezTo>
                <a:close/>
              </a:path>
            </a:pathLst>
          </a:custGeom>
          <a:noFill/>
          <a:ln w="19050">
            <a:solidFill>
              <a:srgbClr val="FF0000"/>
            </a:solidFill>
          </a:ln>
        </p:spPr>
        <p:txBody>
          <a:bodyPr vert="horz" lIns="72000" tIns="180000" rIns="180000" bIns="0" rtlCol="0" anchor="t">
            <a:noAutofit/>
          </a:bodyPr>
          <a:lstStyle/>
          <a:p>
            <a:pPr algn="r">
              <a:lnSpc>
                <a:spcPts val="4700"/>
              </a:lnSpc>
              <a:spcBef>
                <a:spcPct val="0"/>
              </a:spcBef>
            </a:pPr>
            <a:endParaRPr lang="en-US" sz="4500">
              <a:solidFill>
                <a:schemeClr val="bg1"/>
              </a:solidFill>
              <a:latin typeface="Rockwell" panose="02060603020205020403" pitchFamily="18" charset="0"/>
              <a:ea typeface="+mj-ea"/>
              <a:cs typeface="+mj-cs"/>
            </a:endParaRP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E994139B-E954-4CF5-ADC4-06337248474C}"/>
              </a:ext>
            </a:extLst>
          </p:cNvPr>
          <p:cNvCxnSpPr/>
          <p:nvPr/>
        </p:nvCxnSpPr>
        <p:spPr>
          <a:xfrm>
            <a:off x="8938517" y="3575407"/>
            <a:ext cx="965771" cy="1284269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22042281-9BD3-48C7-9BAB-7473D7D455A1}"/>
              </a:ext>
            </a:extLst>
          </p:cNvPr>
          <p:cNvSpPr/>
          <p:nvPr/>
        </p:nvSpPr>
        <p:spPr>
          <a:xfrm>
            <a:off x="8792042" y="4663158"/>
            <a:ext cx="2982142" cy="1190594"/>
          </a:xfrm>
          <a:custGeom>
            <a:avLst/>
            <a:gdLst>
              <a:gd name="connsiteX0" fmla="*/ 185860 w 1984447"/>
              <a:gd name="connsiteY0" fmla="*/ 92360 h 698229"/>
              <a:gd name="connsiteX1" fmla="*/ 1860548 w 1984447"/>
              <a:gd name="connsiteY1" fmla="*/ 51264 h 698229"/>
              <a:gd name="connsiteX2" fmla="*/ 1675613 w 1984447"/>
              <a:gd name="connsiteY2" fmla="*/ 667713 h 698229"/>
              <a:gd name="connsiteX3" fmla="*/ 206409 w 1984447"/>
              <a:gd name="connsiteY3" fmla="*/ 554697 h 698229"/>
              <a:gd name="connsiteX4" fmla="*/ 185860 w 1984447"/>
              <a:gd name="connsiteY4" fmla="*/ 92360 h 698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84447" h="698229">
                <a:moveTo>
                  <a:pt x="185860" y="92360"/>
                </a:moveTo>
                <a:cubicBezTo>
                  <a:pt x="461550" y="8455"/>
                  <a:pt x="1612256" y="-44628"/>
                  <a:pt x="1860548" y="51264"/>
                </a:cubicBezTo>
                <a:cubicBezTo>
                  <a:pt x="2108840" y="147156"/>
                  <a:pt x="1951303" y="583808"/>
                  <a:pt x="1675613" y="667713"/>
                </a:cubicBezTo>
                <a:cubicBezTo>
                  <a:pt x="1399923" y="751618"/>
                  <a:pt x="451276" y="645452"/>
                  <a:pt x="206409" y="554697"/>
                </a:cubicBezTo>
                <a:cubicBezTo>
                  <a:pt x="-38458" y="463942"/>
                  <a:pt x="-89830" y="176265"/>
                  <a:pt x="185860" y="92360"/>
                </a:cubicBezTo>
                <a:close/>
              </a:path>
            </a:pathLst>
          </a:custGeom>
          <a:noFill/>
          <a:ln w="19050">
            <a:solidFill>
              <a:srgbClr val="FF0000"/>
            </a:solidFill>
          </a:ln>
        </p:spPr>
        <p:txBody>
          <a:bodyPr vert="horz" lIns="72000" tIns="180000" rIns="180000" bIns="0" rtlCol="0" anchor="t">
            <a:noAutofit/>
          </a:bodyPr>
          <a:lstStyle/>
          <a:p>
            <a:pPr algn="r">
              <a:lnSpc>
                <a:spcPts val="4700"/>
              </a:lnSpc>
              <a:spcBef>
                <a:spcPct val="0"/>
              </a:spcBef>
            </a:pPr>
            <a:endParaRPr lang="en-US" sz="4500">
              <a:solidFill>
                <a:schemeClr val="bg1"/>
              </a:solidFill>
              <a:latin typeface="Rockwell" panose="02060603020205020403" pitchFamily="18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1417523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E2D653C-F622-4701-BE3E-CF0A37E4F8F7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3</a:t>
            </a:fld>
            <a:endParaRPr lang="en-US" noProof="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83A6271-6331-45F2-A88E-0B9F9D946D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000" y="1558925"/>
            <a:ext cx="11340000" cy="1079500"/>
          </a:xfrm>
        </p:spPr>
        <p:txBody>
          <a:bodyPr/>
          <a:lstStyle/>
          <a:p>
            <a:r>
              <a:rPr lang="en-US" dirty="0"/>
              <a:t>Data Editor </a:t>
            </a:r>
            <a:r>
              <a:rPr lang="en-US" dirty="0" err="1"/>
              <a:t>akan</a:t>
            </a:r>
            <a:r>
              <a:rPr lang="en-US" dirty="0"/>
              <a:t> </a:t>
            </a:r>
            <a:r>
              <a:rPr lang="en-US" dirty="0" err="1"/>
              <a:t>ditunjukkan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perintah</a:t>
            </a:r>
            <a:r>
              <a:rPr lang="en-US" dirty="0"/>
              <a:t> “file”, “new”, “data”, dan ENTER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E929C8B-7134-40DE-AF79-30ACE838E8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3700" y="2844800"/>
            <a:ext cx="6324600" cy="31496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600C2CE-F0E5-4EC7-9106-29C32E5F464E}"/>
              </a:ext>
            </a:extLst>
          </p:cNvPr>
          <p:cNvSpPr txBox="1"/>
          <p:nvPr/>
        </p:nvSpPr>
        <p:spPr>
          <a:xfrm>
            <a:off x="3733800" y="482312"/>
            <a:ext cx="4381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OPEN FILE</a:t>
            </a:r>
          </a:p>
        </p:txBody>
      </p:sp>
    </p:spTree>
    <p:extLst>
      <p:ext uri="{BB962C8B-B14F-4D97-AF65-F5344CB8AC3E}">
        <p14:creationId xmlns:p14="http://schemas.microsoft.com/office/powerpoint/2010/main" val="193593048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8AEC9F4-54FD-4EC7-BAE0-B95AEE79DD95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30</a:t>
            </a:fld>
            <a:endParaRPr lang="en-US" noProof="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499AF66-063A-4715-A999-F52DA2FA30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0262"/>
          <a:stretch/>
        </p:blipFill>
        <p:spPr>
          <a:xfrm>
            <a:off x="0" y="1808252"/>
            <a:ext cx="5917915" cy="487927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322C05A-43B8-4B02-94B9-574C12B9D07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276" t="26367" r="31320" b="32734"/>
          <a:stretch/>
        </p:blipFill>
        <p:spPr>
          <a:xfrm>
            <a:off x="4945294" y="750014"/>
            <a:ext cx="4438436" cy="28048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DFBEFDE-6DD4-4A4F-AA3B-B68570C2515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579" t="22472" r="29551" b="29588"/>
          <a:stretch/>
        </p:blipFill>
        <p:spPr>
          <a:xfrm>
            <a:off x="7065033" y="3429000"/>
            <a:ext cx="4982967" cy="3287730"/>
          </a:xfrm>
          <a:prstGeom prst="rect">
            <a:avLst/>
          </a:prstGeom>
        </p:spPr>
      </p:pic>
      <p:sp>
        <p:nvSpPr>
          <p:cNvPr id="7" name="Freeform: Shape 6">
            <a:extLst>
              <a:ext uri="{FF2B5EF4-FFF2-40B4-BE49-F238E27FC236}">
                <a16:creationId xmlns:a16="http://schemas.microsoft.com/office/drawing/2014/main" id="{6BDBF45C-6A4A-48E6-8A5A-D23607336AA9}"/>
              </a:ext>
            </a:extLst>
          </p:cNvPr>
          <p:cNvSpPr/>
          <p:nvPr/>
        </p:nvSpPr>
        <p:spPr>
          <a:xfrm>
            <a:off x="852755" y="1808252"/>
            <a:ext cx="2945421" cy="2640458"/>
          </a:xfrm>
          <a:custGeom>
            <a:avLst/>
            <a:gdLst>
              <a:gd name="connsiteX0" fmla="*/ 6930 w 3472760"/>
              <a:gd name="connsiteY0" fmla="*/ 124880 h 2095078"/>
              <a:gd name="connsiteX1" fmla="*/ 2955613 w 3472760"/>
              <a:gd name="connsiteY1" fmla="*/ 217348 h 2095078"/>
              <a:gd name="connsiteX2" fmla="*/ 3212467 w 3472760"/>
              <a:gd name="connsiteY2" fmla="*/ 2076970 h 2095078"/>
              <a:gd name="connsiteX3" fmla="*/ 222687 w 3472760"/>
              <a:gd name="connsiteY3" fmla="*/ 1100925 h 2095078"/>
              <a:gd name="connsiteX4" fmla="*/ 325429 w 3472760"/>
              <a:gd name="connsiteY4" fmla="*/ 73510 h 2095078"/>
              <a:gd name="connsiteX5" fmla="*/ 1178184 w 3472760"/>
              <a:gd name="connsiteY5" fmla="*/ 73510 h 2095078"/>
              <a:gd name="connsiteX6" fmla="*/ 1137087 w 3472760"/>
              <a:gd name="connsiteY6" fmla="*/ 1590 h 2095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72760" h="2095078">
                <a:moveTo>
                  <a:pt x="6930" y="124880"/>
                </a:moveTo>
                <a:cubicBezTo>
                  <a:pt x="1214143" y="8440"/>
                  <a:pt x="2421357" y="-108000"/>
                  <a:pt x="2955613" y="217348"/>
                </a:cubicBezTo>
                <a:cubicBezTo>
                  <a:pt x="3489869" y="542696"/>
                  <a:pt x="3667955" y="1929707"/>
                  <a:pt x="3212467" y="2076970"/>
                </a:cubicBezTo>
                <a:cubicBezTo>
                  <a:pt x="2756979" y="2224233"/>
                  <a:pt x="703860" y="1434835"/>
                  <a:pt x="222687" y="1100925"/>
                </a:cubicBezTo>
                <a:cubicBezTo>
                  <a:pt x="-258486" y="767015"/>
                  <a:pt x="166180" y="244746"/>
                  <a:pt x="325429" y="73510"/>
                </a:cubicBezTo>
                <a:cubicBezTo>
                  <a:pt x="484678" y="-97726"/>
                  <a:pt x="1042908" y="85497"/>
                  <a:pt x="1178184" y="73510"/>
                </a:cubicBezTo>
                <a:cubicBezTo>
                  <a:pt x="1313460" y="61523"/>
                  <a:pt x="1225273" y="31556"/>
                  <a:pt x="1137087" y="1590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E9AA41F9-231E-4AF0-B721-635F1BA80E6D}"/>
              </a:ext>
            </a:extLst>
          </p:cNvPr>
          <p:cNvSpPr/>
          <p:nvPr/>
        </p:nvSpPr>
        <p:spPr>
          <a:xfrm>
            <a:off x="6369978" y="961842"/>
            <a:ext cx="2044558" cy="2295066"/>
          </a:xfrm>
          <a:custGeom>
            <a:avLst/>
            <a:gdLst>
              <a:gd name="connsiteX0" fmla="*/ 185860 w 1984447"/>
              <a:gd name="connsiteY0" fmla="*/ 92360 h 698229"/>
              <a:gd name="connsiteX1" fmla="*/ 1860548 w 1984447"/>
              <a:gd name="connsiteY1" fmla="*/ 51264 h 698229"/>
              <a:gd name="connsiteX2" fmla="*/ 1675613 w 1984447"/>
              <a:gd name="connsiteY2" fmla="*/ 667713 h 698229"/>
              <a:gd name="connsiteX3" fmla="*/ 206409 w 1984447"/>
              <a:gd name="connsiteY3" fmla="*/ 554697 h 698229"/>
              <a:gd name="connsiteX4" fmla="*/ 185860 w 1984447"/>
              <a:gd name="connsiteY4" fmla="*/ 92360 h 698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84447" h="698229">
                <a:moveTo>
                  <a:pt x="185860" y="92360"/>
                </a:moveTo>
                <a:cubicBezTo>
                  <a:pt x="461550" y="8455"/>
                  <a:pt x="1612256" y="-44628"/>
                  <a:pt x="1860548" y="51264"/>
                </a:cubicBezTo>
                <a:cubicBezTo>
                  <a:pt x="2108840" y="147156"/>
                  <a:pt x="1951303" y="583808"/>
                  <a:pt x="1675613" y="667713"/>
                </a:cubicBezTo>
                <a:cubicBezTo>
                  <a:pt x="1399923" y="751618"/>
                  <a:pt x="451276" y="645452"/>
                  <a:pt x="206409" y="554697"/>
                </a:cubicBezTo>
                <a:cubicBezTo>
                  <a:pt x="-38458" y="463942"/>
                  <a:pt x="-89830" y="176265"/>
                  <a:pt x="185860" y="92360"/>
                </a:cubicBezTo>
                <a:close/>
              </a:path>
            </a:pathLst>
          </a:custGeom>
          <a:noFill/>
          <a:ln w="19050">
            <a:solidFill>
              <a:srgbClr val="FF0000"/>
            </a:solidFill>
          </a:ln>
        </p:spPr>
        <p:txBody>
          <a:bodyPr vert="horz" lIns="72000" tIns="180000" rIns="180000" bIns="0" rtlCol="0" anchor="t">
            <a:noAutofit/>
          </a:bodyPr>
          <a:lstStyle/>
          <a:p>
            <a:pPr algn="r">
              <a:lnSpc>
                <a:spcPts val="4700"/>
              </a:lnSpc>
              <a:spcBef>
                <a:spcPct val="0"/>
              </a:spcBef>
            </a:pPr>
            <a:endParaRPr lang="en-US" sz="4500">
              <a:solidFill>
                <a:schemeClr val="bg1"/>
              </a:solidFill>
              <a:latin typeface="Rockwell" panose="02060603020205020403" pitchFamily="18" charset="0"/>
              <a:ea typeface="+mj-ea"/>
              <a:cs typeface="+mj-cs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D0AB9D95-0015-4020-94E0-369838B1631E}"/>
              </a:ext>
            </a:extLst>
          </p:cNvPr>
          <p:cNvSpPr/>
          <p:nvPr/>
        </p:nvSpPr>
        <p:spPr>
          <a:xfrm>
            <a:off x="8465443" y="1508463"/>
            <a:ext cx="771024" cy="299789"/>
          </a:xfrm>
          <a:custGeom>
            <a:avLst/>
            <a:gdLst>
              <a:gd name="connsiteX0" fmla="*/ 185860 w 1984447"/>
              <a:gd name="connsiteY0" fmla="*/ 92360 h 698229"/>
              <a:gd name="connsiteX1" fmla="*/ 1860548 w 1984447"/>
              <a:gd name="connsiteY1" fmla="*/ 51264 h 698229"/>
              <a:gd name="connsiteX2" fmla="*/ 1675613 w 1984447"/>
              <a:gd name="connsiteY2" fmla="*/ 667713 h 698229"/>
              <a:gd name="connsiteX3" fmla="*/ 206409 w 1984447"/>
              <a:gd name="connsiteY3" fmla="*/ 554697 h 698229"/>
              <a:gd name="connsiteX4" fmla="*/ 185860 w 1984447"/>
              <a:gd name="connsiteY4" fmla="*/ 92360 h 698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84447" h="698229">
                <a:moveTo>
                  <a:pt x="185860" y="92360"/>
                </a:moveTo>
                <a:cubicBezTo>
                  <a:pt x="461550" y="8455"/>
                  <a:pt x="1612256" y="-44628"/>
                  <a:pt x="1860548" y="51264"/>
                </a:cubicBezTo>
                <a:cubicBezTo>
                  <a:pt x="2108840" y="147156"/>
                  <a:pt x="1951303" y="583808"/>
                  <a:pt x="1675613" y="667713"/>
                </a:cubicBezTo>
                <a:cubicBezTo>
                  <a:pt x="1399923" y="751618"/>
                  <a:pt x="451276" y="645452"/>
                  <a:pt x="206409" y="554697"/>
                </a:cubicBezTo>
                <a:cubicBezTo>
                  <a:pt x="-38458" y="463942"/>
                  <a:pt x="-89830" y="176265"/>
                  <a:pt x="185860" y="92360"/>
                </a:cubicBezTo>
                <a:close/>
              </a:path>
            </a:pathLst>
          </a:custGeom>
          <a:noFill/>
          <a:ln w="19050">
            <a:solidFill>
              <a:srgbClr val="FF0000"/>
            </a:solidFill>
          </a:ln>
        </p:spPr>
        <p:txBody>
          <a:bodyPr vert="horz" lIns="72000" tIns="180000" rIns="180000" bIns="0" rtlCol="0" anchor="t">
            <a:noAutofit/>
          </a:bodyPr>
          <a:lstStyle/>
          <a:p>
            <a:pPr algn="r">
              <a:lnSpc>
                <a:spcPts val="4700"/>
              </a:lnSpc>
              <a:spcBef>
                <a:spcPct val="0"/>
              </a:spcBef>
            </a:pPr>
            <a:endParaRPr lang="en-US" sz="4500">
              <a:solidFill>
                <a:schemeClr val="bg1"/>
              </a:solidFill>
              <a:latin typeface="Rockwell" panose="02060603020205020403" pitchFamily="18" charset="0"/>
              <a:ea typeface="+mj-ea"/>
              <a:cs typeface="+mj-cs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7529FF10-1395-4FA9-BED3-1D42660B342C}"/>
              </a:ext>
            </a:extLst>
          </p:cNvPr>
          <p:cNvSpPr/>
          <p:nvPr/>
        </p:nvSpPr>
        <p:spPr>
          <a:xfrm>
            <a:off x="8155506" y="4247888"/>
            <a:ext cx="771024" cy="299789"/>
          </a:xfrm>
          <a:custGeom>
            <a:avLst/>
            <a:gdLst>
              <a:gd name="connsiteX0" fmla="*/ 185860 w 1984447"/>
              <a:gd name="connsiteY0" fmla="*/ 92360 h 698229"/>
              <a:gd name="connsiteX1" fmla="*/ 1860548 w 1984447"/>
              <a:gd name="connsiteY1" fmla="*/ 51264 h 698229"/>
              <a:gd name="connsiteX2" fmla="*/ 1675613 w 1984447"/>
              <a:gd name="connsiteY2" fmla="*/ 667713 h 698229"/>
              <a:gd name="connsiteX3" fmla="*/ 206409 w 1984447"/>
              <a:gd name="connsiteY3" fmla="*/ 554697 h 698229"/>
              <a:gd name="connsiteX4" fmla="*/ 185860 w 1984447"/>
              <a:gd name="connsiteY4" fmla="*/ 92360 h 698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84447" h="698229">
                <a:moveTo>
                  <a:pt x="185860" y="92360"/>
                </a:moveTo>
                <a:cubicBezTo>
                  <a:pt x="461550" y="8455"/>
                  <a:pt x="1612256" y="-44628"/>
                  <a:pt x="1860548" y="51264"/>
                </a:cubicBezTo>
                <a:cubicBezTo>
                  <a:pt x="2108840" y="147156"/>
                  <a:pt x="1951303" y="583808"/>
                  <a:pt x="1675613" y="667713"/>
                </a:cubicBezTo>
                <a:cubicBezTo>
                  <a:pt x="1399923" y="751618"/>
                  <a:pt x="451276" y="645452"/>
                  <a:pt x="206409" y="554697"/>
                </a:cubicBezTo>
                <a:cubicBezTo>
                  <a:pt x="-38458" y="463942"/>
                  <a:pt x="-89830" y="176265"/>
                  <a:pt x="185860" y="92360"/>
                </a:cubicBezTo>
                <a:close/>
              </a:path>
            </a:pathLst>
          </a:custGeom>
          <a:noFill/>
          <a:ln w="19050">
            <a:solidFill>
              <a:srgbClr val="FF0000"/>
            </a:solidFill>
          </a:ln>
        </p:spPr>
        <p:txBody>
          <a:bodyPr vert="horz" lIns="72000" tIns="180000" rIns="180000" bIns="0" rtlCol="0" anchor="t">
            <a:noAutofit/>
          </a:bodyPr>
          <a:lstStyle/>
          <a:p>
            <a:pPr algn="r">
              <a:lnSpc>
                <a:spcPts val="4700"/>
              </a:lnSpc>
              <a:spcBef>
                <a:spcPct val="0"/>
              </a:spcBef>
            </a:pPr>
            <a:endParaRPr lang="en-US" sz="4500">
              <a:solidFill>
                <a:schemeClr val="bg1"/>
              </a:solidFill>
              <a:latin typeface="Rockwell" panose="02060603020205020403" pitchFamily="18" charset="0"/>
              <a:ea typeface="+mj-ea"/>
              <a:cs typeface="+mj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C54C59DF-99B9-40A4-BD88-A5A42D4E5E56}"/>
              </a:ext>
            </a:extLst>
          </p:cNvPr>
          <p:cNvSpPr/>
          <p:nvPr/>
        </p:nvSpPr>
        <p:spPr>
          <a:xfrm>
            <a:off x="7127154" y="4003401"/>
            <a:ext cx="771024" cy="299789"/>
          </a:xfrm>
          <a:custGeom>
            <a:avLst/>
            <a:gdLst>
              <a:gd name="connsiteX0" fmla="*/ 185860 w 1984447"/>
              <a:gd name="connsiteY0" fmla="*/ 92360 h 698229"/>
              <a:gd name="connsiteX1" fmla="*/ 1860548 w 1984447"/>
              <a:gd name="connsiteY1" fmla="*/ 51264 h 698229"/>
              <a:gd name="connsiteX2" fmla="*/ 1675613 w 1984447"/>
              <a:gd name="connsiteY2" fmla="*/ 667713 h 698229"/>
              <a:gd name="connsiteX3" fmla="*/ 206409 w 1984447"/>
              <a:gd name="connsiteY3" fmla="*/ 554697 h 698229"/>
              <a:gd name="connsiteX4" fmla="*/ 185860 w 1984447"/>
              <a:gd name="connsiteY4" fmla="*/ 92360 h 698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84447" h="698229">
                <a:moveTo>
                  <a:pt x="185860" y="92360"/>
                </a:moveTo>
                <a:cubicBezTo>
                  <a:pt x="461550" y="8455"/>
                  <a:pt x="1612256" y="-44628"/>
                  <a:pt x="1860548" y="51264"/>
                </a:cubicBezTo>
                <a:cubicBezTo>
                  <a:pt x="2108840" y="147156"/>
                  <a:pt x="1951303" y="583808"/>
                  <a:pt x="1675613" y="667713"/>
                </a:cubicBezTo>
                <a:cubicBezTo>
                  <a:pt x="1399923" y="751618"/>
                  <a:pt x="451276" y="645452"/>
                  <a:pt x="206409" y="554697"/>
                </a:cubicBezTo>
                <a:cubicBezTo>
                  <a:pt x="-38458" y="463942"/>
                  <a:pt x="-89830" y="176265"/>
                  <a:pt x="185860" y="92360"/>
                </a:cubicBezTo>
                <a:close/>
              </a:path>
            </a:pathLst>
          </a:custGeom>
          <a:noFill/>
          <a:ln w="19050">
            <a:solidFill>
              <a:srgbClr val="FF0000"/>
            </a:solidFill>
          </a:ln>
        </p:spPr>
        <p:txBody>
          <a:bodyPr vert="horz" lIns="72000" tIns="180000" rIns="180000" bIns="0" rtlCol="0" anchor="t">
            <a:noAutofit/>
          </a:bodyPr>
          <a:lstStyle/>
          <a:p>
            <a:pPr algn="r">
              <a:lnSpc>
                <a:spcPts val="4700"/>
              </a:lnSpc>
              <a:spcBef>
                <a:spcPct val="0"/>
              </a:spcBef>
            </a:pPr>
            <a:endParaRPr lang="en-US" sz="4500">
              <a:solidFill>
                <a:schemeClr val="bg1"/>
              </a:solidFill>
              <a:latin typeface="Rockwell" panose="02060603020205020403" pitchFamily="18" charset="0"/>
              <a:ea typeface="+mj-ea"/>
              <a:cs typeface="+mj-cs"/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95EC2F9B-353C-44E7-AE45-FFFE9429C405}"/>
              </a:ext>
            </a:extLst>
          </p:cNvPr>
          <p:cNvCxnSpPr>
            <a:cxnSpLocks/>
          </p:cNvCxnSpPr>
          <p:nvPr/>
        </p:nvCxnSpPr>
        <p:spPr>
          <a:xfrm flipV="1">
            <a:off x="3798176" y="1641688"/>
            <a:ext cx="3080914" cy="1250599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4417564C-62F3-4C83-AB9A-CDD979A0641A}"/>
              </a:ext>
            </a:extLst>
          </p:cNvPr>
          <p:cNvCxnSpPr>
            <a:cxnSpLocks/>
          </p:cNvCxnSpPr>
          <p:nvPr/>
        </p:nvCxnSpPr>
        <p:spPr>
          <a:xfrm flipV="1">
            <a:off x="3726558" y="1808253"/>
            <a:ext cx="4930425" cy="1084034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54F50160-BB55-467C-8220-1F38129E6AC7}"/>
              </a:ext>
            </a:extLst>
          </p:cNvPr>
          <p:cNvCxnSpPr>
            <a:cxnSpLocks/>
          </p:cNvCxnSpPr>
          <p:nvPr/>
        </p:nvCxnSpPr>
        <p:spPr>
          <a:xfrm>
            <a:off x="3798176" y="2920769"/>
            <a:ext cx="3544423" cy="8791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4D79820B-1FE3-44BB-9149-156533666A2A}"/>
              </a:ext>
            </a:extLst>
          </p:cNvPr>
          <p:cNvCxnSpPr>
            <a:cxnSpLocks/>
          </p:cNvCxnSpPr>
          <p:nvPr/>
        </p:nvCxnSpPr>
        <p:spPr>
          <a:xfrm flipH="1">
            <a:off x="8656983" y="1790559"/>
            <a:ext cx="101653" cy="2522749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E6B31041-5A73-497E-85C6-0A95D2DA6FB8}"/>
              </a:ext>
            </a:extLst>
          </p:cNvPr>
          <p:cNvCxnSpPr>
            <a:cxnSpLocks/>
          </p:cNvCxnSpPr>
          <p:nvPr/>
        </p:nvCxnSpPr>
        <p:spPr>
          <a:xfrm flipH="1">
            <a:off x="7776369" y="1808252"/>
            <a:ext cx="927156" cy="228332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E45BAFA8-17D4-4901-8098-1DF1471E4020}"/>
              </a:ext>
            </a:extLst>
          </p:cNvPr>
          <p:cNvSpPr txBox="1"/>
          <p:nvPr/>
        </p:nvSpPr>
        <p:spPr>
          <a:xfrm>
            <a:off x="596348" y="251829"/>
            <a:ext cx="39105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ANOVA for testing population means of k independent samples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D09C135-873E-4336-8233-EB717921A238}"/>
              </a:ext>
            </a:extLst>
          </p:cNvPr>
          <p:cNvSpPr txBox="1"/>
          <p:nvPr/>
        </p:nvSpPr>
        <p:spPr>
          <a:xfrm>
            <a:off x="9575270" y="478159"/>
            <a:ext cx="2493738" cy="1631216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“Analyze”, “compare means”, “One-Way ANOVA”, Variables (dependent and factor), “Post Hoc”</a:t>
            </a:r>
          </a:p>
        </p:txBody>
      </p:sp>
    </p:spTree>
    <p:extLst>
      <p:ext uri="{BB962C8B-B14F-4D97-AF65-F5344CB8AC3E}">
        <p14:creationId xmlns:p14="http://schemas.microsoft.com/office/powerpoint/2010/main" val="395054486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1007A49-61A2-4879-A937-89AD4B34C4BC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31</a:t>
            </a:fld>
            <a:endParaRPr lang="en-US" noProof="0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50606058-B751-4C5C-BA29-2CD24A07A63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392885"/>
              </p:ext>
            </p:extLst>
          </p:nvPr>
        </p:nvGraphicFramePr>
        <p:xfrm>
          <a:off x="0" y="0"/>
          <a:ext cx="12125850" cy="1495806"/>
        </p:xfrm>
        <a:graphic>
          <a:graphicData uri="http://schemas.openxmlformats.org/drawingml/2006/table">
            <a:tbl>
              <a:tblPr>
                <a:tableStyleId>{8EC20E35-A176-4012-BC5E-935CFFF8708E}</a:tableStyleId>
              </a:tblPr>
              <a:tblGrid>
                <a:gridCol w="2020975">
                  <a:extLst>
                    <a:ext uri="{9D8B030D-6E8A-4147-A177-3AD203B41FA5}">
                      <a16:colId xmlns:a16="http://schemas.microsoft.com/office/drawing/2014/main" val="4071997958"/>
                    </a:ext>
                  </a:extLst>
                </a:gridCol>
                <a:gridCol w="2020975">
                  <a:extLst>
                    <a:ext uri="{9D8B030D-6E8A-4147-A177-3AD203B41FA5}">
                      <a16:colId xmlns:a16="http://schemas.microsoft.com/office/drawing/2014/main" val="566621923"/>
                    </a:ext>
                  </a:extLst>
                </a:gridCol>
                <a:gridCol w="2020975">
                  <a:extLst>
                    <a:ext uri="{9D8B030D-6E8A-4147-A177-3AD203B41FA5}">
                      <a16:colId xmlns:a16="http://schemas.microsoft.com/office/drawing/2014/main" val="3666115672"/>
                    </a:ext>
                  </a:extLst>
                </a:gridCol>
                <a:gridCol w="2020975">
                  <a:extLst>
                    <a:ext uri="{9D8B030D-6E8A-4147-A177-3AD203B41FA5}">
                      <a16:colId xmlns:a16="http://schemas.microsoft.com/office/drawing/2014/main" val="953696091"/>
                    </a:ext>
                  </a:extLst>
                </a:gridCol>
                <a:gridCol w="2020975">
                  <a:extLst>
                    <a:ext uri="{9D8B030D-6E8A-4147-A177-3AD203B41FA5}">
                      <a16:colId xmlns:a16="http://schemas.microsoft.com/office/drawing/2014/main" val="1799361101"/>
                    </a:ext>
                  </a:extLst>
                </a:gridCol>
                <a:gridCol w="2020975">
                  <a:extLst>
                    <a:ext uri="{9D8B030D-6E8A-4147-A177-3AD203B41FA5}">
                      <a16:colId xmlns:a16="http://schemas.microsoft.com/office/drawing/2014/main" val="2042305130"/>
                    </a:ext>
                  </a:extLst>
                </a:gridCol>
              </a:tblGrid>
              <a:tr h="170371">
                <a:tc gridSpan="6">
                  <a:txBody>
                    <a:bodyPr/>
                    <a:lstStyle/>
                    <a:p>
                      <a:pPr marL="38100" marR="381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ANOVA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38655144"/>
                  </a:ext>
                </a:extLst>
              </a:tr>
              <a:tr h="139383">
                <a:tc gridSpan="6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effectLst/>
                        </a:rPr>
                        <a:t>modaltal</a:t>
                      </a:r>
                      <a:r>
                        <a:rPr lang="en-US" sz="1600" dirty="0">
                          <a:effectLst/>
                        </a:rPr>
                        <a:t>  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6090924"/>
                  </a:ext>
                </a:extLst>
              </a:tr>
              <a:tr h="18611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Sum of Squares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df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Mean Square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F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Sig.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86892360"/>
                  </a:ext>
                </a:extLst>
              </a:tr>
              <a:tr h="139383">
                <a:tc>
                  <a:txBody>
                    <a:bodyPr/>
                    <a:lstStyle/>
                    <a:p>
                      <a:pPr marL="38100" marR="381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Between Groups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320.777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3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106.926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48.424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.000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61624369"/>
                  </a:ext>
                </a:extLst>
              </a:tr>
              <a:tr h="186119">
                <a:tc>
                  <a:txBody>
                    <a:bodyPr/>
                    <a:lstStyle/>
                    <a:p>
                      <a:pPr marL="38100" marR="381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Within Groups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119.237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54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2.208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5002798"/>
                  </a:ext>
                </a:extLst>
              </a:tr>
              <a:tr h="186119">
                <a:tc>
                  <a:txBody>
                    <a:bodyPr/>
                    <a:lstStyle/>
                    <a:p>
                      <a:pPr marL="38100" marR="381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Total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440.014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57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96957933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216AFFF3-4026-45D6-AE6B-CC4CFBD3AF4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3281793"/>
              </p:ext>
            </p:extLst>
          </p:nvPr>
        </p:nvGraphicFramePr>
        <p:xfrm>
          <a:off x="66152" y="1535562"/>
          <a:ext cx="12059696" cy="5303520"/>
        </p:xfrm>
        <a:graphic>
          <a:graphicData uri="http://schemas.openxmlformats.org/drawingml/2006/table">
            <a:tbl>
              <a:tblPr>
                <a:tableStyleId>{8EC20E35-A176-4012-BC5E-935CFFF8708E}</a:tableStyleId>
              </a:tblPr>
              <a:tblGrid>
                <a:gridCol w="1507462">
                  <a:extLst>
                    <a:ext uri="{9D8B030D-6E8A-4147-A177-3AD203B41FA5}">
                      <a16:colId xmlns:a16="http://schemas.microsoft.com/office/drawing/2014/main" val="4086543926"/>
                    </a:ext>
                  </a:extLst>
                </a:gridCol>
                <a:gridCol w="1507462">
                  <a:extLst>
                    <a:ext uri="{9D8B030D-6E8A-4147-A177-3AD203B41FA5}">
                      <a16:colId xmlns:a16="http://schemas.microsoft.com/office/drawing/2014/main" val="239282270"/>
                    </a:ext>
                  </a:extLst>
                </a:gridCol>
                <a:gridCol w="1507462">
                  <a:extLst>
                    <a:ext uri="{9D8B030D-6E8A-4147-A177-3AD203B41FA5}">
                      <a16:colId xmlns:a16="http://schemas.microsoft.com/office/drawing/2014/main" val="1525233830"/>
                    </a:ext>
                  </a:extLst>
                </a:gridCol>
                <a:gridCol w="1507462">
                  <a:extLst>
                    <a:ext uri="{9D8B030D-6E8A-4147-A177-3AD203B41FA5}">
                      <a16:colId xmlns:a16="http://schemas.microsoft.com/office/drawing/2014/main" val="1383302669"/>
                    </a:ext>
                  </a:extLst>
                </a:gridCol>
                <a:gridCol w="1507462">
                  <a:extLst>
                    <a:ext uri="{9D8B030D-6E8A-4147-A177-3AD203B41FA5}">
                      <a16:colId xmlns:a16="http://schemas.microsoft.com/office/drawing/2014/main" val="508490068"/>
                    </a:ext>
                  </a:extLst>
                </a:gridCol>
                <a:gridCol w="1507462">
                  <a:extLst>
                    <a:ext uri="{9D8B030D-6E8A-4147-A177-3AD203B41FA5}">
                      <a16:colId xmlns:a16="http://schemas.microsoft.com/office/drawing/2014/main" val="528951088"/>
                    </a:ext>
                  </a:extLst>
                </a:gridCol>
                <a:gridCol w="1507462">
                  <a:extLst>
                    <a:ext uri="{9D8B030D-6E8A-4147-A177-3AD203B41FA5}">
                      <a16:colId xmlns:a16="http://schemas.microsoft.com/office/drawing/2014/main" val="373878603"/>
                    </a:ext>
                  </a:extLst>
                </a:gridCol>
                <a:gridCol w="1507462">
                  <a:extLst>
                    <a:ext uri="{9D8B030D-6E8A-4147-A177-3AD203B41FA5}">
                      <a16:colId xmlns:a16="http://schemas.microsoft.com/office/drawing/2014/main" val="40102281"/>
                    </a:ext>
                  </a:extLst>
                </a:gridCol>
              </a:tblGrid>
              <a:tr h="0">
                <a:tc gridSpan="8">
                  <a:txBody>
                    <a:bodyPr/>
                    <a:lstStyle/>
                    <a:p>
                      <a:pPr marL="38100" marR="3810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Multiple Comparisons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88884702"/>
                  </a:ext>
                </a:extLst>
              </a:tr>
              <a:tr h="0">
                <a:tc gridSpan="8"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Dependent Variable:   modaltal  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893134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38100" marR="381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(I) jenisusaha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38100" marR="381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(J) jenisusaha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38100" marR="3810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Mean Difference (I-J)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38100" marR="3810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Std. Error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38100" marR="3810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Sig.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38100" marR="3810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95% Confidence Interval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3750677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Lower Bound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Upper Bound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84500045"/>
                  </a:ext>
                </a:extLst>
              </a:tr>
              <a:tr h="0">
                <a:tc rowSpan="12">
                  <a:txBody>
                    <a:bodyPr/>
                    <a:lstStyle/>
                    <a:p>
                      <a:pPr marL="38100" marR="381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Tukey HSD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38100" marR="381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makanan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sehari2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-1.90319</a:t>
                      </a:r>
                      <a:r>
                        <a:rPr lang="en-US" sz="1200" baseline="30000">
                          <a:effectLst/>
                        </a:rPr>
                        <a:t>*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.46539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.001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-3.1369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-.6695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93298763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kerajinan tangan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-4.32767</a:t>
                      </a:r>
                      <a:r>
                        <a:rPr lang="en-US" sz="1200" baseline="30000">
                          <a:effectLst/>
                        </a:rPr>
                        <a:t>*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.58797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.000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-5.8863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-2.7690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59442250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furniture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-6.83632</a:t>
                      </a:r>
                      <a:r>
                        <a:rPr lang="en-US" sz="1200" baseline="30000">
                          <a:effectLst/>
                        </a:rPr>
                        <a:t>*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.61350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.000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-8.4626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-5.2100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1594445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marL="38100" marR="381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sehari2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makanan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1.90319</a:t>
                      </a:r>
                      <a:r>
                        <a:rPr lang="en-US" sz="1200" baseline="30000">
                          <a:effectLst/>
                        </a:rPr>
                        <a:t>*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.46539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.001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.6695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3.1369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85746647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kerajinan tangan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-2.42448</a:t>
                      </a:r>
                      <a:r>
                        <a:rPr lang="en-US" sz="1200" baseline="30000">
                          <a:effectLst/>
                        </a:rPr>
                        <a:t>*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.60130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.001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-4.0184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-.8305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01571344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furniture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-4.93313</a:t>
                      </a:r>
                      <a:r>
                        <a:rPr lang="en-US" sz="1200" baseline="30000">
                          <a:effectLst/>
                        </a:rPr>
                        <a:t>*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.62628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.000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-6.5933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-3.2729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94110182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marL="38100" marR="381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kerajinan tangan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makanan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4.32767</a:t>
                      </a:r>
                      <a:r>
                        <a:rPr lang="en-US" sz="1200" baseline="30000">
                          <a:effectLst/>
                        </a:rPr>
                        <a:t>*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.58797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.000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2.7690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5.8863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71202301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sehari2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2.42448</a:t>
                      </a:r>
                      <a:r>
                        <a:rPr lang="en-US" sz="1200" baseline="30000">
                          <a:effectLst/>
                        </a:rPr>
                        <a:t>*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.60130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.001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.8305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4.0184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04613477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furniture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-2.50865</a:t>
                      </a:r>
                      <a:r>
                        <a:rPr lang="en-US" sz="1200" baseline="30000">
                          <a:effectLst/>
                        </a:rPr>
                        <a:t>*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.72205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.005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-4.4227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-.5946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19060174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marL="38100" marR="381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furniture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makanan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6.83632</a:t>
                      </a:r>
                      <a:r>
                        <a:rPr lang="en-US" sz="1200" baseline="30000">
                          <a:effectLst/>
                        </a:rPr>
                        <a:t>*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.61350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.000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5.2100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8.4626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24258597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sehari2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4.93313</a:t>
                      </a:r>
                      <a:r>
                        <a:rPr lang="en-US" sz="1200" baseline="30000">
                          <a:effectLst/>
                        </a:rPr>
                        <a:t>*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.62628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.000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3.2729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6.5933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28951774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kerajinan tangan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2.50865</a:t>
                      </a:r>
                      <a:r>
                        <a:rPr lang="en-US" sz="1200" baseline="30000">
                          <a:effectLst/>
                        </a:rPr>
                        <a:t>*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.72205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.005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.5946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4.4227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9133316"/>
                  </a:ext>
                </a:extLst>
              </a:tr>
              <a:tr h="0">
                <a:tc rowSpan="12">
                  <a:txBody>
                    <a:bodyPr/>
                    <a:lstStyle/>
                    <a:p>
                      <a:pPr marL="38100" marR="381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LSD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38100" marR="381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makanan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sehari2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-1.90319</a:t>
                      </a:r>
                      <a:r>
                        <a:rPr lang="en-US" sz="1200" baseline="30000">
                          <a:effectLst/>
                        </a:rPr>
                        <a:t>*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.46539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.000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-2.8362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-.9701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2790435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kerajinan tangan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-4.32767</a:t>
                      </a:r>
                      <a:r>
                        <a:rPr lang="en-US" sz="1200" baseline="30000">
                          <a:effectLst/>
                        </a:rPr>
                        <a:t>*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.58797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.000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-5.5065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-3.1489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2935956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furniture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-6.83632</a:t>
                      </a:r>
                      <a:r>
                        <a:rPr lang="en-US" sz="1200" baseline="30000">
                          <a:effectLst/>
                        </a:rPr>
                        <a:t>*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.61350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.000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-8.0663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-5.6063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34498305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marL="38100" marR="381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sehari2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makanan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1.90319</a:t>
                      </a:r>
                      <a:r>
                        <a:rPr lang="en-US" sz="1200" baseline="30000">
                          <a:effectLst/>
                        </a:rPr>
                        <a:t>*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.46539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.000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.9701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2.8362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12958469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kerajinan tangan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-2.42448</a:t>
                      </a:r>
                      <a:r>
                        <a:rPr lang="en-US" sz="1200" baseline="30000">
                          <a:effectLst/>
                        </a:rPr>
                        <a:t>*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.60130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.000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-3.6300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-1.2189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72554996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furniture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-4.93313</a:t>
                      </a:r>
                      <a:r>
                        <a:rPr lang="en-US" sz="1200" baseline="30000">
                          <a:effectLst/>
                        </a:rPr>
                        <a:t>*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.62628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.000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-6.1887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-3.6775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8057317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marL="38100" marR="381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kerajinan tangan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makanan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4.32767</a:t>
                      </a:r>
                      <a:r>
                        <a:rPr lang="en-US" sz="1200" baseline="30000">
                          <a:effectLst/>
                        </a:rPr>
                        <a:t>*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.58797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.000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3.1489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5.5065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99684431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sehari2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2.42448</a:t>
                      </a:r>
                      <a:r>
                        <a:rPr lang="en-US" sz="1200" baseline="30000">
                          <a:effectLst/>
                        </a:rPr>
                        <a:t>*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.60130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.000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1.2189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3.6300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27919900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furniture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-2.50865</a:t>
                      </a:r>
                      <a:r>
                        <a:rPr lang="en-US" sz="1200" baseline="30000">
                          <a:effectLst/>
                        </a:rPr>
                        <a:t>*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.72205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.001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-3.9563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-1.0610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70604205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marL="38100" marR="381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furniture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makanan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6.83632</a:t>
                      </a:r>
                      <a:r>
                        <a:rPr lang="en-US" sz="1200" baseline="30000">
                          <a:effectLst/>
                        </a:rPr>
                        <a:t>*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.61350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.000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5.6063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8.0663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09654172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sehari2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4.93313</a:t>
                      </a:r>
                      <a:r>
                        <a:rPr lang="en-US" sz="1200" baseline="30000">
                          <a:effectLst/>
                        </a:rPr>
                        <a:t>*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.62628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.000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3.6775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6.1887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61674289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kerajinan tangan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2.50865</a:t>
                      </a:r>
                      <a:r>
                        <a:rPr lang="en-US" sz="1200" baseline="30000">
                          <a:effectLst/>
                        </a:rPr>
                        <a:t>*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.72205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.001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1.0610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3.9563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79444432"/>
                  </a:ext>
                </a:extLst>
              </a:tr>
              <a:tr h="0">
                <a:tc gridSpan="8">
                  <a:txBody>
                    <a:bodyPr/>
                    <a:lstStyle/>
                    <a:p>
                      <a:pPr marL="38100" marR="381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*. The mean difference is significant at the 0.05 level.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70485210"/>
                  </a:ext>
                </a:extLst>
              </a:tr>
            </a:tbl>
          </a:graphicData>
        </a:graphic>
      </p:graphicFrame>
      <p:sp>
        <p:nvSpPr>
          <p:cNvPr id="6" name="Freeform: Shape 5">
            <a:extLst>
              <a:ext uri="{FF2B5EF4-FFF2-40B4-BE49-F238E27FC236}">
                <a16:creationId xmlns:a16="http://schemas.microsoft.com/office/drawing/2014/main" id="{2DDB6E74-FC15-44CA-B0CF-D005B62DF4E5}"/>
              </a:ext>
            </a:extLst>
          </p:cNvPr>
          <p:cNvSpPr/>
          <p:nvPr/>
        </p:nvSpPr>
        <p:spPr>
          <a:xfrm>
            <a:off x="11142368" y="596348"/>
            <a:ext cx="1070113" cy="576469"/>
          </a:xfrm>
          <a:custGeom>
            <a:avLst/>
            <a:gdLst>
              <a:gd name="connsiteX0" fmla="*/ 185860 w 1984447"/>
              <a:gd name="connsiteY0" fmla="*/ 92360 h 698229"/>
              <a:gd name="connsiteX1" fmla="*/ 1860548 w 1984447"/>
              <a:gd name="connsiteY1" fmla="*/ 51264 h 698229"/>
              <a:gd name="connsiteX2" fmla="*/ 1675613 w 1984447"/>
              <a:gd name="connsiteY2" fmla="*/ 667713 h 698229"/>
              <a:gd name="connsiteX3" fmla="*/ 206409 w 1984447"/>
              <a:gd name="connsiteY3" fmla="*/ 554697 h 698229"/>
              <a:gd name="connsiteX4" fmla="*/ 185860 w 1984447"/>
              <a:gd name="connsiteY4" fmla="*/ 92360 h 698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84447" h="698229">
                <a:moveTo>
                  <a:pt x="185860" y="92360"/>
                </a:moveTo>
                <a:cubicBezTo>
                  <a:pt x="461550" y="8455"/>
                  <a:pt x="1612256" y="-44628"/>
                  <a:pt x="1860548" y="51264"/>
                </a:cubicBezTo>
                <a:cubicBezTo>
                  <a:pt x="2108840" y="147156"/>
                  <a:pt x="1951303" y="583808"/>
                  <a:pt x="1675613" y="667713"/>
                </a:cubicBezTo>
                <a:cubicBezTo>
                  <a:pt x="1399923" y="751618"/>
                  <a:pt x="451276" y="645452"/>
                  <a:pt x="206409" y="554697"/>
                </a:cubicBezTo>
                <a:cubicBezTo>
                  <a:pt x="-38458" y="463942"/>
                  <a:pt x="-89830" y="176265"/>
                  <a:pt x="185860" y="92360"/>
                </a:cubicBezTo>
                <a:close/>
              </a:path>
            </a:pathLst>
          </a:custGeom>
          <a:noFill/>
          <a:ln w="38100">
            <a:solidFill>
              <a:srgbClr val="FF0000"/>
            </a:solidFill>
          </a:ln>
        </p:spPr>
        <p:txBody>
          <a:bodyPr vert="horz" lIns="72000" tIns="180000" rIns="180000" bIns="0" rtlCol="0" anchor="t">
            <a:noAutofit/>
          </a:bodyPr>
          <a:lstStyle/>
          <a:p>
            <a:pPr algn="r">
              <a:lnSpc>
                <a:spcPts val="4700"/>
              </a:lnSpc>
              <a:spcBef>
                <a:spcPct val="0"/>
              </a:spcBef>
            </a:pPr>
            <a:endParaRPr lang="en-US" sz="4500">
              <a:solidFill>
                <a:schemeClr val="bg1"/>
              </a:solidFill>
              <a:latin typeface="Rockwell" panose="02060603020205020403" pitchFamily="18" charset="0"/>
              <a:ea typeface="+mj-ea"/>
              <a:cs typeface="+mj-cs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3317CA67-4742-4580-90C0-9E3EA846AB90}"/>
              </a:ext>
            </a:extLst>
          </p:cNvPr>
          <p:cNvSpPr/>
          <p:nvPr/>
        </p:nvSpPr>
        <p:spPr>
          <a:xfrm>
            <a:off x="8577469" y="1683051"/>
            <a:ext cx="695739" cy="5110311"/>
          </a:xfrm>
          <a:custGeom>
            <a:avLst/>
            <a:gdLst>
              <a:gd name="connsiteX0" fmla="*/ 79195 w 959120"/>
              <a:gd name="connsiteY0" fmla="*/ 569640 h 5451239"/>
              <a:gd name="connsiteX1" fmla="*/ 884264 w 959120"/>
              <a:gd name="connsiteY1" fmla="*/ 569640 h 5451239"/>
              <a:gd name="connsiteX2" fmla="*/ 924021 w 959120"/>
              <a:gd name="connsiteY2" fmla="*/ 5151579 h 5451239"/>
              <a:gd name="connsiteX3" fmla="*/ 924021 w 959120"/>
              <a:gd name="connsiteY3" fmla="*/ 5151579 h 5451239"/>
              <a:gd name="connsiteX4" fmla="*/ 128890 w 959120"/>
              <a:gd name="connsiteY4" fmla="*/ 5101884 h 5451239"/>
              <a:gd name="connsiteX5" fmla="*/ 79195 w 959120"/>
              <a:gd name="connsiteY5" fmla="*/ 569640 h 5451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59120" h="5451239">
                <a:moveTo>
                  <a:pt x="79195" y="569640"/>
                </a:moveTo>
                <a:cubicBezTo>
                  <a:pt x="205091" y="-185734"/>
                  <a:pt x="743460" y="-194016"/>
                  <a:pt x="884264" y="569640"/>
                </a:cubicBezTo>
                <a:cubicBezTo>
                  <a:pt x="1025068" y="1333296"/>
                  <a:pt x="924021" y="5151579"/>
                  <a:pt x="924021" y="5151579"/>
                </a:cubicBezTo>
                <a:lnTo>
                  <a:pt x="924021" y="5151579"/>
                </a:lnTo>
                <a:cubicBezTo>
                  <a:pt x="791499" y="5143297"/>
                  <a:pt x="274664" y="5862228"/>
                  <a:pt x="128890" y="5101884"/>
                </a:cubicBezTo>
                <a:cubicBezTo>
                  <a:pt x="-16884" y="4341541"/>
                  <a:pt x="-46701" y="1325014"/>
                  <a:pt x="79195" y="569640"/>
                </a:cubicBezTo>
                <a:close/>
              </a:path>
            </a:pathLst>
          </a:custGeom>
          <a:noFill/>
          <a:ln w="28575">
            <a:solidFill>
              <a:srgbClr val="FF0000"/>
            </a:solidFill>
          </a:ln>
        </p:spPr>
        <p:txBody>
          <a:bodyPr vert="horz" lIns="72000" tIns="180000" rIns="180000" bIns="0" rtlCol="0" anchor="t">
            <a:noAutofit/>
          </a:bodyPr>
          <a:lstStyle/>
          <a:p>
            <a:pPr algn="r">
              <a:lnSpc>
                <a:spcPts val="4700"/>
              </a:lnSpc>
              <a:spcBef>
                <a:spcPct val="0"/>
              </a:spcBef>
            </a:pPr>
            <a:endParaRPr lang="en-US" sz="4500">
              <a:solidFill>
                <a:schemeClr val="bg1"/>
              </a:solidFill>
              <a:latin typeface="Rockwell" panose="02060603020205020403" pitchFamily="18" charset="0"/>
              <a:ea typeface="+mj-ea"/>
              <a:cs typeface="+mj-cs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AC94B263-3409-4CEF-8BFA-D96F432A7BBC}"/>
              </a:ext>
            </a:extLst>
          </p:cNvPr>
          <p:cNvSpPr/>
          <p:nvPr/>
        </p:nvSpPr>
        <p:spPr>
          <a:xfrm>
            <a:off x="66152" y="2130288"/>
            <a:ext cx="1070113" cy="576469"/>
          </a:xfrm>
          <a:custGeom>
            <a:avLst/>
            <a:gdLst>
              <a:gd name="connsiteX0" fmla="*/ 185860 w 1984447"/>
              <a:gd name="connsiteY0" fmla="*/ 92360 h 698229"/>
              <a:gd name="connsiteX1" fmla="*/ 1860548 w 1984447"/>
              <a:gd name="connsiteY1" fmla="*/ 51264 h 698229"/>
              <a:gd name="connsiteX2" fmla="*/ 1675613 w 1984447"/>
              <a:gd name="connsiteY2" fmla="*/ 667713 h 698229"/>
              <a:gd name="connsiteX3" fmla="*/ 206409 w 1984447"/>
              <a:gd name="connsiteY3" fmla="*/ 554697 h 698229"/>
              <a:gd name="connsiteX4" fmla="*/ 185860 w 1984447"/>
              <a:gd name="connsiteY4" fmla="*/ 92360 h 698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84447" h="698229">
                <a:moveTo>
                  <a:pt x="185860" y="92360"/>
                </a:moveTo>
                <a:cubicBezTo>
                  <a:pt x="461550" y="8455"/>
                  <a:pt x="1612256" y="-44628"/>
                  <a:pt x="1860548" y="51264"/>
                </a:cubicBezTo>
                <a:cubicBezTo>
                  <a:pt x="2108840" y="147156"/>
                  <a:pt x="1951303" y="583808"/>
                  <a:pt x="1675613" y="667713"/>
                </a:cubicBezTo>
                <a:cubicBezTo>
                  <a:pt x="1399923" y="751618"/>
                  <a:pt x="451276" y="645452"/>
                  <a:pt x="206409" y="554697"/>
                </a:cubicBezTo>
                <a:cubicBezTo>
                  <a:pt x="-38458" y="463942"/>
                  <a:pt x="-89830" y="176265"/>
                  <a:pt x="185860" y="92360"/>
                </a:cubicBezTo>
                <a:close/>
              </a:path>
            </a:pathLst>
          </a:custGeom>
          <a:noFill/>
          <a:ln w="38100">
            <a:solidFill>
              <a:srgbClr val="FF0000"/>
            </a:solidFill>
          </a:ln>
        </p:spPr>
        <p:txBody>
          <a:bodyPr vert="horz" lIns="72000" tIns="180000" rIns="180000" bIns="0" rtlCol="0" anchor="t">
            <a:noAutofit/>
          </a:bodyPr>
          <a:lstStyle/>
          <a:p>
            <a:pPr algn="r">
              <a:lnSpc>
                <a:spcPts val="4700"/>
              </a:lnSpc>
              <a:spcBef>
                <a:spcPct val="0"/>
              </a:spcBef>
            </a:pPr>
            <a:endParaRPr lang="en-US" sz="4500">
              <a:solidFill>
                <a:schemeClr val="bg1"/>
              </a:solidFill>
              <a:latin typeface="Rockwell" panose="02060603020205020403" pitchFamily="18" charset="0"/>
              <a:ea typeface="+mj-ea"/>
              <a:cs typeface="+mj-cs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C52CA30E-3B60-43EC-B819-51E60205094C}"/>
              </a:ext>
            </a:extLst>
          </p:cNvPr>
          <p:cNvSpPr/>
          <p:nvPr/>
        </p:nvSpPr>
        <p:spPr>
          <a:xfrm>
            <a:off x="66151" y="4238206"/>
            <a:ext cx="1070113" cy="576469"/>
          </a:xfrm>
          <a:custGeom>
            <a:avLst/>
            <a:gdLst>
              <a:gd name="connsiteX0" fmla="*/ 185860 w 1984447"/>
              <a:gd name="connsiteY0" fmla="*/ 92360 h 698229"/>
              <a:gd name="connsiteX1" fmla="*/ 1860548 w 1984447"/>
              <a:gd name="connsiteY1" fmla="*/ 51264 h 698229"/>
              <a:gd name="connsiteX2" fmla="*/ 1675613 w 1984447"/>
              <a:gd name="connsiteY2" fmla="*/ 667713 h 698229"/>
              <a:gd name="connsiteX3" fmla="*/ 206409 w 1984447"/>
              <a:gd name="connsiteY3" fmla="*/ 554697 h 698229"/>
              <a:gd name="connsiteX4" fmla="*/ 185860 w 1984447"/>
              <a:gd name="connsiteY4" fmla="*/ 92360 h 698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84447" h="698229">
                <a:moveTo>
                  <a:pt x="185860" y="92360"/>
                </a:moveTo>
                <a:cubicBezTo>
                  <a:pt x="461550" y="8455"/>
                  <a:pt x="1612256" y="-44628"/>
                  <a:pt x="1860548" y="51264"/>
                </a:cubicBezTo>
                <a:cubicBezTo>
                  <a:pt x="2108840" y="147156"/>
                  <a:pt x="1951303" y="583808"/>
                  <a:pt x="1675613" y="667713"/>
                </a:cubicBezTo>
                <a:cubicBezTo>
                  <a:pt x="1399923" y="751618"/>
                  <a:pt x="451276" y="645452"/>
                  <a:pt x="206409" y="554697"/>
                </a:cubicBezTo>
                <a:cubicBezTo>
                  <a:pt x="-38458" y="463942"/>
                  <a:pt x="-89830" y="176265"/>
                  <a:pt x="185860" y="92360"/>
                </a:cubicBezTo>
                <a:close/>
              </a:path>
            </a:pathLst>
          </a:custGeom>
          <a:noFill/>
          <a:ln w="38100">
            <a:solidFill>
              <a:srgbClr val="FF0000"/>
            </a:solidFill>
          </a:ln>
        </p:spPr>
        <p:txBody>
          <a:bodyPr vert="horz" lIns="72000" tIns="180000" rIns="180000" bIns="0" rtlCol="0" anchor="t">
            <a:noAutofit/>
          </a:bodyPr>
          <a:lstStyle/>
          <a:p>
            <a:pPr algn="r">
              <a:lnSpc>
                <a:spcPts val="4700"/>
              </a:lnSpc>
              <a:spcBef>
                <a:spcPct val="0"/>
              </a:spcBef>
            </a:pPr>
            <a:endParaRPr lang="en-US" sz="4500">
              <a:solidFill>
                <a:schemeClr val="bg1"/>
              </a:solidFill>
              <a:latin typeface="Rockwell" panose="02060603020205020403" pitchFamily="18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50765905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ECDE4FD-19B6-44CE-B0BE-05BE851B1896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32</a:t>
            </a:fld>
            <a:endParaRPr lang="en-US" noProof="0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5C422F80-1EE6-420C-AF9D-8AFCB1B7A71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5433304"/>
              </p:ext>
            </p:extLst>
          </p:nvPr>
        </p:nvGraphicFramePr>
        <p:xfrm>
          <a:off x="513708" y="300862"/>
          <a:ext cx="7541232" cy="2056446"/>
        </p:xfrm>
        <a:graphic>
          <a:graphicData uri="http://schemas.openxmlformats.org/drawingml/2006/table">
            <a:tbl>
              <a:tblPr>
                <a:tableStyleId>{8EC20E35-A176-4012-BC5E-935CFFF8708E}</a:tableStyleId>
              </a:tblPr>
              <a:tblGrid>
                <a:gridCol w="1256872">
                  <a:extLst>
                    <a:ext uri="{9D8B030D-6E8A-4147-A177-3AD203B41FA5}">
                      <a16:colId xmlns:a16="http://schemas.microsoft.com/office/drawing/2014/main" val="4231149442"/>
                    </a:ext>
                  </a:extLst>
                </a:gridCol>
                <a:gridCol w="1256872">
                  <a:extLst>
                    <a:ext uri="{9D8B030D-6E8A-4147-A177-3AD203B41FA5}">
                      <a16:colId xmlns:a16="http://schemas.microsoft.com/office/drawing/2014/main" val="499051407"/>
                    </a:ext>
                  </a:extLst>
                </a:gridCol>
                <a:gridCol w="1256872">
                  <a:extLst>
                    <a:ext uri="{9D8B030D-6E8A-4147-A177-3AD203B41FA5}">
                      <a16:colId xmlns:a16="http://schemas.microsoft.com/office/drawing/2014/main" val="2168158552"/>
                    </a:ext>
                  </a:extLst>
                </a:gridCol>
                <a:gridCol w="1256872">
                  <a:extLst>
                    <a:ext uri="{9D8B030D-6E8A-4147-A177-3AD203B41FA5}">
                      <a16:colId xmlns:a16="http://schemas.microsoft.com/office/drawing/2014/main" val="918284596"/>
                    </a:ext>
                  </a:extLst>
                </a:gridCol>
                <a:gridCol w="1256872">
                  <a:extLst>
                    <a:ext uri="{9D8B030D-6E8A-4147-A177-3AD203B41FA5}">
                      <a16:colId xmlns:a16="http://schemas.microsoft.com/office/drawing/2014/main" val="1861569940"/>
                    </a:ext>
                  </a:extLst>
                </a:gridCol>
                <a:gridCol w="1256872">
                  <a:extLst>
                    <a:ext uri="{9D8B030D-6E8A-4147-A177-3AD203B41FA5}">
                      <a16:colId xmlns:a16="http://schemas.microsoft.com/office/drawing/2014/main" val="3132457834"/>
                    </a:ext>
                  </a:extLst>
                </a:gridCol>
              </a:tblGrid>
              <a:tr h="495633">
                <a:tc gridSpan="6">
                  <a:txBody>
                    <a:bodyPr/>
                    <a:lstStyle/>
                    <a:p>
                      <a:pPr marL="38100" marR="381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Group Statistics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5027482"/>
                  </a:ext>
                </a:extLst>
              </a:tr>
              <a:tr h="49563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 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lokasi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N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Mean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Std. Deviation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Std. Error Mean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33308154"/>
                  </a:ext>
                </a:extLst>
              </a:tr>
              <a:tr h="412859">
                <a:tc rowSpan="2">
                  <a:txBody>
                    <a:bodyPr/>
                    <a:lstStyle/>
                    <a:p>
                      <a:pPr marL="38100" marR="381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jumlah jam kerja per minggu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rumah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21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379.1000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18.53054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4.04369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6378977"/>
                  </a:ext>
                </a:extLst>
              </a:tr>
              <a:tr h="43203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tempat khusus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23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390.3991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19.31945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4.02838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67687062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E4E61744-7B96-4F94-8855-91E9D592E11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9038305"/>
              </p:ext>
            </p:extLst>
          </p:nvPr>
        </p:nvGraphicFramePr>
        <p:xfrm>
          <a:off x="77058" y="2807467"/>
          <a:ext cx="12037883" cy="3880057"/>
        </p:xfrm>
        <a:graphic>
          <a:graphicData uri="http://schemas.openxmlformats.org/drawingml/2006/table">
            <a:tbl>
              <a:tblPr>
                <a:tableStyleId>{8EC20E35-A176-4012-BC5E-935CFFF8708E}</a:tableStyleId>
              </a:tblPr>
              <a:tblGrid>
                <a:gridCol w="1094353">
                  <a:extLst>
                    <a:ext uri="{9D8B030D-6E8A-4147-A177-3AD203B41FA5}">
                      <a16:colId xmlns:a16="http://schemas.microsoft.com/office/drawing/2014/main" val="1252679259"/>
                    </a:ext>
                  </a:extLst>
                </a:gridCol>
                <a:gridCol w="1094353">
                  <a:extLst>
                    <a:ext uri="{9D8B030D-6E8A-4147-A177-3AD203B41FA5}">
                      <a16:colId xmlns:a16="http://schemas.microsoft.com/office/drawing/2014/main" val="733484376"/>
                    </a:ext>
                  </a:extLst>
                </a:gridCol>
                <a:gridCol w="1094353">
                  <a:extLst>
                    <a:ext uri="{9D8B030D-6E8A-4147-A177-3AD203B41FA5}">
                      <a16:colId xmlns:a16="http://schemas.microsoft.com/office/drawing/2014/main" val="4214864736"/>
                    </a:ext>
                  </a:extLst>
                </a:gridCol>
                <a:gridCol w="1094353">
                  <a:extLst>
                    <a:ext uri="{9D8B030D-6E8A-4147-A177-3AD203B41FA5}">
                      <a16:colId xmlns:a16="http://schemas.microsoft.com/office/drawing/2014/main" val="1515299343"/>
                    </a:ext>
                  </a:extLst>
                </a:gridCol>
                <a:gridCol w="1094353">
                  <a:extLst>
                    <a:ext uri="{9D8B030D-6E8A-4147-A177-3AD203B41FA5}">
                      <a16:colId xmlns:a16="http://schemas.microsoft.com/office/drawing/2014/main" val="2192552350"/>
                    </a:ext>
                  </a:extLst>
                </a:gridCol>
                <a:gridCol w="1094353">
                  <a:extLst>
                    <a:ext uri="{9D8B030D-6E8A-4147-A177-3AD203B41FA5}">
                      <a16:colId xmlns:a16="http://schemas.microsoft.com/office/drawing/2014/main" val="2189056747"/>
                    </a:ext>
                  </a:extLst>
                </a:gridCol>
                <a:gridCol w="1094353">
                  <a:extLst>
                    <a:ext uri="{9D8B030D-6E8A-4147-A177-3AD203B41FA5}">
                      <a16:colId xmlns:a16="http://schemas.microsoft.com/office/drawing/2014/main" val="4080247103"/>
                    </a:ext>
                  </a:extLst>
                </a:gridCol>
                <a:gridCol w="1094353">
                  <a:extLst>
                    <a:ext uri="{9D8B030D-6E8A-4147-A177-3AD203B41FA5}">
                      <a16:colId xmlns:a16="http://schemas.microsoft.com/office/drawing/2014/main" val="1060705041"/>
                    </a:ext>
                  </a:extLst>
                </a:gridCol>
                <a:gridCol w="1094353">
                  <a:extLst>
                    <a:ext uri="{9D8B030D-6E8A-4147-A177-3AD203B41FA5}">
                      <a16:colId xmlns:a16="http://schemas.microsoft.com/office/drawing/2014/main" val="3705278221"/>
                    </a:ext>
                  </a:extLst>
                </a:gridCol>
                <a:gridCol w="1094353">
                  <a:extLst>
                    <a:ext uri="{9D8B030D-6E8A-4147-A177-3AD203B41FA5}">
                      <a16:colId xmlns:a16="http://schemas.microsoft.com/office/drawing/2014/main" val="4089801213"/>
                    </a:ext>
                  </a:extLst>
                </a:gridCol>
                <a:gridCol w="1094353">
                  <a:extLst>
                    <a:ext uri="{9D8B030D-6E8A-4147-A177-3AD203B41FA5}">
                      <a16:colId xmlns:a16="http://schemas.microsoft.com/office/drawing/2014/main" val="2527262926"/>
                    </a:ext>
                  </a:extLst>
                </a:gridCol>
              </a:tblGrid>
              <a:tr h="275670">
                <a:tc gridSpan="11">
                  <a:txBody>
                    <a:bodyPr/>
                    <a:lstStyle/>
                    <a:p>
                      <a:pPr marL="38100" marR="381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Independent Samples Test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3447829"/>
                  </a:ext>
                </a:extLst>
              </a:tr>
              <a:tr h="564098">
                <a:tc rowSpan="3" gridSpan="2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rowSpan="3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38100" marR="381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Levene's Test for Equality of Variances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marL="38100" marR="381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t-test for Equality of Means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3645748"/>
                  </a:ext>
                </a:extLst>
              </a:tr>
              <a:tr h="564098"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38100" marR="381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F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marL="38100" marR="381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Sig.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marL="38100" marR="381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t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marL="38100" marR="381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df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marL="38100" marR="381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Sig. (2-tailed)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marL="38100" marR="381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Mean Difference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marL="38100" marR="381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Std. Error Difference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marL="38100" marR="381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95% Confidence Interval of the Difference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20533770"/>
                  </a:ext>
                </a:extLst>
              </a:tr>
              <a:tr h="275670"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Lower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Upper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27712688"/>
                  </a:ext>
                </a:extLst>
              </a:tr>
              <a:tr h="852524">
                <a:tc rowSpan="2">
                  <a:txBody>
                    <a:bodyPr/>
                    <a:lstStyle/>
                    <a:p>
                      <a:pPr marL="38100" marR="381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jumlah jam kerja per minggu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Equal variances assumed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.004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.950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-1.976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42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.055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-11.29913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5.71891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-22.84036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.24210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00720685"/>
                  </a:ext>
                </a:extLst>
              </a:tr>
              <a:tr h="114095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Equal variances not assumed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-1.980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41.889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.054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-11.29913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5.70783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-22.81891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.22064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25231298"/>
                  </a:ext>
                </a:extLst>
              </a:tr>
            </a:tbl>
          </a:graphicData>
        </a:graphic>
      </p:graphicFrame>
      <p:sp>
        <p:nvSpPr>
          <p:cNvPr id="6" name="Freeform: Shape 5">
            <a:extLst>
              <a:ext uri="{FF2B5EF4-FFF2-40B4-BE49-F238E27FC236}">
                <a16:creationId xmlns:a16="http://schemas.microsoft.com/office/drawing/2014/main" id="{1617C192-3D7A-4AE8-9FFA-2FEABAB46DCA}"/>
              </a:ext>
            </a:extLst>
          </p:cNvPr>
          <p:cNvSpPr/>
          <p:nvPr/>
        </p:nvSpPr>
        <p:spPr>
          <a:xfrm>
            <a:off x="4229082" y="1040734"/>
            <a:ext cx="1463148" cy="1200368"/>
          </a:xfrm>
          <a:custGeom>
            <a:avLst/>
            <a:gdLst>
              <a:gd name="connsiteX0" fmla="*/ 3871 w 1463148"/>
              <a:gd name="connsiteY0" fmla="*/ 592857 h 1200368"/>
              <a:gd name="connsiteX1" fmla="*/ 322370 w 1463148"/>
              <a:gd name="connsiteY1" fmla="*/ 27778 h 1200368"/>
              <a:gd name="connsiteX2" fmla="*/ 1154576 w 1463148"/>
              <a:gd name="connsiteY2" fmla="*/ 130520 h 1200368"/>
              <a:gd name="connsiteX3" fmla="*/ 1401156 w 1463148"/>
              <a:gd name="connsiteY3" fmla="*/ 510664 h 1200368"/>
              <a:gd name="connsiteX4" fmla="*/ 1380608 w 1463148"/>
              <a:gd name="connsiteY4" fmla="*/ 1014097 h 1200368"/>
              <a:gd name="connsiteX5" fmla="*/ 507305 w 1463148"/>
              <a:gd name="connsiteY5" fmla="*/ 1178484 h 1200368"/>
              <a:gd name="connsiteX6" fmla="*/ 3871 w 1463148"/>
              <a:gd name="connsiteY6" fmla="*/ 592857 h 1200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63148" h="1200368">
                <a:moveTo>
                  <a:pt x="3871" y="592857"/>
                </a:moveTo>
                <a:cubicBezTo>
                  <a:pt x="-26951" y="401073"/>
                  <a:pt x="130586" y="104834"/>
                  <a:pt x="322370" y="27778"/>
                </a:cubicBezTo>
                <a:cubicBezTo>
                  <a:pt x="514154" y="-49278"/>
                  <a:pt x="974778" y="50039"/>
                  <a:pt x="1154576" y="130520"/>
                </a:cubicBezTo>
                <a:cubicBezTo>
                  <a:pt x="1334374" y="211001"/>
                  <a:pt x="1363484" y="363401"/>
                  <a:pt x="1401156" y="510664"/>
                </a:cubicBezTo>
                <a:cubicBezTo>
                  <a:pt x="1438828" y="657927"/>
                  <a:pt x="1529583" y="902794"/>
                  <a:pt x="1380608" y="1014097"/>
                </a:cubicBezTo>
                <a:cubicBezTo>
                  <a:pt x="1231633" y="1125400"/>
                  <a:pt x="738474" y="1252115"/>
                  <a:pt x="507305" y="1178484"/>
                </a:cubicBezTo>
                <a:cubicBezTo>
                  <a:pt x="276137" y="1104853"/>
                  <a:pt x="34693" y="784641"/>
                  <a:pt x="3871" y="592857"/>
                </a:cubicBezTo>
                <a:close/>
              </a:path>
            </a:pathLst>
          </a:custGeom>
          <a:noFill/>
          <a:ln w="28575">
            <a:solidFill>
              <a:srgbClr val="FF0000"/>
            </a:solidFill>
          </a:ln>
        </p:spPr>
        <p:txBody>
          <a:bodyPr vert="horz" lIns="72000" tIns="180000" rIns="180000" bIns="0" rtlCol="0" anchor="t">
            <a:noAutofit/>
          </a:bodyPr>
          <a:lstStyle/>
          <a:p>
            <a:pPr algn="r">
              <a:lnSpc>
                <a:spcPts val="4700"/>
              </a:lnSpc>
              <a:spcBef>
                <a:spcPct val="0"/>
              </a:spcBef>
            </a:pPr>
            <a:endParaRPr lang="en-US" sz="4500">
              <a:solidFill>
                <a:schemeClr val="bg1"/>
              </a:solidFill>
              <a:latin typeface="Rockwell" panose="02060603020205020403" pitchFamily="18" charset="0"/>
              <a:ea typeface="+mj-ea"/>
              <a:cs typeface="+mj-cs"/>
            </a:endParaRP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EF2CB110-9B31-4FD7-AB31-F3B1ED797109}"/>
              </a:ext>
            </a:extLst>
          </p:cNvPr>
          <p:cNvSpPr/>
          <p:nvPr/>
        </p:nvSpPr>
        <p:spPr>
          <a:xfrm>
            <a:off x="3770616" y="4335694"/>
            <a:ext cx="842481" cy="852756"/>
          </a:xfrm>
          <a:custGeom>
            <a:avLst/>
            <a:gdLst>
              <a:gd name="connsiteX0" fmla="*/ 3871 w 1463148"/>
              <a:gd name="connsiteY0" fmla="*/ 592857 h 1200368"/>
              <a:gd name="connsiteX1" fmla="*/ 322370 w 1463148"/>
              <a:gd name="connsiteY1" fmla="*/ 27778 h 1200368"/>
              <a:gd name="connsiteX2" fmla="*/ 1154576 w 1463148"/>
              <a:gd name="connsiteY2" fmla="*/ 130520 h 1200368"/>
              <a:gd name="connsiteX3" fmla="*/ 1401156 w 1463148"/>
              <a:gd name="connsiteY3" fmla="*/ 510664 h 1200368"/>
              <a:gd name="connsiteX4" fmla="*/ 1380608 w 1463148"/>
              <a:gd name="connsiteY4" fmla="*/ 1014097 h 1200368"/>
              <a:gd name="connsiteX5" fmla="*/ 507305 w 1463148"/>
              <a:gd name="connsiteY5" fmla="*/ 1178484 h 1200368"/>
              <a:gd name="connsiteX6" fmla="*/ 3871 w 1463148"/>
              <a:gd name="connsiteY6" fmla="*/ 592857 h 1200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63148" h="1200368">
                <a:moveTo>
                  <a:pt x="3871" y="592857"/>
                </a:moveTo>
                <a:cubicBezTo>
                  <a:pt x="-26951" y="401073"/>
                  <a:pt x="130586" y="104834"/>
                  <a:pt x="322370" y="27778"/>
                </a:cubicBezTo>
                <a:cubicBezTo>
                  <a:pt x="514154" y="-49278"/>
                  <a:pt x="974778" y="50039"/>
                  <a:pt x="1154576" y="130520"/>
                </a:cubicBezTo>
                <a:cubicBezTo>
                  <a:pt x="1334374" y="211001"/>
                  <a:pt x="1363484" y="363401"/>
                  <a:pt x="1401156" y="510664"/>
                </a:cubicBezTo>
                <a:cubicBezTo>
                  <a:pt x="1438828" y="657927"/>
                  <a:pt x="1529583" y="902794"/>
                  <a:pt x="1380608" y="1014097"/>
                </a:cubicBezTo>
                <a:cubicBezTo>
                  <a:pt x="1231633" y="1125400"/>
                  <a:pt x="738474" y="1252115"/>
                  <a:pt x="507305" y="1178484"/>
                </a:cubicBezTo>
                <a:cubicBezTo>
                  <a:pt x="276137" y="1104853"/>
                  <a:pt x="34693" y="784641"/>
                  <a:pt x="3871" y="592857"/>
                </a:cubicBezTo>
                <a:close/>
              </a:path>
            </a:pathLst>
          </a:custGeom>
          <a:noFill/>
          <a:ln w="28575">
            <a:solidFill>
              <a:srgbClr val="FF0000"/>
            </a:solidFill>
          </a:ln>
        </p:spPr>
        <p:txBody>
          <a:bodyPr vert="horz" lIns="72000" tIns="180000" rIns="180000" bIns="0" rtlCol="0" anchor="t">
            <a:noAutofit/>
          </a:bodyPr>
          <a:lstStyle/>
          <a:p>
            <a:pPr algn="r">
              <a:lnSpc>
                <a:spcPts val="4700"/>
              </a:lnSpc>
              <a:spcBef>
                <a:spcPct val="0"/>
              </a:spcBef>
            </a:pPr>
            <a:endParaRPr lang="en-US" sz="4500">
              <a:solidFill>
                <a:schemeClr val="bg1"/>
              </a:solidFill>
              <a:latin typeface="Rockwell" panose="02060603020205020403" pitchFamily="18" charset="0"/>
              <a:ea typeface="+mj-ea"/>
              <a:cs typeface="+mj-cs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EAE2D378-FB82-4267-9FB4-9B0D91BC6953}"/>
              </a:ext>
            </a:extLst>
          </p:cNvPr>
          <p:cNvSpPr/>
          <p:nvPr/>
        </p:nvSpPr>
        <p:spPr>
          <a:xfrm>
            <a:off x="6984715" y="4335694"/>
            <a:ext cx="842481" cy="852756"/>
          </a:xfrm>
          <a:custGeom>
            <a:avLst/>
            <a:gdLst>
              <a:gd name="connsiteX0" fmla="*/ 3871 w 1463148"/>
              <a:gd name="connsiteY0" fmla="*/ 592857 h 1200368"/>
              <a:gd name="connsiteX1" fmla="*/ 322370 w 1463148"/>
              <a:gd name="connsiteY1" fmla="*/ 27778 h 1200368"/>
              <a:gd name="connsiteX2" fmla="*/ 1154576 w 1463148"/>
              <a:gd name="connsiteY2" fmla="*/ 130520 h 1200368"/>
              <a:gd name="connsiteX3" fmla="*/ 1401156 w 1463148"/>
              <a:gd name="connsiteY3" fmla="*/ 510664 h 1200368"/>
              <a:gd name="connsiteX4" fmla="*/ 1380608 w 1463148"/>
              <a:gd name="connsiteY4" fmla="*/ 1014097 h 1200368"/>
              <a:gd name="connsiteX5" fmla="*/ 507305 w 1463148"/>
              <a:gd name="connsiteY5" fmla="*/ 1178484 h 1200368"/>
              <a:gd name="connsiteX6" fmla="*/ 3871 w 1463148"/>
              <a:gd name="connsiteY6" fmla="*/ 592857 h 1200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63148" h="1200368">
                <a:moveTo>
                  <a:pt x="3871" y="592857"/>
                </a:moveTo>
                <a:cubicBezTo>
                  <a:pt x="-26951" y="401073"/>
                  <a:pt x="130586" y="104834"/>
                  <a:pt x="322370" y="27778"/>
                </a:cubicBezTo>
                <a:cubicBezTo>
                  <a:pt x="514154" y="-49278"/>
                  <a:pt x="974778" y="50039"/>
                  <a:pt x="1154576" y="130520"/>
                </a:cubicBezTo>
                <a:cubicBezTo>
                  <a:pt x="1334374" y="211001"/>
                  <a:pt x="1363484" y="363401"/>
                  <a:pt x="1401156" y="510664"/>
                </a:cubicBezTo>
                <a:cubicBezTo>
                  <a:pt x="1438828" y="657927"/>
                  <a:pt x="1529583" y="902794"/>
                  <a:pt x="1380608" y="1014097"/>
                </a:cubicBezTo>
                <a:cubicBezTo>
                  <a:pt x="1231633" y="1125400"/>
                  <a:pt x="738474" y="1252115"/>
                  <a:pt x="507305" y="1178484"/>
                </a:cubicBezTo>
                <a:cubicBezTo>
                  <a:pt x="276137" y="1104853"/>
                  <a:pt x="34693" y="784641"/>
                  <a:pt x="3871" y="592857"/>
                </a:cubicBezTo>
                <a:close/>
              </a:path>
            </a:pathLst>
          </a:custGeom>
          <a:noFill/>
          <a:ln w="28575">
            <a:solidFill>
              <a:srgbClr val="FF0000"/>
            </a:solidFill>
          </a:ln>
        </p:spPr>
        <p:txBody>
          <a:bodyPr vert="horz" lIns="72000" tIns="180000" rIns="180000" bIns="0" rtlCol="0" anchor="t">
            <a:noAutofit/>
          </a:bodyPr>
          <a:lstStyle/>
          <a:p>
            <a:pPr algn="r">
              <a:lnSpc>
                <a:spcPts val="4700"/>
              </a:lnSpc>
              <a:spcBef>
                <a:spcPct val="0"/>
              </a:spcBef>
            </a:pPr>
            <a:endParaRPr lang="en-US" sz="4500">
              <a:solidFill>
                <a:schemeClr val="bg1"/>
              </a:solidFill>
              <a:latin typeface="Rockwell" panose="02060603020205020403" pitchFamily="18" charset="0"/>
              <a:ea typeface="+mj-ea"/>
              <a:cs typeface="+mj-cs"/>
            </a:endParaRPr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19E3D226-0081-4465-A23E-0348D5265166}"/>
              </a:ext>
            </a:extLst>
          </p:cNvPr>
          <p:cNvSpPr/>
          <p:nvPr/>
        </p:nvSpPr>
        <p:spPr>
          <a:xfrm>
            <a:off x="4613097" y="4232954"/>
            <a:ext cx="2291137" cy="555416"/>
          </a:xfrm>
          <a:prstGeom prst="rightArrow">
            <a:avLst/>
          </a:prstGeom>
          <a:solidFill>
            <a:srgbClr val="00B0F0"/>
          </a:solidFill>
        </p:spPr>
        <p:txBody>
          <a:bodyPr vert="horz" lIns="72000" tIns="180000" rIns="180000" bIns="0" rtlCol="0" anchor="t">
            <a:noAutofit/>
          </a:bodyPr>
          <a:lstStyle/>
          <a:p>
            <a:pPr algn="r">
              <a:lnSpc>
                <a:spcPts val="4700"/>
              </a:lnSpc>
              <a:spcBef>
                <a:spcPct val="0"/>
              </a:spcBef>
            </a:pPr>
            <a:endParaRPr lang="en-US" sz="4500">
              <a:solidFill>
                <a:schemeClr val="bg1"/>
              </a:solidFill>
              <a:latin typeface="Rockwell" panose="02060603020205020403" pitchFamily="18" charset="0"/>
              <a:ea typeface="+mj-ea"/>
              <a:cs typeface="+mj-cs"/>
            </a:endParaRPr>
          </a:p>
        </p:txBody>
      </p:sp>
      <p:sp>
        <p:nvSpPr>
          <p:cNvPr id="10" name="Arrow: Down 9">
            <a:extLst>
              <a:ext uri="{FF2B5EF4-FFF2-40B4-BE49-F238E27FC236}">
                <a16:creationId xmlns:a16="http://schemas.microsoft.com/office/drawing/2014/main" id="{1F169952-8474-4CE3-B61C-BD5ECAA82D41}"/>
              </a:ext>
            </a:extLst>
          </p:cNvPr>
          <p:cNvSpPr/>
          <p:nvPr/>
        </p:nvSpPr>
        <p:spPr>
          <a:xfrm>
            <a:off x="4058292" y="2357308"/>
            <a:ext cx="554805" cy="1978386"/>
          </a:xfrm>
          <a:prstGeom prst="downArrow">
            <a:avLst/>
          </a:prstGeom>
          <a:solidFill>
            <a:srgbClr val="00B0F0"/>
          </a:solidFill>
        </p:spPr>
        <p:txBody>
          <a:bodyPr vert="horz" lIns="72000" tIns="180000" rIns="180000" bIns="0" rtlCol="0" anchor="t">
            <a:noAutofit/>
          </a:bodyPr>
          <a:lstStyle/>
          <a:p>
            <a:pPr algn="r">
              <a:lnSpc>
                <a:spcPts val="4700"/>
              </a:lnSpc>
              <a:spcBef>
                <a:spcPct val="0"/>
              </a:spcBef>
            </a:pPr>
            <a:endParaRPr lang="en-US" sz="4500">
              <a:solidFill>
                <a:schemeClr val="bg1"/>
              </a:solidFill>
              <a:latin typeface="Rockwell" panose="02060603020205020403" pitchFamily="18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65354212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FB5E452-1D1D-4B93-A785-3A29BC442657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33</a:t>
            </a:fld>
            <a:endParaRPr lang="en-US" noProof="0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8BBDFF1-3D08-4406-A91B-7E6B453949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243" y="89452"/>
            <a:ext cx="11339513" cy="815009"/>
          </a:xfrm>
        </p:spPr>
        <p:txBody>
          <a:bodyPr>
            <a:noAutofit/>
          </a:bodyPr>
          <a:lstStyle/>
          <a:p>
            <a:r>
              <a:rPr lang="en-MY" dirty="0"/>
              <a:t>Correlation: “</a:t>
            </a:r>
            <a:r>
              <a:rPr lang="en-MY" dirty="0" err="1"/>
              <a:t>Analyze</a:t>
            </a:r>
            <a:r>
              <a:rPr lang="en-MY" dirty="0"/>
              <a:t>”, “Correlate”, “Bivariate”, Variables, “Pearson”, Options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9C45B8F-9D3A-4D8A-844B-97A2CE1AA8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810"/>
          <a:stretch/>
        </p:blipFill>
        <p:spPr>
          <a:xfrm>
            <a:off x="0" y="1063486"/>
            <a:ext cx="5188226" cy="534836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E7CCF2A-F651-4E9D-85B7-9D1F198B994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201" t="18551" r="32500" b="25797"/>
          <a:stretch/>
        </p:blipFill>
        <p:spPr>
          <a:xfrm>
            <a:off x="4194313" y="706788"/>
            <a:ext cx="4691269" cy="252342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5672B1A-317E-46C9-AF1B-7226D14B83F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723" t="30724" r="39022" b="37392"/>
          <a:stretch/>
        </p:blipFill>
        <p:spPr>
          <a:xfrm>
            <a:off x="9149329" y="652341"/>
            <a:ext cx="2713383" cy="2186608"/>
          </a:xfrm>
          <a:prstGeom prst="rect">
            <a:avLst/>
          </a:prstGeom>
        </p:spPr>
      </p:pic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CC9A2841-5EE8-42D6-BE6F-1734CE1FAC5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7965842"/>
              </p:ext>
            </p:extLst>
          </p:nvPr>
        </p:nvGraphicFramePr>
        <p:xfrm>
          <a:off x="3242964" y="3509071"/>
          <a:ext cx="8902652" cy="3300614"/>
        </p:xfrm>
        <a:graphic>
          <a:graphicData uri="http://schemas.openxmlformats.org/drawingml/2006/table">
            <a:tbl>
              <a:tblPr>
                <a:tableStyleId>{8EC20E35-A176-4012-BC5E-935CFFF8708E}</a:tableStyleId>
              </a:tblPr>
              <a:tblGrid>
                <a:gridCol w="2184754">
                  <a:extLst>
                    <a:ext uri="{9D8B030D-6E8A-4147-A177-3AD203B41FA5}">
                      <a16:colId xmlns:a16="http://schemas.microsoft.com/office/drawing/2014/main" val="1190905543"/>
                    </a:ext>
                  </a:extLst>
                </a:gridCol>
                <a:gridCol w="2184754">
                  <a:extLst>
                    <a:ext uri="{9D8B030D-6E8A-4147-A177-3AD203B41FA5}">
                      <a16:colId xmlns:a16="http://schemas.microsoft.com/office/drawing/2014/main" val="18955448"/>
                    </a:ext>
                  </a:extLst>
                </a:gridCol>
                <a:gridCol w="2184754">
                  <a:extLst>
                    <a:ext uri="{9D8B030D-6E8A-4147-A177-3AD203B41FA5}">
                      <a16:colId xmlns:a16="http://schemas.microsoft.com/office/drawing/2014/main" val="570942446"/>
                    </a:ext>
                  </a:extLst>
                </a:gridCol>
                <a:gridCol w="2348390">
                  <a:extLst>
                    <a:ext uri="{9D8B030D-6E8A-4147-A177-3AD203B41FA5}">
                      <a16:colId xmlns:a16="http://schemas.microsoft.com/office/drawing/2014/main" val="455517465"/>
                    </a:ext>
                  </a:extLst>
                </a:gridCol>
              </a:tblGrid>
              <a:tr h="253496">
                <a:tc gridSpan="4">
                  <a:txBody>
                    <a:bodyPr/>
                    <a:lstStyle/>
                    <a:p>
                      <a:pPr marL="38100" marR="381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Correlations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52641926"/>
                  </a:ext>
                </a:extLst>
              </a:tr>
              <a:tr h="276592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total modal yang digunakan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tingkat produksi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22322130"/>
                  </a:ext>
                </a:extLst>
              </a:tr>
              <a:tr h="207398">
                <a:tc rowSpan="5">
                  <a:txBody>
                    <a:bodyPr/>
                    <a:lstStyle/>
                    <a:p>
                      <a:pPr marL="38100" marR="381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total modal yang digunakan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Pearson Correlation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.527</a:t>
                      </a:r>
                      <a:r>
                        <a:rPr lang="en-US" sz="1200" baseline="30000">
                          <a:effectLst/>
                        </a:rPr>
                        <a:t>**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28175092"/>
                  </a:ext>
                </a:extLst>
              </a:tr>
              <a:tr h="27659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Sig. (2-tailed)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.000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68803359"/>
                  </a:ext>
                </a:extLst>
              </a:tr>
              <a:tr h="20739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Sum of Squares and Cross-products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301.980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51796.724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65708774"/>
                  </a:ext>
                </a:extLst>
              </a:tr>
              <a:tr h="20739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Covariance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7.023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1204.575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64997966"/>
                  </a:ext>
                </a:extLst>
              </a:tr>
              <a:tr h="20739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N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44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44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27823559"/>
                  </a:ext>
                </a:extLst>
              </a:tr>
              <a:tr h="207398">
                <a:tc rowSpan="5">
                  <a:txBody>
                    <a:bodyPr/>
                    <a:lstStyle/>
                    <a:p>
                      <a:pPr marL="38100" marR="381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tingkat produksi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Pearson Correlation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.527</a:t>
                      </a:r>
                      <a:r>
                        <a:rPr lang="en-US" sz="1200" baseline="30000">
                          <a:effectLst/>
                        </a:rPr>
                        <a:t>**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17007360"/>
                  </a:ext>
                </a:extLst>
              </a:tr>
              <a:tr h="27659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Sig. (2-tailed)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.000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53098389"/>
                  </a:ext>
                </a:extLst>
              </a:tr>
              <a:tr h="20739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Sum of Squares and Cross-products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51796.724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31941740.827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48536527"/>
                  </a:ext>
                </a:extLst>
              </a:tr>
              <a:tr h="20739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Covariance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1204.575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742831.182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77791877"/>
                  </a:ext>
                </a:extLst>
              </a:tr>
              <a:tr h="20739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N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44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44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38265744"/>
                  </a:ext>
                </a:extLst>
              </a:tr>
              <a:tr h="207398">
                <a:tc gridSpan="4">
                  <a:txBody>
                    <a:bodyPr/>
                    <a:lstStyle/>
                    <a:p>
                      <a:pPr marL="38100" marR="381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**. Correlation is significant at the 0.01 level (2-tailed).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89798636"/>
                  </a:ext>
                </a:extLst>
              </a:tr>
            </a:tbl>
          </a:graphicData>
        </a:graphic>
      </p:graphicFrame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6412B8DB-7C3C-4EA5-BC22-AEE93223616A}"/>
              </a:ext>
            </a:extLst>
          </p:cNvPr>
          <p:cNvSpPr/>
          <p:nvPr/>
        </p:nvSpPr>
        <p:spPr>
          <a:xfrm>
            <a:off x="663945" y="938386"/>
            <a:ext cx="2363757" cy="2645385"/>
          </a:xfrm>
          <a:custGeom>
            <a:avLst/>
            <a:gdLst>
              <a:gd name="connsiteX0" fmla="*/ 51672 w 2363757"/>
              <a:gd name="connsiteY0" fmla="*/ 144979 h 2645385"/>
              <a:gd name="connsiteX1" fmla="*/ 1989803 w 2363757"/>
              <a:gd name="connsiteY1" fmla="*/ 264249 h 2645385"/>
              <a:gd name="connsiteX2" fmla="*/ 2208464 w 2363757"/>
              <a:gd name="connsiteY2" fmla="*/ 2351466 h 2645385"/>
              <a:gd name="connsiteX3" fmla="*/ 220638 w 2363757"/>
              <a:gd name="connsiteY3" fmla="*/ 2401162 h 2645385"/>
              <a:gd name="connsiteX4" fmla="*/ 61612 w 2363757"/>
              <a:gd name="connsiteY4" fmla="*/ 204614 h 2645385"/>
              <a:gd name="connsiteX5" fmla="*/ 329968 w 2363757"/>
              <a:gd name="connsiteY5" fmla="*/ 95284 h 2645385"/>
              <a:gd name="connsiteX6" fmla="*/ 329968 w 2363757"/>
              <a:gd name="connsiteY6" fmla="*/ 95284 h 2645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363757" h="2645385">
                <a:moveTo>
                  <a:pt x="51672" y="144979"/>
                </a:moveTo>
                <a:cubicBezTo>
                  <a:pt x="841005" y="20740"/>
                  <a:pt x="1630338" y="-103499"/>
                  <a:pt x="1989803" y="264249"/>
                </a:cubicBezTo>
                <a:cubicBezTo>
                  <a:pt x="2349268" y="631997"/>
                  <a:pt x="2503325" y="1995314"/>
                  <a:pt x="2208464" y="2351466"/>
                </a:cubicBezTo>
                <a:cubicBezTo>
                  <a:pt x="1913603" y="2707618"/>
                  <a:pt x="578447" y="2758971"/>
                  <a:pt x="220638" y="2401162"/>
                </a:cubicBezTo>
                <a:cubicBezTo>
                  <a:pt x="-137171" y="2043353"/>
                  <a:pt x="43390" y="588927"/>
                  <a:pt x="61612" y="204614"/>
                </a:cubicBezTo>
                <a:cubicBezTo>
                  <a:pt x="79834" y="-179699"/>
                  <a:pt x="329968" y="95284"/>
                  <a:pt x="329968" y="95284"/>
                </a:cubicBezTo>
                <a:lnTo>
                  <a:pt x="329968" y="95284"/>
                </a:lnTo>
              </a:path>
            </a:pathLst>
          </a:custGeom>
          <a:noFill/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236B95FC-48D1-49FB-A3E7-6A6A82AA9751}"/>
              </a:ext>
            </a:extLst>
          </p:cNvPr>
          <p:cNvSpPr/>
          <p:nvPr/>
        </p:nvSpPr>
        <p:spPr>
          <a:xfrm>
            <a:off x="5660699" y="775535"/>
            <a:ext cx="2358364" cy="777281"/>
          </a:xfrm>
          <a:custGeom>
            <a:avLst/>
            <a:gdLst>
              <a:gd name="connsiteX0" fmla="*/ 253085 w 2358364"/>
              <a:gd name="connsiteY0" fmla="*/ 29535 h 777281"/>
              <a:gd name="connsiteX1" fmla="*/ 2191215 w 2358364"/>
              <a:gd name="connsiteY1" fmla="*/ 128926 h 777281"/>
              <a:gd name="connsiteX2" fmla="*/ 2032189 w 2358364"/>
              <a:gd name="connsiteY2" fmla="*/ 765030 h 777281"/>
              <a:gd name="connsiteX3" fmla="*/ 213329 w 2358364"/>
              <a:gd name="connsiteY3" fmla="*/ 506613 h 777281"/>
              <a:gd name="connsiteX4" fmla="*/ 253085 w 2358364"/>
              <a:gd name="connsiteY4" fmla="*/ 29535 h 777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58364" h="777281">
                <a:moveTo>
                  <a:pt x="253085" y="29535"/>
                </a:moveTo>
                <a:cubicBezTo>
                  <a:pt x="582733" y="-33413"/>
                  <a:pt x="1894698" y="6343"/>
                  <a:pt x="2191215" y="128926"/>
                </a:cubicBezTo>
                <a:cubicBezTo>
                  <a:pt x="2487732" y="251509"/>
                  <a:pt x="2361837" y="702082"/>
                  <a:pt x="2032189" y="765030"/>
                </a:cubicBezTo>
                <a:cubicBezTo>
                  <a:pt x="1702541" y="827978"/>
                  <a:pt x="504877" y="634165"/>
                  <a:pt x="213329" y="506613"/>
                </a:cubicBezTo>
                <a:cubicBezTo>
                  <a:pt x="-78219" y="379061"/>
                  <a:pt x="-76563" y="92483"/>
                  <a:pt x="253085" y="29535"/>
                </a:cubicBezTo>
                <a:close/>
              </a:path>
            </a:pathLst>
          </a:custGeom>
          <a:noFill/>
          <a:ln w="38100">
            <a:solidFill>
              <a:srgbClr val="FF0000"/>
            </a:solidFill>
          </a:ln>
        </p:spPr>
        <p:txBody>
          <a:bodyPr vert="horz" lIns="72000" tIns="180000" rIns="180000" bIns="0" rtlCol="0" anchor="t">
            <a:noAutofit/>
          </a:bodyPr>
          <a:lstStyle/>
          <a:p>
            <a:pPr algn="r">
              <a:lnSpc>
                <a:spcPts val="4700"/>
              </a:lnSpc>
              <a:spcBef>
                <a:spcPct val="0"/>
              </a:spcBef>
            </a:pPr>
            <a:endParaRPr lang="en-US" sz="4500">
              <a:solidFill>
                <a:schemeClr val="bg1"/>
              </a:solidFill>
              <a:latin typeface="Rockwell" panose="02060603020205020403" pitchFamily="18" charset="0"/>
              <a:ea typeface="+mj-ea"/>
              <a:cs typeface="+mj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56490DB4-C447-46AA-BC9E-A111000FB2FD}"/>
              </a:ext>
            </a:extLst>
          </p:cNvPr>
          <p:cNvSpPr/>
          <p:nvPr/>
        </p:nvSpPr>
        <p:spPr>
          <a:xfrm>
            <a:off x="4194313" y="2166730"/>
            <a:ext cx="1103244" cy="447261"/>
          </a:xfrm>
          <a:custGeom>
            <a:avLst/>
            <a:gdLst>
              <a:gd name="connsiteX0" fmla="*/ 253085 w 2358364"/>
              <a:gd name="connsiteY0" fmla="*/ 29535 h 777281"/>
              <a:gd name="connsiteX1" fmla="*/ 2191215 w 2358364"/>
              <a:gd name="connsiteY1" fmla="*/ 128926 h 777281"/>
              <a:gd name="connsiteX2" fmla="*/ 2032189 w 2358364"/>
              <a:gd name="connsiteY2" fmla="*/ 765030 h 777281"/>
              <a:gd name="connsiteX3" fmla="*/ 213329 w 2358364"/>
              <a:gd name="connsiteY3" fmla="*/ 506613 h 777281"/>
              <a:gd name="connsiteX4" fmla="*/ 253085 w 2358364"/>
              <a:gd name="connsiteY4" fmla="*/ 29535 h 777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58364" h="777281">
                <a:moveTo>
                  <a:pt x="253085" y="29535"/>
                </a:moveTo>
                <a:cubicBezTo>
                  <a:pt x="582733" y="-33413"/>
                  <a:pt x="1894698" y="6343"/>
                  <a:pt x="2191215" y="128926"/>
                </a:cubicBezTo>
                <a:cubicBezTo>
                  <a:pt x="2487732" y="251509"/>
                  <a:pt x="2361837" y="702082"/>
                  <a:pt x="2032189" y="765030"/>
                </a:cubicBezTo>
                <a:cubicBezTo>
                  <a:pt x="1702541" y="827978"/>
                  <a:pt x="504877" y="634165"/>
                  <a:pt x="213329" y="506613"/>
                </a:cubicBezTo>
                <a:cubicBezTo>
                  <a:pt x="-78219" y="379061"/>
                  <a:pt x="-76563" y="92483"/>
                  <a:pt x="253085" y="29535"/>
                </a:cubicBezTo>
                <a:close/>
              </a:path>
            </a:pathLst>
          </a:custGeom>
          <a:noFill/>
          <a:ln w="38100">
            <a:solidFill>
              <a:srgbClr val="FF0000"/>
            </a:solidFill>
          </a:ln>
        </p:spPr>
        <p:txBody>
          <a:bodyPr vert="horz" lIns="72000" tIns="180000" rIns="180000" bIns="0" rtlCol="0" anchor="t">
            <a:noAutofit/>
          </a:bodyPr>
          <a:lstStyle/>
          <a:p>
            <a:pPr algn="r">
              <a:lnSpc>
                <a:spcPts val="4700"/>
              </a:lnSpc>
              <a:spcBef>
                <a:spcPct val="0"/>
              </a:spcBef>
            </a:pPr>
            <a:endParaRPr lang="en-US" sz="4500" dirty="0">
              <a:solidFill>
                <a:schemeClr val="bg1"/>
              </a:solidFill>
              <a:latin typeface="Rockwell" panose="02060603020205020403" pitchFamily="18" charset="0"/>
              <a:ea typeface="+mj-ea"/>
              <a:cs typeface="+mj-cs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0555FCA7-CC40-4822-86A7-6A514FFD6C46}"/>
              </a:ext>
            </a:extLst>
          </p:cNvPr>
          <p:cNvSpPr/>
          <p:nvPr/>
        </p:nvSpPr>
        <p:spPr>
          <a:xfrm>
            <a:off x="8042254" y="958264"/>
            <a:ext cx="873145" cy="244929"/>
          </a:xfrm>
          <a:custGeom>
            <a:avLst/>
            <a:gdLst>
              <a:gd name="connsiteX0" fmla="*/ 253085 w 2358364"/>
              <a:gd name="connsiteY0" fmla="*/ 29535 h 777281"/>
              <a:gd name="connsiteX1" fmla="*/ 2191215 w 2358364"/>
              <a:gd name="connsiteY1" fmla="*/ 128926 h 777281"/>
              <a:gd name="connsiteX2" fmla="*/ 2032189 w 2358364"/>
              <a:gd name="connsiteY2" fmla="*/ 765030 h 777281"/>
              <a:gd name="connsiteX3" fmla="*/ 213329 w 2358364"/>
              <a:gd name="connsiteY3" fmla="*/ 506613 h 777281"/>
              <a:gd name="connsiteX4" fmla="*/ 253085 w 2358364"/>
              <a:gd name="connsiteY4" fmla="*/ 29535 h 777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58364" h="777281">
                <a:moveTo>
                  <a:pt x="253085" y="29535"/>
                </a:moveTo>
                <a:cubicBezTo>
                  <a:pt x="582733" y="-33413"/>
                  <a:pt x="1894698" y="6343"/>
                  <a:pt x="2191215" y="128926"/>
                </a:cubicBezTo>
                <a:cubicBezTo>
                  <a:pt x="2487732" y="251509"/>
                  <a:pt x="2361837" y="702082"/>
                  <a:pt x="2032189" y="765030"/>
                </a:cubicBezTo>
                <a:cubicBezTo>
                  <a:pt x="1702541" y="827978"/>
                  <a:pt x="504877" y="634165"/>
                  <a:pt x="213329" y="506613"/>
                </a:cubicBezTo>
                <a:cubicBezTo>
                  <a:pt x="-78219" y="379061"/>
                  <a:pt x="-76563" y="92483"/>
                  <a:pt x="253085" y="29535"/>
                </a:cubicBezTo>
                <a:close/>
              </a:path>
            </a:pathLst>
          </a:custGeom>
          <a:noFill/>
          <a:ln w="38100">
            <a:solidFill>
              <a:srgbClr val="FF0000"/>
            </a:solidFill>
          </a:ln>
        </p:spPr>
        <p:txBody>
          <a:bodyPr vert="horz" lIns="72000" tIns="180000" rIns="180000" bIns="0" rtlCol="0" anchor="t">
            <a:noAutofit/>
          </a:bodyPr>
          <a:lstStyle/>
          <a:p>
            <a:pPr algn="r">
              <a:lnSpc>
                <a:spcPts val="4700"/>
              </a:lnSpc>
              <a:spcBef>
                <a:spcPct val="0"/>
              </a:spcBef>
            </a:pPr>
            <a:endParaRPr lang="en-US" sz="4500" dirty="0">
              <a:solidFill>
                <a:schemeClr val="bg1"/>
              </a:solidFill>
              <a:latin typeface="Rockwell" panose="02060603020205020403" pitchFamily="18" charset="0"/>
              <a:ea typeface="+mj-ea"/>
              <a:cs typeface="+mj-cs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70841FA0-C321-4630-8FC4-10F6729110A2}"/>
              </a:ext>
            </a:extLst>
          </p:cNvPr>
          <p:cNvSpPr/>
          <p:nvPr/>
        </p:nvSpPr>
        <p:spPr>
          <a:xfrm>
            <a:off x="9179146" y="1182012"/>
            <a:ext cx="2713383" cy="706423"/>
          </a:xfrm>
          <a:custGeom>
            <a:avLst/>
            <a:gdLst>
              <a:gd name="connsiteX0" fmla="*/ 253085 w 2358364"/>
              <a:gd name="connsiteY0" fmla="*/ 29535 h 777281"/>
              <a:gd name="connsiteX1" fmla="*/ 2191215 w 2358364"/>
              <a:gd name="connsiteY1" fmla="*/ 128926 h 777281"/>
              <a:gd name="connsiteX2" fmla="*/ 2032189 w 2358364"/>
              <a:gd name="connsiteY2" fmla="*/ 765030 h 777281"/>
              <a:gd name="connsiteX3" fmla="*/ 213329 w 2358364"/>
              <a:gd name="connsiteY3" fmla="*/ 506613 h 777281"/>
              <a:gd name="connsiteX4" fmla="*/ 253085 w 2358364"/>
              <a:gd name="connsiteY4" fmla="*/ 29535 h 777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58364" h="777281">
                <a:moveTo>
                  <a:pt x="253085" y="29535"/>
                </a:moveTo>
                <a:cubicBezTo>
                  <a:pt x="582733" y="-33413"/>
                  <a:pt x="1894698" y="6343"/>
                  <a:pt x="2191215" y="128926"/>
                </a:cubicBezTo>
                <a:cubicBezTo>
                  <a:pt x="2487732" y="251509"/>
                  <a:pt x="2361837" y="702082"/>
                  <a:pt x="2032189" y="765030"/>
                </a:cubicBezTo>
                <a:cubicBezTo>
                  <a:pt x="1702541" y="827978"/>
                  <a:pt x="504877" y="634165"/>
                  <a:pt x="213329" y="506613"/>
                </a:cubicBezTo>
                <a:cubicBezTo>
                  <a:pt x="-78219" y="379061"/>
                  <a:pt x="-76563" y="92483"/>
                  <a:pt x="253085" y="29535"/>
                </a:cubicBezTo>
                <a:close/>
              </a:path>
            </a:pathLst>
          </a:custGeom>
          <a:noFill/>
          <a:ln w="38100">
            <a:solidFill>
              <a:srgbClr val="FF0000"/>
            </a:solidFill>
          </a:ln>
        </p:spPr>
        <p:txBody>
          <a:bodyPr vert="horz" lIns="72000" tIns="180000" rIns="180000" bIns="0" rtlCol="0" anchor="t">
            <a:noAutofit/>
          </a:bodyPr>
          <a:lstStyle/>
          <a:p>
            <a:pPr algn="r">
              <a:lnSpc>
                <a:spcPts val="4700"/>
              </a:lnSpc>
              <a:spcBef>
                <a:spcPct val="0"/>
              </a:spcBef>
            </a:pPr>
            <a:endParaRPr lang="en-US" sz="4500" dirty="0">
              <a:solidFill>
                <a:schemeClr val="bg1"/>
              </a:solidFill>
              <a:latin typeface="Rockwell" panose="02060603020205020403" pitchFamily="18" charset="0"/>
              <a:ea typeface="+mj-ea"/>
              <a:cs typeface="+mj-cs"/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F8D4C9FE-5436-4749-95AB-43FF4B7FA939}"/>
              </a:ext>
            </a:extLst>
          </p:cNvPr>
          <p:cNvCxnSpPr/>
          <p:nvPr/>
        </p:nvCxnSpPr>
        <p:spPr>
          <a:xfrm flipV="1">
            <a:off x="2693504" y="1063486"/>
            <a:ext cx="2967195" cy="327992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4A7D40DF-AB3A-4D55-A8D9-BAEF3E117FBA}"/>
              </a:ext>
            </a:extLst>
          </p:cNvPr>
          <p:cNvCxnSpPr>
            <a:cxnSpLocks/>
            <a:endCxn id="12" idx="0"/>
          </p:cNvCxnSpPr>
          <p:nvPr/>
        </p:nvCxnSpPr>
        <p:spPr>
          <a:xfrm>
            <a:off x="2746514" y="1454427"/>
            <a:ext cx="1566192" cy="729298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33D0D03F-1D11-409D-AC41-74AC25FFD656}"/>
              </a:ext>
            </a:extLst>
          </p:cNvPr>
          <p:cNvCxnSpPr>
            <a:cxnSpLocks/>
          </p:cNvCxnSpPr>
          <p:nvPr/>
        </p:nvCxnSpPr>
        <p:spPr>
          <a:xfrm flipV="1">
            <a:off x="2717079" y="1159737"/>
            <a:ext cx="5691425" cy="212079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3FEC4A7B-9F9E-464D-98D6-6A37C8EF9A59}"/>
              </a:ext>
            </a:extLst>
          </p:cNvPr>
          <p:cNvCxnSpPr>
            <a:cxnSpLocks/>
          </p:cNvCxnSpPr>
          <p:nvPr/>
        </p:nvCxnSpPr>
        <p:spPr>
          <a:xfrm>
            <a:off x="8880977" y="1063486"/>
            <a:ext cx="1171216" cy="370646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A78D0C67-3CBF-4129-9C94-FD9AF031B932}"/>
              </a:ext>
            </a:extLst>
          </p:cNvPr>
          <p:cNvSpPr/>
          <p:nvPr/>
        </p:nvSpPr>
        <p:spPr>
          <a:xfrm>
            <a:off x="10255500" y="3622186"/>
            <a:ext cx="1406259" cy="823023"/>
          </a:xfrm>
          <a:custGeom>
            <a:avLst/>
            <a:gdLst>
              <a:gd name="connsiteX0" fmla="*/ 1323587 w 1406259"/>
              <a:gd name="connsiteY0" fmla="*/ 134805 h 823023"/>
              <a:gd name="connsiteX1" fmla="*/ 419126 w 1406259"/>
              <a:gd name="connsiteY1" fmla="*/ 15536 h 823023"/>
              <a:gd name="connsiteX2" fmla="*/ 1683 w 1406259"/>
              <a:gd name="connsiteY2" fmla="*/ 442918 h 823023"/>
              <a:gd name="connsiteX3" fmla="*/ 558274 w 1406259"/>
              <a:gd name="connsiteY3" fmla="*/ 810666 h 823023"/>
              <a:gd name="connsiteX4" fmla="*/ 1333526 w 1406259"/>
              <a:gd name="connsiteY4" fmla="*/ 681457 h 823023"/>
              <a:gd name="connsiteX5" fmla="*/ 1373283 w 1406259"/>
              <a:gd name="connsiteY5" fmla="*/ 154684 h 823023"/>
              <a:gd name="connsiteX6" fmla="*/ 1373283 w 1406259"/>
              <a:gd name="connsiteY6" fmla="*/ 154684 h 823023"/>
              <a:gd name="connsiteX7" fmla="*/ 1393161 w 1406259"/>
              <a:gd name="connsiteY7" fmla="*/ 154684 h 823023"/>
              <a:gd name="connsiteX8" fmla="*/ 1393161 w 1406259"/>
              <a:gd name="connsiteY8" fmla="*/ 154684 h 823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06259" h="823023">
                <a:moveTo>
                  <a:pt x="1323587" y="134805"/>
                </a:moveTo>
                <a:cubicBezTo>
                  <a:pt x="981515" y="49494"/>
                  <a:pt x="639443" y="-35816"/>
                  <a:pt x="419126" y="15536"/>
                </a:cubicBezTo>
                <a:cubicBezTo>
                  <a:pt x="198809" y="66888"/>
                  <a:pt x="-21508" y="310396"/>
                  <a:pt x="1683" y="442918"/>
                </a:cubicBezTo>
                <a:cubicBezTo>
                  <a:pt x="24874" y="575440"/>
                  <a:pt x="336300" y="770910"/>
                  <a:pt x="558274" y="810666"/>
                </a:cubicBezTo>
                <a:cubicBezTo>
                  <a:pt x="780248" y="850422"/>
                  <a:pt x="1197691" y="790787"/>
                  <a:pt x="1333526" y="681457"/>
                </a:cubicBezTo>
                <a:cubicBezTo>
                  <a:pt x="1469361" y="572127"/>
                  <a:pt x="1373283" y="154684"/>
                  <a:pt x="1373283" y="154684"/>
                </a:cubicBezTo>
                <a:lnTo>
                  <a:pt x="1373283" y="154684"/>
                </a:lnTo>
                <a:lnTo>
                  <a:pt x="1393161" y="154684"/>
                </a:lnTo>
                <a:lnTo>
                  <a:pt x="1393161" y="154684"/>
                </a:lnTo>
              </a:path>
            </a:pathLst>
          </a:custGeom>
          <a:noFill/>
          <a:ln w="57150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39961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F0EE8A3-FFF4-46C4-8A72-BDCD8D3413B7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34</a:t>
            </a:fld>
            <a:endParaRPr lang="en-US" noProof="0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659367F-5883-4F32-B347-3B6CB849FB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017" y="143564"/>
            <a:ext cx="11339513" cy="750957"/>
          </a:xfrm>
        </p:spPr>
        <p:txBody>
          <a:bodyPr>
            <a:noAutofit/>
          </a:bodyPr>
          <a:lstStyle/>
          <a:p>
            <a:pPr lvl="0" algn="ctr"/>
            <a:r>
              <a:rPr lang="en-MY" sz="2400" b="1" dirty="0"/>
              <a:t>Regression ; </a:t>
            </a:r>
            <a:r>
              <a:rPr lang="en-US" sz="2400" b="1" dirty="0"/>
              <a:t>Analyze, Regression, Linear, Dependent Variable, Independent Variable(s)</a:t>
            </a:r>
            <a:endParaRPr lang="en-MY" sz="2400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B462D74-0B9B-4104-9FD5-A27E963263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088"/>
          <a:stretch/>
        </p:blipFill>
        <p:spPr>
          <a:xfrm>
            <a:off x="144000" y="964096"/>
            <a:ext cx="5113800" cy="53583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2FA249A-D99B-4884-AE84-9B6E4E3CC85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674" t="17246" r="29157" b="22899"/>
          <a:stretch/>
        </p:blipFill>
        <p:spPr>
          <a:xfrm>
            <a:off x="3170581" y="964096"/>
            <a:ext cx="5019261" cy="410486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5ABF758-B2A9-4DB4-ACED-8F12F33B4BC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359" t="24638" r="35842" b="22754"/>
          <a:stretch/>
        </p:blipFill>
        <p:spPr>
          <a:xfrm>
            <a:off x="8288181" y="519043"/>
            <a:ext cx="3589080" cy="290995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918A314-6CC5-4DA1-966B-3A1EFC6830A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4320" t="25652" r="34212" b="23624"/>
          <a:stretch/>
        </p:blipFill>
        <p:spPr>
          <a:xfrm>
            <a:off x="8189842" y="3595002"/>
            <a:ext cx="3858158" cy="3092521"/>
          </a:xfrm>
          <a:prstGeom prst="rect">
            <a:avLst/>
          </a:prstGeom>
        </p:spPr>
      </p:pic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46B931EF-1665-4645-982D-865B4F327BC6}"/>
              </a:ext>
            </a:extLst>
          </p:cNvPr>
          <p:cNvSpPr/>
          <p:nvPr/>
        </p:nvSpPr>
        <p:spPr>
          <a:xfrm>
            <a:off x="10166271" y="4313583"/>
            <a:ext cx="1780564" cy="1033669"/>
          </a:xfrm>
          <a:custGeom>
            <a:avLst/>
            <a:gdLst>
              <a:gd name="connsiteX0" fmla="*/ 1323587 w 1406259"/>
              <a:gd name="connsiteY0" fmla="*/ 134805 h 823023"/>
              <a:gd name="connsiteX1" fmla="*/ 419126 w 1406259"/>
              <a:gd name="connsiteY1" fmla="*/ 15536 h 823023"/>
              <a:gd name="connsiteX2" fmla="*/ 1683 w 1406259"/>
              <a:gd name="connsiteY2" fmla="*/ 442918 h 823023"/>
              <a:gd name="connsiteX3" fmla="*/ 558274 w 1406259"/>
              <a:gd name="connsiteY3" fmla="*/ 810666 h 823023"/>
              <a:gd name="connsiteX4" fmla="*/ 1333526 w 1406259"/>
              <a:gd name="connsiteY4" fmla="*/ 681457 h 823023"/>
              <a:gd name="connsiteX5" fmla="*/ 1373283 w 1406259"/>
              <a:gd name="connsiteY5" fmla="*/ 154684 h 823023"/>
              <a:gd name="connsiteX6" fmla="*/ 1373283 w 1406259"/>
              <a:gd name="connsiteY6" fmla="*/ 154684 h 823023"/>
              <a:gd name="connsiteX7" fmla="*/ 1393161 w 1406259"/>
              <a:gd name="connsiteY7" fmla="*/ 154684 h 823023"/>
              <a:gd name="connsiteX8" fmla="*/ 1393161 w 1406259"/>
              <a:gd name="connsiteY8" fmla="*/ 154684 h 823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06259" h="823023">
                <a:moveTo>
                  <a:pt x="1323587" y="134805"/>
                </a:moveTo>
                <a:cubicBezTo>
                  <a:pt x="981515" y="49494"/>
                  <a:pt x="639443" y="-35816"/>
                  <a:pt x="419126" y="15536"/>
                </a:cubicBezTo>
                <a:cubicBezTo>
                  <a:pt x="198809" y="66888"/>
                  <a:pt x="-21508" y="310396"/>
                  <a:pt x="1683" y="442918"/>
                </a:cubicBezTo>
                <a:cubicBezTo>
                  <a:pt x="24874" y="575440"/>
                  <a:pt x="336300" y="770910"/>
                  <a:pt x="558274" y="810666"/>
                </a:cubicBezTo>
                <a:cubicBezTo>
                  <a:pt x="780248" y="850422"/>
                  <a:pt x="1197691" y="790787"/>
                  <a:pt x="1333526" y="681457"/>
                </a:cubicBezTo>
                <a:cubicBezTo>
                  <a:pt x="1469361" y="572127"/>
                  <a:pt x="1373283" y="154684"/>
                  <a:pt x="1373283" y="154684"/>
                </a:cubicBezTo>
                <a:lnTo>
                  <a:pt x="1373283" y="154684"/>
                </a:lnTo>
                <a:lnTo>
                  <a:pt x="1393161" y="154684"/>
                </a:lnTo>
                <a:lnTo>
                  <a:pt x="1393161" y="154684"/>
                </a:lnTo>
              </a:path>
            </a:pathLst>
          </a:custGeom>
          <a:noFill/>
          <a:ln w="57150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3E1E3424-9C64-4183-8A0F-3E9AE2CAA25C}"/>
              </a:ext>
            </a:extLst>
          </p:cNvPr>
          <p:cNvSpPr/>
          <p:nvPr/>
        </p:nvSpPr>
        <p:spPr>
          <a:xfrm>
            <a:off x="8302157" y="5188226"/>
            <a:ext cx="1780564" cy="775252"/>
          </a:xfrm>
          <a:custGeom>
            <a:avLst/>
            <a:gdLst>
              <a:gd name="connsiteX0" fmla="*/ 1323587 w 1406259"/>
              <a:gd name="connsiteY0" fmla="*/ 134805 h 823023"/>
              <a:gd name="connsiteX1" fmla="*/ 419126 w 1406259"/>
              <a:gd name="connsiteY1" fmla="*/ 15536 h 823023"/>
              <a:gd name="connsiteX2" fmla="*/ 1683 w 1406259"/>
              <a:gd name="connsiteY2" fmla="*/ 442918 h 823023"/>
              <a:gd name="connsiteX3" fmla="*/ 558274 w 1406259"/>
              <a:gd name="connsiteY3" fmla="*/ 810666 h 823023"/>
              <a:gd name="connsiteX4" fmla="*/ 1333526 w 1406259"/>
              <a:gd name="connsiteY4" fmla="*/ 681457 h 823023"/>
              <a:gd name="connsiteX5" fmla="*/ 1373283 w 1406259"/>
              <a:gd name="connsiteY5" fmla="*/ 154684 h 823023"/>
              <a:gd name="connsiteX6" fmla="*/ 1373283 w 1406259"/>
              <a:gd name="connsiteY6" fmla="*/ 154684 h 823023"/>
              <a:gd name="connsiteX7" fmla="*/ 1393161 w 1406259"/>
              <a:gd name="connsiteY7" fmla="*/ 154684 h 823023"/>
              <a:gd name="connsiteX8" fmla="*/ 1393161 w 1406259"/>
              <a:gd name="connsiteY8" fmla="*/ 154684 h 823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06259" h="823023">
                <a:moveTo>
                  <a:pt x="1323587" y="134805"/>
                </a:moveTo>
                <a:cubicBezTo>
                  <a:pt x="981515" y="49494"/>
                  <a:pt x="639443" y="-35816"/>
                  <a:pt x="419126" y="15536"/>
                </a:cubicBezTo>
                <a:cubicBezTo>
                  <a:pt x="198809" y="66888"/>
                  <a:pt x="-21508" y="310396"/>
                  <a:pt x="1683" y="442918"/>
                </a:cubicBezTo>
                <a:cubicBezTo>
                  <a:pt x="24874" y="575440"/>
                  <a:pt x="336300" y="770910"/>
                  <a:pt x="558274" y="810666"/>
                </a:cubicBezTo>
                <a:cubicBezTo>
                  <a:pt x="780248" y="850422"/>
                  <a:pt x="1197691" y="790787"/>
                  <a:pt x="1333526" y="681457"/>
                </a:cubicBezTo>
                <a:cubicBezTo>
                  <a:pt x="1469361" y="572127"/>
                  <a:pt x="1373283" y="154684"/>
                  <a:pt x="1373283" y="154684"/>
                </a:cubicBezTo>
                <a:lnTo>
                  <a:pt x="1373283" y="154684"/>
                </a:lnTo>
                <a:lnTo>
                  <a:pt x="1393161" y="154684"/>
                </a:lnTo>
                <a:lnTo>
                  <a:pt x="1393161" y="154684"/>
                </a:lnTo>
              </a:path>
            </a:pathLst>
          </a:custGeom>
          <a:noFill/>
          <a:ln w="57150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E53DAB72-CF80-41D4-B37B-584440942C18}"/>
              </a:ext>
            </a:extLst>
          </p:cNvPr>
          <p:cNvSpPr/>
          <p:nvPr/>
        </p:nvSpPr>
        <p:spPr>
          <a:xfrm>
            <a:off x="8189842" y="616226"/>
            <a:ext cx="3382688" cy="1461052"/>
          </a:xfrm>
          <a:custGeom>
            <a:avLst/>
            <a:gdLst>
              <a:gd name="connsiteX0" fmla="*/ 1323587 w 1406259"/>
              <a:gd name="connsiteY0" fmla="*/ 134805 h 823023"/>
              <a:gd name="connsiteX1" fmla="*/ 419126 w 1406259"/>
              <a:gd name="connsiteY1" fmla="*/ 15536 h 823023"/>
              <a:gd name="connsiteX2" fmla="*/ 1683 w 1406259"/>
              <a:gd name="connsiteY2" fmla="*/ 442918 h 823023"/>
              <a:gd name="connsiteX3" fmla="*/ 558274 w 1406259"/>
              <a:gd name="connsiteY3" fmla="*/ 810666 h 823023"/>
              <a:gd name="connsiteX4" fmla="*/ 1333526 w 1406259"/>
              <a:gd name="connsiteY4" fmla="*/ 681457 h 823023"/>
              <a:gd name="connsiteX5" fmla="*/ 1373283 w 1406259"/>
              <a:gd name="connsiteY5" fmla="*/ 154684 h 823023"/>
              <a:gd name="connsiteX6" fmla="*/ 1373283 w 1406259"/>
              <a:gd name="connsiteY6" fmla="*/ 154684 h 823023"/>
              <a:gd name="connsiteX7" fmla="*/ 1393161 w 1406259"/>
              <a:gd name="connsiteY7" fmla="*/ 154684 h 823023"/>
              <a:gd name="connsiteX8" fmla="*/ 1393161 w 1406259"/>
              <a:gd name="connsiteY8" fmla="*/ 154684 h 823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06259" h="823023">
                <a:moveTo>
                  <a:pt x="1323587" y="134805"/>
                </a:moveTo>
                <a:cubicBezTo>
                  <a:pt x="981515" y="49494"/>
                  <a:pt x="639443" y="-35816"/>
                  <a:pt x="419126" y="15536"/>
                </a:cubicBezTo>
                <a:cubicBezTo>
                  <a:pt x="198809" y="66888"/>
                  <a:pt x="-21508" y="310396"/>
                  <a:pt x="1683" y="442918"/>
                </a:cubicBezTo>
                <a:cubicBezTo>
                  <a:pt x="24874" y="575440"/>
                  <a:pt x="336300" y="770910"/>
                  <a:pt x="558274" y="810666"/>
                </a:cubicBezTo>
                <a:cubicBezTo>
                  <a:pt x="780248" y="850422"/>
                  <a:pt x="1197691" y="790787"/>
                  <a:pt x="1333526" y="681457"/>
                </a:cubicBezTo>
                <a:cubicBezTo>
                  <a:pt x="1469361" y="572127"/>
                  <a:pt x="1373283" y="154684"/>
                  <a:pt x="1373283" y="154684"/>
                </a:cubicBezTo>
                <a:lnTo>
                  <a:pt x="1373283" y="154684"/>
                </a:lnTo>
                <a:lnTo>
                  <a:pt x="1393161" y="154684"/>
                </a:lnTo>
                <a:lnTo>
                  <a:pt x="1393161" y="154684"/>
                </a:lnTo>
              </a:path>
            </a:pathLst>
          </a:custGeom>
          <a:noFill/>
          <a:ln w="57150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8AA023B0-9252-4034-B31C-0153F38F32C5}"/>
              </a:ext>
            </a:extLst>
          </p:cNvPr>
          <p:cNvSpPr/>
          <p:nvPr/>
        </p:nvSpPr>
        <p:spPr>
          <a:xfrm>
            <a:off x="4800600" y="964095"/>
            <a:ext cx="2445026" cy="2385391"/>
          </a:xfrm>
          <a:custGeom>
            <a:avLst/>
            <a:gdLst>
              <a:gd name="connsiteX0" fmla="*/ 1323587 w 1406259"/>
              <a:gd name="connsiteY0" fmla="*/ 134805 h 823023"/>
              <a:gd name="connsiteX1" fmla="*/ 419126 w 1406259"/>
              <a:gd name="connsiteY1" fmla="*/ 15536 h 823023"/>
              <a:gd name="connsiteX2" fmla="*/ 1683 w 1406259"/>
              <a:gd name="connsiteY2" fmla="*/ 442918 h 823023"/>
              <a:gd name="connsiteX3" fmla="*/ 558274 w 1406259"/>
              <a:gd name="connsiteY3" fmla="*/ 810666 h 823023"/>
              <a:gd name="connsiteX4" fmla="*/ 1333526 w 1406259"/>
              <a:gd name="connsiteY4" fmla="*/ 681457 h 823023"/>
              <a:gd name="connsiteX5" fmla="*/ 1373283 w 1406259"/>
              <a:gd name="connsiteY5" fmla="*/ 154684 h 823023"/>
              <a:gd name="connsiteX6" fmla="*/ 1373283 w 1406259"/>
              <a:gd name="connsiteY6" fmla="*/ 154684 h 823023"/>
              <a:gd name="connsiteX7" fmla="*/ 1393161 w 1406259"/>
              <a:gd name="connsiteY7" fmla="*/ 154684 h 823023"/>
              <a:gd name="connsiteX8" fmla="*/ 1393161 w 1406259"/>
              <a:gd name="connsiteY8" fmla="*/ 154684 h 823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06259" h="823023">
                <a:moveTo>
                  <a:pt x="1323587" y="134805"/>
                </a:moveTo>
                <a:cubicBezTo>
                  <a:pt x="981515" y="49494"/>
                  <a:pt x="639443" y="-35816"/>
                  <a:pt x="419126" y="15536"/>
                </a:cubicBezTo>
                <a:cubicBezTo>
                  <a:pt x="198809" y="66888"/>
                  <a:pt x="-21508" y="310396"/>
                  <a:pt x="1683" y="442918"/>
                </a:cubicBezTo>
                <a:cubicBezTo>
                  <a:pt x="24874" y="575440"/>
                  <a:pt x="336300" y="770910"/>
                  <a:pt x="558274" y="810666"/>
                </a:cubicBezTo>
                <a:cubicBezTo>
                  <a:pt x="780248" y="850422"/>
                  <a:pt x="1197691" y="790787"/>
                  <a:pt x="1333526" y="681457"/>
                </a:cubicBezTo>
                <a:cubicBezTo>
                  <a:pt x="1469361" y="572127"/>
                  <a:pt x="1373283" y="154684"/>
                  <a:pt x="1373283" y="154684"/>
                </a:cubicBezTo>
                <a:lnTo>
                  <a:pt x="1373283" y="154684"/>
                </a:lnTo>
                <a:lnTo>
                  <a:pt x="1393161" y="154684"/>
                </a:lnTo>
                <a:lnTo>
                  <a:pt x="1393161" y="154684"/>
                </a:lnTo>
              </a:path>
            </a:pathLst>
          </a:custGeom>
          <a:noFill/>
          <a:ln w="57150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A51A3FF8-FB20-4454-9066-78C9FD754C76}"/>
              </a:ext>
            </a:extLst>
          </p:cNvPr>
          <p:cNvSpPr/>
          <p:nvPr/>
        </p:nvSpPr>
        <p:spPr>
          <a:xfrm>
            <a:off x="7245626" y="1223064"/>
            <a:ext cx="944216" cy="447261"/>
          </a:xfrm>
          <a:custGeom>
            <a:avLst/>
            <a:gdLst>
              <a:gd name="connsiteX0" fmla="*/ 253085 w 2358364"/>
              <a:gd name="connsiteY0" fmla="*/ 29535 h 777281"/>
              <a:gd name="connsiteX1" fmla="*/ 2191215 w 2358364"/>
              <a:gd name="connsiteY1" fmla="*/ 128926 h 777281"/>
              <a:gd name="connsiteX2" fmla="*/ 2032189 w 2358364"/>
              <a:gd name="connsiteY2" fmla="*/ 765030 h 777281"/>
              <a:gd name="connsiteX3" fmla="*/ 213329 w 2358364"/>
              <a:gd name="connsiteY3" fmla="*/ 506613 h 777281"/>
              <a:gd name="connsiteX4" fmla="*/ 253085 w 2358364"/>
              <a:gd name="connsiteY4" fmla="*/ 29535 h 777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58364" h="777281">
                <a:moveTo>
                  <a:pt x="253085" y="29535"/>
                </a:moveTo>
                <a:cubicBezTo>
                  <a:pt x="582733" y="-33413"/>
                  <a:pt x="1894698" y="6343"/>
                  <a:pt x="2191215" y="128926"/>
                </a:cubicBezTo>
                <a:cubicBezTo>
                  <a:pt x="2487732" y="251509"/>
                  <a:pt x="2361837" y="702082"/>
                  <a:pt x="2032189" y="765030"/>
                </a:cubicBezTo>
                <a:cubicBezTo>
                  <a:pt x="1702541" y="827978"/>
                  <a:pt x="504877" y="634165"/>
                  <a:pt x="213329" y="506613"/>
                </a:cubicBezTo>
                <a:cubicBezTo>
                  <a:pt x="-78219" y="379061"/>
                  <a:pt x="-76563" y="92483"/>
                  <a:pt x="253085" y="29535"/>
                </a:cubicBezTo>
                <a:close/>
              </a:path>
            </a:pathLst>
          </a:custGeom>
          <a:noFill/>
          <a:ln w="38100">
            <a:solidFill>
              <a:srgbClr val="FF0000"/>
            </a:solidFill>
          </a:ln>
        </p:spPr>
        <p:txBody>
          <a:bodyPr vert="horz" lIns="72000" tIns="180000" rIns="180000" bIns="0" rtlCol="0" anchor="t">
            <a:noAutofit/>
          </a:bodyPr>
          <a:lstStyle/>
          <a:p>
            <a:pPr algn="r">
              <a:lnSpc>
                <a:spcPts val="4700"/>
              </a:lnSpc>
              <a:spcBef>
                <a:spcPct val="0"/>
              </a:spcBef>
            </a:pPr>
            <a:endParaRPr lang="en-US" sz="4500" dirty="0">
              <a:solidFill>
                <a:schemeClr val="bg1"/>
              </a:solidFill>
              <a:latin typeface="Rockwell" panose="02060603020205020403" pitchFamily="18" charset="0"/>
              <a:ea typeface="+mj-ea"/>
              <a:cs typeface="+mj-cs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8047700F-E08C-4DEF-AE1A-647BEFD24561}"/>
              </a:ext>
            </a:extLst>
          </p:cNvPr>
          <p:cNvSpPr/>
          <p:nvPr/>
        </p:nvSpPr>
        <p:spPr>
          <a:xfrm>
            <a:off x="7308575" y="1673634"/>
            <a:ext cx="944216" cy="255659"/>
          </a:xfrm>
          <a:custGeom>
            <a:avLst/>
            <a:gdLst>
              <a:gd name="connsiteX0" fmla="*/ 253085 w 2358364"/>
              <a:gd name="connsiteY0" fmla="*/ 29535 h 777281"/>
              <a:gd name="connsiteX1" fmla="*/ 2191215 w 2358364"/>
              <a:gd name="connsiteY1" fmla="*/ 128926 h 777281"/>
              <a:gd name="connsiteX2" fmla="*/ 2032189 w 2358364"/>
              <a:gd name="connsiteY2" fmla="*/ 765030 h 777281"/>
              <a:gd name="connsiteX3" fmla="*/ 213329 w 2358364"/>
              <a:gd name="connsiteY3" fmla="*/ 506613 h 777281"/>
              <a:gd name="connsiteX4" fmla="*/ 253085 w 2358364"/>
              <a:gd name="connsiteY4" fmla="*/ 29535 h 777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58364" h="777281">
                <a:moveTo>
                  <a:pt x="253085" y="29535"/>
                </a:moveTo>
                <a:cubicBezTo>
                  <a:pt x="582733" y="-33413"/>
                  <a:pt x="1894698" y="6343"/>
                  <a:pt x="2191215" y="128926"/>
                </a:cubicBezTo>
                <a:cubicBezTo>
                  <a:pt x="2487732" y="251509"/>
                  <a:pt x="2361837" y="702082"/>
                  <a:pt x="2032189" y="765030"/>
                </a:cubicBezTo>
                <a:cubicBezTo>
                  <a:pt x="1702541" y="827978"/>
                  <a:pt x="504877" y="634165"/>
                  <a:pt x="213329" y="506613"/>
                </a:cubicBezTo>
                <a:cubicBezTo>
                  <a:pt x="-78219" y="379061"/>
                  <a:pt x="-76563" y="92483"/>
                  <a:pt x="253085" y="29535"/>
                </a:cubicBezTo>
                <a:close/>
              </a:path>
            </a:pathLst>
          </a:custGeom>
          <a:noFill/>
          <a:ln w="38100">
            <a:solidFill>
              <a:srgbClr val="FF0000"/>
            </a:solidFill>
          </a:ln>
        </p:spPr>
        <p:txBody>
          <a:bodyPr vert="horz" lIns="72000" tIns="180000" rIns="180000" bIns="0" rtlCol="0" anchor="t">
            <a:noAutofit/>
          </a:bodyPr>
          <a:lstStyle/>
          <a:p>
            <a:pPr algn="r">
              <a:lnSpc>
                <a:spcPts val="4700"/>
              </a:lnSpc>
              <a:spcBef>
                <a:spcPct val="0"/>
              </a:spcBef>
            </a:pPr>
            <a:endParaRPr lang="en-US" sz="4500" dirty="0">
              <a:solidFill>
                <a:schemeClr val="bg1"/>
              </a:solidFill>
              <a:latin typeface="Rockwell" panose="02060603020205020403" pitchFamily="18" charset="0"/>
              <a:ea typeface="+mj-ea"/>
              <a:cs typeface="+mj-cs"/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0494F3C6-A3D8-42BE-AA5D-3720AFF2FDAA}"/>
              </a:ext>
            </a:extLst>
          </p:cNvPr>
          <p:cNvCxnSpPr>
            <a:cxnSpLocks/>
          </p:cNvCxnSpPr>
          <p:nvPr/>
        </p:nvCxnSpPr>
        <p:spPr>
          <a:xfrm>
            <a:off x="7881732" y="1836326"/>
            <a:ext cx="944216" cy="3232631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7798C370-3F16-45EB-A82C-103686ECECC9}"/>
              </a:ext>
            </a:extLst>
          </p:cNvPr>
          <p:cNvCxnSpPr>
            <a:cxnSpLocks/>
          </p:cNvCxnSpPr>
          <p:nvPr/>
        </p:nvCxnSpPr>
        <p:spPr>
          <a:xfrm>
            <a:off x="7966646" y="1818833"/>
            <a:ext cx="2765527" cy="2520411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DA28F095-FEE3-4EF6-A4FF-4FBC78C5254C}"/>
              </a:ext>
            </a:extLst>
          </p:cNvPr>
          <p:cNvCxnSpPr>
            <a:cxnSpLocks/>
          </p:cNvCxnSpPr>
          <p:nvPr/>
        </p:nvCxnSpPr>
        <p:spPr>
          <a:xfrm flipV="1">
            <a:off x="7776846" y="1280286"/>
            <a:ext cx="790684" cy="187218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D3863787-1A93-4231-8DDA-C33765EEF796}"/>
              </a:ext>
            </a:extLst>
          </p:cNvPr>
          <p:cNvCxnSpPr>
            <a:cxnSpLocks/>
          </p:cNvCxnSpPr>
          <p:nvPr/>
        </p:nvCxnSpPr>
        <p:spPr>
          <a:xfrm>
            <a:off x="2421476" y="1756320"/>
            <a:ext cx="2836324" cy="40047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FD7AB85E-EE2E-41AB-B6F3-855433F99209}"/>
              </a:ext>
            </a:extLst>
          </p:cNvPr>
          <p:cNvSpPr/>
          <p:nvPr/>
        </p:nvSpPr>
        <p:spPr>
          <a:xfrm rot="20955752">
            <a:off x="250975" y="660836"/>
            <a:ext cx="3260200" cy="3649350"/>
          </a:xfrm>
          <a:custGeom>
            <a:avLst/>
            <a:gdLst>
              <a:gd name="connsiteX0" fmla="*/ 1125786 w 2837256"/>
              <a:gd name="connsiteY0" fmla="*/ 217108 h 3716393"/>
              <a:gd name="connsiteX1" fmla="*/ 2664 w 2837256"/>
              <a:gd name="connsiteY1" fmla="*/ 545099 h 3716393"/>
              <a:gd name="connsiteX2" fmla="*/ 1433899 w 2837256"/>
              <a:gd name="connsiteY2" fmla="*/ 3576534 h 3716393"/>
              <a:gd name="connsiteX3" fmla="*/ 2835316 w 2837256"/>
              <a:gd name="connsiteY3" fmla="*/ 2910612 h 3716393"/>
              <a:gd name="connsiteX4" fmla="*/ 1125786 w 2837256"/>
              <a:gd name="connsiteY4" fmla="*/ 217108 h 3716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37256" h="3716393">
                <a:moveTo>
                  <a:pt x="1125786" y="217108"/>
                </a:moveTo>
                <a:cubicBezTo>
                  <a:pt x="653677" y="-177144"/>
                  <a:pt x="-48688" y="-14805"/>
                  <a:pt x="2664" y="545099"/>
                </a:cubicBezTo>
                <a:cubicBezTo>
                  <a:pt x="54016" y="1105003"/>
                  <a:pt x="961790" y="3182282"/>
                  <a:pt x="1433899" y="3576534"/>
                </a:cubicBezTo>
                <a:cubicBezTo>
                  <a:pt x="1906008" y="3970786"/>
                  <a:pt x="2886668" y="3462234"/>
                  <a:pt x="2835316" y="2910612"/>
                </a:cubicBezTo>
                <a:cubicBezTo>
                  <a:pt x="2783964" y="2358990"/>
                  <a:pt x="1597895" y="611360"/>
                  <a:pt x="1125786" y="217108"/>
                </a:cubicBezTo>
                <a:close/>
              </a:path>
            </a:pathLst>
          </a:custGeom>
          <a:noFill/>
          <a:ln w="38100">
            <a:solidFill>
              <a:srgbClr val="FF0000"/>
            </a:solidFill>
          </a:ln>
        </p:spPr>
        <p:txBody>
          <a:bodyPr vert="horz" lIns="72000" tIns="180000" rIns="180000" bIns="0" rtlCol="0" anchor="t">
            <a:noAutofit/>
          </a:bodyPr>
          <a:lstStyle/>
          <a:p>
            <a:pPr algn="r">
              <a:lnSpc>
                <a:spcPts val="4700"/>
              </a:lnSpc>
              <a:spcBef>
                <a:spcPct val="0"/>
              </a:spcBef>
            </a:pPr>
            <a:endParaRPr lang="en-US" sz="4500">
              <a:solidFill>
                <a:schemeClr val="bg1"/>
              </a:solidFill>
              <a:latin typeface="Rockwell" panose="02060603020205020403" pitchFamily="18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3263159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AEDE913-A37C-47C9-9C87-ECA69DC2322E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35</a:t>
            </a:fld>
            <a:endParaRPr lang="en-US" noProof="0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CE97CF7A-6974-48D4-B4D1-4121B41793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8952965"/>
              </p:ext>
            </p:extLst>
          </p:nvPr>
        </p:nvGraphicFramePr>
        <p:xfrm>
          <a:off x="251548" y="101910"/>
          <a:ext cx="5036067" cy="2290192"/>
        </p:xfrm>
        <a:graphic>
          <a:graphicData uri="http://schemas.openxmlformats.org/drawingml/2006/table">
            <a:tbl>
              <a:tblPr>
                <a:tableStyleId>{8EC20E35-A176-4012-BC5E-935CFFF8708E}</a:tableStyleId>
              </a:tblPr>
              <a:tblGrid>
                <a:gridCol w="685444">
                  <a:extLst>
                    <a:ext uri="{9D8B030D-6E8A-4147-A177-3AD203B41FA5}">
                      <a16:colId xmlns:a16="http://schemas.microsoft.com/office/drawing/2014/main" val="4226276792"/>
                    </a:ext>
                  </a:extLst>
                </a:gridCol>
                <a:gridCol w="882884">
                  <a:extLst>
                    <a:ext uri="{9D8B030D-6E8A-4147-A177-3AD203B41FA5}">
                      <a16:colId xmlns:a16="http://schemas.microsoft.com/office/drawing/2014/main" val="3114496394"/>
                    </a:ext>
                  </a:extLst>
                </a:gridCol>
                <a:gridCol w="936341">
                  <a:extLst>
                    <a:ext uri="{9D8B030D-6E8A-4147-A177-3AD203B41FA5}">
                      <a16:colId xmlns:a16="http://schemas.microsoft.com/office/drawing/2014/main" val="4182749572"/>
                    </a:ext>
                  </a:extLst>
                </a:gridCol>
                <a:gridCol w="1265699">
                  <a:extLst>
                    <a:ext uri="{9D8B030D-6E8A-4147-A177-3AD203B41FA5}">
                      <a16:colId xmlns:a16="http://schemas.microsoft.com/office/drawing/2014/main" val="2197293320"/>
                    </a:ext>
                  </a:extLst>
                </a:gridCol>
                <a:gridCol w="1265699">
                  <a:extLst>
                    <a:ext uri="{9D8B030D-6E8A-4147-A177-3AD203B41FA5}">
                      <a16:colId xmlns:a16="http://schemas.microsoft.com/office/drawing/2014/main" val="3730225348"/>
                    </a:ext>
                  </a:extLst>
                </a:gridCol>
              </a:tblGrid>
              <a:tr h="0">
                <a:tc gridSpan="5">
                  <a:txBody>
                    <a:bodyPr/>
                    <a:lstStyle/>
                    <a:p>
                      <a:pPr marL="38100" marR="381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Model </a:t>
                      </a:r>
                      <a:r>
                        <a:rPr lang="en-US" sz="1600" dirty="0" err="1">
                          <a:effectLst/>
                        </a:rPr>
                        <a:t>Summary</a:t>
                      </a:r>
                      <a:r>
                        <a:rPr lang="en-US" sz="1600" baseline="30000" dirty="0" err="1">
                          <a:effectLst/>
                        </a:rPr>
                        <a:t>b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264379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38100" marR="381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Model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R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R Square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Adjusted R Square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Std. Error of the Estimate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474598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38100" marR="381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.844</a:t>
                      </a:r>
                      <a:r>
                        <a:rPr lang="en-US" sz="1600" baseline="30000">
                          <a:effectLst/>
                        </a:rPr>
                        <a:t>a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.712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.666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498.28999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6284189"/>
                  </a:ext>
                </a:extLst>
              </a:tr>
              <a:tr h="0">
                <a:tc gridSpan="5">
                  <a:txBody>
                    <a:bodyPr/>
                    <a:lstStyle/>
                    <a:p>
                      <a:pPr marL="38100" marR="381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a. Predictors: (Constant), lingkungan pekerjaan, kepatuhan terhadap peraturan, sistem managamen, total modal yang digunakan, jumlah jam kerja per minggu, kadar keberagamaan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1583968"/>
                  </a:ext>
                </a:extLst>
              </a:tr>
              <a:tr h="0">
                <a:tc gridSpan="5">
                  <a:txBody>
                    <a:bodyPr/>
                    <a:lstStyle/>
                    <a:p>
                      <a:pPr marL="38100" marR="381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b. Dependent Variable: </a:t>
                      </a:r>
                      <a:r>
                        <a:rPr lang="en-US" sz="1600" dirty="0" err="1">
                          <a:effectLst/>
                        </a:rPr>
                        <a:t>tingkat</a:t>
                      </a:r>
                      <a:r>
                        <a:rPr lang="en-US" sz="1600" dirty="0">
                          <a:effectLst/>
                        </a:rPr>
                        <a:t> </a:t>
                      </a:r>
                      <a:r>
                        <a:rPr lang="en-US" sz="1600" dirty="0" err="1">
                          <a:effectLst/>
                        </a:rPr>
                        <a:t>produksi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73732139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F1DC06C5-EDA6-4DBA-A6AD-31B45D7F785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8675772"/>
              </p:ext>
            </p:extLst>
          </p:nvPr>
        </p:nvGraphicFramePr>
        <p:xfrm>
          <a:off x="5446644" y="101910"/>
          <a:ext cx="6601357" cy="2381441"/>
        </p:xfrm>
        <a:graphic>
          <a:graphicData uri="http://schemas.openxmlformats.org/drawingml/2006/table">
            <a:tbl>
              <a:tblPr>
                <a:tableStyleId>{8EC20E35-A176-4012-BC5E-935CFFF8708E}</a:tableStyleId>
              </a:tblPr>
              <a:tblGrid>
                <a:gridCol w="943051">
                  <a:extLst>
                    <a:ext uri="{9D8B030D-6E8A-4147-A177-3AD203B41FA5}">
                      <a16:colId xmlns:a16="http://schemas.microsoft.com/office/drawing/2014/main" val="3249991531"/>
                    </a:ext>
                  </a:extLst>
                </a:gridCol>
                <a:gridCol w="943051">
                  <a:extLst>
                    <a:ext uri="{9D8B030D-6E8A-4147-A177-3AD203B41FA5}">
                      <a16:colId xmlns:a16="http://schemas.microsoft.com/office/drawing/2014/main" val="1665372308"/>
                    </a:ext>
                  </a:extLst>
                </a:gridCol>
                <a:gridCol w="943051">
                  <a:extLst>
                    <a:ext uri="{9D8B030D-6E8A-4147-A177-3AD203B41FA5}">
                      <a16:colId xmlns:a16="http://schemas.microsoft.com/office/drawing/2014/main" val="1538444943"/>
                    </a:ext>
                  </a:extLst>
                </a:gridCol>
                <a:gridCol w="943051">
                  <a:extLst>
                    <a:ext uri="{9D8B030D-6E8A-4147-A177-3AD203B41FA5}">
                      <a16:colId xmlns:a16="http://schemas.microsoft.com/office/drawing/2014/main" val="1090507483"/>
                    </a:ext>
                  </a:extLst>
                </a:gridCol>
                <a:gridCol w="943051">
                  <a:extLst>
                    <a:ext uri="{9D8B030D-6E8A-4147-A177-3AD203B41FA5}">
                      <a16:colId xmlns:a16="http://schemas.microsoft.com/office/drawing/2014/main" val="2047805506"/>
                    </a:ext>
                  </a:extLst>
                </a:gridCol>
                <a:gridCol w="943051">
                  <a:extLst>
                    <a:ext uri="{9D8B030D-6E8A-4147-A177-3AD203B41FA5}">
                      <a16:colId xmlns:a16="http://schemas.microsoft.com/office/drawing/2014/main" val="3092610280"/>
                    </a:ext>
                  </a:extLst>
                </a:gridCol>
                <a:gridCol w="943051">
                  <a:extLst>
                    <a:ext uri="{9D8B030D-6E8A-4147-A177-3AD203B41FA5}">
                      <a16:colId xmlns:a16="http://schemas.microsoft.com/office/drawing/2014/main" val="697934400"/>
                    </a:ext>
                  </a:extLst>
                </a:gridCol>
              </a:tblGrid>
              <a:tr h="0">
                <a:tc gridSpan="7">
                  <a:txBody>
                    <a:bodyPr/>
                    <a:lstStyle/>
                    <a:p>
                      <a:pPr marL="38100" marR="381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effectLst/>
                        </a:rPr>
                        <a:t>ANOVA</a:t>
                      </a:r>
                      <a:r>
                        <a:rPr lang="en-US" sz="1800" baseline="30000" dirty="0" err="1">
                          <a:effectLst/>
                        </a:rPr>
                        <a:t>a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8895173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 marL="38100" marR="381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Model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Sum of Squares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df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Mean Square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F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Sig.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56204848"/>
                  </a:ext>
                </a:extLst>
              </a:tr>
              <a:tr h="0">
                <a:tc rowSpan="3">
                  <a:txBody>
                    <a:bodyPr/>
                    <a:lstStyle/>
                    <a:p>
                      <a:pPr marL="38100" marR="381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Regression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22754902.823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6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3792483.804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15.274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.000</a:t>
                      </a:r>
                      <a:r>
                        <a:rPr lang="en-US" sz="1200" baseline="30000">
                          <a:effectLst/>
                        </a:rPr>
                        <a:t>b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77451058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Residual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9186838.004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37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248292.919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 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 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09093542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Total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31941740.827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43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 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 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 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31318446"/>
                  </a:ext>
                </a:extLst>
              </a:tr>
              <a:tr h="0">
                <a:tc gridSpan="7">
                  <a:txBody>
                    <a:bodyPr/>
                    <a:lstStyle/>
                    <a:p>
                      <a:pPr marL="38100" marR="381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a. Dependent Variable: tingkat produksi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87304333"/>
                  </a:ext>
                </a:extLst>
              </a:tr>
              <a:tr h="0">
                <a:tc gridSpan="7">
                  <a:txBody>
                    <a:bodyPr/>
                    <a:lstStyle/>
                    <a:p>
                      <a:pPr marL="38100" marR="381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b. Predictors: (Constant), </a:t>
                      </a:r>
                      <a:r>
                        <a:rPr lang="en-US" sz="1200" dirty="0" err="1">
                          <a:effectLst/>
                        </a:rPr>
                        <a:t>lingkungan</a:t>
                      </a:r>
                      <a:r>
                        <a:rPr lang="en-US" sz="1200" dirty="0">
                          <a:effectLst/>
                        </a:rPr>
                        <a:t> </a:t>
                      </a:r>
                      <a:r>
                        <a:rPr lang="en-US" sz="1200" dirty="0" err="1">
                          <a:effectLst/>
                        </a:rPr>
                        <a:t>pekerjaan</a:t>
                      </a:r>
                      <a:r>
                        <a:rPr lang="en-US" sz="1200" dirty="0">
                          <a:effectLst/>
                        </a:rPr>
                        <a:t>, </a:t>
                      </a:r>
                      <a:r>
                        <a:rPr lang="en-US" sz="1200" dirty="0" err="1">
                          <a:effectLst/>
                        </a:rPr>
                        <a:t>kepatuhan</a:t>
                      </a:r>
                      <a:r>
                        <a:rPr lang="en-US" sz="1200" dirty="0">
                          <a:effectLst/>
                        </a:rPr>
                        <a:t> </a:t>
                      </a:r>
                      <a:r>
                        <a:rPr lang="en-US" sz="1200" dirty="0" err="1">
                          <a:effectLst/>
                        </a:rPr>
                        <a:t>terhadap</a:t>
                      </a:r>
                      <a:r>
                        <a:rPr lang="en-US" sz="1200" dirty="0">
                          <a:effectLst/>
                        </a:rPr>
                        <a:t> </a:t>
                      </a:r>
                      <a:r>
                        <a:rPr lang="en-US" sz="1200" dirty="0" err="1">
                          <a:effectLst/>
                        </a:rPr>
                        <a:t>peraturan</a:t>
                      </a:r>
                      <a:r>
                        <a:rPr lang="en-US" sz="1200" dirty="0">
                          <a:effectLst/>
                        </a:rPr>
                        <a:t>, </a:t>
                      </a:r>
                      <a:r>
                        <a:rPr lang="en-US" sz="1200" dirty="0" err="1">
                          <a:effectLst/>
                        </a:rPr>
                        <a:t>sistem</a:t>
                      </a:r>
                      <a:r>
                        <a:rPr lang="en-US" sz="1200" dirty="0">
                          <a:effectLst/>
                        </a:rPr>
                        <a:t> </a:t>
                      </a:r>
                      <a:r>
                        <a:rPr lang="en-US" sz="1200" dirty="0" err="1">
                          <a:effectLst/>
                        </a:rPr>
                        <a:t>managamen</a:t>
                      </a:r>
                      <a:r>
                        <a:rPr lang="en-US" sz="1200" dirty="0">
                          <a:effectLst/>
                        </a:rPr>
                        <a:t>, total modal yang </a:t>
                      </a:r>
                      <a:r>
                        <a:rPr lang="en-US" sz="1200" dirty="0" err="1">
                          <a:effectLst/>
                        </a:rPr>
                        <a:t>digunakan</a:t>
                      </a:r>
                      <a:r>
                        <a:rPr lang="en-US" sz="1200" dirty="0">
                          <a:effectLst/>
                        </a:rPr>
                        <a:t>, </a:t>
                      </a:r>
                      <a:r>
                        <a:rPr lang="en-US" sz="1200" dirty="0" err="1">
                          <a:effectLst/>
                        </a:rPr>
                        <a:t>jumlah</a:t>
                      </a:r>
                      <a:r>
                        <a:rPr lang="en-US" sz="1200" dirty="0">
                          <a:effectLst/>
                        </a:rPr>
                        <a:t> jam </a:t>
                      </a:r>
                      <a:r>
                        <a:rPr lang="en-US" sz="1200" dirty="0" err="1">
                          <a:effectLst/>
                        </a:rPr>
                        <a:t>kerja</a:t>
                      </a:r>
                      <a:r>
                        <a:rPr lang="en-US" sz="1200" dirty="0">
                          <a:effectLst/>
                        </a:rPr>
                        <a:t> per </a:t>
                      </a:r>
                      <a:r>
                        <a:rPr lang="en-US" sz="1200" dirty="0" err="1">
                          <a:effectLst/>
                        </a:rPr>
                        <a:t>minggu</a:t>
                      </a:r>
                      <a:r>
                        <a:rPr lang="en-US" sz="1200" dirty="0">
                          <a:effectLst/>
                        </a:rPr>
                        <a:t>, </a:t>
                      </a:r>
                      <a:r>
                        <a:rPr lang="en-US" sz="1200" dirty="0" err="1">
                          <a:effectLst/>
                        </a:rPr>
                        <a:t>kadar</a:t>
                      </a:r>
                      <a:r>
                        <a:rPr lang="en-US" sz="1200" dirty="0">
                          <a:effectLst/>
                        </a:rPr>
                        <a:t> </a:t>
                      </a:r>
                      <a:r>
                        <a:rPr lang="en-US" sz="1200" dirty="0" err="1">
                          <a:effectLst/>
                        </a:rPr>
                        <a:t>keberagamaan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9605196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96D4DEDA-5BAE-4952-B722-1203D052AB8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3455004"/>
              </p:ext>
            </p:extLst>
          </p:nvPr>
        </p:nvGraphicFramePr>
        <p:xfrm>
          <a:off x="400633" y="2494726"/>
          <a:ext cx="11347418" cy="4297754"/>
        </p:xfrm>
        <a:graphic>
          <a:graphicData uri="http://schemas.openxmlformats.org/drawingml/2006/table">
            <a:tbl>
              <a:tblPr>
                <a:tableStyleId>{8EC20E35-A176-4012-BC5E-935CFFF8708E}</a:tableStyleId>
              </a:tblPr>
              <a:tblGrid>
                <a:gridCol w="2476775">
                  <a:extLst>
                    <a:ext uri="{9D8B030D-6E8A-4147-A177-3AD203B41FA5}">
                      <a16:colId xmlns:a16="http://schemas.microsoft.com/office/drawing/2014/main" val="1704591487"/>
                    </a:ext>
                  </a:extLst>
                </a:gridCol>
                <a:gridCol w="2476775">
                  <a:extLst>
                    <a:ext uri="{9D8B030D-6E8A-4147-A177-3AD203B41FA5}">
                      <a16:colId xmlns:a16="http://schemas.microsoft.com/office/drawing/2014/main" val="2127690702"/>
                    </a:ext>
                  </a:extLst>
                </a:gridCol>
                <a:gridCol w="1347198">
                  <a:extLst>
                    <a:ext uri="{9D8B030D-6E8A-4147-A177-3AD203B41FA5}">
                      <a16:colId xmlns:a16="http://schemas.microsoft.com/office/drawing/2014/main" val="861721643"/>
                    </a:ext>
                  </a:extLst>
                </a:gridCol>
                <a:gridCol w="1485862">
                  <a:extLst>
                    <a:ext uri="{9D8B030D-6E8A-4147-A177-3AD203B41FA5}">
                      <a16:colId xmlns:a16="http://schemas.microsoft.com/office/drawing/2014/main" val="3773442498"/>
                    </a:ext>
                  </a:extLst>
                </a:gridCol>
                <a:gridCol w="1485862">
                  <a:extLst>
                    <a:ext uri="{9D8B030D-6E8A-4147-A177-3AD203B41FA5}">
                      <a16:colId xmlns:a16="http://schemas.microsoft.com/office/drawing/2014/main" val="747566992"/>
                    </a:ext>
                  </a:extLst>
                </a:gridCol>
                <a:gridCol w="1037473">
                  <a:extLst>
                    <a:ext uri="{9D8B030D-6E8A-4147-A177-3AD203B41FA5}">
                      <a16:colId xmlns:a16="http://schemas.microsoft.com/office/drawing/2014/main" val="3000615291"/>
                    </a:ext>
                  </a:extLst>
                </a:gridCol>
                <a:gridCol w="1037473">
                  <a:extLst>
                    <a:ext uri="{9D8B030D-6E8A-4147-A177-3AD203B41FA5}">
                      <a16:colId xmlns:a16="http://schemas.microsoft.com/office/drawing/2014/main" val="1676915375"/>
                    </a:ext>
                  </a:extLst>
                </a:gridCol>
              </a:tblGrid>
              <a:tr h="205225">
                <a:tc gridSpan="7">
                  <a:txBody>
                    <a:bodyPr/>
                    <a:lstStyle/>
                    <a:p>
                      <a:pPr marL="38100" marR="381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effectLst/>
                        </a:rPr>
                        <a:t>Coefficients</a:t>
                      </a:r>
                      <a:r>
                        <a:rPr lang="en-US" sz="1400" baseline="30000" dirty="0" err="1">
                          <a:effectLst/>
                        </a:rPr>
                        <a:t>a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485" marR="6048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5648213"/>
                  </a:ext>
                </a:extLst>
              </a:tr>
              <a:tr h="804810">
                <a:tc rowSpan="2" gridSpan="2">
                  <a:txBody>
                    <a:bodyPr/>
                    <a:lstStyle/>
                    <a:p>
                      <a:pPr marL="38100" marR="381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Model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485" marR="6048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38100" marR="381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Unstandardized Coefficients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485" marR="6048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Standardized Coefficients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485" marR="6048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38100" marR="381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t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485" marR="6048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38100" marR="381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Sig.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485" marR="6048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81887715"/>
                  </a:ext>
                </a:extLst>
              </a:tr>
              <a:tr h="263705"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B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485" marR="6048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Std. Error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485" marR="6048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Beta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485" marR="6048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9773458"/>
                  </a:ext>
                </a:extLst>
              </a:tr>
              <a:tr h="263705">
                <a:tc rowSpan="7">
                  <a:txBody>
                    <a:bodyPr/>
                    <a:lstStyle/>
                    <a:p>
                      <a:pPr marL="38100" marR="381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485" marR="6048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(Constant)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485" marR="6048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154.046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485" marR="6048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1668.836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485" marR="6048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485" marR="6048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.092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485" marR="6048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.927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485" marR="6048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71929801"/>
                  </a:ext>
                </a:extLst>
              </a:tr>
              <a:tr h="39898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total modal yang digunakan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485" marR="6048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111.091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485" marR="6048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35.269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485" marR="6048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.342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485" marR="6048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3.150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485" marR="6048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.003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485" marR="6048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1736667"/>
                  </a:ext>
                </a:extLst>
              </a:tr>
              <a:tr h="39898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jumlah jam kerja per minggu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485" marR="6048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-2.972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485" marR="6048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5.227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485" marR="6048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-.068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485" marR="6048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-.569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485" marR="6048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.573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485" marR="6048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18342537"/>
                  </a:ext>
                </a:extLst>
              </a:tr>
              <a:tr h="39898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effectLst/>
                        </a:rPr>
                        <a:t>sistem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managamen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485" marR="6048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259.356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485" marR="6048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135.260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485" marR="6048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.234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485" marR="6048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1.917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485" marR="6048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.063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485" marR="6048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36922036"/>
                  </a:ext>
                </a:extLst>
              </a:tr>
              <a:tr h="39898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effectLst/>
                        </a:rPr>
                        <a:t>kepatuhan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terhadap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peraturan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485" marR="6048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10.843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485" marR="6048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6.446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485" marR="6048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.186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485" marR="6048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1.682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485" marR="6048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.101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485" marR="6048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65936305"/>
                  </a:ext>
                </a:extLst>
              </a:tr>
              <a:tr h="39898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effectLst/>
                        </a:rPr>
                        <a:t>kadar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keberagamaan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485" marR="6048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62.318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485" marR="6048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14.343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485" marR="6048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.586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485" marR="6048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4.345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485" marR="6048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.000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485" marR="6048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5093934"/>
                  </a:ext>
                </a:extLst>
              </a:tr>
              <a:tr h="53425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effectLst/>
                        </a:rPr>
                        <a:t>lingkungan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pekerjaan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485" marR="6048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-158.558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485" marR="6048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69.422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485" marR="6048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-.237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485" marR="6048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-2.284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485" marR="6048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.028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485" marR="6048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86383090"/>
                  </a:ext>
                </a:extLst>
              </a:tr>
              <a:tr h="205225">
                <a:tc gridSpan="7">
                  <a:txBody>
                    <a:bodyPr/>
                    <a:lstStyle/>
                    <a:p>
                      <a:pPr marL="38100" marR="381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a. Dependent Variable: </a:t>
                      </a:r>
                      <a:r>
                        <a:rPr lang="en-US" sz="1400" dirty="0" err="1">
                          <a:effectLst/>
                        </a:rPr>
                        <a:t>tingkat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produksi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485" marR="6048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4797739"/>
                  </a:ext>
                </a:extLst>
              </a:tr>
            </a:tbl>
          </a:graphicData>
        </a:graphic>
      </p:graphicFrame>
      <p:sp>
        <p:nvSpPr>
          <p:cNvPr id="7" name="Freeform: Shape 6">
            <a:extLst>
              <a:ext uri="{FF2B5EF4-FFF2-40B4-BE49-F238E27FC236}">
                <a16:creationId xmlns:a16="http://schemas.microsoft.com/office/drawing/2014/main" id="{68AE047B-E7EA-435B-A724-9DDF7A3F793A}"/>
              </a:ext>
            </a:extLst>
          </p:cNvPr>
          <p:cNvSpPr/>
          <p:nvPr/>
        </p:nvSpPr>
        <p:spPr>
          <a:xfrm>
            <a:off x="1848679" y="799745"/>
            <a:ext cx="1103244" cy="447261"/>
          </a:xfrm>
          <a:custGeom>
            <a:avLst/>
            <a:gdLst>
              <a:gd name="connsiteX0" fmla="*/ 253085 w 2358364"/>
              <a:gd name="connsiteY0" fmla="*/ 29535 h 777281"/>
              <a:gd name="connsiteX1" fmla="*/ 2191215 w 2358364"/>
              <a:gd name="connsiteY1" fmla="*/ 128926 h 777281"/>
              <a:gd name="connsiteX2" fmla="*/ 2032189 w 2358364"/>
              <a:gd name="connsiteY2" fmla="*/ 765030 h 777281"/>
              <a:gd name="connsiteX3" fmla="*/ 213329 w 2358364"/>
              <a:gd name="connsiteY3" fmla="*/ 506613 h 777281"/>
              <a:gd name="connsiteX4" fmla="*/ 253085 w 2358364"/>
              <a:gd name="connsiteY4" fmla="*/ 29535 h 777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58364" h="777281">
                <a:moveTo>
                  <a:pt x="253085" y="29535"/>
                </a:moveTo>
                <a:cubicBezTo>
                  <a:pt x="582733" y="-33413"/>
                  <a:pt x="1894698" y="6343"/>
                  <a:pt x="2191215" y="128926"/>
                </a:cubicBezTo>
                <a:cubicBezTo>
                  <a:pt x="2487732" y="251509"/>
                  <a:pt x="2361837" y="702082"/>
                  <a:pt x="2032189" y="765030"/>
                </a:cubicBezTo>
                <a:cubicBezTo>
                  <a:pt x="1702541" y="827978"/>
                  <a:pt x="504877" y="634165"/>
                  <a:pt x="213329" y="506613"/>
                </a:cubicBezTo>
                <a:cubicBezTo>
                  <a:pt x="-78219" y="379061"/>
                  <a:pt x="-76563" y="92483"/>
                  <a:pt x="253085" y="29535"/>
                </a:cubicBezTo>
                <a:close/>
              </a:path>
            </a:pathLst>
          </a:custGeom>
          <a:noFill/>
          <a:ln w="38100">
            <a:solidFill>
              <a:srgbClr val="FF0000"/>
            </a:solidFill>
          </a:ln>
        </p:spPr>
        <p:txBody>
          <a:bodyPr vert="horz" lIns="72000" tIns="180000" rIns="180000" bIns="0" rtlCol="0" anchor="t">
            <a:noAutofit/>
          </a:bodyPr>
          <a:lstStyle/>
          <a:p>
            <a:pPr algn="r">
              <a:lnSpc>
                <a:spcPts val="4700"/>
              </a:lnSpc>
              <a:spcBef>
                <a:spcPct val="0"/>
              </a:spcBef>
            </a:pPr>
            <a:endParaRPr lang="en-US" sz="4500" dirty="0">
              <a:solidFill>
                <a:schemeClr val="bg1"/>
              </a:solidFill>
              <a:latin typeface="Rockwell" panose="02060603020205020403" pitchFamily="18" charset="0"/>
              <a:ea typeface="+mj-ea"/>
              <a:cs typeface="+mj-cs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2C9957C9-D362-449A-BEB8-8AC9E1C339F0}"/>
              </a:ext>
            </a:extLst>
          </p:cNvPr>
          <p:cNvSpPr/>
          <p:nvPr/>
        </p:nvSpPr>
        <p:spPr>
          <a:xfrm>
            <a:off x="11088756" y="653971"/>
            <a:ext cx="1103244" cy="447261"/>
          </a:xfrm>
          <a:custGeom>
            <a:avLst/>
            <a:gdLst>
              <a:gd name="connsiteX0" fmla="*/ 253085 w 2358364"/>
              <a:gd name="connsiteY0" fmla="*/ 29535 h 777281"/>
              <a:gd name="connsiteX1" fmla="*/ 2191215 w 2358364"/>
              <a:gd name="connsiteY1" fmla="*/ 128926 h 777281"/>
              <a:gd name="connsiteX2" fmla="*/ 2032189 w 2358364"/>
              <a:gd name="connsiteY2" fmla="*/ 765030 h 777281"/>
              <a:gd name="connsiteX3" fmla="*/ 213329 w 2358364"/>
              <a:gd name="connsiteY3" fmla="*/ 506613 h 777281"/>
              <a:gd name="connsiteX4" fmla="*/ 253085 w 2358364"/>
              <a:gd name="connsiteY4" fmla="*/ 29535 h 777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58364" h="777281">
                <a:moveTo>
                  <a:pt x="253085" y="29535"/>
                </a:moveTo>
                <a:cubicBezTo>
                  <a:pt x="582733" y="-33413"/>
                  <a:pt x="1894698" y="6343"/>
                  <a:pt x="2191215" y="128926"/>
                </a:cubicBezTo>
                <a:cubicBezTo>
                  <a:pt x="2487732" y="251509"/>
                  <a:pt x="2361837" y="702082"/>
                  <a:pt x="2032189" y="765030"/>
                </a:cubicBezTo>
                <a:cubicBezTo>
                  <a:pt x="1702541" y="827978"/>
                  <a:pt x="504877" y="634165"/>
                  <a:pt x="213329" y="506613"/>
                </a:cubicBezTo>
                <a:cubicBezTo>
                  <a:pt x="-78219" y="379061"/>
                  <a:pt x="-76563" y="92483"/>
                  <a:pt x="253085" y="29535"/>
                </a:cubicBezTo>
                <a:close/>
              </a:path>
            </a:pathLst>
          </a:custGeom>
          <a:noFill/>
          <a:ln w="38100">
            <a:solidFill>
              <a:srgbClr val="FF0000"/>
            </a:solidFill>
          </a:ln>
        </p:spPr>
        <p:txBody>
          <a:bodyPr vert="horz" lIns="72000" tIns="180000" rIns="180000" bIns="0" rtlCol="0" anchor="t">
            <a:noAutofit/>
          </a:bodyPr>
          <a:lstStyle/>
          <a:p>
            <a:pPr algn="r">
              <a:lnSpc>
                <a:spcPts val="4700"/>
              </a:lnSpc>
              <a:spcBef>
                <a:spcPct val="0"/>
              </a:spcBef>
            </a:pPr>
            <a:endParaRPr lang="en-US" sz="4500" dirty="0">
              <a:solidFill>
                <a:schemeClr val="bg1"/>
              </a:solidFill>
              <a:latin typeface="Rockwell" panose="02060603020205020403" pitchFamily="18" charset="0"/>
              <a:ea typeface="+mj-ea"/>
              <a:cs typeface="+mj-cs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2910F44C-85FF-40D0-9907-F936DB2B368D}"/>
              </a:ext>
            </a:extLst>
          </p:cNvPr>
          <p:cNvSpPr/>
          <p:nvPr/>
        </p:nvSpPr>
        <p:spPr>
          <a:xfrm>
            <a:off x="10813776" y="3498574"/>
            <a:ext cx="1234224" cy="3061252"/>
          </a:xfrm>
          <a:custGeom>
            <a:avLst/>
            <a:gdLst>
              <a:gd name="connsiteX0" fmla="*/ 253085 w 2358364"/>
              <a:gd name="connsiteY0" fmla="*/ 29535 h 777281"/>
              <a:gd name="connsiteX1" fmla="*/ 2191215 w 2358364"/>
              <a:gd name="connsiteY1" fmla="*/ 128926 h 777281"/>
              <a:gd name="connsiteX2" fmla="*/ 2032189 w 2358364"/>
              <a:gd name="connsiteY2" fmla="*/ 765030 h 777281"/>
              <a:gd name="connsiteX3" fmla="*/ 213329 w 2358364"/>
              <a:gd name="connsiteY3" fmla="*/ 506613 h 777281"/>
              <a:gd name="connsiteX4" fmla="*/ 253085 w 2358364"/>
              <a:gd name="connsiteY4" fmla="*/ 29535 h 777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58364" h="777281">
                <a:moveTo>
                  <a:pt x="253085" y="29535"/>
                </a:moveTo>
                <a:cubicBezTo>
                  <a:pt x="582733" y="-33413"/>
                  <a:pt x="1894698" y="6343"/>
                  <a:pt x="2191215" y="128926"/>
                </a:cubicBezTo>
                <a:cubicBezTo>
                  <a:pt x="2487732" y="251509"/>
                  <a:pt x="2361837" y="702082"/>
                  <a:pt x="2032189" y="765030"/>
                </a:cubicBezTo>
                <a:cubicBezTo>
                  <a:pt x="1702541" y="827978"/>
                  <a:pt x="504877" y="634165"/>
                  <a:pt x="213329" y="506613"/>
                </a:cubicBezTo>
                <a:cubicBezTo>
                  <a:pt x="-78219" y="379061"/>
                  <a:pt x="-76563" y="92483"/>
                  <a:pt x="253085" y="29535"/>
                </a:cubicBezTo>
                <a:close/>
              </a:path>
            </a:pathLst>
          </a:custGeom>
          <a:noFill/>
          <a:ln w="38100">
            <a:solidFill>
              <a:srgbClr val="FF0000"/>
            </a:solidFill>
          </a:ln>
        </p:spPr>
        <p:txBody>
          <a:bodyPr vert="horz" lIns="72000" tIns="180000" rIns="180000" bIns="0" rtlCol="0" anchor="t">
            <a:noAutofit/>
          </a:bodyPr>
          <a:lstStyle/>
          <a:p>
            <a:pPr algn="r">
              <a:lnSpc>
                <a:spcPts val="4700"/>
              </a:lnSpc>
              <a:spcBef>
                <a:spcPct val="0"/>
              </a:spcBef>
            </a:pPr>
            <a:endParaRPr lang="en-US" sz="4500" dirty="0">
              <a:solidFill>
                <a:schemeClr val="bg1"/>
              </a:solidFill>
              <a:latin typeface="Rockwell" panose="02060603020205020403" pitchFamily="18" charset="0"/>
              <a:ea typeface="+mj-ea"/>
              <a:cs typeface="+mj-cs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76FCBB18-9917-4780-8ECA-223ED42F01B1}"/>
              </a:ext>
            </a:extLst>
          </p:cNvPr>
          <p:cNvSpPr/>
          <p:nvPr/>
        </p:nvSpPr>
        <p:spPr>
          <a:xfrm>
            <a:off x="5287615" y="3429000"/>
            <a:ext cx="1689655" cy="3130826"/>
          </a:xfrm>
          <a:custGeom>
            <a:avLst/>
            <a:gdLst>
              <a:gd name="connsiteX0" fmla="*/ 253085 w 2358364"/>
              <a:gd name="connsiteY0" fmla="*/ 29535 h 777281"/>
              <a:gd name="connsiteX1" fmla="*/ 2191215 w 2358364"/>
              <a:gd name="connsiteY1" fmla="*/ 128926 h 777281"/>
              <a:gd name="connsiteX2" fmla="*/ 2032189 w 2358364"/>
              <a:gd name="connsiteY2" fmla="*/ 765030 h 777281"/>
              <a:gd name="connsiteX3" fmla="*/ 213329 w 2358364"/>
              <a:gd name="connsiteY3" fmla="*/ 506613 h 777281"/>
              <a:gd name="connsiteX4" fmla="*/ 253085 w 2358364"/>
              <a:gd name="connsiteY4" fmla="*/ 29535 h 777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58364" h="777281">
                <a:moveTo>
                  <a:pt x="253085" y="29535"/>
                </a:moveTo>
                <a:cubicBezTo>
                  <a:pt x="582733" y="-33413"/>
                  <a:pt x="1894698" y="6343"/>
                  <a:pt x="2191215" y="128926"/>
                </a:cubicBezTo>
                <a:cubicBezTo>
                  <a:pt x="2487732" y="251509"/>
                  <a:pt x="2361837" y="702082"/>
                  <a:pt x="2032189" y="765030"/>
                </a:cubicBezTo>
                <a:cubicBezTo>
                  <a:pt x="1702541" y="827978"/>
                  <a:pt x="504877" y="634165"/>
                  <a:pt x="213329" y="506613"/>
                </a:cubicBezTo>
                <a:cubicBezTo>
                  <a:pt x="-78219" y="379061"/>
                  <a:pt x="-76563" y="92483"/>
                  <a:pt x="253085" y="29535"/>
                </a:cubicBezTo>
                <a:close/>
              </a:path>
            </a:pathLst>
          </a:custGeom>
          <a:noFill/>
          <a:ln w="38100">
            <a:solidFill>
              <a:srgbClr val="FF0000"/>
            </a:solidFill>
          </a:ln>
        </p:spPr>
        <p:txBody>
          <a:bodyPr vert="horz" lIns="72000" tIns="180000" rIns="180000" bIns="0" rtlCol="0" anchor="t">
            <a:noAutofit/>
          </a:bodyPr>
          <a:lstStyle/>
          <a:p>
            <a:pPr algn="r">
              <a:lnSpc>
                <a:spcPts val="4700"/>
              </a:lnSpc>
              <a:spcBef>
                <a:spcPct val="0"/>
              </a:spcBef>
            </a:pPr>
            <a:endParaRPr lang="en-US" sz="4500" dirty="0">
              <a:solidFill>
                <a:schemeClr val="bg1"/>
              </a:solidFill>
              <a:latin typeface="Rockwell" panose="02060603020205020403" pitchFamily="18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08003083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BDEBEAD-38C7-4463-97C2-95729F3DF378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36</a:t>
            </a:fld>
            <a:endParaRPr lang="en-US" noProof="0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85FDF3CC-7F93-4C66-A363-1A13AC9147C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4510420"/>
              </p:ext>
            </p:extLst>
          </p:nvPr>
        </p:nvGraphicFramePr>
        <p:xfrm>
          <a:off x="173382" y="128212"/>
          <a:ext cx="11874618" cy="3905317"/>
        </p:xfrm>
        <a:graphic>
          <a:graphicData uri="http://schemas.openxmlformats.org/drawingml/2006/table">
            <a:tbl>
              <a:tblPr>
                <a:tableStyleId>{8EC20E35-A176-4012-BC5E-935CFFF8708E}</a:tableStyleId>
              </a:tblPr>
              <a:tblGrid>
                <a:gridCol w="1319402">
                  <a:extLst>
                    <a:ext uri="{9D8B030D-6E8A-4147-A177-3AD203B41FA5}">
                      <a16:colId xmlns:a16="http://schemas.microsoft.com/office/drawing/2014/main" val="3953156307"/>
                    </a:ext>
                  </a:extLst>
                </a:gridCol>
                <a:gridCol w="1319402">
                  <a:extLst>
                    <a:ext uri="{9D8B030D-6E8A-4147-A177-3AD203B41FA5}">
                      <a16:colId xmlns:a16="http://schemas.microsoft.com/office/drawing/2014/main" val="535520362"/>
                    </a:ext>
                  </a:extLst>
                </a:gridCol>
                <a:gridCol w="1319402">
                  <a:extLst>
                    <a:ext uri="{9D8B030D-6E8A-4147-A177-3AD203B41FA5}">
                      <a16:colId xmlns:a16="http://schemas.microsoft.com/office/drawing/2014/main" val="2748040753"/>
                    </a:ext>
                  </a:extLst>
                </a:gridCol>
                <a:gridCol w="1319402">
                  <a:extLst>
                    <a:ext uri="{9D8B030D-6E8A-4147-A177-3AD203B41FA5}">
                      <a16:colId xmlns:a16="http://schemas.microsoft.com/office/drawing/2014/main" val="4074678268"/>
                    </a:ext>
                  </a:extLst>
                </a:gridCol>
                <a:gridCol w="1319402">
                  <a:extLst>
                    <a:ext uri="{9D8B030D-6E8A-4147-A177-3AD203B41FA5}">
                      <a16:colId xmlns:a16="http://schemas.microsoft.com/office/drawing/2014/main" val="360458702"/>
                    </a:ext>
                  </a:extLst>
                </a:gridCol>
                <a:gridCol w="1319402">
                  <a:extLst>
                    <a:ext uri="{9D8B030D-6E8A-4147-A177-3AD203B41FA5}">
                      <a16:colId xmlns:a16="http://schemas.microsoft.com/office/drawing/2014/main" val="1875241420"/>
                    </a:ext>
                  </a:extLst>
                </a:gridCol>
                <a:gridCol w="1319402">
                  <a:extLst>
                    <a:ext uri="{9D8B030D-6E8A-4147-A177-3AD203B41FA5}">
                      <a16:colId xmlns:a16="http://schemas.microsoft.com/office/drawing/2014/main" val="1336937699"/>
                    </a:ext>
                  </a:extLst>
                </a:gridCol>
                <a:gridCol w="1319402">
                  <a:extLst>
                    <a:ext uri="{9D8B030D-6E8A-4147-A177-3AD203B41FA5}">
                      <a16:colId xmlns:a16="http://schemas.microsoft.com/office/drawing/2014/main" val="857302304"/>
                    </a:ext>
                  </a:extLst>
                </a:gridCol>
                <a:gridCol w="1319402">
                  <a:extLst>
                    <a:ext uri="{9D8B030D-6E8A-4147-A177-3AD203B41FA5}">
                      <a16:colId xmlns:a16="http://schemas.microsoft.com/office/drawing/2014/main" val="650764931"/>
                    </a:ext>
                  </a:extLst>
                </a:gridCol>
              </a:tblGrid>
              <a:tr h="170371">
                <a:tc gridSpan="9">
                  <a:txBody>
                    <a:bodyPr/>
                    <a:lstStyle/>
                    <a:p>
                      <a:pPr marL="38100" marR="381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Coefficient Correlations</a:t>
                      </a:r>
                      <a:r>
                        <a:rPr lang="en-US" sz="1600" baseline="30000">
                          <a:effectLst/>
                        </a:rPr>
                        <a:t>a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801081"/>
                  </a:ext>
                </a:extLst>
              </a:tr>
              <a:tr h="286131">
                <a:tc gridSpan="3">
                  <a:txBody>
                    <a:bodyPr/>
                    <a:lstStyle/>
                    <a:p>
                      <a:pPr marL="38100" marR="381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Model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lingkungan pekerjaan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kepatuhan terhadap peraturan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sistem managamen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total modal yang digunakan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jumlah jam kerja per minggu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kadar keberagamaan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59866182"/>
                  </a:ext>
                </a:extLst>
              </a:tr>
              <a:tr h="139383">
                <a:tc rowSpan="12">
                  <a:txBody>
                    <a:bodyPr/>
                    <a:lstStyle/>
                    <a:p>
                      <a:pPr marL="38100" marR="381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6">
                  <a:txBody>
                    <a:bodyPr/>
                    <a:lstStyle/>
                    <a:p>
                      <a:pPr marL="38100" marR="381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Correlations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lingkungan pekerjaan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1.000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-.035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.256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.027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-.016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-.499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64116352"/>
                  </a:ext>
                </a:extLst>
              </a:tr>
              <a:tr h="28613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kepatuhan terhadap peraturan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-.035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1.000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-.248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.410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-.434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.210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62336803"/>
                  </a:ext>
                </a:extLst>
              </a:tr>
              <a:tr h="13938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sistem managamen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.256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-.248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1.000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-.044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-.208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-.515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50929451"/>
                  </a:ext>
                </a:extLst>
              </a:tr>
              <a:tr h="28613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total modal yang digunakan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.027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.410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-.044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1.000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-.345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-.171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73612359"/>
                  </a:ext>
                </a:extLst>
              </a:tr>
              <a:tr h="28613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jumlah jam kerja per minggu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-.016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-.434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-.208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-.345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1.000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-.172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08463625"/>
                  </a:ext>
                </a:extLst>
              </a:tr>
              <a:tr h="13938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kadar keberagamaan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-.499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.210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-.515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-.171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-.172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1.000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56234459"/>
                  </a:ext>
                </a:extLst>
              </a:tr>
              <a:tr h="13938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6">
                  <a:txBody>
                    <a:bodyPr/>
                    <a:lstStyle/>
                    <a:p>
                      <a:pPr marL="38100" marR="381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Covariances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lingkungan pekerjaan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4819.374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-15.794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2400.111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66.713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-5.791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-497.065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49967416"/>
                  </a:ext>
                </a:extLst>
              </a:tr>
              <a:tr h="28613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kepatuhan terhadap peraturan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-15.794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41.553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-216.431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93.202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-14.614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19.440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43468510"/>
                  </a:ext>
                </a:extLst>
              </a:tr>
              <a:tr h="13938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sistem managamen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2400.111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-216.431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18295.335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-211.143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-147.391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-998.608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75717063"/>
                  </a:ext>
                </a:extLst>
              </a:tr>
              <a:tr h="28613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total modal yang digunakan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66.713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93.202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-211.143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1243.903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-63.565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-86.286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90508672"/>
                  </a:ext>
                </a:extLst>
              </a:tr>
              <a:tr h="28613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jumlah jam kerja per minggu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-5.791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-14.614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-147.391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-63.565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27.318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-12.866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48420927"/>
                  </a:ext>
                </a:extLst>
              </a:tr>
              <a:tr h="13938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kadar keberagamaan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-497.065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19.440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-998.608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-86.286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-12.866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205.735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32825492"/>
                  </a:ext>
                </a:extLst>
              </a:tr>
              <a:tr h="139383">
                <a:tc gridSpan="9">
                  <a:txBody>
                    <a:bodyPr/>
                    <a:lstStyle/>
                    <a:p>
                      <a:pPr marL="38100" marR="381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a. Dependent Variable: </a:t>
                      </a:r>
                      <a:r>
                        <a:rPr lang="en-US" sz="1100" dirty="0" err="1">
                          <a:effectLst/>
                        </a:rPr>
                        <a:t>tingkat</a:t>
                      </a:r>
                      <a:r>
                        <a:rPr lang="en-US" sz="1100" dirty="0">
                          <a:effectLst/>
                        </a:rPr>
                        <a:t> </a:t>
                      </a:r>
                      <a:r>
                        <a:rPr lang="en-US" sz="1100" dirty="0" err="1">
                          <a:effectLst/>
                        </a:rPr>
                        <a:t>produksi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38314230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9D8FF77F-82BE-422D-8AD2-093CAF72FB7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2772321"/>
              </p:ext>
            </p:extLst>
          </p:nvPr>
        </p:nvGraphicFramePr>
        <p:xfrm>
          <a:off x="523198" y="4154557"/>
          <a:ext cx="11339514" cy="2575231"/>
        </p:xfrm>
        <a:graphic>
          <a:graphicData uri="http://schemas.openxmlformats.org/drawingml/2006/table">
            <a:tbl>
              <a:tblPr>
                <a:tableStyleId>{8EC20E35-A176-4012-BC5E-935CFFF8708E}</a:tableStyleId>
              </a:tblPr>
              <a:tblGrid>
                <a:gridCol w="1889919">
                  <a:extLst>
                    <a:ext uri="{9D8B030D-6E8A-4147-A177-3AD203B41FA5}">
                      <a16:colId xmlns:a16="http://schemas.microsoft.com/office/drawing/2014/main" val="1161807775"/>
                    </a:ext>
                  </a:extLst>
                </a:gridCol>
                <a:gridCol w="1889919">
                  <a:extLst>
                    <a:ext uri="{9D8B030D-6E8A-4147-A177-3AD203B41FA5}">
                      <a16:colId xmlns:a16="http://schemas.microsoft.com/office/drawing/2014/main" val="2857181859"/>
                    </a:ext>
                  </a:extLst>
                </a:gridCol>
                <a:gridCol w="1889919">
                  <a:extLst>
                    <a:ext uri="{9D8B030D-6E8A-4147-A177-3AD203B41FA5}">
                      <a16:colId xmlns:a16="http://schemas.microsoft.com/office/drawing/2014/main" val="378816605"/>
                    </a:ext>
                  </a:extLst>
                </a:gridCol>
                <a:gridCol w="1889919">
                  <a:extLst>
                    <a:ext uri="{9D8B030D-6E8A-4147-A177-3AD203B41FA5}">
                      <a16:colId xmlns:a16="http://schemas.microsoft.com/office/drawing/2014/main" val="3195176234"/>
                    </a:ext>
                  </a:extLst>
                </a:gridCol>
                <a:gridCol w="1889919">
                  <a:extLst>
                    <a:ext uri="{9D8B030D-6E8A-4147-A177-3AD203B41FA5}">
                      <a16:colId xmlns:a16="http://schemas.microsoft.com/office/drawing/2014/main" val="596747743"/>
                    </a:ext>
                  </a:extLst>
                </a:gridCol>
                <a:gridCol w="1889919">
                  <a:extLst>
                    <a:ext uri="{9D8B030D-6E8A-4147-A177-3AD203B41FA5}">
                      <a16:colId xmlns:a16="http://schemas.microsoft.com/office/drawing/2014/main" val="1757368293"/>
                    </a:ext>
                  </a:extLst>
                </a:gridCol>
              </a:tblGrid>
              <a:tr h="416578">
                <a:tc gridSpan="6">
                  <a:txBody>
                    <a:bodyPr/>
                    <a:lstStyle/>
                    <a:p>
                      <a:pPr marL="38100" marR="381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Residuals Statistics</a:t>
                      </a:r>
                      <a:r>
                        <a:rPr lang="en-US" sz="2000" baseline="30000">
                          <a:effectLst/>
                        </a:rPr>
                        <a:t>a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6398275"/>
                  </a:ext>
                </a:extLst>
              </a:tr>
              <a:tr h="45453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 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Minimum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Maximum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Mean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Std. Deviation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N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41465985"/>
                  </a:ext>
                </a:extLst>
              </a:tr>
              <a:tr h="340824">
                <a:tc>
                  <a:txBody>
                    <a:bodyPr/>
                    <a:lstStyle/>
                    <a:p>
                      <a:pPr marL="38100" marR="381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Predicted Value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2656.4807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5431.0850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3491.1747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727.45020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44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67126828"/>
                  </a:ext>
                </a:extLst>
              </a:tr>
              <a:tr h="340824">
                <a:tc>
                  <a:txBody>
                    <a:bodyPr/>
                    <a:lstStyle/>
                    <a:p>
                      <a:pPr marL="38100" marR="381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Residual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-1088.54846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925.42505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.00000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462.22007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44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98732019"/>
                  </a:ext>
                </a:extLst>
              </a:tr>
              <a:tr h="340824">
                <a:tc>
                  <a:txBody>
                    <a:bodyPr/>
                    <a:lstStyle/>
                    <a:p>
                      <a:pPr marL="38100" marR="381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Std. Predicted Value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-1.147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2.667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.000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1.000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44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76034581"/>
                  </a:ext>
                </a:extLst>
              </a:tr>
              <a:tr h="340824">
                <a:tc>
                  <a:txBody>
                    <a:bodyPr/>
                    <a:lstStyle/>
                    <a:p>
                      <a:pPr marL="38100" marR="381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Std. Residual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-2.185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1.857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.000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.928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44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04574081"/>
                  </a:ext>
                </a:extLst>
              </a:tr>
              <a:tr h="340824">
                <a:tc gridSpan="6">
                  <a:txBody>
                    <a:bodyPr/>
                    <a:lstStyle/>
                    <a:p>
                      <a:pPr marL="38100" marR="381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a. Dependent Variable: </a:t>
                      </a:r>
                      <a:r>
                        <a:rPr lang="en-US" sz="1400" dirty="0" err="1">
                          <a:effectLst/>
                        </a:rPr>
                        <a:t>tingkat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produksi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29487552"/>
                  </a:ext>
                </a:extLst>
              </a:tr>
            </a:tbl>
          </a:graphicData>
        </a:graphic>
      </p:graphicFrame>
      <p:sp>
        <p:nvSpPr>
          <p:cNvPr id="6" name="Freeform: Shape 5">
            <a:extLst>
              <a:ext uri="{FF2B5EF4-FFF2-40B4-BE49-F238E27FC236}">
                <a16:creationId xmlns:a16="http://schemas.microsoft.com/office/drawing/2014/main" id="{1BC5EBD2-3DDF-4D01-B863-23F22ED007A1}"/>
              </a:ext>
            </a:extLst>
          </p:cNvPr>
          <p:cNvSpPr/>
          <p:nvPr/>
        </p:nvSpPr>
        <p:spPr>
          <a:xfrm>
            <a:off x="6192955" y="606288"/>
            <a:ext cx="714741" cy="335918"/>
          </a:xfrm>
          <a:custGeom>
            <a:avLst/>
            <a:gdLst>
              <a:gd name="connsiteX0" fmla="*/ 253085 w 2358364"/>
              <a:gd name="connsiteY0" fmla="*/ 29535 h 777281"/>
              <a:gd name="connsiteX1" fmla="*/ 2191215 w 2358364"/>
              <a:gd name="connsiteY1" fmla="*/ 128926 h 777281"/>
              <a:gd name="connsiteX2" fmla="*/ 2032189 w 2358364"/>
              <a:gd name="connsiteY2" fmla="*/ 765030 h 777281"/>
              <a:gd name="connsiteX3" fmla="*/ 213329 w 2358364"/>
              <a:gd name="connsiteY3" fmla="*/ 506613 h 777281"/>
              <a:gd name="connsiteX4" fmla="*/ 253085 w 2358364"/>
              <a:gd name="connsiteY4" fmla="*/ 29535 h 777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58364" h="777281">
                <a:moveTo>
                  <a:pt x="253085" y="29535"/>
                </a:moveTo>
                <a:cubicBezTo>
                  <a:pt x="582733" y="-33413"/>
                  <a:pt x="1894698" y="6343"/>
                  <a:pt x="2191215" y="128926"/>
                </a:cubicBezTo>
                <a:cubicBezTo>
                  <a:pt x="2487732" y="251509"/>
                  <a:pt x="2361837" y="702082"/>
                  <a:pt x="2032189" y="765030"/>
                </a:cubicBezTo>
                <a:cubicBezTo>
                  <a:pt x="1702541" y="827978"/>
                  <a:pt x="504877" y="634165"/>
                  <a:pt x="213329" y="506613"/>
                </a:cubicBezTo>
                <a:cubicBezTo>
                  <a:pt x="-78219" y="379061"/>
                  <a:pt x="-76563" y="92483"/>
                  <a:pt x="253085" y="29535"/>
                </a:cubicBezTo>
                <a:close/>
              </a:path>
            </a:pathLst>
          </a:custGeom>
          <a:noFill/>
          <a:ln w="38100">
            <a:solidFill>
              <a:srgbClr val="FF0000"/>
            </a:solidFill>
          </a:ln>
        </p:spPr>
        <p:txBody>
          <a:bodyPr vert="horz" lIns="72000" tIns="180000" rIns="180000" bIns="0" rtlCol="0" anchor="t">
            <a:noAutofit/>
          </a:bodyPr>
          <a:lstStyle/>
          <a:p>
            <a:pPr algn="r">
              <a:lnSpc>
                <a:spcPts val="4700"/>
              </a:lnSpc>
              <a:spcBef>
                <a:spcPct val="0"/>
              </a:spcBef>
            </a:pPr>
            <a:endParaRPr lang="en-US" sz="4500" dirty="0">
              <a:solidFill>
                <a:schemeClr val="bg1"/>
              </a:solidFill>
              <a:latin typeface="Rockwell" panose="02060603020205020403" pitchFamily="18" charset="0"/>
              <a:ea typeface="+mj-ea"/>
              <a:cs typeface="+mj-cs"/>
            </a:endParaRP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F6E4E71C-3FDB-45B2-AFE0-5F88A8EFE73B}"/>
              </a:ext>
            </a:extLst>
          </p:cNvPr>
          <p:cNvSpPr/>
          <p:nvPr/>
        </p:nvSpPr>
        <p:spPr>
          <a:xfrm>
            <a:off x="7538051" y="596349"/>
            <a:ext cx="714741" cy="317340"/>
          </a:xfrm>
          <a:custGeom>
            <a:avLst/>
            <a:gdLst>
              <a:gd name="connsiteX0" fmla="*/ 253085 w 2358364"/>
              <a:gd name="connsiteY0" fmla="*/ 29535 h 777281"/>
              <a:gd name="connsiteX1" fmla="*/ 2191215 w 2358364"/>
              <a:gd name="connsiteY1" fmla="*/ 128926 h 777281"/>
              <a:gd name="connsiteX2" fmla="*/ 2032189 w 2358364"/>
              <a:gd name="connsiteY2" fmla="*/ 765030 h 777281"/>
              <a:gd name="connsiteX3" fmla="*/ 213329 w 2358364"/>
              <a:gd name="connsiteY3" fmla="*/ 506613 h 777281"/>
              <a:gd name="connsiteX4" fmla="*/ 253085 w 2358364"/>
              <a:gd name="connsiteY4" fmla="*/ 29535 h 777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58364" h="777281">
                <a:moveTo>
                  <a:pt x="253085" y="29535"/>
                </a:moveTo>
                <a:cubicBezTo>
                  <a:pt x="582733" y="-33413"/>
                  <a:pt x="1894698" y="6343"/>
                  <a:pt x="2191215" y="128926"/>
                </a:cubicBezTo>
                <a:cubicBezTo>
                  <a:pt x="2487732" y="251509"/>
                  <a:pt x="2361837" y="702082"/>
                  <a:pt x="2032189" y="765030"/>
                </a:cubicBezTo>
                <a:cubicBezTo>
                  <a:pt x="1702541" y="827978"/>
                  <a:pt x="504877" y="634165"/>
                  <a:pt x="213329" y="506613"/>
                </a:cubicBezTo>
                <a:cubicBezTo>
                  <a:pt x="-78219" y="379061"/>
                  <a:pt x="-76563" y="92483"/>
                  <a:pt x="253085" y="29535"/>
                </a:cubicBezTo>
                <a:close/>
              </a:path>
            </a:pathLst>
          </a:custGeom>
          <a:noFill/>
          <a:ln w="38100">
            <a:solidFill>
              <a:srgbClr val="FF0000"/>
            </a:solidFill>
          </a:ln>
        </p:spPr>
        <p:txBody>
          <a:bodyPr vert="horz" lIns="72000" tIns="180000" rIns="180000" bIns="0" rtlCol="0" anchor="t">
            <a:noAutofit/>
          </a:bodyPr>
          <a:lstStyle/>
          <a:p>
            <a:pPr algn="r">
              <a:lnSpc>
                <a:spcPts val="4700"/>
              </a:lnSpc>
              <a:spcBef>
                <a:spcPct val="0"/>
              </a:spcBef>
            </a:pPr>
            <a:endParaRPr lang="en-US" sz="4500" dirty="0">
              <a:solidFill>
                <a:schemeClr val="bg1"/>
              </a:solidFill>
              <a:latin typeface="Rockwell" panose="02060603020205020403" pitchFamily="18" charset="0"/>
              <a:ea typeface="+mj-ea"/>
              <a:cs typeface="+mj-cs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9372C46C-71E4-4D58-948A-0DC406FA8084}"/>
              </a:ext>
            </a:extLst>
          </p:cNvPr>
          <p:cNvSpPr/>
          <p:nvPr/>
        </p:nvSpPr>
        <p:spPr>
          <a:xfrm>
            <a:off x="8763106" y="626166"/>
            <a:ext cx="714741" cy="290479"/>
          </a:xfrm>
          <a:custGeom>
            <a:avLst/>
            <a:gdLst>
              <a:gd name="connsiteX0" fmla="*/ 253085 w 2358364"/>
              <a:gd name="connsiteY0" fmla="*/ 29535 h 777281"/>
              <a:gd name="connsiteX1" fmla="*/ 2191215 w 2358364"/>
              <a:gd name="connsiteY1" fmla="*/ 128926 h 777281"/>
              <a:gd name="connsiteX2" fmla="*/ 2032189 w 2358364"/>
              <a:gd name="connsiteY2" fmla="*/ 765030 h 777281"/>
              <a:gd name="connsiteX3" fmla="*/ 213329 w 2358364"/>
              <a:gd name="connsiteY3" fmla="*/ 506613 h 777281"/>
              <a:gd name="connsiteX4" fmla="*/ 253085 w 2358364"/>
              <a:gd name="connsiteY4" fmla="*/ 29535 h 777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58364" h="777281">
                <a:moveTo>
                  <a:pt x="253085" y="29535"/>
                </a:moveTo>
                <a:cubicBezTo>
                  <a:pt x="582733" y="-33413"/>
                  <a:pt x="1894698" y="6343"/>
                  <a:pt x="2191215" y="128926"/>
                </a:cubicBezTo>
                <a:cubicBezTo>
                  <a:pt x="2487732" y="251509"/>
                  <a:pt x="2361837" y="702082"/>
                  <a:pt x="2032189" y="765030"/>
                </a:cubicBezTo>
                <a:cubicBezTo>
                  <a:pt x="1702541" y="827978"/>
                  <a:pt x="504877" y="634165"/>
                  <a:pt x="213329" y="506613"/>
                </a:cubicBezTo>
                <a:cubicBezTo>
                  <a:pt x="-78219" y="379061"/>
                  <a:pt x="-76563" y="92483"/>
                  <a:pt x="253085" y="29535"/>
                </a:cubicBezTo>
                <a:close/>
              </a:path>
            </a:pathLst>
          </a:custGeom>
          <a:noFill/>
          <a:ln w="38100">
            <a:solidFill>
              <a:srgbClr val="FF0000"/>
            </a:solidFill>
          </a:ln>
        </p:spPr>
        <p:txBody>
          <a:bodyPr vert="horz" lIns="72000" tIns="180000" rIns="180000" bIns="0" rtlCol="0" anchor="t">
            <a:noAutofit/>
          </a:bodyPr>
          <a:lstStyle/>
          <a:p>
            <a:pPr algn="r">
              <a:lnSpc>
                <a:spcPts val="4700"/>
              </a:lnSpc>
              <a:spcBef>
                <a:spcPct val="0"/>
              </a:spcBef>
            </a:pPr>
            <a:endParaRPr lang="en-US" sz="4500" dirty="0">
              <a:solidFill>
                <a:schemeClr val="bg1"/>
              </a:solidFill>
              <a:latin typeface="Rockwell" panose="02060603020205020403" pitchFamily="18" charset="0"/>
              <a:ea typeface="+mj-ea"/>
              <a:cs typeface="+mj-cs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0EFA3364-4E37-4C72-A6A2-98E568B3CC6E}"/>
              </a:ext>
            </a:extLst>
          </p:cNvPr>
          <p:cNvSpPr/>
          <p:nvPr/>
        </p:nvSpPr>
        <p:spPr>
          <a:xfrm>
            <a:off x="10128080" y="621785"/>
            <a:ext cx="714741" cy="290479"/>
          </a:xfrm>
          <a:custGeom>
            <a:avLst/>
            <a:gdLst>
              <a:gd name="connsiteX0" fmla="*/ 253085 w 2358364"/>
              <a:gd name="connsiteY0" fmla="*/ 29535 h 777281"/>
              <a:gd name="connsiteX1" fmla="*/ 2191215 w 2358364"/>
              <a:gd name="connsiteY1" fmla="*/ 128926 h 777281"/>
              <a:gd name="connsiteX2" fmla="*/ 2032189 w 2358364"/>
              <a:gd name="connsiteY2" fmla="*/ 765030 h 777281"/>
              <a:gd name="connsiteX3" fmla="*/ 213329 w 2358364"/>
              <a:gd name="connsiteY3" fmla="*/ 506613 h 777281"/>
              <a:gd name="connsiteX4" fmla="*/ 253085 w 2358364"/>
              <a:gd name="connsiteY4" fmla="*/ 29535 h 777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58364" h="777281">
                <a:moveTo>
                  <a:pt x="253085" y="29535"/>
                </a:moveTo>
                <a:cubicBezTo>
                  <a:pt x="582733" y="-33413"/>
                  <a:pt x="1894698" y="6343"/>
                  <a:pt x="2191215" y="128926"/>
                </a:cubicBezTo>
                <a:cubicBezTo>
                  <a:pt x="2487732" y="251509"/>
                  <a:pt x="2361837" y="702082"/>
                  <a:pt x="2032189" y="765030"/>
                </a:cubicBezTo>
                <a:cubicBezTo>
                  <a:pt x="1702541" y="827978"/>
                  <a:pt x="504877" y="634165"/>
                  <a:pt x="213329" y="506613"/>
                </a:cubicBezTo>
                <a:cubicBezTo>
                  <a:pt x="-78219" y="379061"/>
                  <a:pt x="-76563" y="92483"/>
                  <a:pt x="253085" y="29535"/>
                </a:cubicBezTo>
                <a:close/>
              </a:path>
            </a:pathLst>
          </a:custGeom>
          <a:noFill/>
          <a:ln w="38100">
            <a:solidFill>
              <a:srgbClr val="FF0000"/>
            </a:solidFill>
          </a:ln>
        </p:spPr>
        <p:txBody>
          <a:bodyPr vert="horz" lIns="72000" tIns="180000" rIns="180000" bIns="0" rtlCol="0" anchor="t">
            <a:noAutofit/>
          </a:bodyPr>
          <a:lstStyle/>
          <a:p>
            <a:pPr algn="r">
              <a:lnSpc>
                <a:spcPts val="4700"/>
              </a:lnSpc>
              <a:spcBef>
                <a:spcPct val="0"/>
              </a:spcBef>
            </a:pPr>
            <a:endParaRPr lang="en-US" sz="4500" dirty="0">
              <a:solidFill>
                <a:schemeClr val="bg1"/>
              </a:solidFill>
              <a:latin typeface="Rockwell" panose="02060603020205020403" pitchFamily="18" charset="0"/>
              <a:ea typeface="+mj-ea"/>
              <a:cs typeface="+mj-cs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DB93E71-52B2-429F-AEDF-1314C3BFDAD7}"/>
              </a:ext>
            </a:extLst>
          </p:cNvPr>
          <p:cNvSpPr/>
          <p:nvPr/>
        </p:nvSpPr>
        <p:spPr>
          <a:xfrm>
            <a:off x="11372245" y="621407"/>
            <a:ext cx="714741" cy="290479"/>
          </a:xfrm>
          <a:custGeom>
            <a:avLst/>
            <a:gdLst>
              <a:gd name="connsiteX0" fmla="*/ 253085 w 2358364"/>
              <a:gd name="connsiteY0" fmla="*/ 29535 h 777281"/>
              <a:gd name="connsiteX1" fmla="*/ 2191215 w 2358364"/>
              <a:gd name="connsiteY1" fmla="*/ 128926 h 777281"/>
              <a:gd name="connsiteX2" fmla="*/ 2032189 w 2358364"/>
              <a:gd name="connsiteY2" fmla="*/ 765030 h 777281"/>
              <a:gd name="connsiteX3" fmla="*/ 213329 w 2358364"/>
              <a:gd name="connsiteY3" fmla="*/ 506613 h 777281"/>
              <a:gd name="connsiteX4" fmla="*/ 253085 w 2358364"/>
              <a:gd name="connsiteY4" fmla="*/ 29535 h 777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58364" h="777281">
                <a:moveTo>
                  <a:pt x="253085" y="29535"/>
                </a:moveTo>
                <a:cubicBezTo>
                  <a:pt x="582733" y="-33413"/>
                  <a:pt x="1894698" y="6343"/>
                  <a:pt x="2191215" y="128926"/>
                </a:cubicBezTo>
                <a:cubicBezTo>
                  <a:pt x="2487732" y="251509"/>
                  <a:pt x="2361837" y="702082"/>
                  <a:pt x="2032189" y="765030"/>
                </a:cubicBezTo>
                <a:cubicBezTo>
                  <a:pt x="1702541" y="827978"/>
                  <a:pt x="504877" y="634165"/>
                  <a:pt x="213329" y="506613"/>
                </a:cubicBezTo>
                <a:cubicBezTo>
                  <a:pt x="-78219" y="379061"/>
                  <a:pt x="-76563" y="92483"/>
                  <a:pt x="253085" y="29535"/>
                </a:cubicBezTo>
                <a:close/>
              </a:path>
            </a:pathLst>
          </a:custGeom>
          <a:noFill/>
          <a:ln w="38100">
            <a:solidFill>
              <a:srgbClr val="FF0000"/>
            </a:solidFill>
          </a:ln>
        </p:spPr>
        <p:txBody>
          <a:bodyPr vert="horz" lIns="72000" tIns="180000" rIns="180000" bIns="0" rtlCol="0" anchor="t">
            <a:noAutofit/>
          </a:bodyPr>
          <a:lstStyle/>
          <a:p>
            <a:pPr algn="r">
              <a:lnSpc>
                <a:spcPts val="4700"/>
              </a:lnSpc>
              <a:spcBef>
                <a:spcPct val="0"/>
              </a:spcBef>
            </a:pPr>
            <a:endParaRPr lang="en-US" sz="4500" dirty="0">
              <a:solidFill>
                <a:schemeClr val="bg1"/>
              </a:solidFill>
              <a:latin typeface="Rockwell" panose="02060603020205020403" pitchFamily="18" charset="0"/>
              <a:ea typeface="+mj-ea"/>
              <a:cs typeface="+mj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D304FFA8-F286-448D-AFBF-139624659026}"/>
              </a:ext>
            </a:extLst>
          </p:cNvPr>
          <p:cNvSpPr/>
          <p:nvPr/>
        </p:nvSpPr>
        <p:spPr>
          <a:xfrm>
            <a:off x="7506410" y="908476"/>
            <a:ext cx="714741" cy="290479"/>
          </a:xfrm>
          <a:custGeom>
            <a:avLst/>
            <a:gdLst>
              <a:gd name="connsiteX0" fmla="*/ 253085 w 2358364"/>
              <a:gd name="connsiteY0" fmla="*/ 29535 h 777281"/>
              <a:gd name="connsiteX1" fmla="*/ 2191215 w 2358364"/>
              <a:gd name="connsiteY1" fmla="*/ 128926 h 777281"/>
              <a:gd name="connsiteX2" fmla="*/ 2032189 w 2358364"/>
              <a:gd name="connsiteY2" fmla="*/ 765030 h 777281"/>
              <a:gd name="connsiteX3" fmla="*/ 213329 w 2358364"/>
              <a:gd name="connsiteY3" fmla="*/ 506613 h 777281"/>
              <a:gd name="connsiteX4" fmla="*/ 253085 w 2358364"/>
              <a:gd name="connsiteY4" fmla="*/ 29535 h 777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58364" h="777281">
                <a:moveTo>
                  <a:pt x="253085" y="29535"/>
                </a:moveTo>
                <a:cubicBezTo>
                  <a:pt x="582733" y="-33413"/>
                  <a:pt x="1894698" y="6343"/>
                  <a:pt x="2191215" y="128926"/>
                </a:cubicBezTo>
                <a:cubicBezTo>
                  <a:pt x="2487732" y="251509"/>
                  <a:pt x="2361837" y="702082"/>
                  <a:pt x="2032189" y="765030"/>
                </a:cubicBezTo>
                <a:cubicBezTo>
                  <a:pt x="1702541" y="827978"/>
                  <a:pt x="504877" y="634165"/>
                  <a:pt x="213329" y="506613"/>
                </a:cubicBezTo>
                <a:cubicBezTo>
                  <a:pt x="-78219" y="379061"/>
                  <a:pt x="-76563" y="92483"/>
                  <a:pt x="253085" y="29535"/>
                </a:cubicBezTo>
                <a:close/>
              </a:path>
            </a:pathLst>
          </a:custGeom>
          <a:noFill/>
          <a:ln w="38100">
            <a:solidFill>
              <a:srgbClr val="FF0000"/>
            </a:solidFill>
          </a:ln>
        </p:spPr>
        <p:txBody>
          <a:bodyPr vert="horz" lIns="72000" tIns="180000" rIns="180000" bIns="0" rtlCol="0" anchor="t">
            <a:noAutofit/>
          </a:bodyPr>
          <a:lstStyle/>
          <a:p>
            <a:pPr algn="r">
              <a:lnSpc>
                <a:spcPts val="4700"/>
              </a:lnSpc>
              <a:spcBef>
                <a:spcPct val="0"/>
              </a:spcBef>
            </a:pPr>
            <a:endParaRPr lang="en-US" sz="4500" dirty="0">
              <a:solidFill>
                <a:schemeClr val="bg1"/>
              </a:solidFill>
              <a:latin typeface="Rockwell" panose="02060603020205020403" pitchFamily="18" charset="0"/>
              <a:ea typeface="+mj-ea"/>
              <a:cs typeface="+mj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21FEFD4B-583A-4FD7-84D6-3A2B0ACC2214}"/>
              </a:ext>
            </a:extLst>
          </p:cNvPr>
          <p:cNvSpPr/>
          <p:nvPr/>
        </p:nvSpPr>
        <p:spPr>
          <a:xfrm>
            <a:off x="8807411" y="926751"/>
            <a:ext cx="714741" cy="290479"/>
          </a:xfrm>
          <a:custGeom>
            <a:avLst/>
            <a:gdLst>
              <a:gd name="connsiteX0" fmla="*/ 253085 w 2358364"/>
              <a:gd name="connsiteY0" fmla="*/ 29535 h 777281"/>
              <a:gd name="connsiteX1" fmla="*/ 2191215 w 2358364"/>
              <a:gd name="connsiteY1" fmla="*/ 128926 h 777281"/>
              <a:gd name="connsiteX2" fmla="*/ 2032189 w 2358364"/>
              <a:gd name="connsiteY2" fmla="*/ 765030 h 777281"/>
              <a:gd name="connsiteX3" fmla="*/ 213329 w 2358364"/>
              <a:gd name="connsiteY3" fmla="*/ 506613 h 777281"/>
              <a:gd name="connsiteX4" fmla="*/ 253085 w 2358364"/>
              <a:gd name="connsiteY4" fmla="*/ 29535 h 777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58364" h="777281">
                <a:moveTo>
                  <a:pt x="253085" y="29535"/>
                </a:moveTo>
                <a:cubicBezTo>
                  <a:pt x="582733" y="-33413"/>
                  <a:pt x="1894698" y="6343"/>
                  <a:pt x="2191215" y="128926"/>
                </a:cubicBezTo>
                <a:cubicBezTo>
                  <a:pt x="2487732" y="251509"/>
                  <a:pt x="2361837" y="702082"/>
                  <a:pt x="2032189" y="765030"/>
                </a:cubicBezTo>
                <a:cubicBezTo>
                  <a:pt x="1702541" y="827978"/>
                  <a:pt x="504877" y="634165"/>
                  <a:pt x="213329" y="506613"/>
                </a:cubicBezTo>
                <a:cubicBezTo>
                  <a:pt x="-78219" y="379061"/>
                  <a:pt x="-76563" y="92483"/>
                  <a:pt x="253085" y="29535"/>
                </a:cubicBezTo>
                <a:close/>
              </a:path>
            </a:pathLst>
          </a:custGeom>
          <a:noFill/>
          <a:ln w="38100">
            <a:solidFill>
              <a:srgbClr val="FF0000"/>
            </a:solidFill>
          </a:ln>
        </p:spPr>
        <p:txBody>
          <a:bodyPr vert="horz" lIns="72000" tIns="180000" rIns="180000" bIns="0" rtlCol="0" anchor="t">
            <a:noAutofit/>
          </a:bodyPr>
          <a:lstStyle/>
          <a:p>
            <a:pPr algn="r">
              <a:lnSpc>
                <a:spcPts val="4700"/>
              </a:lnSpc>
              <a:spcBef>
                <a:spcPct val="0"/>
              </a:spcBef>
            </a:pPr>
            <a:endParaRPr lang="en-US" sz="4500" dirty="0">
              <a:solidFill>
                <a:schemeClr val="bg1"/>
              </a:solidFill>
              <a:latin typeface="Rockwell" panose="02060603020205020403" pitchFamily="18" charset="0"/>
              <a:ea typeface="+mj-ea"/>
              <a:cs typeface="+mj-cs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5FB7E89D-6264-459F-94A6-185477E01853}"/>
              </a:ext>
            </a:extLst>
          </p:cNvPr>
          <p:cNvSpPr/>
          <p:nvPr/>
        </p:nvSpPr>
        <p:spPr>
          <a:xfrm>
            <a:off x="10147190" y="888052"/>
            <a:ext cx="714741" cy="290479"/>
          </a:xfrm>
          <a:custGeom>
            <a:avLst/>
            <a:gdLst>
              <a:gd name="connsiteX0" fmla="*/ 253085 w 2358364"/>
              <a:gd name="connsiteY0" fmla="*/ 29535 h 777281"/>
              <a:gd name="connsiteX1" fmla="*/ 2191215 w 2358364"/>
              <a:gd name="connsiteY1" fmla="*/ 128926 h 777281"/>
              <a:gd name="connsiteX2" fmla="*/ 2032189 w 2358364"/>
              <a:gd name="connsiteY2" fmla="*/ 765030 h 777281"/>
              <a:gd name="connsiteX3" fmla="*/ 213329 w 2358364"/>
              <a:gd name="connsiteY3" fmla="*/ 506613 h 777281"/>
              <a:gd name="connsiteX4" fmla="*/ 253085 w 2358364"/>
              <a:gd name="connsiteY4" fmla="*/ 29535 h 777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58364" h="777281">
                <a:moveTo>
                  <a:pt x="253085" y="29535"/>
                </a:moveTo>
                <a:cubicBezTo>
                  <a:pt x="582733" y="-33413"/>
                  <a:pt x="1894698" y="6343"/>
                  <a:pt x="2191215" y="128926"/>
                </a:cubicBezTo>
                <a:cubicBezTo>
                  <a:pt x="2487732" y="251509"/>
                  <a:pt x="2361837" y="702082"/>
                  <a:pt x="2032189" y="765030"/>
                </a:cubicBezTo>
                <a:cubicBezTo>
                  <a:pt x="1702541" y="827978"/>
                  <a:pt x="504877" y="634165"/>
                  <a:pt x="213329" y="506613"/>
                </a:cubicBezTo>
                <a:cubicBezTo>
                  <a:pt x="-78219" y="379061"/>
                  <a:pt x="-76563" y="92483"/>
                  <a:pt x="253085" y="29535"/>
                </a:cubicBezTo>
                <a:close/>
              </a:path>
            </a:pathLst>
          </a:custGeom>
          <a:noFill/>
          <a:ln w="38100">
            <a:solidFill>
              <a:srgbClr val="FF0000"/>
            </a:solidFill>
          </a:ln>
        </p:spPr>
        <p:txBody>
          <a:bodyPr vert="horz" lIns="72000" tIns="180000" rIns="180000" bIns="0" rtlCol="0" anchor="t">
            <a:noAutofit/>
          </a:bodyPr>
          <a:lstStyle/>
          <a:p>
            <a:pPr algn="r">
              <a:lnSpc>
                <a:spcPts val="4700"/>
              </a:lnSpc>
              <a:spcBef>
                <a:spcPct val="0"/>
              </a:spcBef>
            </a:pPr>
            <a:endParaRPr lang="en-US" sz="4500" dirty="0">
              <a:solidFill>
                <a:schemeClr val="bg1"/>
              </a:solidFill>
              <a:latin typeface="Rockwell" panose="02060603020205020403" pitchFamily="18" charset="0"/>
              <a:ea typeface="+mj-ea"/>
              <a:cs typeface="+mj-cs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BDC19D3-7817-4B29-A73A-9A97735B9924}"/>
              </a:ext>
            </a:extLst>
          </p:cNvPr>
          <p:cNvSpPr/>
          <p:nvPr/>
        </p:nvSpPr>
        <p:spPr>
          <a:xfrm>
            <a:off x="11456592" y="845828"/>
            <a:ext cx="714741" cy="290479"/>
          </a:xfrm>
          <a:custGeom>
            <a:avLst/>
            <a:gdLst>
              <a:gd name="connsiteX0" fmla="*/ 253085 w 2358364"/>
              <a:gd name="connsiteY0" fmla="*/ 29535 h 777281"/>
              <a:gd name="connsiteX1" fmla="*/ 2191215 w 2358364"/>
              <a:gd name="connsiteY1" fmla="*/ 128926 h 777281"/>
              <a:gd name="connsiteX2" fmla="*/ 2032189 w 2358364"/>
              <a:gd name="connsiteY2" fmla="*/ 765030 h 777281"/>
              <a:gd name="connsiteX3" fmla="*/ 213329 w 2358364"/>
              <a:gd name="connsiteY3" fmla="*/ 506613 h 777281"/>
              <a:gd name="connsiteX4" fmla="*/ 253085 w 2358364"/>
              <a:gd name="connsiteY4" fmla="*/ 29535 h 777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58364" h="777281">
                <a:moveTo>
                  <a:pt x="253085" y="29535"/>
                </a:moveTo>
                <a:cubicBezTo>
                  <a:pt x="582733" y="-33413"/>
                  <a:pt x="1894698" y="6343"/>
                  <a:pt x="2191215" y="128926"/>
                </a:cubicBezTo>
                <a:cubicBezTo>
                  <a:pt x="2487732" y="251509"/>
                  <a:pt x="2361837" y="702082"/>
                  <a:pt x="2032189" y="765030"/>
                </a:cubicBezTo>
                <a:cubicBezTo>
                  <a:pt x="1702541" y="827978"/>
                  <a:pt x="504877" y="634165"/>
                  <a:pt x="213329" y="506613"/>
                </a:cubicBezTo>
                <a:cubicBezTo>
                  <a:pt x="-78219" y="379061"/>
                  <a:pt x="-76563" y="92483"/>
                  <a:pt x="253085" y="29535"/>
                </a:cubicBezTo>
                <a:close/>
              </a:path>
            </a:pathLst>
          </a:custGeom>
          <a:noFill/>
          <a:ln w="38100">
            <a:solidFill>
              <a:srgbClr val="FF0000"/>
            </a:solidFill>
          </a:ln>
        </p:spPr>
        <p:txBody>
          <a:bodyPr vert="horz" lIns="72000" tIns="180000" rIns="180000" bIns="0" rtlCol="0" anchor="t">
            <a:noAutofit/>
          </a:bodyPr>
          <a:lstStyle/>
          <a:p>
            <a:pPr algn="r">
              <a:lnSpc>
                <a:spcPts val="4700"/>
              </a:lnSpc>
              <a:spcBef>
                <a:spcPct val="0"/>
              </a:spcBef>
            </a:pPr>
            <a:endParaRPr lang="en-US" sz="4500" dirty="0">
              <a:solidFill>
                <a:schemeClr val="bg1"/>
              </a:solidFill>
              <a:latin typeface="Rockwell" panose="02060603020205020403" pitchFamily="18" charset="0"/>
              <a:ea typeface="+mj-ea"/>
              <a:cs typeface="+mj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7D178340-FFE2-421B-A63E-33937A75B8B1}"/>
              </a:ext>
            </a:extLst>
          </p:cNvPr>
          <p:cNvSpPr/>
          <p:nvPr/>
        </p:nvSpPr>
        <p:spPr>
          <a:xfrm>
            <a:off x="11416550" y="1166125"/>
            <a:ext cx="714741" cy="290479"/>
          </a:xfrm>
          <a:custGeom>
            <a:avLst/>
            <a:gdLst>
              <a:gd name="connsiteX0" fmla="*/ 253085 w 2358364"/>
              <a:gd name="connsiteY0" fmla="*/ 29535 h 777281"/>
              <a:gd name="connsiteX1" fmla="*/ 2191215 w 2358364"/>
              <a:gd name="connsiteY1" fmla="*/ 128926 h 777281"/>
              <a:gd name="connsiteX2" fmla="*/ 2032189 w 2358364"/>
              <a:gd name="connsiteY2" fmla="*/ 765030 h 777281"/>
              <a:gd name="connsiteX3" fmla="*/ 213329 w 2358364"/>
              <a:gd name="connsiteY3" fmla="*/ 506613 h 777281"/>
              <a:gd name="connsiteX4" fmla="*/ 253085 w 2358364"/>
              <a:gd name="connsiteY4" fmla="*/ 29535 h 777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58364" h="777281">
                <a:moveTo>
                  <a:pt x="253085" y="29535"/>
                </a:moveTo>
                <a:cubicBezTo>
                  <a:pt x="582733" y="-33413"/>
                  <a:pt x="1894698" y="6343"/>
                  <a:pt x="2191215" y="128926"/>
                </a:cubicBezTo>
                <a:cubicBezTo>
                  <a:pt x="2487732" y="251509"/>
                  <a:pt x="2361837" y="702082"/>
                  <a:pt x="2032189" y="765030"/>
                </a:cubicBezTo>
                <a:cubicBezTo>
                  <a:pt x="1702541" y="827978"/>
                  <a:pt x="504877" y="634165"/>
                  <a:pt x="213329" y="506613"/>
                </a:cubicBezTo>
                <a:cubicBezTo>
                  <a:pt x="-78219" y="379061"/>
                  <a:pt x="-76563" y="92483"/>
                  <a:pt x="253085" y="29535"/>
                </a:cubicBezTo>
                <a:close/>
              </a:path>
            </a:pathLst>
          </a:custGeom>
          <a:noFill/>
          <a:ln w="38100">
            <a:solidFill>
              <a:srgbClr val="FF0000"/>
            </a:solidFill>
          </a:ln>
        </p:spPr>
        <p:txBody>
          <a:bodyPr vert="horz" lIns="72000" tIns="180000" rIns="180000" bIns="0" rtlCol="0" anchor="t">
            <a:noAutofit/>
          </a:bodyPr>
          <a:lstStyle/>
          <a:p>
            <a:pPr algn="r">
              <a:lnSpc>
                <a:spcPts val="4700"/>
              </a:lnSpc>
              <a:spcBef>
                <a:spcPct val="0"/>
              </a:spcBef>
            </a:pPr>
            <a:endParaRPr lang="en-US" sz="4500" dirty="0">
              <a:solidFill>
                <a:schemeClr val="bg1"/>
              </a:solidFill>
              <a:latin typeface="Rockwell" panose="02060603020205020403" pitchFamily="18" charset="0"/>
              <a:ea typeface="+mj-ea"/>
              <a:cs typeface="+mj-cs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A4B45CEF-D429-4056-9E2D-8C360FDF7552}"/>
              </a:ext>
            </a:extLst>
          </p:cNvPr>
          <p:cNvSpPr/>
          <p:nvPr/>
        </p:nvSpPr>
        <p:spPr>
          <a:xfrm>
            <a:off x="10044977" y="1178531"/>
            <a:ext cx="714741" cy="290479"/>
          </a:xfrm>
          <a:custGeom>
            <a:avLst/>
            <a:gdLst>
              <a:gd name="connsiteX0" fmla="*/ 253085 w 2358364"/>
              <a:gd name="connsiteY0" fmla="*/ 29535 h 777281"/>
              <a:gd name="connsiteX1" fmla="*/ 2191215 w 2358364"/>
              <a:gd name="connsiteY1" fmla="*/ 128926 h 777281"/>
              <a:gd name="connsiteX2" fmla="*/ 2032189 w 2358364"/>
              <a:gd name="connsiteY2" fmla="*/ 765030 h 777281"/>
              <a:gd name="connsiteX3" fmla="*/ 213329 w 2358364"/>
              <a:gd name="connsiteY3" fmla="*/ 506613 h 777281"/>
              <a:gd name="connsiteX4" fmla="*/ 253085 w 2358364"/>
              <a:gd name="connsiteY4" fmla="*/ 29535 h 777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58364" h="777281">
                <a:moveTo>
                  <a:pt x="253085" y="29535"/>
                </a:moveTo>
                <a:cubicBezTo>
                  <a:pt x="582733" y="-33413"/>
                  <a:pt x="1894698" y="6343"/>
                  <a:pt x="2191215" y="128926"/>
                </a:cubicBezTo>
                <a:cubicBezTo>
                  <a:pt x="2487732" y="251509"/>
                  <a:pt x="2361837" y="702082"/>
                  <a:pt x="2032189" y="765030"/>
                </a:cubicBezTo>
                <a:cubicBezTo>
                  <a:pt x="1702541" y="827978"/>
                  <a:pt x="504877" y="634165"/>
                  <a:pt x="213329" y="506613"/>
                </a:cubicBezTo>
                <a:cubicBezTo>
                  <a:pt x="-78219" y="379061"/>
                  <a:pt x="-76563" y="92483"/>
                  <a:pt x="253085" y="29535"/>
                </a:cubicBezTo>
                <a:close/>
              </a:path>
            </a:pathLst>
          </a:custGeom>
          <a:noFill/>
          <a:ln w="38100">
            <a:solidFill>
              <a:srgbClr val="FF0000"/>
            </a:solidFill>
          </a:ln>
        </p:spPr>
        <p:txBody>
          <a:bodyPr vert="horz" lIns="72000" tIns="180000" rIns="180000" bIns="0" rtlCol="0" anchor="t">
            <a:noAutofit/>
          </a:bodyPr>
          <a:lstStyle/>
          <a:p>
            <a:pPr algn="r">
              <a:lnSpc>
                <a:spcPts val="4700"/>
              </a:lnSpc>
              <a:spcBef>
                <a:spcPct val="0"/>
              </a:spcBef>
            </a:pPr>
            <a:endParaRPr lang="en-US" sz="4500" dirty="0">
              <a:solidFill>
                <a:schemeClr val="bg1"/>
              </a:solidFill>
              <a:latin typeface="Rockwell" panose="02060603020205020403" pitchFamily="18" charset="0"/>
              <a:ea typeface="+mj-ea"/>
              <a:cs typeface="+mj-cs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F2AA982F-E83D-47AF-BBD2-F4F4055A3BF1}"/>
              </a:ext>
            </a:extLst>
          </p:cNvPr>
          <p:cNvSpPr/>
          <p:nvPr/>
        </p:nvSpPr>
        <p:spPr>
          <a:xfrm>
            <a:off x="8775770" y="1166448"/>
            <a:ext cx="714741" cy="290479"/>
          </a:xfrm>
          <a:custGeom>
            <a:avLst/>
            <a:gdLst>
              <a:gd name="connsiteX0" fmla="*/ 253085 w 2358364"/>
              <a:gd name="connsiteY0" fmla="*/ 29535 h 777281"/>
              <a:gd name="connsiteX1" fmla="*/ 2191215 w 2358364"/>
              <a:gd name="connsiteY1" fmla="*/ 128926 h 777281"/>
              <a:gd name="connsiteX2" fmla="*/ 2032189 w 2358364"/>
              <a:gd name="connsiteY2" fmla="*/ 765030 h 777281"/>
              <a:gd name="connsiteX3" fmla="*/ 213329 w 2358364"/>
              <a:gd name="connsiteY3" fmla="*/ 506613 h 777281"/>
              <a:gd name="connsiteX4" fmla="*/ 253085 w 2358364"/>
              <a:gd name="connsiteY4" fmla="*/ 29535 h 777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58364" h="777281">
                <a:moveTo>
                  <a:pt x="253085" y="29535"/>
                </a:moveTo>
                <a:cubicBezTo>
                  <a:pt x="582733" y="-33413"/>
                  <a:pt x="1894698" y="6343"/>
                  <a:pt x="2191215" y="128926"/>
                </a:cubicBezTo>
                <a:cubicBezTo>
                  <a:pt x="2487732" y="251509"/>
                  <a:pt x="2361837" y="702082"/>
                  <a:pt x="2032189" y="765030"/>
                </a:cubicBezTo>
                <a:cubicBezTo>
                  <a:pt x="1702541" y="827978"/>
                  <a:pt x="504877" y="634165"/>
                  <a:pt x="213329" y="506613"/>
                </a:cubicBezTo>
                <a:cubicBezTo>
                  <a:pt x="-78219" y="379061"/>
                  <a:pt x="-76563" y="92483"/>
                  <a:pt x="253085" y="29535"/>
                </a:cubicBezTo>
                <a:close/>
              </a:path>
            </a:pathLst>
          </a:custGeom>
          <a:noFill/>
          <a:ln w="38100">
            <a:solidFill>
              <a:srgbClr val="FF0000"/>
            </a:solidFill>
          </a:ln>
        </p:spPr>
        <p:txBody>
          <a:bodyPr vert="horz" lIns="72000" tIns="180000" rIns="180000" bIns="0" rtlCol="0" anchor="t">
            <a:noAutofit/>
          </a:bodyPr>
          <a:lstStyle/>
          <a:p>
            <a:pPr algn="r">
              <a:lnSpc>
                <a:spcPts val="4700"/>
              </a:lnSpc>
              <a:spcBef>
                <a:spcPct val="0"/>
              </a:spcBef>
            </a:pPr>
            <a:endParaRPr lang="en-US" sz="4500" dirty="0">
              <a:solidFill>
                <a:schemeClr val="bg1"/>
              </a:solidFill>
              <a:latin typeface="Rockwell" panose="02060603020205020403" pitchFamily="18" charset="0"/>
              <a:ea typeface="+mj-ea"/>
              <a:cs typeface="+mj-cs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84D80D31-FC5D-417B-872E-131D0DD3BBF3}"/>
              </a:ext>
            </a:extLst>
          </p:cNvPr>
          <p:cNvSpPr/>
          <p:nvPr/>
        </p:nvSpPr>
        <p:spPr>
          <a:xfrm>
            <a:off x="10128079" y="1446442"/>
            <a:ext cx="714741" cy="290479"/>
          </a:xfrm>
          <a:custGeom>
            <a:avLst/>
            <a:gdLst>
              <a:gd name="connsiteX0" fmla="*/ 253085 w 2358364"/>
              <a:gd name="connsiteY0" fmla="*/ 29535 h 777281"/>
              <a:gd name="connsiteX1" fmla="*/ 2191215 w 2358364"/>
              <a:gd name="connsiteY1" fmla="*/ 128926 h 777281"/>
              <a:gd name="connsiteX2" fmla="*/ 2032189 w 2358364"/>
              <a:gd name="connsiteY2" fmla="*/ 765030 h 777281"/>
              <a:gd name="connsiteX3" fmla="*/ 213329 w 2358364"/>
              <a:gd name="connsiteY3" fmla="*/ 506613 h 777281"/>
              <a:gd name="connsiteX4" fmla="*/ 253085 w 2358364"/>
              <a:gd name="connsiteY4" fmla="*/ 29535 h 777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58364" h="777281">
                <a:moveTo>
                  <a:pt x="253085" y="29535"/>
                </a:moveTo>
                <a:cubicBezTo>
                  <a:pt x="582733" y="-33413"/>
                  <a:pt x="1894698" y="6343"/>
                  <a:pt x="2191215" y="128926"/>
                </a:cubicBezTo>
                <a:cubicBezTo>
                  <a:pt x="2487732" y="251509"/>
                  <a:pt x="2361837" y="702082"/>
                  <a:pt x="2032189" y="765030"/>
                </a:cubicBezTo>
                <a:cubicBezTo>
                  <a:pt x="1702541" y="827978"/>
                  <a:pt x="504877" y="634165"/>
                  <a:pt x="213329" y="506613"/>
                </a:cubicBezTo>
                <a:cubicBezTo>
                  <a:pt x="-78219" y="379061"/>
                  <a:pt x="-76563" y="92483"/>
                  <a:pt x="253085" y="29535"/>
                </a:cubicBezTo>
                <a:close/>
              </a:path>
            </a:pathLst>
          </a:custGeom>
          <a:noFill/>
          <a:ln w="38100">
            <a:solidFill>
              <a:srgbClr val="FF0000"/>
            </a:solidFill>
          </a:ln>
        </p:spPr>
        <p:txBody>
          <a:bodyPr vert="horz" lIns="72000" tIns="180000" rIns="180000" bIns="0" rtlCol="0" anchor="t">
            <a:noAutofit/>
          </a:bodyPr>
          <a:lstStyle/>
          <a:p>
            <a:pPr algn="r">
              <a:lnSpc>
                <a:spcPts val="4700"/>
              </a:lnSpc>
              <a:spcBef>
                <a:spcPct val="0"/>
              </a:spcBef>
            </a:pPr>
            <a:endParaRPr lang="en-US" sz="4500" dirty="0">
              <a:solidFill>
                <a:schemeClr val="bg1"/>
              </a:solidFill>
              <a:latin typeface="Rockwell" panose="02060603020205020403" pitchFamily="18" charset="0"/>
              <a:ea typeface="+mj-ea"/>
              <a:cs typeface="+mj-cs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155143B8-29D7-41B1-99AC-BBD22A21BE9B}"/>
              </a:ext>
            </a:extLst>
          </p:cNvPr>
          <p:cNvSpPr/>
          <p:nvPr/>
        </p:nvSpPr>
        <p:spPr>
          <a:xfrm>
            <a:off x="11456591" y="1371879"/>
            <a:ext cx="714741" cy="290479"/>
          </a:xfrm>
          <a:custGeom>
            <a:avLst/>
            <a:gdLst>
              <a:gd name="connsiteX0" fmla="*/ 253085 w 2358364"/>
              <a:gd name="connsiteY0" fmla="*/ 29535 h 777281"/>
              <a:gd name="connsiteX1" fmla="*/ 2191215 w 2358364"/>
              <a:gd name="connsiteY1" fmla="*/ 128926 h 777281"/>
              <a:gd name="connsiteX2" fmla="*/ 2032189 w 2358364"/>
              <a:gd name="connsiteY2" fmla="*/ 765030 h 777281"/>
              <a:gd name="connsiteX3" fmla="*/ 213329 w 2358364"/>
              <a:gd name="connsiteY3" fmla="*/ 506613 h 777281"/>
              <a:gd name="connsiteX4" fmla="*/ 253085 w 2358364"/>
              <a:gd name="connsiteY4" fmla="*/ 29535 h 777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58364" h="777281">
                <a:moveTo>
                  <a:pt x="253085" y="29535"/>
                </a:moveTo>
                <a:cubicBezTo>
                  <a:pt x="582733" y="-33413"/>
                  <a:pt x="1894698" y="6343"/>
                  <a:pt x="2191215" y="128926"/>
                </a:cubicBezTo>
                <a:cubicBezTo>
                  <a:pt x="2487732" y="251509"/>
                  <a:pt x="2361837" y="702082"/>
                  <a:pt x="2032189" y="765030"/>
                </a:cubicBezTo>
                <a:cubicBezTo>
                  <a:pt x="1702541" y="827978"/>
                  <a:pt x="504877" y="634165"/>
                  <a:pt x="213329" y="506613"/>
                </a:cubicBezTo>
                <a:cubicBezTo>
                  <a:pt x="-78219" y="379061"/>
                  <a:pt x="-76563" y="92483"/>
                  <a:pt x="253085" y="29535"/>
                </a:cubicBezTo>
                <a:close/>
              </a:path>
            </a:pathLst>
          </a:custGeom>
          <a:noFill/>
          <a:ln w="38100">
            <a:solidFill>
              <a:srgbClr val="FF0000"/>
            </a:solidFill>
          </a:ln>
        </p:spPr>
        <p:txBody>
          <a:bodyPr vert="horz" lIns="72000" tIns="180000" rIns="180000" bIns="0" rtlCol="0" anchor="t">
            <a:noAutofit/>
          </a:bodyPr>
          <a:lstStyle/>
          <a:p>
            <a:pPr algn="r">
              <a:lnSpc>
                <a:spcPts val="4700"/>
              </a:lnSpc>
              <a:spcBef>
                <a:spcPct val="0"/>
              </a:spcBef>
            </a:pPr>
            <a:endParaRPr lang="en-US" sz="4500" dirty="0">
              <a:solidFill>
                <a:schemeClr val="bg1"/>
              </a:solidFill>
              <a:latin typeface="Rockwell" panose="02060603020205020403" pitchFamily="18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22285271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B22A6CF-E1F1-4D57-9F74-09674330C681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37</a:t>
            </a:fld>
            <a:endParaRPr lang="en-US" noProof="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7B0995A-8FE8-4519-BCD7-519355580C60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493" y="350768"/>
            <a:ext cx="5022838" cy="522508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B533F97-1BAF-422D-AE54-D2FCF55A96D9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9826" y="99392"/>
            <a:ext cx="5211681" cy="3081130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1DC82AF-2817-483A-B06E-76B03F55B45C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8670" y="3776872"/>
            <a:ext cx="5299330" cy="291065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92793585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E16C6D0-CCAD-4989-BCE3-1677E8036950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38</a:t>
            </a:fld>
            <a:endParaRPr lang="en-US" noProof="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8A2EA36-6D58-4BF7-902E-39652CEAB6DB}"/>
              </a:ext>
            </a:extLst>
          </p:cNvPr>
          <p:cNvSpPr/>
          <p:nvPr/>
        </p:nvSpPr>
        <p:spPr>
          <a:xfrm>
            <a:off x="5952340" y="109947"/>
            <a:ext cx="6095659" cy="1631216"/>
          </a:xfrm>
          <a:prstGeom prst="rect">
            <a:avLst/>
          </a:prstGeom>
          <a:ln w="28575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Select ‘Analyze’, ‘Descriptive Statistics’, ‘Explore’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Select the variables to be tested put on  ‘dependent variable’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Select ‘Both’ , ‘Histogram’, ‘Stem and Leaf Diagram’, and ‘Normality plot with test’ </a:t>
            </a:r>
            <a:endParaRPr lang="en-MY" dirty="0">
              <a:solidFill>
                <a:schemeClr val="bg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6842F1B-A6B4-4E90-A642-FB2B7F70A887}"/>
              </a:ext>
            </a:extLst>
          </p:cNvPr>
          <p:cNvSpPr/>
          <p:nvPr/>
        </p:nvSpPr>
        <p:spPr>
          <a:xfrm>
            <a:off x="670240" y="340780"/>
            <a:ext cx="536159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Test of normality by using SPSS :</a:t>
            </a:r>
            <a:endParaRPr lang="en-MY" sz="3200" dirty="0">
              <a:solidFill>
                <a:schemeClr val="bg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3370054-40FF-405E-B5C5-327879B8A385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309" y="4418351"/>
            <a:ext cx="3064788" cy="208661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241AC708-EE9D-45E3-B030-0711EB4425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5558775"/>
              </p:ext>
            </p:extLst>
          </p:nvPr>
        </p:nvGraphicFramePr>
        <p:xfrm>
          <a:off x="319125" y="1032235"/>
          <a:ext cx="2851459" cy="3116580"/>
        </p:xfrm>
        <a:graphic>
          <a:graphicData uri="http://schemas.openxmlformats.org/drawingml/2006/table">
            <a:tbl>
              <a:tblPr firstRow="1" firstCol="1" bandRow="1">
                <a:tableStyleId>{8EC20E35-A176-4012-BC5E-935CFFF8708E}</a:tableStyleId>
              </a:tblPr>
              <a:tblGrid>
                <a:gridCol w="2851459">
                  <a:extLst>
                    <a:ext uri="{9D8B030D-6E8A-4147-A177-3AD203B41FA5}">
                      <a16:colId xmlns:a16="http://schemas.microsoft.com/office/drawing/2014/main" val="2406806883"/>
                    </a:ext>
                  </a:extLst>
                </a:gridCol>
              </a:tblGrid>
              <a:tr h="11536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err="1">
                          <a:effectLst/>
                        </a:rPr>
                        <a:t>tingkat</a:t>
                      </a:r>
                      <a:r>
                        <a:rPr lang="en-US" sz="1000" dirty="0">
                          <a:effectLst/>
                        </a:rPr>
                        <a:t> </a:t>
                      </a:r>
                      <a:r>
                        <a:rPr lang="en-US" sz="1000" dirty="0" err="1">
                          <a:effectLst/>
                        </a:rPr>
                        <a:t>produksi</a:t>
                      </a:r>
                      <a:r>
                        <a:rPr lang="en-US" sz="1000" dirty="0">
                          <a:effectLst/>
                        </a:rPr>
                        <a:t> Stem-and-Leaf Plot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171188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 Frequency    Stem &amp;  Leaf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6731547"/>
                  </a:ext>
                </a:extLst>
              </a:tr>
              <a:tr h="11536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3905659"/>
                  </a:ext>
                </a:extLst>
              </a:tr>
              <a:tr h="11536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     2.00        2 .  33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711625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      .00        2 .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7392172"/>
                  </a:ext>
                </a:extLst>
              </a:tr>
              <a:tr h="11536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     3.00        2 .  677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943143"/>
                  </a:ext>
                </a:extLst>
              </a:tr>
              <a:tr h="11536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     5.00        2 .  99999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7159052"/>
                  </a:ext>
                </a:extLst>
              </a:tr>
              <a:tr h="11536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    15.00        3 .  000000011111111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6330981"/>
                  </a:ext>
                </a:extLst>
              </a:tr>
              <a:tr h="11536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     4.00        3 .  2223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7827907"/>
                  </a:ext>
                </a:extLst>
              </a:tr>
              <a:tr h="11536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     3.00        3 .  445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8500990"/>
                  </a:ext>
                </a:extLst>
              </a:tr>
              <a:tr h="11536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     2.00        3 .  67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3116274"/>
                  </a:ext>
                </a:extLst>
              </a:tr>
              <a:tr h="11536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     2.00        3 .  99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781120"/>
                  </a:ext>
                </a:extLst>
              </a:tr>
              <a:tr h="11536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      .00        4 .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5916438"/>
                  </a:ext>
                </a:extLst>
              </a:tr>
              <a:tr h="11536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     1.00        4 .  3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0890669"/>
                  </a:ext>
                </a:extLst>
              </a:tr>
              <a:tr h="11536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     1.00        4 .  5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9577940"/>
                  </a:ext>
                </a:extLst>
              </a:tr>
              <a:tr h="11536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     3.00        4 .  667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1565249"/>
                  </a:ext>
                </a:extLst>
              </a:tr>
              <a:tr h="11536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     3.00 Extremes    (&gt;=5365)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4625661"/>
                  </a:ext>
                </a:extLst>
              </a:tr>
              <a:tr h="11536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9620273"/>
                  </a:ext>
                </a:extLst>
              </a:tr>
              <a:tr h="11536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 Stem width:   1000.00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0148178"/>
                  </a:ext>
                </a:extLst>
              </a:tr>
              <a:tr h="11536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 Each leaf:        1 case(s)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4910663"/>
                  </a:ext>
                </a:extLst>
              </a:tr>
            </a:tbl>
          </a:graphicData>
        </a:graphic>
      </p:graphicFrame>
      <p:pic>
        <p:nvPicPr>
          <p:cNvPr id="12" name="Picture 11">
            <a:extLst>
              <a:ext uri="{FF2B5EF4-FFF2-40B4-BE49-F238E27FC236}">
                <a16:creationId xmlns:a16="http://schemas.microsoft.com/office/drawing/2014/main" id="{98CC6153-14BA-439E-9DE9-23E4A519992F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1468" y="2291417"/>
            <a:ext cx="2940433" cy="2928678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C7B5C57-94D6-4735-8A0F-A04DCC029988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0566" y="2248056"/>
            <a:ext cx="2940433" cy="2954655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825198C-B57C-45EE-93E9-B608EF57EA81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2236" y="1630058"/>
            <a:ext cx="2716704" cy="3657559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DFEB90B-411E-4190-AE5F-983E5F7E50D5}"/>
              </a:ext>
            </a:extLst>
          </p:cNvPr>
          <p:cNvSpPr txBox="1"/>
          <p:nvPr/>
        </p:nvSpPr>
        <p:spPr>
          <a:xfrm>
            <a:off x="3300566" y="5565912"/>
            <a:ext cx="29404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chemeClr val="bg1"/>
                </a:solidFill>
              </a:rPr>
              <a:t>Mestinya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titik-titik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berpencar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acak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disekitar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garis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6" name="Arrow: Up 15">
            <a:extLst>
              <a:ext uri="{FF2B5EF4-FFF2-40B4-BE49-F238E27FC236}">
                <a16:creationId xmlns:a16="http://schemas.microsoft.com/office/drawing/2014/main" id="{359126A2-38AA-4145-9BFA-742A32F22BE9}"/>
              </a:ext>
            </a:extLst>
          </p:cNvPr>
          <p:cNvSpPr/>
          <p:nvPr/>
        </p:nvSpPr>
        <p:spPr>
          <a:xfrm>
            <a:off x="4601817" y="5220095"/>
            <a:ext cx="292212" cy="345817"/>
          </a:xfrm>
          <a:prstGeom prst="upArrow">
            <a:avLst/>
          </a:prstGeom>
          <a:solidFill>
            <a:srgbClr val="FF0000"/>
          </a:solidFill>
        </p:spPr>
        <p:txBody>
          <a:bodyPr vert="horz" lIns="72000" tIns="180000" rIns="180000" bIns="0" rtlCol="0" anchor="t">
            <a:noAutofit/>
          </a:bodyPr>
          <a:lstStyle/>
          <a:p>
            <a:pPr algn="r">
              <a:lnSpc>
                <a:spcPts val="4700"/>
              </a:lnSpc>
              <a:spcBef>
                <a:spcPct val="0"/>
              </a:spcBef>
            </a:pPr>
            <a:endParaRPr lang="en-US" sz="4500">
              <a:solidFill>
                <a:schemeClr val="bg1"/>
              </a:solidFill>
              <a:latin typeface="Rockwell" panose="02060603020205020403" pitchFamily="18" charset="0"/>
              <a:ea typeface="+mj-ea"/>
              <a:cs typeface="+mj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6B81B74-8F94-43FC-AEF3-AC9169CF8E23}"/>
              </a:ext>
            </a:extLst>
          </p:cNvPr>
          <p:cNvSpPr txBox="1"/>
          <p:nvPr/>
        </p:nvSpPr>
        <p:spPr>
          <a:xfrm>
            <a:off x="6239783" y="5583296"/>
            <a:ext cx="29404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chemeClr val="bg1"/>
                </a:solidFill>
              </a:rPr>
              <a:t>Mestinya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titik-titik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berpencar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tak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berpola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disekitar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garis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9" name="Arrow: Up 18">
            <a:extLst>
              <a:ext uri="{FF2B5EF4-FFF2-40B4-BE49-F238E27FC236}">
                <a16:creationId xmlns:a16="http://schemas.microsoft.com/office/drawing/2014/main" id="{BD9BC850-435E-4403-8E09-98F0CD022DA0}"/>
              </a:ext>
            </a:extLst>
          </p:cNvPr>
          <p:cNvSpPr/>
          <p:nvPr/>
        </p:nvSpPr>
        <p:spPr>
          <a:xfrm>
            <a:off x="7500069" y="5288747"/>
            <a:ext cx="292212" cy="345817"/>
          </a:xfrm>
          <a:prstGeom prst="upArrow">
            <a:avLst/>
          </a:prstGeom>
          <a:solidFill>
            <a:srgbClr val="FF0000"/>
          </a:solidFill>
        </p:spPr>
        <p:txBody>
          <a:bodyPr vert="horz" lIns="72000" tIns="180000" rIns="180000" bIns="0" rtlCol="0" anchor="t">
            <a:noAutofit/>
          </a:bodyPr>
          <a:lstStyle/>
          <a:p>
            <a:pPr algn="r">
              <a:lnSpc>
                <a:spcPts val="4700"/>
              </a:lnSpc>
              <a:spcBef>
                <a:spcPct val="0"/>
              </a:spcBef>
            </a:pPr>
            <a:endParaRPr lang="en-US" sz="4500">
              <a:solidFill>
                <a:schemeClr val="bg1"/>
              </a:solidFill>
              <a:latin typeface="Rockwell" panose="02060603020205020403" pitchFamily="18" charset="0"/>
              <a:ea typeface="+mj-ea"/>
              <a:cs typeface="+mj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0FE41E2-451C-4EFA-ABBE-155D572287EE}"/>
              </a:ext>
            </a:extLst>
          </p:cNvPr>
          <p:cNvSpPr txBox="1"/>
          <p:nvPr/>
        </p:nvSpPr>
        <p:spPr>
          <a:xfrm>
            <a:off x="9320371" y="5481842"/>
            <a:ext cx="29404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chemeClr val="bg1"/>
                </a:solidFill>
              </a:rPr>
              <a:t>Mestinya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garis</a:t>
            </a:r>
            <a:r>
              <a:rPr lang="en-US" b="1" dirty="0">
                <a:solidFill>
                  <a:schemeClr val="bg1"/>
                </a:solidFill>
              </a:rPr>
              <a:t> di </a:t>
            </a:r>
            <a:r>
              <a:rPr lang="en-US" b="1" dirty="0" err="1">
                <a:solidFill>
                  <a:schemeClr val="bg1"/>
                </a:solidFill>
              </a:rPr>
              <a:t>dalam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kotak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persis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membagi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dua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kotak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665655A-4429-4A7F-B8B3-7FE25DC54A66}"/>
              </a:ext>
            </a:extLst>
          </p:cNvPr>
          <p:cNvSpPr txBox="1"/>
          <p:nvPr/>
        </p:nvSpPr>
        <p:spPr>
          <a:xfrm>
            <a:off x="5307496" y="6322399"/>
            <a:ext cx="6740503" cy="4001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Pola </a:t>
            </a:r>
            <a:r>
              <a:rPr lang="en-US" sz="2000" b="1" dirty="0" err="1">
                <a:solidFill>
                  <a:srgbClr val="FF0000"/>
                </a:solidFill>
              </a:rPr>
              <a:t>penyebaran</a:t>
            </a:r>
            <a:r>
              <a:rPr lang="en-US" sz="2000" b="1" dirty="0">
                <a:solidFill>
                  <a:srgbClr val="FF0000"/>
                </a:solidFill>
              </a:rPr>
              <a:t> data </a:t>
            </a:r>
            <a:r>
              <a:rPr lang="en-US" sz="2000" b="1" dirty="0" err="1">
                <a:solidFill>
                  <a:srgbClr val="FF0000"/>
                </a:solidFill>
              </a:rPr>
              <a:t>tidak</a:t>
            </a:r>
            <a:r>
              <a:rPr lang="en-US" sz="2000" b="1" dirty="0">
                <a:solidFill>
                  <a:srgbClr val="FF0000"/>
                </a:solidFill>
              </a:rPr>
              <a:t> normal, miring </a:t>
            </a:r>
            <a:r>
              <a:rPr lang="en-US" sz="2000" b="1" dirty="0" err="1">
                <a:solidFill>
                  <a:srgbClr val="FF0000"/>
                </a:solidFill>
              </a:rPr>
              <a:t>ke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kanan</a:t>
            </a:r>
            <a:endParaRPr lang="en-U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990028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4F88EDE-580B-42A6-B5C7-40021F3837B7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39</a:t>
            </a:fld>
            <a:endParaRPr lang="en-US" noProof="0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2AFEC8E-D031-495C-821B-A8B5593E07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412" y="149973"/>
            <a:ext cx="11349317" cy="562721"/>
          </a:xfrm>
        </p:spPr>
        <p:txBody>
          <a:bodyPr>
            <a:noAutofit/>
          </a:bodyPr>
          <a:lstStyle/>
          <a:p>
            <a:pPr lvl="1" algn="ctr"/>
            <a:r>
              <a:rPr lang="en-US" sz="2800" b="1" dirty="0" err="1">
                <a:solidFill>
                  <a:schemeClr val="bg1"/>
                </a:solidFill>
              </a:rPr>
              <a:t>Heteroscedasticity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AB90801-AA48-41F5-9FAB-964368F521F4}"/>
              </a:ext>
            </a:extLst>
          </p:cNvPr>
          <p:cNvSpPr/>
          <p:nvPr/>
        </p:nvSpPr>
        <p:spPr>
          <a:xfrm>
            <a:off x="439270" y="1313346"/>
            <a:ext cx="1039905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/>
                </a:solidFill>
              </a:rPr>
              <a:t>Select ‘ ‘regression’, ‘linear’, Choose desired dependent variable and </a:t>
            </a:r>
            <a:r>
              <a:rPr lang="en-US" sz="2000" b="1" dirty="0" err="1">
                <a:solidFill>
                  <a:schemeClr val="bg1"/>
                </a:solidFill>
              </a:rPr>
              <a:t>independet</a:t>
            </a:r>
            <a:r>
              <a:rPr lang="en-US" sz="2000" b="1" dirty="0">
                <a:solidFill>
                  <a:schemeClr val="bg1"/>
                </a:solidFill>
              </a:rPr>
              <a:t> variable(s), Select ‘plot’,  put  ZRESID on Y-axis and ZPRED on axis-X</a:t>
            </a:r>
            <a:endParaRPr lang="en-MY" sz="2000" dirty="0">
              <a:solidFill>
                <a:schemeClr val="bg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718EBB6-AD44-45AA-B4B3-05A3A8A87586}"/>
              </a:ext>
            </a:extLst>
          </p:cNvPr>
          <p:cNvSpPr/>
          <p:nvPr/>
        </p:nvSpPr>
        <p:spPr>
          <a:xfrm>
            <a:off x="358588" y="708229"/>
            <a:ext cx="1050663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The simplest way to test </a:t>
            </a:r>
            <a:r>
              <a:rPr lang="en-US" sz="2000" b="1" dirty="0" err="1">
                <a:solidFill>
                  <a:schemeClr val="bg1"/>
                </a:solidFill>
              </a:rPr>
              <a:t>heteroscedasticity</a:t>
            </a:r>
            <a:r>
              <a:rPr lang="en-US" sz="2000" b="1" dirty="0">
                <a:solidFill>
                  <a:schemeClr val="bg1"/>
                </a:solidFill>
              </a:rPr>
              <a:t>  is using diagram plot between the standardized predicted  value of dependent variable and standardized residual: </a:t>
            </a:r>
            <a:endParaRPr lang="en-MY" sz="2000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796F52E-269F-4E10-A288-B44700B6D3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0327"/>
          <a:stretch/>
        </p:blipFill>
        <p:spPr>
          <a:xfrm>
            <a:off x="439270" y="2186610"/>
            <a:ext cx="11608730" cy="4500914"/>
          </a:xfrm>
          <a:prstGeom prst="rect">
            <a:avLst/>
          </a:prstGeom>
        </p:spPr>
      </p:pic>
      <p:sp>
        <p:nvSpPr>
          <p:cNvPr id="9" name="Freeform: Shape 8">
            <a:extLst>
              <a:ext uri="{FF2B5EF4-FFF2-40B4-BE49-F238E27FC236}">
                <a16:creationId xmlns:a16="http://schemas.microsoft.com/office/drawing/2014/main" id="{01CA6C82-3977-4F60-86A7-CC9234A2E4F7}"/>
              </a:ext>
            </a:extLst>
          </p:cNvPr>
          <p:cNvSpPr/>
          <p:nvPr/>
        </p:nvSpPr>
        <p:spPr>
          <a:xfrm>
            <a:off x="8855765" y="5029200"/>
            <a:ext cx="1967950" cy="834887"/>
          </a:xfrm>
          <a:custGeom>
            <a:avLst/>
            <a:gdLst>
              <a:gd name="connsiteX0" fmla="*/ 721837 w 2381674"/>
              <a:gd name="connsiteY0" fmla="*/ 1215996 h 1285269"/>
              <a:gd name="connsiteX1" fmla="*/ 55916 w 2381674"/>
              <a:gd name="connsiteY1" fmla="*/ 967518 h 1285269"/>
              <a:gd name="connsiteX2" fmla="*/ 274576 w 2381674"/>
              <a:gd name="connsiteY2" fmla="*/ 142570 h 1285269"/>
              <a:gd name="connsiteX3" fmla="*/ 2153072 w 2381674"/>
              <a:gd name="connsiteY3" fmla="*/ 102814 h 1285269"/>
              <a:gd name="connsiteX4" fmla="*/ 2192829 w 2381674"/>
              <a:gd name="connsiteY4" fmla="*/ 1186179 h 1285269"/>
              <a:gd name="connsiteX5" fmla="*/ 721837 w 2381674"/>
              <a:gd name="connsiteY5" fmla="*/ 1215996 h 1285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81674" h="1285269">
                <a:moveTo>
                  <a:pt x="721837" y="1215996"/>
                </a:moveTo>
                <a:cubicBezTo>
                  <a:pt x="365685" y="1179553"/>
                  <a:pt x="130459" y="1146422"/>
                  <a:pt x="55916" y="967518"/>
                </a:cubicBezTo>
                <a:cubicBezTo>
                  <a:pt x="-18627" y="788614"/>
                  <a:pt x="-74950" y="286687"/>
                  <a:pt x="274576" y="142570"/>
                </a:cubicBezTo>
                <a:cubicBezTo>
                  <a:pt x="624102" y="-1547"/>
                  <a:pt x="1833363" y="-71121"/>
                  <a:pt x="2153072" y="102814"/>
                </a:cubicBezTo>
                <a:cubicBezTo>
                  <a:pt x="2472781" y="276749"/>
                  <a:pt x="2429712" y="1005618"/>
                  <a:pt x="2192829" y="1186179"/>
                </a:cubicBezTo>
                <a:cubicBezTo>
                  <a:pt x="1955946" y="1366740"/>
                  <a:pt x="1077989" y="1252439"/>
                  <a:pt x="721837" y="1215996"/>
                </a:cubicBezTo>
                <a:close/>
              </a:path>
            </a:pathLst>
          </a:custGeom>
          <a:noFill/>
          <a:ln w="28575">
            <a:solidFill>
              <a:srgbClr val="FF0000"/>
            </a:solidFill>
          </a:ln>
        </p:spPr>
        <p:txBody>
          <a:bodyPr vert="horz" lIns="72000" tIns="180000" rIns="180000" bIns="0" rtlCol="0" anchor="t">
            <a:noAutofit/>
          </a:bodyPr>
          <a:lstStyle/>
          <a:p>
            <a:pPr algn="r">
              <a:lnSpc>
                <a:spcPts val="4700"/>
              </a:lnSpc>
              <a:spcBef>
                <a:spcPct val="0"/>
              </a:spcBef>
            </a:pPr>
            <a:endParaRPr lang="en-US" sz="4500">
              <a:solidFill>
                <a:schemeClr val="bg1"/>
              </a:solidFill>
              <a:latin typeface="Rockwell" panose="02060603020205020403" pitchFamily="18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43957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A976A29-5AB5-4A3F-A863-1DD68276DA90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4</a:t>
            </a:fld>
            <a:endParaRPr lang="en-US" noProof="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07DFF5B-035F-432C-A316-9D42914247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1079300"/>
          </a:xfrm>
        </p:spPr>
        <p:txBody>
          <a:bodyPr/>
          <a:lstStyle/>
          <a:p>
            <a:r>
              <a:rPr lang="en-US" sz="2800" dirty="0" err="1"/>
              <a:t>Katakan</a:t>
            </a:r>
            <a:r>
              <a:rPr lang="en-US" sz="2800" dirty="0"/>
              <a:t> data yang </a:t>
            </a:r>
            <a:r>
              <a:rPr lang="en-US" sz="2800" dirty="0" err="1"/>
              <a:t>akan</a:t>
            </a:r>
            <a:r>
              <a:rPr lang="en-US" sz="2800" dirty="0"/>
              <a:t> </a:t>
            </a:r>
            <a:r>
              <a:rPr lang="en-US" sz="2800" dirty="0" err="1"/>
              <a:t>diolah</a:t>
            </a:r>
            <a:r>
              <a:rPr lang="en-US" sz="2800" dirty="0"/>
              <a:t> </a:t>
            </a:r>
            <a:r>
              <a:rPr lang="en-US" sz="2800" dirty="0" err="1"/>
              <a:t>terdiri</a:t>
            </a:r>
            <a:r>
              <a:rPr lang="en-US" sz="2800" dirty="0"/>
              <a:t> </a:t>
            </a:r>
            <a:r>
              <a:rPr lang="en-US" sz="2800" dirty="0" err="1"/>
              <a:t>dari</a:t>
            </a:r>
            <a:r>
              <a:rPr lang="en-US" sz="2800" dirty="0"/>
              <a:t> 99 industry </a:t>
            </a:r>
            <a:r>
              <a:rPr lang="en-US" sz="2800" dirty="0" err="1"/>
              <a:t>rumah</a:t>
            </a:r>
            <a:r>
              <a:rPr lang="en-US" sz="2800" dirty="0"/>
              <a:t> </a:t>
            </a:r>
            <a:r>
              <a:rPr lang="en-US" sz="2800" dirty="0" err="1"/>
              <a:t>tangga</a:t>
            </a:r>
            <a:r>
              <a:rPr lang="en-US" sz="2800" dirty="0"/>
              <a:t> </a:t>
            </a:r>
            <a:r>
              <a:rPr lang="en-US" sz="2800" dirty="0" err="1"/>
              <a:t>dengan</a:t>
            </a:r>
            <a:r>
              <a:rPr lang="en-US" sz="2800" dirty="0"/>
              <a:t> 7 </a:t>
            </a:r>
            <a:r>
              <a:rPr lang="en-US" sz="2800" dirty="0" err="1"/>
              <a:t>variabel</a:t>
            </a:r>
            <a:r>
              <a:rPr lang="en-US" sz="2800" dirty="0"/>
              <a:t> </a:t>
            </a:r>
            <a:r>
              <a:rPr lang="en-US" sz="2800" dirty="0" err="1"/>
              <a:t>berikut</a:t>
            </a:r>
            <a:r>
              <a:rPr lang="en-US" sz="2800" dirty="0"/>
              <a:t> </a:t>
            </a:r>
            <a:r>
              <a:rPr lang="en-US" sz="2800" dirty="0" err="1"/>
              <a:t>akan</a:t>
            </a:r>
            <a:r>
              <a:rPr lang="en-US" sz="2800" dirty="0"/>
              <a:t> </a:t>
            </a:r>
            <a:r>
              <a:rPr lang="en-US" sz="2800" dirty="0" err="1"/>
              <a:t>dilakukan</a:t>
            </a:r>
            <a:r>
              <a:rPr lang="en-US" sz="2800" dirty="0"/>
              <a:t> entry data </a:t>
            </a:r>
            <a:r>
              <a:rPr lang="en-US" sz="2800" dirty="0" err="1"/>
              <a:t>dengan</a:t>
            </a:r>
            <a:r>
              <a:rPr lang="en-US" sz="2800" dirty="0"/>
              <a:t> SPSS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52606330-41F7-4743-9154-DD326555556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0069547"/>
              </p:ext>
            </p:extLst>
          </p:nvPr>
        </p:nvGraphicFramePr>
        <p:xfrm>
          <a:off x="1054099" y="1892301"/>
          <a:ext cx="10083801" cy="408924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308100">
                  <a:extLst>
                    <a:ext uri="{9D8B030D-6E8A-4147-A177-3AD203B41FA5}">
                      <a16:colId xmlns:a16="http://schemas.microsoft.com/office/drawing/2014/main" val="865483267"/>
                    </a:ext>
                  </a:extLst>
                </a:gridCol>
                <a:gridCol w="1714500">
                  <a:extLst>
                    <a:ext uri="{9D8B030D-6E8A-4147-A177-3AD203B41FA5}">
                      <a16:colId xmlns:a16="http://schemas.microsoft.com/office/drawing/2014/main" val="2326994028"/>
                    </a:ext>
                  </a:extLst>
                </a:gridCol>
                <a:gridCol w="1299029">
                  <a:extLst>
                    <a:ext uri="{9D8B030D-6E8A-4147-A177-3AD203B41FA5}">
                      <a16:colId xmlns:a16="http://schemas.microsoft.com/office/drawing/2014/main" val="1459669994"/>
                    </a:ext>
                  </a:extLst>
                </a:gridCol>
                <a:gridCol w="1660071">
                  <a:extLst>
                    <a:ext uri="{9D8B030D-6E8A-4147-A177-3AD203B41FA5}">
                      <a16:colId xmlns:a16="http://schemas.microsoft.com/office/drawing/2014/main" val="83798637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680538222"/>
                    </a:ext>
                  </a:extLst>
                </a:gridCol>
                <a:gridCol w="1645558">
                  <a:extLst>
                    <a:ext uri="{9D8B030D-6E8A-4147-A177-3AD203B41FA5}">
                      <a16:colId xmlns:a16="http://schemas.microsoft.com/office/drawing/2014/main" val="1931556619"/>
                    </a:ext>
                  </a:extLst>
                </a:gridCol>
                <a:gridCol w="1440543">
                  <a:extLst>
                    <a:ext uri="{9D8B030D-6E8A-4147-A177-3AD203B41FA5}">
                      <a16:colId xmlns:a16="http://schemas.microsoft.com/office/drawing/2014/main" val="1199304081"/>
                    </a:ext>
                  </a:extLst>
                </a:gridCol>
              </a:tblGrid>
              <a:tr h="72310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</a:rPr>
                        <a:t>Modal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</a:rPr>
                        <a:t>Tenagakerja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</a:rPr>
                        <a:t>produksi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</a:rPr>
                        <a:t>manajemen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Usia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</a:rPr>
                        <a:t>Kepatuhan 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</a:rPr>
                        <a:t>reigiusitas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9701363"/>
                  </a:ext>
                </a:extLst>
              </a:tr>
              <a:tr h="35336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</a:rPr>
                        <a:t>11.43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</a:rPr>
                        <a:t>394.80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</a:rPr>
                        <a:t>3180.96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39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</a:rPr>
                        <a:t>80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</a:rPr>
                        <a:t>36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5211412"/>
                  </a:ext>
                </a:extLst>
              </a:tr>
              <a:tr h="35336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</a:rPr>
                        <a:t>11.45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</a:rPr>
                        <a:t>378.00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</a:rPr>
                        <a:t>2916.00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</a:rPr>
                        <a:t>44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</a:rPr>
                        <a:t>58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</a:rPr>
                        <a:t>28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6325895"/>
                  </a:ext>
                </a:extLst>
              </a:tr>
              <a:tr h="35336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</a:rPr>
                        <a:t>11.49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</a:rPr>
                        <a:t>364.00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</a:rPr>
                        <a:t>2704.00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</a:rPr>
                        <a:t>32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</a:rPr>
                        <a:t>82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</a:rPr>
                        <a:t>25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3183388"/>
                  </a:ext>
                </a:extLst>
              </a:tr>
              <a:tr h="35336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</a:rPr>
                        <a:t>11.37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</a:rPr>
                        <a:t>410.90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</a:rPr>
                        <a:t>3445.69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</a:rPr>
                        <a:t>70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</a:rPr>
                        <a:t>62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</a:rPr>
                        <a:t>28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5396309"/>
                  </a:ext>
                </a:extLst>
              </a:tr>
              <a:tr h="35336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</a:rPr>
                        <a:t>…..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</a:rPr>
                        <a:t>…..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</a:rPr>
                        <a:t>…..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</a:rPr>
                        <a:t>…..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</a:rPr>
                        <a:t>…..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</a:rPr>
                        <a:t>…..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…..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3872271"/>
                  </a:ext>
                </a:extLst>
              </a:tr>
              <a:tr h="35336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</a:rPr>
                        <a:t>…..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</a:rPr>
                        <a:t>…..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</a:rPr>
                        <a:t>…..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</a:rPr>
                        <a:t>…..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</a:rPr>
                        <a:t>…..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</a:rPr>
                        <a:t>…..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…..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7944261"/>
                  </a:ext>
                </a:extLst>
              </a:tr>
              <a:tr h="35336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</a:rPr>
                        <a:t>…..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</a:rPr>
                        <a:t>…..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</a:rPr>
                        <a:t>…..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</a:rPr>
                        <a:t>…..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</a:rPr>
                        <a:t>…..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</a:rPr>
                        <a:t>…..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</a:rPr>
                        <a:t>…..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2988366"/>
                  </a:ext>
                </a:extLst>
              </a:tr>
              <a:tr h="35336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</a:rPr>
                        <a:t>11.14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</a:rPr>
                        <a:t>365.61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</a:rPr>
                        <a:t>3176.99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</a:rPr>
                        <a:t>70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</a:rPr>
                        <a:t>26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</a:rPr>
                        <a:t>32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0283907"/>
                  </a:ext>
                </a:extLst>
              </a:tr>
              <a:tr h="35336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</a:rPr>
                        <a:t>13.84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</a:rPr>
                        <a:t>373.45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</a:rPr>
                        <a:t>2990.62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</a:rPr>
                        <a:t>38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</a:rPr>
                        <a:t>36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35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45629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6853177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D7DE6BA-3B11-48EA-A35F-72BE627C165A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40</a:t>
            </a:fld>
            <a:endParaRPr lang="en-US" noProof="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D35573A-873F-4283-9DAB-FB619E00A647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270" y="2345442"/>
            <a:ext cx="6587696" cy="3478888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CBC3932-C38D-40B5-AAAC-0F145C276BF5}"/>
              </a:ext>
            </a:extLst>
          </p:cNvPr>
          <p:cNvSpPr/>
          <p:nvPr/>
        </p:nvSpPr>
        <p:spPr>
          <a:xfrm>
            <a:off x="8040755" y="2579204"/>
            <a:ext cx="3513191" cy="1699591"/>
          </a:xfrm>
          <a:prstGeom prst="rect">
            <a:avLst/>
          </a:prstGeom>
          <a:solidFill>
            <a:schemeClr val="tx1"/>
          </a:solidFill>
          <a:ln>
            <a:solidFill>
              <a:srgbClr val="FF0000"/>
            </a:solidFill>
          </a:ln>
        </p:spPr>
        <p:txBody>
          <a:bodyPr vert="horz" lIns="72000" tIns="180000" rIns="180000" bIns="0" rtlCol="0" anchor="t">
            <a:noAutofit/>
          </a:bodyPr>
          <a:lstStyle/>
          <a:p>
            <a:pPr algn="r">
              <a:spcBef>
                <a:spcPct val="0"/>
              </a:spcBef>
            </a:pPr>
            <a:r>
              <a:rPr lang="en-US" b="1" dirty="0">
                <a:solidFill>
                  <a:srgbClr val="FF0000"/>
                </a:solidFill>
                <a:latin typeface="Rockwell" panose="02060603020205020403" pitchFamily="18" charset="0"/>
                <a:ea typeface="+mj-ea"/>
                <a:cs typeface="+mj-cs"/>
              </a:rPr>
              <a:t>Karena </a:t>
            </a:r>
            <a:r>
              <a:rPr lang="en-US" b="1" dirty="0" err="1">
                <a:solidFill>
                  <a:srgbClr val="FF0000"/>
                </a:solidFill>
                <a:latin typeface="Rockwell" panose="02060603020205020403" pitchFamily="18" charset="0"/>
                <a:ea typeface="+mj-ea"/>
                <a:cs typeface="+mj-cs"/>
              </a:rPr>
              <a:t>titik-titiknya</a:t>
            </a:r>
            <a:r>
              <a:rPr lang="en-US" b="1" dirty="0">
                <a:solidFill>
                  <a:srgbClr val="FF0000"/>
                </a:solidFill>
                <a:latin typeface="Rockwell" panose="02060603020205020403" pitchFamily="18" charset="0"/>
                <a:ea typeface="+mj-ea"/>
                <a:cs typeface="+mj-cs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Rockwell" panose="02060603020205020403" pitchFamily="18" charset="0"/>
                <a:ea typeface="+mj-ea"/>
                <a:cs typeface="+mj-cs"/>
              </a:rPr>
              <a:t>menyebar</a:t>
            </a:r>
            <a:r>
              <a:rPr lang="en-US" b="1" dirty="0">
                <a:solidFill>
                  <a:srgbClr val="FF0000"/>
                </a:solidFill>
                <a:latin typeface="Rockwell" panose="02060603020205020403" pitchFamily="18" charset="0"/>
                <a:ea typeface="+mj-ea"/>
                <a:cs typeface="+mj-cs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Rockwell" panose="02060603020205020403" pitchFamily="18" charset="0"/>
                <a:ea typeface="+mj-ea"/>
                <a:cs typeface="+mj-cs"/>
              </a:rPr>
              <a:t>tanpa</a:t>
            </a:r>
            <a:r>
              <a:rPr lang="en-US" b="1" dirty="0">
                <a:solidFill>
                  <a:srgbClr val="FF0000"/>
                </a:solidFill>
                <a:latin typeface="Rockwell" panose="02060603020205020403" pitchFamily="18" charset="0"/>
                <a:ea typeface="+mj-ea"/>
                <a:cs typeface="+mj-cs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Rockwell" panose="02060603020205020403" pitchFamily="18" charset="0"/>
                <a:ea typeface="+mj-ea"/>
                <a:cs typeface="+mj-cs"/>
              </a:rPr>
              <a:t>pola</a:t>
            </a:r>
            <a:r>
              <a:rPr lang="en-US" b="1" dirty="0">
                <a:solidFill>
                  <a:srgbClr val="FF0000"/>
                </a:solidFill>
                <a:latin typeface="Rockwell" panose="02060603020205020403" pitchFamily="18" charset="0"/>
                <a:ea typeface="+mj-ea"/>
                <a:cs typeface="+mj-cs"/>
              </a:rPr>
              <a:t>, </a:t>
            </a:r>
            <a:r>
              <a:rPr lang="en-US" b="1" dirty="0" err="1">
                <a:solidFill>
                  <a:srgbClr val="FF0000"/>
                </a:solidFill>
                <a:latin typeface="Rockwell" panose="02060603020205020403" pitchFamily="18" charset="0"/>
                <a:ea typeface="+mj-ea"/>
                <a:cs typeface="+mj-cs"/>
              </a:rPr>
              <a:t>dianggap</a:t>
            </a:r>
            <a:r>
              <a:rPr lang="en-US" b="1" dirty="0">
                <a:solidFill>
                  <a:srgbClr val="FF0000"/>
                </a:solidFill>
                <a:latin typeface="Rockwell" panose="02060603020205020403" pitchFamily="18" charset="0"/>
                <a:ea typeface="+mj-ea"/>
                <a:cs typeface="+mj-cs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Rockwell" panose="02060603020205020403" pitchFamily="18" charset="0"/>
                <a:ea typeface="+mj-ea"/>
                <a:cs typeface="+mj-cs"/>
              </a:rPr>
              <a:t>tidak</a:t>
            </a:r>
            <a:r>
              <a:rPr lang="en-US" b="1" dirty="0">
                <a:solidFill>
                  <a:srgbClr val="FF0000"/>
                </a:solidFill>
                <a:latin typeface="Rockwell" panose="02060603020205020403" pitchFamily="18" charset="0"/>
                <a:ea typeface="+mj-ea"/>
                <a:cs typeface="+mj-cs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Rockwell" panose="02060603020205020403" pitchFamily="18" charset="0"/>
                <a:ea typeface="+mj-ea"/>
                <a:cs typeface="+mj-cs"/>
              </a:rPr>
              <a:t>ada</a:t>
            </a:r>
            <a:r>
              <a:rPr lang="en-US" b="1" dirty="0">
                <a:solidFill>
                  <a:srgbClr val="FF0000"/>
                </a:solidFill>
                <a:latin typeface="Rockwell" panose="02060603020205020403" pitchFamily="18" charset="0"/>
                <a:ea typeface="+mj-ea"/>
                <a:cs typeface="+mj-cs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Rockwell" panose="02060603020205020403" pitchFamily="18" charset="0"/>
                <a:ea typeface="+mj-ea"/>
                <a:cs typeface="+mj-cs"/>
              </a:rPr>
              <a:t>masalah</a:t>
            </a:r>
            <a:r>
              <a:rPr lang="en-US" b="1" dirty="0">
                <a:solidFill>
                  <a:srgbClr val="FF0000"/>
                </a:solidFill>
                <a:latin typeface="Rockwell" panose="02060603020205020403" pitchFamily="18" charset="0"/>
                <a:ea typeface="+mj-ea"/>
                <a:cs typeface="+mj-cs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Rockwell" panose="02060603020205020403" pitchFamily="18" charset="0"/>
                <a:ea typeface="+mj-ea"/>
                <a:cs typeface="+mj-cs"/>
              </a:rPr>
              <a:t>heteroskedastisitas</a:t>
            </a:r>
            <a:r>
              <a:rPr lang="en-US" b="1" dirty="0">
                <a:solidFill>
                  <a:srgbClr val="FF0000"/>
                </a:solidFill>
                <a:latin typeface="Rockwell" panose="02060603020205020403" pitchFamily="18" charset="0"/>
                <a:ea typeface="+mj-ea"/>
                <a:cs typeface="+mj-cs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Rockwell" panose="02060603020205020403" pitchFamily="18" charset="0"/>
                <a:ea typeface="+mj-ea"/>
                <a:cs typeface="+mj-cs"/>
              </a:rPr>
              <a:t>serius</a:t>
            </a:r>
            <a:endParaRPr lang="en-US" b="1" dirty="0">
              <a:solidFill>
                <a:srgbClr val="FF0000"/>
              </a:solidFill>
              <a:latin typeface="Rockwell" panose="02060603020205020403" pitchFamily="18" charset="0"/>
              <a:ea typeface="+mj-ea"/>
              <a:cs typeface="+mj-cs"/>
            </a:endParaRPr>
          </a:p>
        </p:txBody>
      </p:sp>
      <p:sp>
        <p:nvSpPr>
          <p:cNvPr id="9" name="Arrow: Left 8">
            <a:extLst>
              <a:ext uri="{FF2B5EF4-FFF2-40B4-BE49-F238E27FC236}">
                <a16:creationId xmlns:a16="http://schemas.microsoft.com/office/drawing/2014/main" id="{EA66BAF1-3D70-498D-8149-F716341A9578}"/>
              </a:ext>
            </a:extLst>
          </p:cNvPr>
          <p:cNvSpPr/>
          <p:nvPr/>
        </p:nvSpPr>
        <p:spPr>
          <a:xfrm>
            <a:off x="7166113" y="3319670"/>
            <a:ext cx="646044" cy="526773"/>
          </a:xfrm>
          <a:prstGeom prst="leftArrow">
            <a:avLst/>
          </a:prstGeom>
          <a:solidFill>
            <a:srgbClr val="FF0000"/>
          </a:solidFill>
        </p:spPr>
        <p:txBody>
          <a:bodyPr vert="horz" lIns="72000" tIns="180000" rIns="180000" bIns="0" rtlCol="0" anchor="t">
            <a:noAutofit/>
          </a:bodyPr>
          <a:lstStyle/>
          <a:p>
            <a:pPr algn="r">
              <a:lnSpc>
                <a:spcPts val="4700"/>
              </a:lnSpc>
              <a:spcBef>
                <a:spcPct val="0"/>
              </a:spcBef>
            </a:pPr>
            <a:endParaRPr lang="en-US" sz="4500">
              <a:solidFill>
                <a:srgbClr val="FF0000"/>
              </a:solidFill>
              <a:latin typeface="Rockwell" panose="02060603020205020403" pitchFamily="18" charset="0"/>
              <a:ea typeface="+mj-ea"/>
              <a:cs typeface="+mj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A74D423-F565-4A0F-9076-353EB7CD444F}"/>
              </a:ext>
            </a:extLst>
          </p:cNvPr>
          <p:cNvSpPr txBox="1"/>
          <p:nvPr/>
        </p:nvSpPr>
        <p:spPr>
          <a:xfrm>
            <a:off x="1500809" y="705678"/>
            <a:ext cx="37669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The Output</a:t>
            </a:r>
          </a:p>
        </p:txBody>
      </p:sp>
    </p:spTree>
    <p:extLst>
      <p:ext uri="{BB962C8B-B14F-4D97-AF65-F5344CB8AC3E}">
        <p14:creationId xmlns:p14="http://schemas.microsoft.com/office/powerpoint/2010/main" val="200036941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FAC2B9A-B802-445C-A35D-C6DBAA1BF92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41</a:t>
            </a:fld>
            <a:endParaRPr lang="en-US" noProof="0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C6EA483-1CB3-4F3B-AE85-5EA8B3C177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9600" y="163420"/>
            <a:ext cx="3010582" cy="562722"/>
          </a:xfrm>
        </p:spPr>
        <p:txBody>
          <a:bodyPr>
            <a:normAutofit/>
          </a:bodyPr>
          <a:lstStyle/>
          <a:p>
            <a:pPr lvl="1" algn="l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Multicollinearity:</a:t>
            </a:r>
            <a:endParaRPr lang="en-MY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039191E-02C7-45A9-AFAF-1A540DE2E1D0}"/>
              </a:ext>
            </a:extLst>
          </p:cNvPr>
          <p:cNvSpPr/>
          <p:nvPr/>
        </p:nvSpPr>
        <p:spPr>
          <a:xfrm>
            <a:off x="689600" y="1005856"/>
            <a:ext cx="10812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4625" indent="-174625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</a:rPr>
              <a:t>Select ‘analyze’, ‘regression’, ‘linear’, after defining variables then select ‘statistics’ and ‘</a:t>
            </a:r>
            <a:r>
              <a:rPr lang="en-US" sz="2400" b="1" dirty="0" err="1">
                <a:solidFill>
                  <a:schemeClr val="bg1"/>
                </a:solidFill>
              </a:rPr>
              <a:t>collinearity</a:t>
            </a:r>
            <a:r>
              <a:rPr lang="en-US" sz="2400" b="1" dirty="0">
                <a:solidFill>
                  <a:schemeClr val="bg1"/>
                </a:solidFill>
              </a:rPr>
              <a:t> diagnostics’ (if needed ‘covariance matrix’)</a:t>
            </a:r>
            <a:endParaRPr lang="en-MY" sz="2400" dirty="0">
              <a:solidFill>
                <a:schemeClr val="bg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2CC8C17-9A88-43BE-A50D-C054FEAFA092}"/>
              </a:ext>
            </a:extLst>
          </p:cNvPr>
          <p:cNvSpPr/>
          <p:nvPr/>
        </p:nvSpPr>
        <p:spPr>
          <a:xfrm>
            <a:off x="3607904" y="191898"/>
            <a:ext cx="845286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Various ways to detect </a:t>
            </a:r>
            <a:r>
              <a:rPr lang="en-US" sz="2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multicollinearity</a:t>
            </a: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VIF, TOL, eigenvalue, and CI that can be calculated by using SPSS as follow:</a:t>
            </a:r>
            <a:endParaRPr lang="en-MY" sz="2000" b="1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613B002-3D62-439D-9096-CD311BBF71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810"/>
          <a:stretch/>
        </p:blipFill>
        <p:spPr>
          <a:xfrm>
            <a:off x="874642" y="1942925"/>
            <a:ext cx="10267123" cy="4379474"/>
          </a:xfrm>
          <a:prstGeom prst="rect">
            <a:avLst/>
          </a:prstGeom>
        </p:spPr>
      </p:pic>
      <p:sp>
        <p:nvSpPr>
          <p:cNvPr id="8" name="Freeform: Shape 7">
            <a:extLst>
              <a:ext uri="{FF2B5EF4-FFF2-40B4-BE49-F238E27FC236}">
                <a16:creationId xmlns:a16="http://schemas.microsoft.com/office/drawing/2014/main" id="{EECD1FE1-2DF1-46B5-9791-1CA84086CE93}"/>
              </a:ext>
            </a:extLst>
          </p:cNvPr>
          <p:cNvSpPr/>
          <p:nvPr/>
        </p:nvSpPr>
        <p:spPr>
          <a:xfrm>
            <a:off x="8457670" y="4353339"/>
            <a:ext cx="1967950" cy="397565"/>
          </a:xfrm>
          <a:custGeom>
            <a:avLst/>
            <a:gdLst>
              <a:gd name="connsiteX0" fmla="*/ 721837 w 2381674"/>
              <a:gd name="connsiteY0" fmla="*/ 1215996 h 1285269"/>
              <a:gd name="connsiteX1" fmla="*/ 55916 w 2381674"/>
              <a:gd name="connsiteY1" fmla="*/ 967518 h 1285269"/>
              <a:gd name="connsiteX2" fmla="*/ 274576 w 2381674"/>
              <a:gd name="connsiteY2" fmla="*/ 142570 h 1285269"/>
              <a:gd name="connsiteX3" fmla="*/ 2153072 w 2381674"/>
              <a:gd name="connsiteY3" fmla="*/ 102814 h 1285269"/>
              <a:gd name="connsiteX4" fmla="*/ 2192829 w 2381674"/>
              <a:gd name="connsiteY4" fmla="*/ 1186179 h 1285269"/>
              <a:gd name="connsiteX5" fmla="*/ 721837 w 2381674"/>
              <a:gd name="connsiteY5" fmla="*/ 1215996 h 1285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81674" h="1285269">
                <a:moveTo>
                  <a:pt x="721837" y="1215996"/>
                </a:moveTo>
                <a:cubicBezTo>
                  <a:pt x="365685" y="1179553"/>
                  <a:pt x="130459" y="1146422"/>
                  <a:pt x="55916" y="967518"/>
                </a:cubicBezTo>
                <a:cubicBezTo>
                  <a:pt x="-18627" y="788614"/>
                  <a:pt x="-74950" y="286687"/>
                  <a:pt x="274576" y="142570"/>
                </a:cubicBezTo>
                <a:cubicBezTo>
                  <a:pt x="624102" y="-1547"/>
                  <a:pt x="1833363" y="-71121"/>
                  <a:pt x="2153072" y="102814"/>
                </a:cubicBezTo>
                <a:cubicBezTo>
                  <a:pt x="2472781" y="276749"/>
                  <a:pt x="2429712" y="1005618"/>
                  <a:pt x="2192829" y="1186179"/>
                </a:cubicBezTo>
                <a:cubicBezTo>
                  <a:pt x="1955946" y="1366740"/>
                  <a:pt x="1077989" y="1252439"/>
                  <a:pt x="721837" y="1215996"/>
                </a:cubicBezTo>
                <a:close/>
              </a:path>
            </a:pathLst>
          </a:custGeom>
          <a:noFill/>
          <a:ln w="28575">
            <a:solidFill>
              <a:srgbClr val="FF0000"/>
            </a:solidFill>
          </a:ln>
        </p:spPr>
        <p:txBody>
          <a:bodyPr vert="horz" lIns="72000" tIns="180000" rIns="180000" bIns="0" rtlCol="0" anchor="t">
            <a:noAutofit/>
          </a:bodyPr>
          <a:lstStyle/>
          <a:p>
            <a:pPr algn="r">
              <a:lnSpc>
                <a:spcPts val="4700"/>
              </a:lnSpc>
              <a:spcBef>
                <a:spcPct val="0"/>
              </a:spcBef>
            </a:pPr>
            <a:endParaRPr lang="en-US" sz="4500">
              <a:solidFill>
                <a:schemeClr val="bg1"/>
              </a:solidFill>
              <a:latin typeface="Rockwell" panose="02060603020205020403" pitchFamily="18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6876105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D3DF80C-F1BF-4CDA-96B7-E36658B71CF8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42</a:t>
            </a:fld>
            <a:endParaRPr lang="en-US" noProof="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E855187-A008-4748-8908-ADB1F07FE6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073"/>
          <a:stretch/>
        </p:blipFill>
        <p:spPr>
          <a:xfrm>
            <a:off x="471425" y="1488786"/>
            <a:ext cx="8155740" cy="2874492"/>
          </a:xfrm>
          <a:prstGeom prst="rect">
            <a:avLst/>
          </a:prstGeom>
        </p:spPr>
      </p:pic>
      <p:sp>
        <p:nvSpPr>
          <p:cNvPr id="8" name="Freeform: Shape 7">
            <a:extLst>
              <a:ext uri="{FF2B5EF4-FFF2-40B4-BE49-F238E27FC236}">
                <a16:creationId xmlns:a16="http://schemas.microsoft.com/office/drawing/2014/main" id="{DDB43A56-0036-45E4-90DF-470C386FD199}"/>
              </a:ext>
            </a:extLst>
          </p:cNvPr>
          <p:cNvSpPr/>
          <p:nvPr/>
        </p:nvSpPr>
        <p:spPr>
          <a:xfrm>
            <a:off x="5893903" y="2643809"/>
            <a:ext cx="944219" cy="1113182"/>
          </a:xfrm>
          <a:custGeom>
            <a:avLst/>
            <a:gdLst>
              <a:gd name="connsiteX0" fmla="*/ 66004 w 1042040"/>
              <a:gd name="connsiteY0" fmla="*/ 170459 h 1858049"/>
              <a:gd name="connsiteX1" fmla="*/ 960526 w 1042040"/>
              <a:gd name="connsiteY1" fmla="*/ 200277 h 1858049"/>
              <a:gd name="connsiteX2" fmla="*/ 910830 w 1042040"/>
              <a:gd name="connsiteY2" fmla="*/ 1720963 h 1858049"/>
              <a:gd name="connsiteX3" fmla="*/ 165396 w 1042040"/>
              <a:gd name="connsiteY3" fmla="*/ 1611633 h 1858049"/>
              <a:gd name="connsiteX4" fmla="*/ 66004 w 1042040"/>
              <a:gd name="connsiteY4" fmla="*/ 170459 h 18580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42040" h="1858049">
                <a:moveTo>
                  <a:pt x="66004" y="170459"/>
                </a:moveTo>
                <a:cubicBezTo>
                  <a:pt x="198526" y="-64767"/>
                  <a:pt x="819722" y="-58140"/>
                  <a:pt x="960526" y="200277"/>
                </a:cubicBezTo>
                <a:cubicBezTo>
                  <a:pt x="1101330" y="458694"/>
                  <a:pt x="1043352" y="1485737"/>
                  <a:pt x="910830" y="1720963"/>
                </a:cubicBezTo>
                <a:cubicBezTo>
                  <a:pt x="778308" y="1956189"/>
                  <a:pt x="312826" y="1868394"/>
                  <a:pt x="165396" y="1611633"/>
                </a:cubicBezTo>
                <a:cubicBezTo>
                  <a:pt x="17966" y="1354872"/>
                  <a:pt x="-66518" y="405685"/>
                  <a:pt x="66004" y="170459"/>
                </a:cubicBezTo>
                <a:close/>
              </a:path>
            </a:pathLst>
          </a:custGeom>
          <a:noFill/>
          <a:ln w="19050">
            <a:solidFill>
              <a:srgbClr val="FF0000"/>
            </a:solidFill>
          </a:ln>
        </p:spPr>
        <p:txBody>
          <a:bodyPr vert="horz" lIns="72000" tIns="180000" rIns="180000" bIns="0" rtlCol="0" anchor="t">
            <a:noAutofit/>
          </a:bodyPr>
          <a:lstStyle/>
          <a:p>
            <a:pPr algn="r">
              <a:lnSpc>
                <a:spcPts val="4700"/>
              </a:lnSpc>
              <a:spcBef>
                <a:spcPct val="0"/>
              </a:spcBef>
            </a:pPr>
            <a:endParaRPr lang="en-US" sz="4500" dirty="0">
              <a:solidFill>
                <a:schemeClr val="bg1"/>
              </a:solidFill>
              <a:latin typeface="Rockwell" panose="02060603020205020403" pitchFamily="18" charset="0"/>
              <a:ea typeface="+mj-ea"/>
              <a:cs typeface="+mj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15C7184-17C8-4ADD-9AE7-36F24324C0E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119" t="34782" r="5761" b="23624"/>
          <a:stretch/>
        </p:blipFill>
        <p:spPr>
          <a:xfrm>
            <a:off x="1357214" y="4529575"/>
            <a:ext cx="10812800" cy="2358244"/>
          </a:xfrm>
          <a:prstGeom prst="rect">
            <a:avLst/>
          </a:prstGeom>
        </p:spPr>
      </p:pic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C0142A86-845A-48E1-A9EF-41EE51FB2414}"/>
              </a:ext>
            </a:extLst>
          </p:cNvPr>
          <p:cNvSpPr/>
          <p:nvPr/>
        </p:nvSpPr>
        <p:spPr>
          <a:xfrm>
            <a:off x="2885660" y="4812623"/>
            <a:ext cx="2153479" cy="2075196"/>
          </a:xfrm>
          <a:custGeom>
            <a:avLst/>
            <a:gdLst>
              <a:gd name="connsiteX0" fmla="*/ 66004 w 1042040"/>
              <a:gd name="connsiteY0" fmla="*/ 170459 h 1858049"/>
              <a:gd name="connsiteX1" fmla="*/ 960526 w 1042040"/>
              <a:gd name="connsiteY1" fmla="*/ 200277 h 1858049"/>
              <a:gd name="connsiteX2" fmla="*/ 910830 w 1042040"/>
              <a:gd name="connsiteY2" fmla="*/ 1720963 h 1858049"/>
              <a:gd name="connsiteX3" fmla="*/ 165396 w 1042040"/>
              <a:gd name="connsiteY3" fmla="*/ 1611633 h 1858049"/>
              <a:gd name="connsiteX4" fmla="*/ 66004 w 1042040"/>
              <a:gd name="connsiteY4" fmla="*/ 170459 h 18580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42040" h="1858049">
                <a:moveTo>
                  <a:pt x="66004" y="170459"/>
                </a:moveTo>
                <a:cubicBezTo>
                  <a:pt x="198526" y="-64767"/>
                  <a:pt x="819722" y="-58140"/>
                  <a:pt x="960526" y="200277"/>
                </a:cubicBezTo>
                <a:cubicBezTo>
                  <a:pt x="1101330" y="458694"/>
                  <a:pt x="1043352" y="1485737"/>
                  <a:pt x="910830" y="1720963"/>
                </a:cubicBezTo>
                <a:cubicBezTo>
                  <a:pt x="778308" y="1956189"/>
                  <a:pt x="312826" y="1868394"/>
                  <a:pt x="165396" y="1611633"/>
                </a:cubicBezTo>
                <a:cubicBezTo>
                  <a:pt x="17966" y="1354872"/>
                  <a:pt x="-66518" y="405685"/>
                  <a:pt x="66004" y="170459"/>
                </a:cubicBezTo>
                <a:close/>
              </a:path>
            </a:pathLst>
          </a:custGeom>
          <a:noFill/>
          <a:ln w="19050">
            <a:solidFill>
              <a:srgbClr val="FF0000"/>
            </a:solidFill>
          </a:ln>
        </p:spPr>
        <p:txBody>
          <a:bodyPr vert="horz" lIns="72000" tIns="180000" rIns="180000" bIns="0" rtlCol="0" anchor="t">
            <a:noAutofit/>
          </a:bodyPr>
          <a:lstStyle/>
          <a:p>
            <a:pPr algn="r">
              <a:lnSpc>
                <a:spcPts val="4700"/>
              </a:lnSpc>
              <a:spcBef>
                <a:spcPct val="0"/>
              </a:spcBef>
            </a:pPr>
            <a:endParaRPr lang="en-US" sz="4500" dirty="0">
              <a:solidFill>
                <a:schemeClr val="bg1"/>
              </a:solidFill>
              <a:latin typeface="Rockwell" panose="02060603020205020403" pitchFamily="18" charset="0"/>
              <a:ea typeface="+mj-ea"/>
              <a:cs typeface="+mj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8C51FB6-46DC-4717-84EC-34953186A215}"/>
              </a:ext>
            </a:extLst>
          </p:cNvPr>
          <p:cNvSpPr/>
          <p:nvPr/>
        </p:nvSpPr>
        <p:spPr>
          <a:xfrm>
            <a:off x="8975034" y="1222514"/>
            <a:ext cx="3072965" cy="1105912"/>
          </a:xfrm>
          <a:prstGeom prst="rect">
            <a:avLst/>
          </a:prstGeom>
          <a:solidFill>
            <a:srgbClr val="C00000"/>
          </a:solidFill>
        </p:spPr>
        <p:txBody>
          <a:bodyPr vert="horz" lIns="72000" tIns="180000" rIns="180000" bIns="0" rtlCol="0" anchor="t">
            <a:noAutofit/>
          </a:bodyPr>
          <a:lstStyle/>
          <a:p>
            <a:pPr>
              <a:spcBef>
                <a:spcPct val="0"/>
              </a:spcBef>
            </a:pPr>
            <a:r>
              <a:rPr lang="en-US" b="1" dirty="0">
                <a:solidFill>
                  <a:schemeClr val="bg1"/>
                </a:solidFill>
                <a:latin typeface="Rockwell" panose="02060603020205020403" pitchFamily="18" charset="0"/>
                <a:ea typeface="+mj-ea"/>
                <a:cs typeface="+mj-cs"/>
              </a:rPr>
              <a:t>FIV </a:t>
            </a:r>
            <a:r>
              <a:rPr lang="en-US" b="1" dirty="0" err="1">
                <a:solidFill>
                  <a:schemeClr val="bg1"/>
                </a:solidFill>
                <a:latin typeface="Rockwell" panose="02060603020205020403" pitchFamily="18" charset="0"/>
                <a:ea typeface="+mj-ea"/>
                <a:cs typeface="+mj-cs"/>
              </a:rPr>
              <a:t>tidak</a:t>
            </a:r>
            <a:r>
              <a:rPr lang="en-US" b="1" dirty="0">
                <a:solidFill>
                  <a:schemeClr val="bg1"/>
                </a:solidFill>
                <a:latin typeface="Rockwell" panose="02060603020205020403" pitchFamily="18" charset="0"/>
                <a:ea typeface="+mj-ea"/>
                <a:cs typeface="+mj-cs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Rockwell" panose="02060603020205020403" pitchFamily="18" charset="0"/>
                <a:ea typeface="+mj-ea"/>
                <a:cs typeface="+mj-cs"/>
              </a:rPr>
              <a:t>ada</a:t>
            </a:r>
            <a:r>
              <a:rPr lang="en-US" b="1" dirty="0">
                <a:solidFill>
                  <a:schemeClr val="bg1"/>
                </a:solidFill>
                <a:latin typeface="Rockwell" panose="02060603020205020403" pitchFamily="18" charset="0"/>
                <a:ea typeface="+mj-ea"/>
                <a:cs typeface="+mj-cs"/>
              </a:rPr>
              <a:t> yang &gt; 5</a:t>
            </a:r>
          </a:p>
          <a:p>
            <a:pPr>
              <a:spcBef>
                <a:spcPct val="0"/>
              </a:spcBef>
            </a:pPr>
            <a:r>
              <a:rPr lang="en-US" b="1" dirty="0">
                <a:solidFill>
                  <a:schemeClr val="bg1"/>
                </a:solidFill>
                <a:latin typeface="Rockwell" panose="02060603020205020403" pitchFamily="18" charset="0"/>
                <a:ea typeface="+mj-ea"/>
                <a:cs typeface="+mj-cs"/>
              </a:rPr>
              <a:t>TOL </a:t>
            </a:r>
            <a:r>
              <a:rPr lang="en-US" b="1" dirty="0" err="1">
                <a:solidFill>
                  <a:schemeClr val="bg1"/>
                </a:solidFill>
                <a:latin typeface="Rockwell" panose="02060603020205020403" pitchFamily="18" charset="0"/>
                <a:ea typeface="+mj-ea"/>
                <a:cs typeface="+mj-cs"/>
              </a:rPr>
              <a:t>tidak</a:t>
            </a:r>
            <a:r>
              <a:rPr lang="en-US" b="1" dirty="0">
                <a:solidFill>
                  <a:schemeClr val="bg1"/>
                </a:solidFill>
                <a:latin typeface="Rockwell" panose="02060603020205020403" pitchFamily="18" charset="0"/>
                <a:ea typeface="+mj-ea"/>
                <a:cs typeface="+mj-cs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Rockwell" panose="02060603020205020403" pitchFamily="18" charset="0"/>
                <a:ea typeface="+mj-ea"/>
                <a:cs typeface="+mj-cs"/>
              </a:rPr>
              <a:t>ada</a:t>
            </a:r>
            <a:r>
              <a:rPr lang="en-US" b="1" dirty="0">
                <a:solidFill>
                  <a:schemeClr val="bg1"/>
                </a:solidFill>
                <a:latin typeface="Rockwell" panose="02060603020205020403" pitchFamily="18" charset="0"/>
                <a:ea typeface="+mj-ea"/>
                <a:cs typeface="+mj-cs"/>
              </a:rPr>
              <a:t> yang &lt; 0.1</a:t>
            </a:r>
          </a:p>
          <a:p>
            <a:pPr>
              <a:spcBef>
                <a:spcPct val="0"/>
              </a:spcBef>
            </a:pPr>
            <a:r>
              <a:rPr lang="en-US" b="1" dirty="0">
                <a:solidFill>
                  <a:schemeClr val="bg1"/>
                </a:solidFill>
                <a:latin typeface="Rockwell" panose="02060603020205020403" pitchFamily="18" charset="0"/>
                <a:ea typeface="+mj-ea"/>
                <a:cs typeface="+mj-cs"/>
              </a:rPr>
              <a:t>K &lt; 100</a:t>
            </a:r>
          </a:p>
          <a:p>
            <a:pPr>
              <a:spcBef>
                <a:spcPct val="0"/>
              </a:spcBef>
            </a:pPr>
            <a:endParaRPr lang="en-US" b="1" dirty="0">
              <a:solidFill>
                <a:schemeClr val="bg1"/>
              </a:solidFill>
              <a:latin typeface="Rockwell" panose="02060603020205020403" pitchFamily="18" charset="0"/>
              <a:ea typeface="+mj-ea"/>
              <a:cs typeface="+mj-cs"/>
            </a:endParaRPr>
          </a:p>
        </p:txBody>
      </p:sp>
      <p:sp>
        <p:nvSpPr>
          <p:cNvPr id="12" name="Arrow: Down 11">
            <a:extLst>
              <a:ext uri="{FF2B5EF4-FFF2-40B4-BE49-F238E27FC236}">
                <a16:creationId xmlns:a16="http://schemas.microsoft.com/office/drawing/2014/main" id="{EDDEFA28-0C3A-4A73-927A-0B21B6A300F0}"/>
              </a:ext>
            </a:extLst>
          </p:cNvPr>
          <p:cNvSpPr/>
          <p:nvPr/>
        </p:nvSpPr>
        <p:spPr>
          <a:xfrm>
            <a:off x="10038523" y="2544417"/>
            <a:ext cx="566530" cy="626166"/>
          </a:xfrm>
          <a:prstGeom prst="downArrow">
            <a:avLst/>
          </a:prstGeom>
          <a:solidFill>
            <a:srgbClr val="C00000"/>
          </a:solidFill>
        </p:spPr>
        <p:txBody>
          <a:bodyPr vert="horz" lIns="72000" tIns="180000" rIns="180000" bIns="0" rtlCol="0" anchor="t">
            <a:noAutofit/>
          </a:bodyPr>
          <a:lstStyle/>
          <a:p>
            <a:pPr algn="r">
              <a:lnSpc>
                <a:spcPts val="4700"/>
              </a:lnSpc>
              <a:spcBef>
                <a:spcPct val="0"/>
              </a:spcBef>
            </a:pPr>
            <a:endParaRPr lang="en-US" sz="4500">
              <a:solidFill>
                <a:schemeClr val="bg1"/>
              </a:solidFill>
              <a:latin typeface="Rockwell" panose="02060603020205020403" pitchFamily="18" charset="0"/>
              <a:ea typeface="+mj-ea"/>
              <a:cs typeface="+mj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AA596C9-5665-4533-885D-0CA25BF1F39F}"/>
              </a:ext>
            </a:extLst>
          </p:cNvPr>
          <p:cNvSpPr/>
          <p:nvPr/>
        </p:nvSpPr>
        <p:spPr>
          <a:xfrm>
            <a:off x="9263269" y="3336880"/>
            <a:ext cx="2613991" cy="748103"/>
          </a:xfrm>
          <a:prstGeom prst="rect">
            <a:avLst/>
          </a:prstGeom>
          <a:solidFill>
            <a:schemeClr val="tx1"/>
          </a:solidFill>
          <a:ln w="19050">
            <a:solidFill>
              <a:srgbClr val="FF0000"/>
            </a:solidFill>
          </a:ln>
        </p:spPr>
        <p:txBody>
          <a:bodyPr vert="horz" lIns="72000" tIns="180000" rIns="180000" bIns="0" rtlCol="0" anchor="t">
            <a:noAutofit/>
          </a:bodyPr>
          <a:lstStyle/>
          <a:p>
            <a:pPr algn="r">
              <a:spcBef>
                <a:spcPct val="0"/>
              </a:spcBef>
            </a:pPr>
            <a:r>
              <a:rPr lang="en-US" b="1" dirty="0" err="1">
                <a:solidFill>
                  <a:srgbClr val="FF0000"/>
                </a:solidFill>
                <a:latin typeface="Rockwell" panose="02060603020205020403" pitchFamily="18" charset="0"/>
                <a:ea typeface="+mj-ea"/>
                <a:cs typeface="+mj-cs"/>
              </a:rPr>
              <a:t>Tidak</a:t>
            </a:r>
            <a:r>
              <a:rPr lang="en-US" b="1" dirty="0">
                <a:solidFill>
                  <a:srgbClr val="FF0000"/>
                </a:solidFill>
                <a:latin typeface="Rockwell" panose="02060603020205020403" pitchFamily="18" charset="0"/>
                <a:ea typeface="+mj-ea"/>
                <a:cs typeface="+mj-cs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Rockwell" panose="02060603020205020403" pitchFamily="18" charset="0"/>
                <a:ea typeface="+mj-ea"/>
                <a:cs typeface="+mj-cs"/>
              </a:rPr>
              <a:t>ada</a:t>
            </a:r>
            <a:r>
              <a:rPr lang="en-US" b="1" dirty="0">
                <a:solidFill>
                  <a:srgbClr val="FF0000"/>
                </a:solidFill>
                <a:latin typeface="Rockwell" panose="02060603020205020403" pitchFamily="18" charset="0"/>
                <a:ea typeface="+mj-ea"/>
                <a:cs typeface="+mj-cs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Rockwell" panose="02060603020205020403" pitchFamily="18" charset="0"/>
                <a:ea typeface="+mj-ea"/>
                <a:cs typeface="+mj-cs"/>
              </a:rPr>
              <a:t>persoalan</a:t>
            </a:r>
            <a:r>
              <a:rPr lang="en-US" b="1" dirty="0">
                <a:solidFill>
                  <a:srgbClr val="FF0000"/>
                </a:solidFill>
                <a:latin typeface="Rockwell" panose="02060603020205020403" pitchFamily="18" charset="0"/>
                <a:ea typeface="+mj-ea"/>
                <a:cs typeface="+mj-cs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Rockwell" panose="02060603020205020403" pitchFamily="18" charset="0"/>
                <a:ea typeface="+mj-ea"/>
                <a:cs typeface="+mj-cs"/>
              </a:rPr>
              <a:t>multikolinearitas</a:t>
            </a:r>
            <a:endParaRPr lang="en-US" b="1" dirty="0">
              <a:solidFill>
                <a:srgbClr val="FF0000"/>
              </a:solidFill>
              <a:latin typeface="Rockwell" panose="02060603020205020403" pitchFamily="18" charset="0"/>
              <a:ea typeface="+mj-ea"/>
              <a:cs typeface="+mj-cs"/>
            </a:endParaRPr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3B158AA1-5C5C-4531-BD2D-C59107450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59552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C68B22A-12C2-4301-9AE5-69B68C4DE064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43</a:t>
            </a:fld>
            <a:endParaRPr lang="en-US" noProof="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DDBCD5C-4199-4660-85E5-4694DB3610FA}"/>
              </a:ext>
            </a:extLst>
          </p:cNvPr>
          <p:cNvSpPr/>
          <p:nvPr/>
        </p:nvSpPr>
        <p:spPr>
          <a:xfrm>
            <a:off x="284102" y="766484"/>
            <a:ext cx="1156914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One way to test the autocorrelation is the Durbin-</a:t>
            </a:r>
            <a:r>
              <a:rPr lang="en-US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Waston</a:t>
            </a: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 using SPSS, click 'Durbin-Watson'  on 'statistics' menu after entering the independent variables and the dependent variable</a:t>
            </a:r>
            <a:endParaRPr lang="en-MY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itle 10">
            <a:extLst>
              <a:ext uri="{FF2B5EF4-FFF2-40B4-BE49-F238E27FC236}">
                <a16:creationId xmlns:a16="http://schemas.microsoft.com/office/drawing/2014/main" id="{B0930981-2CC1-457B-9F84-0DE63BFE8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5259" y="257550"/>
            <a:ext cx="10166835" cy="508934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Autocorrelation</a:t>
            </a:r>
            <a:endParaRPr lang="en-MY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96E0068-5E4D-48ED-9C8D-0B272F0566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985"/>
          <a:stretch/>
        </p:blipFill>
        <p:spPr>
          <a:xfrm>
            <a:off x="444183" y="1769164"/>
            <a:ext cx="6707139" cy="4184375"/>
          </a:xfrm>
          <a:prstGeom prst="rect">
            <a:avLst/>
          </a:prstGeom>
        </p:spPr>
      </p:pic>
      <p:sp>
        <p:nvSpPr>
          <p:cNvPr id="7" name="Freeform: Shape 6">
            <a:extLst>
              <a:ext uri="{FF2B5EF4-FFF2-40B4-BE49-F238E27FC236}">
                <a16:creationId xmlns:a16="http://schemas.microsoft.com/office/drawing/2014/main" id="{41DBF082-502A-4BE7-A2C5-901715FFF2FE}"/>
              </a:ext>
            </a:extLst>
          </p:cNvPr>
          <p:cNvSpPr/>
          <p:nvPr/>
        </p:nvSpPr>
        <p:spPr>
          <a:xfrm>
            <a:off x="2285469" y="4134678"/>
            <a:ext cx="1967950" cy="397565"/>
          </a:xfrm>
          <a:custGeom>
            <a:avLst/>
            <a:gdLst>
              <a:gd name="connsiteX0" fmla="*/ 721837 w 2381674"/>
              <a:gd name="connsiteY0" fmla="*/ 1215996 h 1285269"/>
              <a:gd name="connsiteX1" fmla="*/ 55916 w 2381674"/>
              <a:gd name="connsiteY1" fmla="*/ 967518 h 1285269"/>
              <a:gd name="connsiteX2" fmla="*/ 274576 w 2381674"/>
              <a:gd name="connsiteY2" fmla="*/ 142570 h 1285269"/>
              <a:gd name="connsiteX3" fmla="*/ 2153072 w 2381674"/>
              <a:gd name="connsiteY3" fmla="*/ 102814 h 1285269"/>
              <a:gd name="connsiteX4" fmla="*/ 2192829 w 2381674"/>
              <a:gd name="connsiteY4" fmla="*/ 1186179 h 1285269"/>
              <a:gd name="connsiteX5" fmla="*/ 721837 w 2381674"/>
              <a:gd name="connsiteY5" fmla="*/ 1215996 h 1285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81674" h="1285269">
                <a:moveTo>
                  <a:pt x="721837" y="1215996"/>
                </a:moveTo>
                <a:cubicBezTo>
                  <a:pt x="365685" y="1179553"/>
                  <a:pt x="130459" y="1146422"/>
                  <a:pt x="55916" y="967518"/>
                </a:cubicBezTo>
                <a:cubicBezTo>
                  <a:pt x="-18627" y="788614"/>
                  <a:pt x="-74950" y="286687"/>
                  <a:pt x="274576" y="142570"/>
                </a:cubicBezTo>
                <a:cubicBezTo>
                  <a:pt x="624102" y="-1547"/>
                  <a:pt x="1833363" y="-71121"/>
                  <a:pt x="2153072" y="102814"/>
                </a:cubicBezTo>
                <a:cubicBezTo>
                  <a:pt x="2472781" y="276749"/>
                  <a:pt x="2429712" y="1005618"/>
                  <a:pt x="2192829" y="1186179"/>
                </a:cubicBezTo>
                <a:cubicBezTo>
                  <a:pt x="1955946" y="1366740"/>
                  <a:pt x="1077989" y="1252439"/>
                  <a:pt x="721837" y="1215996"/>
                </a:cubicBezTo>
                <a:close/>
              </a:path>
            </a:pathLst>
          </a:custGeom>
          <a:noFill/>
          <a:ln w="28575">
            <a:solidFill>
              <a:srgbClr val="FF0000"/>
            </a:solidFill>
          </a:ln>
        </p:spPr>
        <p:txBody>
          <a:bodyPr vert="horz" lIns="72000" tIns="180000" rIns="180000" bIns="0" rtlCol="0" anchor="t">
            <a:noAutofit/>
          </a:bodyPr>
          <a:lstStyle/>
          <a:p>
            <a:pPr algn="r">
              <a:lnSpc>
                <a:spcPts val="4700"/>
              </a:lnSpc>
              <a:spcBef>
                <a:spcPct val="0"/>
              </a:spcBef>
            </a:pPr>
            <a:endParaRPr lang="en-US" sz="4500">
              <a:solidFill>
                <a:schemeClr val="bg1"/>
              </a:solidFill>
              <a:latin typeface="Rockwell" panose="02060603020205020403" pitchFamily="18" charset="0"/>
              <a:ea typeface="+mj-ea"/>
              <a:cs typeface="+mj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398336D-1AA8-44B4-9C7D-8A200DE683D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8701" b="40305"/>
          <a:stretch/>
        </p:blipFill>
        <p:spPr>
          <a:xfrm>
            <a:off x="7295322" y="1769164"/>
            <a:ext cx="4896678" cy="5009323"/>
          </a:xfrm>
          <a:prstGeom prst="rect">
            <a:avLst/>
          </a:prstGeom>
        </p:spPr>
      </p:pic>
      <p:sp>
        <p:nvSpPr>
          <p:cNvPr id="9" name="Freeform: Shape 8">
            <a:extLst>
              <a:ext uri="{FF2B5EF4-FFF2-40B4-BE49-F238E27FC236}">
                <a16:creationId xmlns:a16="http://schemas.microsoft.com/office/drawing/2014/main" id="{87F4E238-51B3-4F53-868F-E69139587241}"/>
              </a:ext>
            </a:extLst>
          </p:cNvPr>
          <p:cNvSpPr/>
          <p:nvPr/>
        </p:nvSpPr>
        <p:spPr>
          <a:xfrm>
            <a:off x="11152094" y="3429001"/>
            <a:ext cx="701156" cy="1242390"/>
          </a:xfrm>
          <a:custGeom>
            <a:avLst/>
            <a:gdLst>
              <a:gd name="connsiteX0" fmla="*/ 721837 w 2381674"/>
              <a:gd name="connsiteY0" fmla="*/ 1215996 h 1285269"/>
              <a:gd name="connsiteX1" fmla="*/ 55916 w 2381674"/>
              <a:gd name="connsiteY1" fmla="*/ 967518 h 1285269"/>
              <a:gd name="connsiteX2" fmla="*/ 274576 w 2381674"/>
              <a:gd name="connsiteY2" fmla="*/ 142570 h 1285269"/>
              <a:gd name="connsiteX3" fmla="*/ 2153072 w 2381674"/>
              <a:gd name="connsiteY3" fmla="*/ 102814 h 1285269"/>
              <a:gd name="connsiteX4" fmla="*/ 2192829 w 2381674"/>
              <a:gd name="connsiteY4" fmla="*/ 1186179 h 1285269"/>
              <a:gd name="connsiteX5" fmla="*/ 721837 w 2381674"/>
              <a:gd name="connsiteY5" fmla="*/ 1215996 h 1285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81674" h="1285269">
                <a:moveTo>
                  <a:pt x="721837" y="1215996"/>
                </a:moveTo>
                <a:cubicBezTo>
                  <a:pt x="365685" y="1179553"/>
                  <a:pt x="130459" y="1146422"/>
                  <a:pt x="55916" y="967518"/>
                </a:cubicBezTo>
                <a:cubicBezTo>
                  <a:pt x="-18627" y="788614"/>
                  <a:pt x="-74950" y="286687"/>
                  <a:pt x="274576" y="142570"/>
                </a:cubicBezTo>
                <a:cubicBezTo>
                  <a:pt x="624102" y="-1547"/>
                  <a:pt x="1833363" y="-71121"/>
                  <a:pt x="2153072" y="102814"/>
                </a:cubicBezTo>
                <a:cubicBezTo>
                  <a:pt x="2472781" y="276749"/>
                  <a:pt x="2429712" y="1005618"/>
                  <a:pt x="2192829" y="1186179"/>
                </a:cubicBezTo>
                <a:cubicBezTo>
                  <a:pt x="1955946" y="1366740"/>
                  <a:pt x="1077989" y="1252439"/>
                  <a:pt x="721837" y="1215996"/>
                </a:cubicBezTo>
                <a:close/>
              </a:path>
            </a:pathLst>
          </a:custGeom>
          <a:noFill/>
          <a:ln w="28575">
            <a:solidFill>
              <a:srgbClr val="FF0000"/>
            </a:solidFill>
          </a:ln>
        </p:spPr>
        <p:txBody>
          <a:bodyPr vert="horz" lIns="72000" tIns="180000" rIns="180000" bIns="0" rtlCol="0" anchor="t">
            <a:noAutofit/>
          </a:bodyPr>
          <a:lstStyle/>
          <a:p>
            <a:pPr algn="r">
              <a:lnSpc>
                <a:spcPts val="4700"/>
              </a:lnSpc>
              <a:spcBef>
                <a:spcPct val="0"/>
              </a:spcBef>
            </a:pPr>
            <a:endParaRPr lang="en-US" sz="4500">
              <a:solidFill>
                <a:schemeClr val="bg1"/>
              </a:solidFill>
              <a:latin typeface="Rockwell" panose="02060603020205020403" pitchFamily="18" charset="0"/>
              <a:ea typeface="+mj-ea"/>
              <a:cs typeface="+mj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2555E37-AA07-4C66-86F6-429B8586DE6A}"/>
              </a:ext>
            </a:extLst>
          </p:cNvPr>
          <p:cNvSpPr/>
          <p:nvPr/>
        </p:nvSpPr>
        <p:spPr>
          <a:xfrm>
            <a:off x="444183" y="6122506"/>
            <a:ext cx="5466286" cy="616226"/>
          </a:xfrm>
          <a:prstGeom prst="rect">
            <a:avLst/>
          </a:prstGeom>
          <a:solidFill>
            <a:schemeClr val="bg1"/>
          </a:solidFill>
        </p:spPr>
        <p:txBody>
          <a:bodyPr vert="horz" lIns="72000" tIns="180000" rIns="180000" bIns="0" rtlCol="0" anchor="t">
            <a:noAutofit/>
          </a:bodyPr>
          <a:lstStyle/>
          <a:p>
            <a:pPr algn="ctr">
              <a:spcBef>
                <a:spcPct val="0"/>
              </a:spcBef>
            </a:pPr>
            <a:r>
              <a:rPr lang="en-US" sz="1600" b="1" dirty="0">
                <a:solidFill>
                  <a:srgbClr val="FF0000"/>
                </a:solidFill>
                <a:latin typeface="Rockwell" panose="02060603020205020403" pitchFamily="18" charset="0"/>
                <a:ea typeface="+mj-ea"/>
                <a:cs typeface="+mj-cs"/>
              </a:rPr>
              <a:t>D-W </a:t>
            </a:r>
            <a:r>
              <a:rPr lang="en-US" sz="1600" b="1" dirty="0" err="1">
                <a:solidFill>
                  <a:srgbClr val="FF0000"/>
                </a:solidFill>
                <a:latin typeface="Rockwell" panose="02060603020205020403" pitchFamily="18" charset="0"/>
                <a:ea typeface="+mj-ea"/>
                <a:cs typeface="+mj-cs"/>
              </a:rPr>
              <a:t>Stasitic</a:t>
            </a:r>
            <a:r>
              <a:rPr lang="en-US" sz="1600" b="1" dirty="0">
                <a:solidFill>
                  <a:srgbClr val="FF0000"/>
                </a:solidFill>
                <a:latin typeface="Rockwell" panose="02060603020205020403" pitchFamily="18" charset="0"/>
                <a:ea typeface="+mj-ea"/>
                <a:cs typeface="+mj-cs"/>
              </a:rPr>
              <a:t> = 1.611, di </a:t>
            </a:r>
            <a:r>
              <a:rPr lang="en-US" sz="1600" b="1" dirty="0" err="1">
                <a:solidFill>
                  <a:srgbClr val="FF0000"/>
                </a:solidFill>
                <a:latin typeface="Rockwell" panose="02060603020205020403" pitchFamily="18" charset="0"/>
                <a:ea typeface="+mj-ea"/>
                <a:cs typeface="+mj-cs"/>
              </a:rPr>
              <a:t>antara</a:t>
            </a:r>
            <a:r>
              <a:rPr lang="en-US" sz="1600" b="1" dirty="0">
                <a:solidFill>
                  <a:srgbClr val="FF0000"/>
                </a:solidFill>
                <a:latin typeface="Rockwell" panose="02060603020205020403" pitchFamily="18" charset="0"/>
                <a:ea typeface="+mj-ea"/>
                <a:cs typeface="+mj-cs"/>
              </a:rPr>
              <a:t> dL = 1.276, </a:t>
            </a:r>
            <a:r>
              <a:rPr lang="en-US" sz="1600" b="1" dirty="0" err="1">
                <a:solidFill>
                  <a:srgbClr val="FF0000"/>
                </a:solidFill>
                <a:latin typeface="Rockwell" panose="02060603020205020403" pitchFamily="18" charset="0"/>
                <a:ea typeface="+mj-ea"/>
                <a:cs typeface="+mj-cs"/>
              </a:rPr>
              <a:t>dU</a:t>
            </a:r>
            <a:r>
              <a:rPr lang="en-US" sz="1600" b="1" dirty="0">
                <a:solidFill>
                  <a:srgbClr val="FF0000"/>
                </a:solidFill>
                <a:latin typeface="Rockwell" panose="02060603020205020403" pitchFamily="18" charset="0"/>
                <a:ea typeface="+mj-ea"/>
                <a:cs typeface="+mj-cs"/>
              </a:rPr>
              <a:t> = 1.777,  </a:t>
            </a:r>
            <a:r>
              <a:rPr lang="en-US" sz="1600" b="1" dirty="0" err="1">
                <a:solidFill>
                  <a:srgbClr val="FF0000"/>
                </a:solidFill>
                <a:latin typeface="Rockwell" panose="02060603020205020403" pitchFamily="18" charset="0"/>
                <a:ea typeface="+mj-ea"/>
                <a:cs typeface="+mj-cs"/>
              </a:rPr>
              <a:t>tak</a:t>
            </a:r>
            <a:r>
              <a:rPr lang="en-US" sz="1600" b="1" dirty="0">
                <a:solidFill>
                  <a:srgbClr val="FF0000"/>
                </a:solidFill>
                <a:latin typeface="Rockwell" panose="02060603020205020403" pitchFamily="18" charset="0"/>
                <a:ea typeface="+mj-ea"/>
                <a:cs typeface="+mj-cs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latin typeface="Rockwell" panose="02060603020205020403" pitchFamily="18" charset="0"/>
                <a:ea typeface="+mj-ea"/>
                <a:cs typeface="+mj-cs"/>
              </a:rPr>
              <a:t>dapat</a:t>
            </a:r>
            <a:r>
              <a:rPr lang="en-US" sz="1600" b="1" dirty="0">
                <a:solidFill>
                  <a:srgbClr val="FF0000"/>
                </a:solidFill>
                <a:latin typeface="Rockwell" panose="02060603020205020403" pitchFamily="18" charset="0"/>
                <a:ea typeface="+mj-ea"/>
                <a:cs typeface="+mj-cs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latin typeface="Rockwell" panose="02060603020205020403" pitchFamily="18" charset="0"/>
                <a:ea typeface="+mj-ea"/>
                <a:cs typeface="+mj-cs"/>
              </a:rPr>
              <a:t>dipastikan</a:t>
            </a:r>
            <a:r>
              <a:rPr lang="en-US" sz="1600" b="1" dirty="0">
                <a:solidFill>
                  <a:srgbClr val="FF0000"/>
                </a:solidFill>
                <a:latin typeface="Rockwell" panose="02060603020205020403" pitchFamily="18" charset="0"/>
                <a:ea typeface="+mj-ea"/>
                <a:cs typeface="+mj-cs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latin typeface="Rockwell" panose="02060603020205020403" pitchFamily="18" charset="0"/>
                <a:ea typeface="+mj-ea"/>
                <a:cs typeface="+mj-cs"/>
              </a:rPr>
              <a:t>adanya</a:t>
            </a:r>
            <a:r>
              <a:rPr lang="en-US" sz="1600" b="1" dirty="0">
                <a:solidFill>
                  <a:srgbClr val="FF0000"/>
                </a:solidFill>
                <a:latin typeface="Rockwell" panose="02060603020205020403" pitchFamily="18" charset="0"/>
                <a:ea typeface="+mj-ea"/>
                <a:cs typeface="+mj-cs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latin typeface="Rockwell" panose="02060603020205020403" pitchFamily="18" charset="0"/>
                <a:ea typeface="+mj-ea"/>
                <a:cs typeface="+mj-cs"/>
              </a:rPr>
              <a:t>autokorelasi</a:t>
            </a:r>
            <a:endParaRPr lang="en-US" sz="1600" b="1" dirty="0">
              <a:solidFill>
                <a:srgbClr val="FF0000"/>
              </a:solidFill>
              <a:latin typeface="Rockwell" panose="02060603020205020403" pitchFamily="18" charset="0"/>
              <a:ea typeface="+mj-ea"/>
              <a:cs typeface="+mj-cs"/>
            </a:endParaRPr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C51D0B31-E101-4657-82C8-922933FB4CE1}"/>
              </a:ext>
            </a:extLst>
          </p:cNvPr>
          <p:cNvSpPr/>
          <p:nvPr/>
        </p:nvSpPr>
        <p:spPr>
          <a:xfrm rot="20198188">
            <a:off x="5856407" y="5347423"/>
            <a:ext cx="5482559" cy="368390"/>
          </a:xfrm>
          <a:prstGeom prst="rightArrow">
            <a:avLst/>
          </a:prstGeom>
          <a:solidFill>
            <a:schemeClr val="accent1"/>
          </a:solidFill>
        </p:spPr>
        <p:txBody>
          <a:bodyPr vert="horz" lIns="72000" tIns="180000" rIns="180000" bIns="0" rtlCol="0" anchor="t">
            <a:noAutofit/>
          </a:bodyPr>
          <a:lstStyle/>
          <a:p>
            <a:pPr algn="r">
              <a:lnSpc>
                <a:spcPts val="4700"/>
              </a:lnSpc>
              <a:spcBef>
                <a:spcPct val="0"/>
              </a:spcBef>
            </a:pPr>
            <a:endParaRPr lang="en-US" sz="4500">
              <a:solidFill>
                <a:schemeClr val="bg1"/>
              </a:solidFill>
              <a:latin typeface="Rockwell" panose="02060603020205020403" pitchFamily="18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69766139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Placeholder 16" descr="Moving fast through a curved tunnel" title="Moving fast through a curved tunnel">
            <a:extLst>
              <a:ext uri="{FF2B5EF4-FFF2-40B4-BE49-F238E27FC236}">
                <a16:creationId xmlns:a16="http://schemas.microsoft.com/office/drawing/2014/main" id="{8F627737-7D1C-4923-A8FA-20DF09D0A29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23" b="23"/>
          <a:stretch>
            <a:fillRect/>
          </a:stretch>
        </p:blipFill>
        <p:spPr>
          <a:xfrm>
            <a:off x="87796" y="44726"/>
            <a:ext cx="12016408" cy="6768548"/>
          </a:xfrm>
        </p:spPr>
      </p:pic>
      <p:sp>
        <p:nvSpPr>
          <p:cNvPr id="13" name="Title 12">
            <a:extLst>
              <a:ext uri="{FF2B5EF4-FFF2-40B4-BE49-F238E27FC236}">
                <a16:creationId xmlns:a16="http://schemas.microsoft.com/office/drawing/2014/main" id="{0C7833EF-F2FC-4C18-9E89-7491D88CF2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15412" y="44724"/>
            <a:ext cx="4416588" cy="5031848"/>
          </a:xfrm>
          <a:ln w="28575">
            <a:solidFill>
              <a:schemeClr val="bg1"/>
            </a:solidFill>
          </a:ln>
        </p:spPr>
        <p:txBody>
          <a:bodyPr/>
          <a:lstStyle/>
          <a:p>
            <a:pPr algn="ctr"/>
            <a:endParaRPr lang="en-US" dirty="0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B1B41597-8334-4E41-BC09-C39810DA2F8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384" t="3479" r="33333" b="15362"/>
          <a:stretch/>
        </p:blipFill>
        <p:spPr>
          <a:xfrm rot="10800000">
            <a:off x="7464285" y="84479"/>
            <a:ext cx="4367714" cy="4263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6783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9475FF6-BDB1-455C-98D2-C54BE7364CB2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5</a:t>
            </a:fld>
            <a:endParaRPr lang="en-US" noProof="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DF2E090-F4D1-409F-B903-860CE54203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1999"/>
            <a:ext cx="11340000" cy="1183703"/>
          </a:xfrm>
        </p:spPr>
        <p:txBody>
          <a:bodyPr/>
          <a:lstStyle/>
          <a:p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memberi</a:t>
            </a:r>
            <a:r>
              <a:rPr lang="en-US" dirty="0"/>
              <a:t> </a:t>
            </a:r>
            <a:r>
              <a:rPr lang="en-US" dirty="0" err="1"/>
              <a:t>nama</a:t>
            </a:r>
            <a:r>
              <a:rPr lang="en-US" dirty="0"/>
              <a:t> </a:t>
            </a:r>
            <a:r>
              <a:rPr lang="en-US" dirty="0" err="1"/>
              <a:t>variabel</a:t>
            </a:r>
            <a:r>
              <a:rPr lang="en-US" dirty="0"/>
              <a:t>:  </a:t>
            </a:r>
            <a:r>
              <a:rPr lang="en-US" dirty="0" err="1"/>
              <a:t>Pilih</a:t>
            </a:r>
            <a:r>
              <a:rPr lang="en-US" dirty="0"/>
              <a:t> Variable View dan </a:t>
            </a:r>
            <a:r>
              <a:rPr lang="en-US" dirty="0" err="1"/>
              <a:t>lakukan</a:t>
            </a:r>
            <a:r>
              <a:rPr lang="en-US" dirty="0"/>
              <a:t> </a:t>
            </a:r>
            <a:r>
              <a:rPr lang="en-US" dirty="0" err="1"/>
              <a:t>seperti</a:t>
            </a:r>
            <a:r>
              <a:rPr lang="en-US" dirty="0"/>
              <a:t> </a:t>
            </a:r>
            <a:r>
              <a:rPr lang="en-US" dirty="0" err="1"/>
              <a:t>berikut</a:t>
            </a:r>
            <a:r>
              <a:rPr lang="en-US" dirty="0"/>
              <a:t>: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CA15306-0231-4280-B930-B2740CA08037}"/>
              </a:ext>
            </a:extLst>
          </p:cNvPr>
          <p:cNvSpPr txBox="1">
            <a:spLocks/>
          </p:cNvSpPr>
          <p:nvPr/>
        </p:nvSpPr>
        <p:spPr>
          <a:xfrm>
            <a:off x="1347112" y="1605804"/>
            <a:ext cx="10515600" cy="1000498"/>
          </a:xfrm>
          <a:prstGeom prst="rect">
            <a:avLst/>
          </a:prstGeom>
        </p:spPr>
        <p:txBody>
          <a:bodyPr vert="horz" lIns="0" tIns="0" rIns="0" bIns="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bg1"/>
                </a:solidFill>
                <a:latin typeface="Rockwell" panose="02060603020205020403" pitchFamily="18" charset="0"/>
                <a:ea typeface="+mj-ea"/>
                <a:cs typeface="+mj-cs"/>
              </a:defRPr>
            </a:lvl1pPr>
          </a:lstStyle>
          <a:p>
            <a:pPr algn="ctr"/>
            <a:r>
              <a:rPr lang="en-MY" b="1" dirty="0"/>
              <a:t>Variable View: </a:t>
            </a:r>
            <a:br>
              <a:rPr lang="en-MY" dirty="0"/>
            </a:br>
            <a:r>
              <a:rPr lang="en-MY" dirty="0">
                <a:solidFill>
                  <a:srgbClr val="FFFF00"/>
                </a:solidFill>
              </a:rPr>
              <a:t>name, type, width, decimal, label, values, align, measure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39D4D4E-2B6D-44E1-BAC6-4579469182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907"/>
          <a:stretch/>
        </p:blipFill>
        <p:spPr>
          <a:xfrm>
            <a:off x="1562100" y="2844632"/>
            <a:ext cx="9321800" cy="3124501"/>
          </a:xfrm>
          <a:prstGeom prst="rect">
            <a:avLst/>
          </a:prstGeom>
        </p:spPr>
      </p:pic>
      <p:sp>
        <p:nvSpPr>
          <p:cNvPr id="7" name="Freeform: Shape 6">
            <a:extLst>
              <a:ext uri="{FF2B5EF4-FFF2-40B4-BE49-F238E27FC236}">
                <a16:creationId xmlns:a16="http://schemas.microsoft.com/office/drawing/2014/main" id="{61FCF11F-9DB6-4176-A24A-E7C30911DF0F}"/>
              </a:ext>
            </a:extLst>
          </p:cNvPr>
          <p:cNvSpPr/>
          <p:nvPr/>
        </p:nvSpPr>
        <p:spPr>
          <a:xfrm>
            <a:off x="1943100" y="5458146"/>
            <a:ext cx="1041991" cy="749317"/>
          </a:xfrm>
          <a:custGeom>
            <a:avLst/>
            <a:gdLst>
              <a:gd name="connsiteX0" fmla="*/ 558800 w 1041991"/>
              <a:gd name="connsiteY0" fmla="*/ 50817 h 749317"/>
              <a:gd name="connsiteX1" fmla="*/ 482600 w 1041991"/>
              <a:gd name="connsiteY1" fmla="*/ 12717 h 749317"/>
              <a:gd name="connsiteX2" fmla="*/ 406400 w 1041991"/>
              <a:gd name="connsiteY2" fmla="*/ 25417 h 749317"/>
              <a:gd name="connsiteX3" fmla="*/ 368300 w 1041991"/>
              <a:gd name="connsiteY3" fmla="*/ 38117 h 749317"/>
              <a:gd name="connsiteX4" fmla="*/ 279400 w 1041991"/>
              <a:gd name="connsiteY4" fmla="*/ 88917 h 749317"/>
              <a:gd name="connsiteX5" fmla="*/ 228600 w 1041991"/>
              <a:gd name="connsiteY5" fmla="*/ 101617 h 749317"/>
              <a:gd name="connsiteX6" fmla="*/ 190500 w 1041991"/>
              <a:gd name="connsiteY6" fmla="*/ 114317 h 749317"/>
              <a:gd name="connsiteX7" fmla="*/ 139700 w 1041991"/>
              <a:gd name="connsiteY7" fmla="*/ 152417 h 749317"/>
              <a:gd name="connsiteX8" fmla="*/ 101600 w 1041991"/>
              <a:gd name="connsiteY8" fmla="*/ 177817 h 749317"/>
              <a:gd name="connsiteX9" fmla="*/ 50800 w 1041991"/>
              <a:gd name="connsiteY9" fmla="*/ 254017 h 749317"/>
              <a:gd name="connsiteX10" fmla="*/ 25400 w 1041991"/>
              <a:gd name="connsiteY10" fmla="*/ 355617 h 749317"/>
              <a:gd name="connsiteX11" fmla="*/ 0 w 1041991"/>
              <a:gd name="connsiteY11" fmla="*/ 444517 h 749317"/>
              <a:gd name="connsiteX12" fmla="*/ 12700 w 1041991"/>
              <a:gd name="connsiteY12" fmla="*/ 571517 h 749317"/>
              <a:gd name="connsiteX13" fmla="*/ 25400 w 1041991"/>
              <a:gd name="connsiteY13" fmla="*/ 622317 h 749317"/>
              <a:gd name="connsiteX14" fmla="*/ 63500 w 1041991"/>
              <a:gd name="connsiteY14" fmla="*/ 660417 h 749317"/>
              <a:gd name="connsiteX15" fmla="*/ 139700 w 1041991"/>
              <a:gd name="connsiteY15" fmla="*/ 711217 h 749317"/>
              <a:gd name="connsiteX16" fmla="*/ 381000 w 1041991"/>
              <a:gd name="connsiteY16" fmla="*/ 749317 h 749317"/>
              <a:gd name="connsiteX17" fmla="*/ 749300 w 1041991"/>
              <a:gd name="connsiteY17" fmla="*/ 736617 h 749317"/>
              <a:gd name="connsiteX18" fmla="*/ 812800 w 1041991"/>
              <a:gd name="connsiteY18" fmla="*/ 723917 h 749317"/>
              <a:gd name="connsiteX19" fmla="*/ 850900 w 1041991"/>
              <a:gd name="connsiteY19" fmla="*/ 698517 h 749317"/>
              <a:gd name="connsiteX20" fmla="*/ 863600 w 1041991"/>
              <a:gd name="connsiteY20" fmla="*/ 660417 h 749317"/>
              <a:gd name="connsiteX21" fmla="*/ 939800 w 1041991"/>
              <a:gd name="connsiteY21" fmla="*/ 609617 h 749317"/>
              <a:gd name="connsiteX22" fmla="*/ 1016000 w 1041991"/>
              <a:gd name="connsiteY22" fmla="*/ 546117 h 749317"/>
              <a:gd name="connsiteX23" fmla="*/ 1041400 w 1041991"/>
              <a:gd name="connsiteY23" fmla="*/ 469917 h 749317"/>
              <a:gd name="connsiteX24" fmla="*/ 1016000 w 1041991"/>
              <a:gd name="connsiteY24" fmla="*/ 355617 h 749317"/>
              <a:gd name="connsiteX25" fmla="*/ 990600 w 1041991"/>
              <a:gd name="connsiteY25" fmla="*/ 317517 h 749317"/>
              <a:gd name="connsiteX26" fmla="*/ 965200 w 1041991"/>
              <a:gd name="connsiteY26" fmla="*/ 228617 h 749317"/>
              <a:gd name="connsiteX27" fmla="*/ 914400 w 1041991"/>
              <a:gd name="connsiteY27" fmla="*/ 152417 h 749317"/>
              <a:gd name="connsiteX28" fmla="*/ 901700 w 1041991"/>
              <a:gd name="connsiteY28" fmla="*/ 114317 h 749317"/>
              <a:gd name="connsiteX29" fmla="*/ 863600 w 1041991"/>
              <a:gd name="connsiteY29" fmla="*/ 101617 h 749317"/>
              <a:gd name="connsiteX30" fmla="*/ 787400 w 1041991"/>
              <a:gd name="connsiteY30" fmla="*/ 50817 h 749317"/>
              <a:gd name="connsiteX31" fmla="*/ 749300 w 1041991"/>
              <a:gd name="connsiteY31" fmla="*/ 25417 h 749317"/>
              <a:gd name="connsiteX32" fmla="*/ 520700 w 1041991"/>
              <a:gd name="connsiteY32" fmla="*/ 12717 h 749317"/>
              <a:gd name="connsiteX33" fmla="*/ 457200 w 1041991"/>
              <a:gd name="connsiteY33" fmla="*/ 17 h 749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1041991" h="749317">
                <a:moveTo>
                  <a:pt x="558800" y="50817"/>
                </a:moveTo>
                <a:cubicBezTo>
                  <a:pt x="533400" y="38117"/>
                  <a:pt x="510612" y="17386"/>
                  <a:pt x="482600" y="12717"/>
                </a:cubicBezTo>
                <a:cubicBezTo>
                  <a:pt x="457200" y="8484"/>
                  <a:pt x="431537" y="19831"/>
                  <a:pt x="406400" y="25417"/>
                </a:cubicBezTo>
                <a:cubicBezTo>
                  <a:pt x="393332" y="28321"/>
                  <a:pt x="380274" y="32130"/>
                  <a:pt x="368300" y="38117"/>
                </a:cubicBezTo>
                <a:cubicBezTo>
                  <a:pt x="294607" y="74963"/>
                  <a:pt x="368461" y="55519"/>
                  <a:pt x="279400" y="88917"/>
                </a:cubicBezTo>
                <a:cubicBezTo>
                  <a:pt x="263057" y="95046"/>
                  <a:pt x="245383" y="96822"/>
                  <a:pt x="228600" y="101617"/>
                </a:cubicBezTo>
                <a:cubicBezTo>
                  <a:pt x="215728" y="105295"/>
                  <a:pt x="203200" y="110084"/>
                  <a:pt x="190500" y="114317"/>
                </a:cubicBezTo>
                <a:cubicBezTo>
                  <a:pt x="173567" y="127017"/>
                  <a:pt x="156924" y="140114"/>
                  <a:pt x="139700" y="152417"/>
                </a:cubicBezTo>
                <a:cubicBezTo>
                  <a:pt x="127280" y="161289"/>
                  <a:pt x="111651" y="166330"/>
                  <a:pt x="101600" y="177817"/>
                </a:cubicBezTo>
                <a:cubicBezTo>
                  <a:pt x="81498" y="200791"/>
                  <a:pt x="60453" y="225057"/>
                  <a:pt x="50800" y="254017"/>
                </a:cubicBezTo>
                <a:cubicBezTo>
                  <a:pt x="28106" y="322100"/>
                  <a:pt x="45834" y="263665"/>
                  <a:pt x="25400" y="355617"/>
                </a:cubicBezTo>
                <a:cubicBezTo>
                  <a:pt x="14769" y="403457"/>
                  <a:pt x="14143" y="402089"/>
                  <a:pt x="0" y="444517"/>
                </a:cubicBezTo>
                <a:cubicBezTo>
                  <a:pt x="4233" y="486850"/>
                  <a:pt x="6683" y="529400"/>
                  <a:pt x="12700" y="571517"/>
                </a:cubicBezTo>
                <a:cubicBezTo>
                  <a:pt x="15168" y="588796"/>
                  <a:pt x="16740" y="607162"/>
                  <a:pt x="25400" y="622317"/>
                </a:cubicBezTo>
                <a:cubicBezTo>
                  <a:pt x="34311" y="637911"/>
                  <a:pt x="49323" y="649390"/>
                  <a:pt x="63500" y="660417"/>
                </a:cubicBezTo>
                <a:cubicBezTo>
                  <a:pt x="87597" y="679159"/>
                  <a:pt x="114300" y="694284"/>
                  <a:pt x="139700" y="711217"/>
                </a:cubicBezTo>
                <a:cubicBezTo>
                  <a:pt x="234268" y="774262"/>
                  <a:pt x="162566" y="735665"/>
                  <a:pt x="381000" y="749317"/>
                </a:cubicBezTo>
                <a:cubicBezTo>
                  <a:pt x="503767" y="745084"/>
                  <a:pt x="626672" y="743830"/>
                  <a:pt x="749300" y="736617"/>
                </a:cubicBezTo>
                <a:cubicBezTo>
                  <a:pt x="770849" y="735349"/>
                  <a:pt x="792589" y="731496"/>
                  <a:pt x="812800" y="723917"/>
                </a:cubicBezTo>
                <a:cubicBezTo>
                  <a:pt x="827092" y="718558"/>
                  <a:pt x="838200" y="706984"/>
                  <a:pt x="850900" y="698517"/>
                </a:cubicBezTo>
                <a:cubicBezTo>
                  <a:pt x="855133" y="685817"/>
                  <a:pt x="854134" y="669883"/>
                  <a:pt x="863600" y="660417"/>
                </a:cubicBezTo>
                <a:cubicBezTo>
                  <a:pt x="885186" y="638831"/>
                  <a:pt x="914400" y="626550"/>
                  <a:pt x="939800" y="609617"/>
                </a:cubicBezTo>
                <a:cubicBezTo>
                  <a:pt x="992844" y="574254"/>
                  <a:pt x="967107" y="595010"/>
                  <a:pt x="1016000" y="546117"/>
                </a:cubicBezTo>
                <a:cubicBezTo>
                  <a:pt x="1024467" y="520717"/>
                  <a:pt x="1045802" y="496327"/>
                  <a:pt x="1041400" y="469917"/>
                </a:cubicBezTo>
                <a:cubicBezTo>
                  <a:pt x="1036522" y="440651"/>
                  <a:pt x="1031632" y="386881"/>
                  <a:pt x="1016000" y="355617"/>
                </a:cubicBezTo>
                <a:cubicBezTo>
                  <a:pt x="1009174" y="341965"/>
                  <a:pt x="999067" y="330217"/>
                  <a:pt x="990600" y="317517"/>
                </a:cubicBezTo>
                <a:cubicBezTo>
                  <a:pt x="987611" y="305560"/>
                  <a:pt x="973482" y="243524"/>
                  <a:pt x="965200" y="228617"/>
                </a:cubicBezTo>
                <a:cubicBezTo>
                  <a:pt x="950375" y="201932"/>
                  <a:pt x="924053" y="181377"/>
                  <a:pt x="914400" y="152417"/>
                </a:cubicBezTo>
                <a:cubicBezTo>
                  <a:pt x="910167" y="139717"/>
                  <a:pt x="911166" y="123783"/>
                  <a:pt x="901700" y="114317"/>
                </a:cubicBezTo>
                <a:cubicBezTo>
                  <a:pt x="892234" y="104851"/>
                  <a:pt x="875302" y="108118"/>
                  <a:pt x="863600" y="101617"/>
                </a:cubicBezTo>
                <a:cubicBezTo>
                  <a:pt x="836915" y="86792"/>
                  <a:pt x="812800" y="67750"/>
                  <a:pt x="787400" y="50817"/>
                </a:cubicBezTo>
                <a:cubicBezTo>
                  <a:pt x="774700" y="42350"/>
                  <a:pt x="764540" y="26264"/>
                  <a:pt x="749300" y="25417"/>
                </a:cubicBezTo>
                <a:lnTo>
                  <a:pt x="520700" y="12717"/>
                </a:lnTo>
                <a:cubicBezTo>
                  <a:pt x="465793" y="-1010"/>
                  <a:pt x="487354" y="17"/>
                  <a:pt x="457200" y="17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1392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2C3B413-63EE-49DA-9558-96A40A25A394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6</a:t>
            </a:fld>
            <a:endParaRPr lang="en-US" noProof="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0533243-CDD8-4D37-A334-73B72E4EFD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914200"/>
          </a:xfrm>
        </p:spPr>
        <p:txBody>
          <a:bodyPr/>
          <a:lstStyle/>
          <a:p>
            <a:r>
              <a:rPr lang="en-US" dirty="0" err="1"/>
              <a:t>Ketikkan</a:t>
            </a:r>
            <a:r>
              <a:rPr lang="en-US" dirty="0"/>
              <a:t> </a:t>
            </a:r>
            <a:r>
              <a:rPr lang="en-US" dirty="0" err="1"/>
              <a:t>nama</a:t>
            </a:r>
            <a:r>
              <a:rPr lang="en-US" dirty="0"/>
              <a:t> dan </a:t>
            </a:r>
            <a:r>
              <a:rPr lang="en-US" dirty="0" err="1"/>
              <a:t>identitas</a:t>
            </a:r>
            <a:r>
              <a:rPr lang="en-US" dirty="0"/>
              <a:t> </a:t>
            </a:r>
            <a:r>
              <a:rPr lang="en-US" dirty="0" err="1"/>
              <a:t>variabel</a:t>
            </a:r>
            <a:r>
              <a:rPr lang="en-US" dirty="0"/>
              <a:t> </a:t>
            </a:r>
            <a:r>
              <a:rPr lang="en-US" dirty="0" err="1"/>
              <a:t>lainnya</a:t>
            </a:r>
            <a:r>
              <a:rPr lang="en-US" dirty="0"/>
              <a:t> </a:t>
            </a:r>
            <a:r>
              <a:rPr lang="en-US" dirty="0" err="1"/>
              <a:t>sesuai</a:t>
            </a:r>
            <a:r>
              <a:rPr lang="en-US" dirty="0"/>
              <a:t> </a:t>
            </a:r>
            <a:r>
              <a:rPr lang="en-US" dirty="0" err="1"/>
              <a:t>variabel</a:t>
            </a:r>
            <a:r>
              <a:rPr lang="en-US" dirty="0"/>
              <a:t> </a:t>
            </a:r>
            <a:r>
              <a:rPr lang="en-US" dirty="0" err="1"/>
              <a:t>masing-masing</a:t>
            </a:r>
            <a:r>
              <a:rPr lang="en-US" dirty="0"/>
              <a:t>, </a:t>
            </a:r>
            <a:r>
              <a:rPr lang="en-US" dirty="0" err="1"/>
              <a:t>sehingga</a:t>
            </a:r>
            <a:r>
              <a:rPr lang="en-US" dirty="0"/>
              <a:t> </a:t>
            </a:r>
            <a:r>
              <a:rPr lang="en-US" dirty="0" err="1"/>
              <a:t>diperoleh</a:t>
            </a:r>
            <a:r>
              <a:rPr lang="en-US" dirty="0"/>
              <a:t> </a:t>
            </a:r>
            <a:r>
              <a:rPr lang="en-US" dirty="0" err="1"/>
              <a:t>seperti</a:t>
            </a:r>
            <a:r>
              <a:rPr lang="en-US" dirty="0"/>
              <a:t> </a:t>
            </a:r>
            <a:r>
              <a:rPr lang="en-US" dirty="0" err="1"/>
              <a:t>berikut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F71E2AF-26E4-413F-99EE-A165DD2BE3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445"/>
          <a:stretch/>
        </p:blipFill>
        <p:spPr>
          <a:xfrm>
            <a:off x="610959" y="1666748"/>
            <a:ext cx="10655300" cy="4686300"/>
          </a:xfrm>
          <a:prstGeom prst="rect">
            <a:avLst/>
          </a:prstGeom>
        </p:spPr>
      </p:pic>
      <p:sp>
        <p:nvSpPr>
          <p:cNvPr id="8" name="Freeform: Shape 7">
            <a:extLst>
              <a:ext uri="{FF2B5EF4-FFF2-40B4-BE49-F238E27FC236}">
                <a16:creationId xmlns:a16="http://schemas.microsoft.com/office/drawing/2014/main" id="{603408D2-9AD3-441A-9218-31D34926B988}"/>
              </a:ext>
            </a:extLst>
          </p:cNvPr>
          <p:cNvSpPr/>
          <p:nvPr/>
        </p:nvSpPr>
        <p:spPr>
          <a:xfrm>
            <a:off x="965200" y="1981200"/>
            <a:ext cx="1104900" cy="1828800"/>
          </a:xfrm>
          <a:custGeom>
            <a:avLst/>
            <a:gdLst>
              <a:gd name="connsiteX0" fmla="*/ 660400 w 1104900"/>
              <a:gd name="connsiteY0" fmla="*/ 241300 h 1828800"/>
              <a:gd name="connsiteX1" fmla="*/ 673100 w 1104900"/>
              <a:gd name="connsiteY1" fmla="*/ 177800 h 1828800"/>
              <a:gd name="connsiteX2" fmla="*/ 622300 w 1104900"/>
              <a:gd name="connsiteY2" fmla="*/ 165100 h 1828800"/>
              <a:gd name="connsiteX3" fmla="*/ 558800 w 1104900"/>
              <a:gd name="connsiteY3" fmla="*/ 127000 h 1828800"/>
              <a:gd name="connsiteX4" fmla="*/ 508000 w 1104900"/>
              <a:gd name="connsiteY4" fmla="*/ 88900 h 1828800"/>
              <a:gd name="connsiteX5" fmla="*/ 393700 w 1104900"/>
              <a:gd name="connsiteY5" fmla="*/ 38100 h 1828800"/>
              <a:gd name="connsiteX6" fmla="*/ 292100 w 1104900"/>
              <a:gd name="connsiteY6" fmla="*/ 0 h 1828800"/>
              <a:gd name="connsiteX7" fmla="*/ 190500 w 1104900"/>
              <a:gd name="connsiteY7" fmla="*/ 12700 h 1828800"/>
              <a:gd name="connsiteX8" fmla="*/ 152400 w 1104900"/>
              <a:gd name="connsiteY8" fmla="*/ 25400 h 1828800"/>
              <a:gd name="connsiteX9" fmla="*/ 101600 w 1104900"/>
              <a:gd name="connsiteY9" fmla="*/ 38100 h 1828800"/>
              <a:gd name="connsiteX10" fmla="*/ 76200 w 1104900"/>
              <a:gd name="connsiteY10" fmla="*/ 114300 h 1828800"/>
              <a:gd name="connsiteX11" fmla="*/ 63500 w 1104900"/>
              <a:gd name="connsiteY11" fmla="*/ 152400 h 1828800"/>
              <a:gd name="connsiteX12" fmla="*/ 38100 w 1104900"/>
              <a:gd name="connsiteY12" fmla="*/ 203200 h 1828800"/>
              <a:gd name="connsiteX13" fmla="*/ 0 w 1104900"/>
              <a:gd name="connsiteY13" fmla="*/ 304800 h 1828800"/>
              <a:gd name="connsiteX14" fmla="*/ 12700 w 1104900"/>
              <a:gd name="connsiteY14" fmla="*/ 660400 h 1828800"/>
              <a:gd name="connsiteX15" fmla="*/ 25400 w 1104900"/>
              <a:gd name="connsiteY15" fmla="*/ 711200 h 1828800"/>
              <a:gd name="connsiteX16" fmla="*/ 38100 w 1104900"/>
              <a:gd name="connsiteY16" fmla="*/ 774700 h 1828800"/>
              <a:gd name="connsiteX17" fmla="*/ 50800 w 1104900"/>
              <a:gd name="connsiteY17" fmla="*/ 850900 h 1828800"/>
              <a:gd name="connsiteX18" fmla="*/ 76200 w 1104900"/>
              <a:gd name="connsiteY18" fmla="*/ 952500 h 1828800"/>
              <a:gd name="connsiteX19" fmla="*/ 139700 w 1104900"/>
              <a:gd name="connsiteY19" fmla="*/ 1041400 h 1828800"/>
              <a:gd name="connsiteX20" fmla="*/ 165100 w 1104900"/>
              <a:gd name="connsiteY20" fmla="*/ 1117600 h 1828800"/>
              <a:gd name="connsiteX21" fmla="*/ 215900 w 1104900"/>
              <a:gd name="connsiteY21" fmla="*/ 1219200 h 1828800"/>
              <a:gd name="connsiteX22" fmla="*/ 241300 w 1104900"/>
              <a:gd name="connsiteY22" fmla="*/ 1333500 h 1828800"/>
              <a:gd name="connsiteX23" fmla="*/ 266700 w 1104900"/>
              <a:gd name="connsiteY23" fmla="*/ 1384300 h 1828800"/>
              <a:gd name="connsiteX24" fmla="*/ 304800 w 1104900"/>
              <a:gd name="connsiteY24" fmla="*/ 1409700 h 1828800"/>
              <a:gd name="connsiteX25" fmla="*/ 444500 w 1104900"/>
              <a:gd name="connsiteY25" fmla="*/ 1536700 h 1828800"/>
              <a:gd name="connsiteX26" fmla="*/ 469900 w 1104900"/>
              <a:gd name="connsiteY26" fmla="*/ 1587500 h 1828800"/>
              <a:gd name="connsiteX27" fmla="*/ 571500 w 1104900"/>
              <a:gd name="connsiteY27" fmla="*/ 1701800 h 1828800"/>
              <a:gd name="connsiteX28" fmla="*/ 673100 w 1104900"/>
              <a:gd name="connsiteY28" fmla="*/ 1778000 h 1828800"/>
              <a:gd name="connsiteX29" fmla="*/ 711200 w 1104900"/>
              <a:gd name="connsiteY29" fmla="*/ 1816100 h 1828800"/>
              <a:gd name="connsiteX30" fmla="*/ 787400 w 1104900"/>
              <a:gd name="connsiteY30" fmla="*/ 1828800 h 1828800"/>
              <a:gd name="connsiteX31" fmla="*/ 939800 w 1104900"/>
              <a:gd name="connsiteY31" fmla="*/ 1803400 h 1828800"/>
              <a:gd name="connsiteX32" fmla="*/ 977900 w 1104900"/>
              <a:gd name="connsiteY32" fmla="*/ 1778000 h 1828800"/>
              <a:gd name="connsiteX33" fmla="*/ 990600 w 1104900"/>
              <a:gd name="connsiteY33" fmla="*/ 1727200 h 1828800"/>
              <a:gd name="connsiteX34" fmla="*/ 1041400 w 1104900"/>
              <a:gd name="connsiteY34" fmla="*/ 1625600 h 1828800"/>
              <a:gd name="connsiteX35" fmla="*/ 1054100 w 1104900"/>
              <a:gd name="connsiteY35" fmla="*/ 1574800 h 1828800"/>
              <a:gd name="connsiteX36" fmla="*/ 1079500 w 1104900"/>
              <a:gd name="connsiteY36" fmla="*/ 1536700 h 1828800"/>
              <a:gd name="connsiteX37" fmla="*/ 1104900 w 1104900"/>
              <a:gd name="connsiteY37" fmla="*/ 1422400 h 1828800"/>
              <a:gd name="connsiteX38" fmla="*/ 1092200 w 1104900"/>
              <a:gd name="connsiteY38" fmla="*/ 1219200 h 1828800"/>
              <a:gd name="connsiteX39" fmla="*/ 1066800 w 1104900"/>
              <a:gd name="connsiteY39" fmla="*/ 1117600 h 1828800"/>
              <a:gd name="connsiteX40" fmla="*/ 1016000 w 1104900"/>
              <a:gd name="connsiteY40" fmla="*/ 1066800 h 1828800"/>
              <a:gd name="connsiteX41" fmla="*/ 1003300 w 1104900"/>
              <a:gd name="connsiteY41" fmla="*/ 1016000 h 1828800"/>
              <a:gd name="connsiteX42" fmla="*/ 977900 w 1104900"/>
              <a:gd name="connsiteY42" fmla="*/ 939800 h 1828800"/>
              <a:gd name="connsiteX43" fmla="*/ 952500 w 1104900"/>
              <a:gd name="connsiteY43" fmla="*/ 850900 h 1828800"/>
              <a:gd name="connsiteX44" fmla="*/ 939800 w 1104900"/>
              <a:gd name="connsiteY44" fmla="*/ 800100 h 1828800"/>
              <a:gd name="connsiteX45" fmla="*/ 914400 w 1104900"/>
              <a:gd name="connsiteY45" fmla="*/ 749300 h 1828800"/>
              <a:gd name="connsiteX46" fmla="*/ 901700 w 1104900"/>
              <a:gd name="connsiteY46" fmla="*/ 698500 h 1828800"/>
              <a:gd name="connsiteX47" fmla="*/ 889000 w 1104900"/>
              <a:gd name="connsiteY47" fmla="*/ 660400 h 1828800"/>
              <a:gd name="connsiteX48" fmla="*/ 863600 w 1104900"/>
              <a:gd name="connsiteY48" fmla="*/ 495300 h 1828800"/>
              <a:gd name="connsiteX49" fmla="*/ 850900 w 1104900"/>
              <a:gd name="connsiteY49" fmla="*/ 431800 h 1828800"/>
              <a:gd name="connsiteX50" fmla="*/ 838200 w 1104900"/>
              <a:gd name="connsiteY50" fmla="*/ 342900 h 1828800"/>
              <a:gd name="connsiteX51" fmla="*/ 825500 w 1104900"/>
              <a:gd name="connsiteY51" fmla="*/ 292100 h 1828800"/>
              <a:gd name="connsiteX52" fmla="*/ 812800 w 1104900"/>
              <a:gd name="connsiteY52" fmla="*/ 228600 h 1828800"/>
              <a:gd name="connsiteX53" fmla="*/ 787400 w 1104900"/>
              <a:gd name="connsiteY53" fmla="*/ 152400 h 1828800"/>
              <a:gd name="connsiteX54" fmla="*/ 711200 w 1104900"/>
              <a:gd name="connsiteY54" fmla="*/ 127000 h 1828800"/>
              <a:gd name="connsiteX55" fmla="*/ 673100 w 1104900"/>
              <a:gd name="connsiteY55" fmla="*/ 114300 h 1828800"/>
              <a:gd name="connsiteX56" fmla="*/ 596900 w 1104900"/>
              <a:gd name="connsiteY56" fmla="*/ 76200 h 182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1104900" h="1828800">
                <a:moveTo>
                  <a:pt x="660400" y="241300"/>
                </a:moveTo>
                <a:cubicBezTo>
                  <a:pt x="664633" y="220133"/>
                  <a:pt x="682753" y="197107"/>
                  <a:pt x="673100" y="177800"/>
                </a:cubicBezTo>
                <a:cubicBezTo>
                  <a:pt x="665294" y="162188"/>
                  <a:pt x="638250" y="172189"/>
                  <a:pt x="622300" y="165100"/>
                </a:cubicBezTo>
                <a:cubicBezTo>
                  <a:pt x="599743" y="155075"/>
                  <a:pt x="579339" y="140692"/>
                  <a:pt x="558800" y="127000"/>
                </a:cubicBezTo>
                <a:cubicBezTo>
                  <a:pt x="541188" y="115259"/>
                  <a:pt x="525949" y="100118"/>
                  <a:pt x="508000" y="88900"/>
                </a:cubicBezTo>
                <a:cubicBezTo>
                  <a:pt x="469521" y="64851"/>
                  <a:pt x="435388" y="56628"/>
                  <a:pt x="393700" y="38100"/>
                </a:cubicBezTo>
                <a:cubicBezTo>
                  <a:pt x="308313" y="150"/>
                  <a:pt x="378761" y="21665"/>
                  <a:pt x="292100" y="0"/>
                </a:cubicBezTo>
                <a:cubicBezTo>
                  <a:pt x="258233" y="4233"/>
                  <a:pt x="224080" y="6595"/>
                  <a:pt x="190500" y="12700"/>
                </a:cubicBezTo>
                <a:cubicBezTo>
                  <a:pt x="177329" y="15095"/>
                  <a:pt x="165272" y="21722"/>
                  <a:pt x="152400" y="25400"/>
                </a:cubicBezTo>
                <a:cubicBezTo>
                  <a:pt x="135617" y="30195"/>
                  <a:pt x="118533" y="33867"/>
                  <a:pt x="101600" y="38100"/>
                </a:cubicBezTo>
                <a:lnTo>
                  <a:pt x="76200" y="114300"/>
                </a:lnTo>
                <a:cubicBezTo>
                  <a:pt x="71967" y="127000"/>
                  <a:pt x="69487" y="140426"/>
                  <a:pt x="63500" y="152400"/>
                </a:cubicBezTo>
                <a:cubicBezTo>
                  <a:pt x="55033" y="169333"/>
                  <a:pt x="44747" y="185473"/>
                  <a:pt x="38100" y="203200"/>
                </a:cubicBezTo>
                <a:cubicBezTo>
                  <a:pt x="-13775" y="341534"/>
                  <a:pt x="70717" y="163366"/>
                  <a:pt x="0" y="304800"/>
                </a:cubicBezTo>
                <a:cubicBezTo>
                  <a:pt x="4233" y="423333"/>
                  <a:pt x="5301" y="542022"/>
                  <a:pt x="12700" y="660400"/>
                </a:cubicBezTo>
                <a:cubicBezTo>
                  <a:pt x="13789" y="677820"/>
                  <a:pt x="21614" y="694161"/>
                  <a:pt x="25400" y="711200"/>
                </a:cubicBezTo>
                <a:cubicBezTo>
                  <a:pt x="30083" y="732272"/>
                  <a:pt x="34239" y="753462"/>
                  <a:pt x="38100" y="774700"/>
                </a:cubicBezTo>
                <a:cubicBezTo>
                  <a:pt x="42706" y="800035"/>
                  <a:pt x="45405" y="825721"/>
                  <a:pt x="50800" y="850900"/>
                </a:cubicBezTo>
                <a:cubicBezTo>
                  <a:pt x="58114" y="885034"/>
                  <a:pt x="56836" y="923454"/>
                  <a:pt x="76200" y="952500"/>
                </a:cubicBezTo>
                <a:cubicBezTo>
                  <a:pt x="113341" y="1008212"/>
                  <a:pt x="92442" y="978389"/>
                  <a:pt x="139700" y="1041400"/>
                </a:cubicBezTo>
                <a:cubicBezTo>
                  <a:pt x="148167" y="1066800"/>
                  <a:pt x="153126" y="1093653"/>
                  <a:pt x="165100" y="1117600"/>
                </a:cubicBezTo>
                <a:lnTo>
                  <a:pt x="215900" y="1219200"/>
                </a:lnTo>
                <a:cubicBezTo>
                  <a:pt x="219349" y="1236443"/>
                  <a:pt x="233613" y="1313002"/>
                  <a:pt x="241300" y="1333500"/>
                </a:cubicBezTo>
                <a:cubicBezTo>
                  <a:pt x="247947" y="1351227"/>
                  <a:pt x="254580" y="1369756"/>
                  <a:pt x="266700" y="1384300"/>
                </a:cubicBezTo>
                <a:cubicBezTo>
                  <a:pt x="276471" y="1396026"/>
                  <a:pt x="293455" y="1399489"/>
                  <a:pt x="304800" y="1409700"/>
                </a:cubicBezTo>
                <a:cubicBezTo>
                  <a:pt x="477912" y="1565501"/>
                  <a:pt x="325200" y="1447225"/>
                  <a:pt x="444500" y="1536700"/>
                </a:cubicBezTo>
                <a:cubicBezTo>
                  <a:pt x="452967" y="1553633"/>
                  <a:pt x="459398" y="1571748"/>
                  <a:pt x="469900" y="1587500"/>
                </a:cubicBezTo>
                <a:cubicBezTo>
                  <a:pt x="491200" y="1619451"/>
                  <a:pt x="540810" y="1676225"/>
                  <a:pt x="571500" y="1701800"/>
                </a:cubicBezTo>
                <a:cubicBezTo>
                  <a:pt x="604021" y="1728901"/>
                  <a:pt x="643166" y="1748066"/>
                  <a:pt x="673100" y="1778000"/>
                </a:cubicBezTo>
                <a:cubicBezTo>
                  <a:pt x="685800" y="1790700"/>
                  <a:pt x="694787" y="1808806"/>
                  <a:pt x="711200" y="1816100"/>
                </a:cubicBezTo>
                <a:cubicBezTo>
                  <a:pt x="734731" y="1826558"/>
                  <a:pt x="762000" y="1824567"/>
                  <a:pt x="787400" y="1828800"/>
                </a:cubicBezTo>
                <a:cubicBezTo>
                  <a:pt x="823616" y="1824776"/>
                  <a:pt x="897247" y="1824676"/>
                  <a:pt x="939800" y="1803400"/>
                </a:cubicBezTo>
                <a:cubicBezTo>
                  <a:pt x="953452" y="1796574"/>
                  <a:pt x="965200" y="1786467"/>
                  <a:pt x="977900" y="1778000"/>
                </a:cubicBezTo>
                <a:cubicBezTo>
                  <a:pt x="982133" y="1761067"/>
                  <a:pt x="983887" y="1743312"/>
                  <a:pt x="990600" y="1727200"/>
                </a:cubicBezTo>
                <a:cubicBezTo>
                  <a:pt x="1005163" y="1692249"/>
                  <a:pt x="1032217" y="1662334"/>
                  <a:pt x="1041400" y="1625600"/>
                </a:cubicBezTo>
                <a:cubicBezTo>
                  <a:pt x="1045633" y="1608667"/>
                  <a:pt x="1047224" y="1590843"/>
                  <a:pt x="1054100" y="1574800"/>
                </a:cubicBezTo>
                <a:cubicBezTo>
                  <a:pt x="1060113" y="1560771"/>
                  <a:pt x="1072674" y="1550352"/>
                  <a:pt x="1079500" y="1536700"/>
                </a:cubicBezTo>
                <a:cubicBezTo>
                  <a:pt x="1095132" y="1505436"/>
                  <a:pt x="1100022" y="1451666"/>
                  <a:pt x="1104900" y="1422400"/>
                </a:cubicBezTo>
                <a:cubicBezTo>
                  <a:pt x="1100667" y="1354667"/>
                  <a:pt x="1100618" y="1286541"/>
                  <a:pt x="1092200" y="1219200"/>
                </a:cubicBezTo>
                <a:cubicBezTo>
                  <a:pt x="1087870" y="1184561"/>
                  <a:pt x="1091484" y="1142284"/>
                  <a:pt x="1066800" y="1117600"/>
                </a:cubicBezTo>
                <a:lnTo>
                  <a:pt x="1016000" y="1066800"/>
                </a:lnTo>
                <a:cubicBezTo>
                  <a:pt x="1011767" y="1049867"/>
                  <a:pt x="1008316" y="1032718"/>
                  <a:pt x="1003300" y="1016000"/>
                </a:cubicBezTo>
                <a:cubicBezTo>
                  <a:pt x="995607" y="990355"/>
                  <a:pt x="984394" y="965775"/>
                  <a:pt x="977900" y="939800"/>
                </a:cubicBezTo>
                <a:cubicBezTo>
                  <a:pt x="938198" y="780991"/>
                  <a:pt x="988939" y="978437"/>
                  <a:pt x="952500" y="850900"/>
                </a:cubicBezTo>
                <a:cubicBezTo>
                  <a:pt x="947705" y="834117"/>
                  <a:pt x="945929" y="816443"/>
                  <a:pt x="939800" y="800100"/>
                </a:cubicBezTo>
                <a:cubicBezTo>
                  <a:pt x="933153" y="782373"/>
                  <a:pt x="921047" y="767027"/>
                  <a:pt x="914400" y="749300"/>
                </a:cubicBezTo>
                <a:cubicBezTo>
                  <a:pt x="908271" y="732957"/>
                  <a:pt x="906495" y="715283"/>
                  <a:pt x="901700" y="698500"/>
                </a:cubicBezTo>
                <a:cubicBezTo>
                  <a:pt x="898022" y="685628"/>
                  <a:pt x="892247" y="673387"/>
                  <a:pt x="889000" y="660400"/>
                </a:cubicBezTo>
                <a:cubicBezTo>
                  <a:pt x="871529" y="590514"/>
                  <a:pt x="875938" y="575499"/>
                  <a:pt x="863600" y="495300"/>
                </a:cubicBezTo>
                <a:cubicBezTo>
                  <a:pt x="860318" y="473965"/>
                  <a:pt x="854449" y="453092"/>
                  <a:pt x="850900" y="431800"/>
                </a:cubicBezTo>
                <a:cubicBezTo>
                  <a:pt x="845979" y="402273"/>
                  <a:pt x="843555" y="372351"/>
                  <a:pt x="838200" y="342900"/>
                </a:cubicBezTo>
                <a:cubicBezTo>
                  <a:pt x="835078" y="325727"/>
                  <a:pt x="829286" y="309139"/>
                  <a:pt x="825500" y="292100"/>
                </a:cubicBezTo>
                <a:cubicBezTo>
                  <a:pt x="820817" y="271028"/>
                  <a:pt x="818480" y="249425"/>
                  <a:pt x="812800" y="228600"/>
                </a:cubicBezTo>
                <a:cubicBezTo>
                  <a:pt x="805755" y="202769"/>
                  <a:pt x="812800" y="160867"/>
                  <a:pt x="787400" y="152400"/>
                </a:cubicBezTo>
                <a:lnTo>
                  <a:pt x="711200" y="127000"/>
                </a:lnTo>
                <a:lnTo>
                  <a:pt x="673100" y="114300"/>
                </a:lnTo>
                <a:cubicBezTo>
                  <a:pt x="626020" y="67220"/>
                  <a:pt x="652961" y="76200"/>
                  <a:pt x="596900" y="76200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B4B519D5-6EE9-4CED-9D3C-2FBF08ED077E}"/>
              </a:ext>
            </a:extLst>
          </p:cNvPr>
          <p:cNvSpPr/>
          <p:nvPr/>
        </p:nvSpPr>
        <p:spPr>
          <a:xfrm>
            <a:off x="2501900" y="2133937"/>
            <a:ext cx="749300" cy="1383963"/>
          </a:xfrm>
          <a:custGeom>
            <a:avLst/>
            <a:gdLst>
              <a:gd name="connsiteX0" fmla="*/ 698500 w 749300"/>
              <a:gd name="connsiteY0" fmla="*/ 113963 h 1383963"/>
              <a:gd name="connsiteX1" fmla="*/ 622300 w 749300"/>
              <a:gd name="connsiteY1" fmla="*/ 50463 h 1383963"/>
              <a:gd name="connsiteX2" fmla="*/ 177800 w 749300"/>
              <a:gd name="connsiteY2" fmla="*/ 37763 h 1383963"/>
              <a:gd name="connsiteX3" fmla="*/ 63500 w 749300"/>
              <a:gd name="connsiteY3" fmla="*/ 63163 h 1383963"/>
              <a:gd name="connsiteX4" fmla="*/ 38100 w 749300"/>
              <a:gd name="connsiteY4" fmla="*/ 101263 h 1383963"/>
              <a:gd name="connsiteX5" fmla="*/ 25400 w 749300"/>
              <a:gd name="connsiteY5" fmla="*/ 139363 h 1383963"/>
              <a:gd name="connsiteX6" fmla="*/ 0 w 749300"/>
              <a:gd name="connsiteY6" fmla="*/ 253663 h 1383963"/>
              <a:gd name="connsiteX7" fmla="*/ 12700 w 749300"/>
              <a:gd name="connsiteY7" fmla="*/ 444163 h 1383963"/>
              <a:gd name="connsiteX8" fmla="*/ 25400 w 749300"/>
              <a:gd name="connsiteY8" fmla="*/ 482263 h 1383963"/>
              <a:gd name="connsiteX9" fmla="*/ 63500 w 749300"/>
              <a:gd name="connsiteY9" fmla="*/ 672763 h 1383963"/>
              <a:gd name="connsiteX10" fmla="*/ 76200 w 749300"/>
              <a:gd name="connsiteY10" fmla="*/ 812463 h 1383963"/>
              <a:gd name="connsiteX11" fmla="*/ 101600 w 749300"/>
              <a:gd name="connsiteY11" fmla="*/ 1028363 h 1383963"/>
              <a:gd name="connsiteX12" fmla="*/ 114300 w 749300"/>
              <a:gd name="connsiteY12" fmla="*/ 1142663 h 1383963"/>
              <a:gd name="connsiteX13" fmla="*/ 127000 w 749300"/>
              <a:gd name="connsiteY13" fmla="*/ 1180763 h 1383963"/>
              <a:gd name="connsiteX14" fmla="*/ 152400 w 749300"/>
              <a:gd name="connsiteY14" fmla="*/ 1333163 h 1383963"/>
              <a:gd name="connsiteX15" fmla="*/ 177800 w 749300"/>
              <a:gd name="connsiteY15" fmla="*/ 1371263 h 1383963"/>
              <a:gd name="connsiteX16" fmla="*/ 215900 w 749300"/>
              <a:gd name="connsiteY16" fmla="*/ 1383963 h 1383963"/>
              <a:gd name="connsiteX17" fmla="*/ 292100 w 749300"/>
              <a:gd name="connsiteY17" fmla="*/ 1333163 h 1383963"/>
              <a:gd name="connsiteX18" fmla="*/ 330200 w 749300"/>
              <a:gd name="connsiteY18" fmla="*/ 1307763 h 1383963"/>
              <a:gd name="connsiteX19" fmla="*/ 419100 w 749300"/>
              <a:gd name="connsiteY19" fmla="*/ 1295063 h 1383963"/>
              <a:gd name="connsiteX20" fmla="*/ 457200 w 749300"/>
              <a:gd name="connsiteY20" fmla="*/ 1282363 h 1383963"/>
              <a:gd name="connsiteX21" fmla="*/ 520700 w 749300"/>
              <a:gd name="connsiteY21" fmla="*/ 1206163 h 1383963"/>
              <a:gd name="connsiteX22" fmla="*/ 558800 w 749300"/>
              <a:gd name="connsiteY22" fmla="*/ 1180763 h 1383963"/>
              <a:gd name="connsiteX23" fmla="*/ 609600 w 749300"/>
              <a:gd name="connsiteY23" fmla="*/ 1028363 h 1383963"/>
              <a:gd name="connsiteX24" fmla="*/ 622300 w 749300"/>
              <a:gd name="connsiteY24" fmla="*/ 990263 h 1383963"/>
              <a:gd name="connsiteX25" fmla="*/ 635000 w 749300"/>
              <a:gd name="connsiteY25" fmla="*/ 952163 h 1383963"/>
              <a:gd name="connsiteX26" fmla="*/ 660400 w 749300"/>
              <a:gd name="connsiteY26" fmla="*/ 914063 h 1383963"/>
              <a:gd name="connsiteX27" fmla="*/ 698500 w 749300"/>
              <a:gd name="connsiteY27" fmla="*/ 774363 h 1383963"/>
              <a:gd name="connsiteX28" fmla="*/ 711200 w 749300"/>
              <a:gd name="connsiteY28" fmla="*/ 736263 h 1383963"/>
              <a:gd name="connsiteX29" fmla="*/ 736600 w 749300"/>
              <a:gd name="connsiteY29" fmla="*/ 571163 h 1383963"/>
              <a:gd name="connsiteX30" fmla="*/ 749300 w 749300"/>
              <a:gd name="connsiteY30" fmla="*/ 507663 h 1383963"/>
              <a:gd name="connsiteX31" fmla="*/ 736600 w 749300"/>
              <a:gd name="connsiteY31" fmla="*/ 240963 h 1383963"/>
              <a:gd name="connsiteX32" fmla="*/ 711200 w 749300"/>
              <a:gd name="connsiteY32" fmla="*/ 164763 h 1383963"/>
              <a:gd name="connsiteX33" fmla="*/ 673100 w 749300"/>
              <a:gd name="connsiteY33" fmla="*/ 139363 h 1383963"/>
              <a:gd name="connsiteX34" fmla="*/ 635000 w 749300"/>
              <a:gd name="connsiteY34" fmla="*/ 126663 h 1383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749300" h="1383963">
                <a:moveTo>
                  <a:pt x="698500" y="113963"/>
                </a:moveTo>
                <a:cubicBezTo>
                  <a:pt x="673100" y="92796"/>
                  <a:pt x="648399" y="70762"/>
                  <a:pt x="622300" y="50463"/>
                </a:cubicBezTo>
                <a:cubicBezTo>
                  <a:pt x="492150" y="-50765"/>
                  <a:pt x="415469" y="30336"/>
                  <a:pt x="177800" y="37763"/>
                </a:cubicBezTo>
                <a:cubicBezTo>
                  <a:pt x="139700" y="46230"/>
                  <a:pt x="99031" y="47013"/>
                  <a:pt x="63500" y="63163"/>
                </a:cubicBezTo>
                <a:cubicBezTo>
                  <a:pt x="49605" y="69479"/>
                  <a:pt x="44926" y="87611"/>
                  <a:pt x="38100" y="101263"/>
                </a:cubicBezTo>
                <a:cubicBezTo>
                  <a:pt x="32113" y="113237"/>
                  <a:pt x="29078" y="126491"/>
                  <a:pt x="25400" y="139363"/>
                </a:cubicBezTo>
                <a:cubicBezTo>
                  <a:pt x="13443" y="181212"/>
                  <a:pt x="8730" y="210015"/>
                  <a:pt x="0" y="253663"/>
                </a:cubicBezTo>
                <a:cubicBezTo>
                  <a:pt x="4233" y="317163"/>
                  <a:pt x="5672" y="380911"/>
                  <a:pt x="12700" y="444163"/>
                </a:cubicBezTo>
                <a:cubicBezTo>
                  <a:pt x="14178" y="457468"/>
                  <a:pt x="22775" y="469136"/>
                  <a:pt x="25400" y="482263"/>
                </a:cubicBezTo>
                <a:cubicBezTo>
                  <a:pt x="66801" y="689269"/>
                  <a:pt x="30927" y="575043"/>
                  <a:pt x="63500" y="672763"/>
                </a:cubicBezTo>
                <a:cubicBezTo>
                  <a:pt x="67733" y="719330"/>
                  <a:pt x="72317" y="765866"/>
                  <a:pt x="76200" y="812463"/>
                </a:cubicBezTo>
                <a:cubicBezTo>
                  <a:pt x="91994" y="1001985"/>
                  <a:pt x="74958" y="921795"/>
                  <a:pt x="101600" y="1028363"/>
                </a:cubicBezTo>
                <a:cubicBezTo>
                  <a:pt x="105833" y="1066463"/>
                  <a:pt x="107998" y="1104850"/>
                  <a:pt x="114300" y="1142663"/>
                </a:cubicBezTo>
                <a:cubicBezTo>
                  <a:pt x="116501" y="1155868"/>
                  <a:pt x="124799" y="1167558"/>
                  <a:pt x="127000" y="1180763"/>
                </a:cubicBezTo>
                <a:cubicBezTo>
                  <a:pt x="134042" y="1223015"/>
                  <a:pt x="130070" y="1288502"/>
                  <a:pt x="152400" y="1333163"/>
                </a:cubicBezTo>
                <a:cubicBezTo>
                  <a:pt x="159226" y="1346815"/>
                  <a:pt x="165881" y="1361728"/>
                  <a:pt x="177800" y="1371263"/>
                </a:cubicBezTo>
                <a:cubicBezTo>
                  <a:pt x="188253" y="1379626"/>
                  <a:pt x="203200" y="1379730"/>
                  <a:pt x="215900" y="1383963"/>
                </a:cubicBezTo>
                <a:lnTo>
                  <a:pt x="292100" y="1333163"/>
                </a:lnTo>
                <a:cubicBezTo>
                  <a:pt x="304800" y="1324696"/>
                  <a:pt x="315090" y="1309922"/>
                  <a:pt x="330200" y="1307763"/>
                </a:cubicBezTo>
                <a:lnTo>
                  <a:pt x="419100" y="1295063"/>
                </a:lnTo>
                <a:cubicBezTo>
                  <a:pt x="431800" y="1290830"/>
                  <a:pt x="446061" y="1289789"/>
                  <a:pt x="457200" y="1282363"/>
                </a:cubicBezTo>
                <a:cubicBezTo>
                  <a:pt x="519617" y="1240752"/>
                  <a:pt x="473844" y="1253019"/>
                  <a:pt x="520700" y="1206163"/>
                </a:cubicBezTo>
                <a:cubicBezTo>
                  <a:pt x="531493" y="1195370"/>
                  <a:pt x="546100" y="1189230"/>
                  <a:pt x="558800" y="1180763"/>
                </a:cubicBezTo>
                <a:lnTo>
                  <a:pt x="609600" y="1028363"/>
                </a:lnTo>
                <a:lnTo>
                  <a:pt x="622300" y="990263"/>
                </a:lnTo>
                <a:cubicBezTo>
                  <a:pt x="626533" y="977563"/>
                  <a:pt x="627574" y="963302"/>
                  <a:pt x="635000" y="952163"/>
                </a:cubicBezTo>
                <a:lnTo>
                  <a:pt x="660400" y="914063"/>
                </a:lnTo>
                <a:cubicBezTo>
                  <a:pt x="678351" y="824309"/>
                  <a:pt x="666274" y="871041"/>
                  <a:pt x="698500" y="774363"/>
                </a:cubicBezTo>
                <a:lnTo>
                  <a:pt x="711200" y="736263"/>
                </a:lnTo>
                <a:cubicBezTo>
                  <a:pt x="720714" y="669668"/>
                  <a:pt x="724853" y="635774"/>
                  <a:pt x="736600" y="571163"/>
                </a:cubicBezTo>
                <a:cubicBezTo>
                  <a:pt x="740461" y="549925"/>
                  <a:pt x="745067" y="528830"/>
                  <a:pt x="749300" y="507663"/>
                </a:cubicBezTo>
                <a:cubicBezTo>
                  <a:pt x="745067" y="418763"/>
                  <a:pt x="746428" y="329419"/>
                  <a:pt x="736600" y="240963"/>
                </a:cubicBezTo>
                <a:cubicBezTo>
                  <a:pt x="733643" y="214353"/>
                  <a:pt x="733477" y="179615"/>
                  <a:pt x="711200" y="164763"/>
                </a:cubicBezTo>
                <a:cubicBezTo>
                  <a:pt x="698500" y="156296"/>
                  <a:pt x="686752" y="146189"/>
                  <a:pt x="673100" y="139363"/>
                </a:cubicBezTo>
                <a:cubicBezTo>
                  <a:pt x="661126" y="133376"/>
                  <a:pt x="635000" y="126663"/>
                  <a:pt x="635000" y="126663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98A877F3-A7B0-44EC-AC4B-A100E1EF8E79}"/>
              </a:ext>
            </a:extLst>
          </p:cNvPr>
          <p:cNvSpPr/>
          <p:nvPr/>
        </p:nvSpPr>
        <p:spPr>
          <a:xfrm>
            <a:off x="3225800" y="2146300"/>
            <a:ext cx="614134" cy="1524000"/>
          </a:xfrm>
          <a:custGeom>
            <a:avLst/>
            <a:gdLst>
              <a:gd name="connsiteX0" fmla="*/ 317500 w 614134"/>
              <a:gd name="connsiteY0" fmla="*/ 406400 h 1524000"/>
              <a:gd name="connsiteX1" fmla="*/ 317500 w 614134"/>
              <a:gd name="connsiteY1" fmla="*/ 101600 h 1524000"/>
              <a:gd name="connsiteX2" fmla="*/ 279400 w 614134"/>
              <a:gd name="connsiteY2" fmla="*/ 88900 h 1524000"/>
              <a:gd name="connsiteX3" fmla="*/ 254000 w 614134"/>
              <a:gd name="connsiteY3" fmla="*/ 50800 h 1524000"/>
              <a:gd name="connsiteX4" fmla="*/ 177800 w 614134"/>
              <a:gd name="connsiteY4" fmla="*/ 25400 h 1524000"/>
              <a:gd name="connsiteX5" fmla="*/ 139700 w 614134"/>
              <a:gd name="connsiteY5" fmla="*/ 152400 h 1524000"/>
              <a:gd name="connsiteX6" fmla="*/ 101600 w 614134"/>
              <a:gd name="connsiteY6" fmla="*/ 228600 h 1524000"/>
              <a:gd name="connsiteX7" fmla="*/ 76200 w 614134"/>
              <a:gd name="connsiteY7" fmla="*/ 266700 h 1524000"/>
              <a:gd name="connsiteX8" fmla="*/ 50800 w 614134"/>
              <a:gd name="connsiteY8" fmla="*/ 355600 h 1524000"/>
              <a:gd name="connsiteX9" fmla="*/ 25400 w 614134"/>
              <a:gd name="connsiteY9" fmla="*/ 584200 h 1524000"/>
              <a:gd name="connsiteX10" fmla="*/ 0 w 614134"/>
              <a:gd name="connsiteY10" fmla="*/ 711200 h 1524000"/>
              <a:gd name="connsiteX11" fmla="*/ 12700 w 614134"/>
              <a:gd name="connsiteY11" fmla="*/ 1295400 h 1524000"/>
              <a:gd name="connsiteX12" fmla="*/ 38100 w 614134"/>
              <a:gd name="connsiteY12" fmla="*/ 1397000 h 1524000"/>
              <a:gd name="connsiteX13" fmla="*/ 76200 w 614134"/>
              <a:gd name="connsiteY13" fmla="*/ 1422400 h 1524000"/>
              <a:gd name="connsiteX14" fmla="*/ 177800 w 614134"/>
              <a:gd name="connsiteY14" fmla="*/ 1473200 h 1524000"/>
              <a:gd name="connsiteX15" fmla="*/ 228600 w 614134"/>
              <a:gd name="connsiteY15" fmla="*/ 1498600 h 1524000"/>
              <a:gd name="connsiteX16" fmla="*/ 279400 w 614134"/>
              <a:gd name="connsiteY16" fmla="*/ 1524000 h 1524000"/>
              <a:gd name="connsiteX17" fmla="*/ 431800 w 614134"/>
              <a:gd name="connsiteY17" fmla="*/ 1511300 h 1524000"/>
              <a:gd name="connsiteX18" fmla="*/ 546100 w 614134"/>
              <a:gd name="connsiteY18" fmla="*/ 1422400 h 1524000"/>
              <a:gd name="connsiteX19" fmla="*/ 584200 w 614134"/>
              <a:gd name="connsiteY19" fmla="*/ 1371600 h 1524000"/>
              <a:gd name="connsiteX20" fmla="*/ 596900 w 614134"/>
              <a:gd name="connsiteY20" fmla="*/ 1333500 h 1524000"/>
              <a:gd name="connsiteX21" fmla="*/ 596900 w 614134"/>
              <a:gd name="connsiteY21" fmla="*/ 622300 h 1524000"/>
              <a:gd name="connsiteX22" fmla="*/ 584200 w 614134"/>
              <a:gd name="connsiteY22" fmla="*/ 381000 h 1524000"/>
              <a:gd name="connsiteX23" fmla="*/ 546100 w 614134"/>
              <a:gd name="connsiteY23" fmla="*/ 203200 h 1524000"/>
              <a:gd name="connsiteX24" fmla="*/ 495300 w 614134"/>
              <a:gd name="connsiteY24" fmla="*/ 114300 h 1524000"/>
              <a:gd name="connsiteX25" fmla="*/ 393700 w 614134"/>
              <a:gd name="connsiteY25" fmla="*/ 63500 h 1524000"/>
              <a:gd name="connsiteX26" fmla="*/ 317500 w 614134"/>
              <a:gd name="connsiteY26" fmla="*/ 38100 h 1524000"/>
              <a:gd name="connsiteX27" fmla="*/ 228600 w 614134"/>
              <a:gd name="connsiteY27" fmla="*/ 12700 h 1524000"/>
              <a:gd name="connsiteX28" fmla="*/ 190500 w 614134"/>
              <a:gd name="connsiteY28" fmla="*/ 0 h 15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614134" h="1524000">
                <a:moveTo>
                  <a:pt x="317500" y="406400"/>
                </a:moveTo>
                <a:cubicBezTo>
                  <a:pt x="340805" y="289873"/>
                  <a:pt x="350703" y="267614"/>
                  <a:pt x="317500" y="101600"/>
                </a:cubicBezTo>
                <a:cubicBezTo>
                  <a:pt x="314875" y="88473"/>
                  <a:pt x="292100" y="93133"/>
                  <a:pt x="279400" y="88900"/>
                </a:cubicBezTo>
                <a:cubicBezTo>
                  <a:pt x="270933" y="76200"/>
                  <a:pt x="266943" y="58890"/>
                  <a:pt x="254000" y="50800"/>
                </a:cubicBezTo>
                <a:cubicBezTo>
                  <a:pt x="231296" y="36610"/>
                  <a:pt x="177800" y="25400"/>
                  <a:pt x="177800" y="25400"/>
                </a:cubicBezTo>
                <a:cubicBezTo>
                  <a:pt x="170701" y="53797"/>
                  <a:pt x="152068" y="133848"/>
                  <a:pt x="139700" y="152400"/>
                </a:cubicBezTo>
                <a:cubicBezTo>
                  <a:pt x="66907" y="261589"/>
                  <a:pt x="154180" y="123440"/>
                  <a:pt x="101600" y="228600"/>
                </a:cubicBezTo>
                <a:cubicBezTo>
                  <a:pt x="94774" y="242252"/>
                  <a:pt x="83026" y="253048"/>
                  <a:pt x="76200" y="266700"/>
                </a:cubicBezTo>
                <a:cubicBezTo>
                  <a:pt x="68651" y="281799"/>
                  <a:pt x="52835" y="343393"/>
                  <a:pt x="50800" y="355600"/>
                </a:cubicBezTo>
                <a:cubicBezTo>
                  <a:pt x="39457" y="423658"/>
                  <a:pt x="33227" y="517674"/>
                  <a:pt x="25400" y="584200"/>
                </a:cubicBezTo>
                <a:cubicBezTo>
                  <a:pt x="14787" y="674413"/>
                  <a:pt x="20386" y="650042"/>
                  <a:pt x="0" y="711200"/>
                </a:cubicBezTo>
                <a:cubicBezTo>
                  <a:pt x="4233" y="905933"/>
                  <a:pt x="5067" y="1100770"/>
                  <a:pt x="12700" y="1295400"/>
                </a:cubicBezTo>
                <a:cubicBezTo>
                  <a:pt x="12798" y="1297894"/>
                  <a:pt x="28018" y="1384397"/>
                  <a:pt x="38100" y="1397000"/>
                </a:cubicBezTo>
                <a:cubicBezTo>
                  <a:pt x="47635" y="1408919"/>
                  <a:pt x="62800" y="1415091"/>
                  <a:pt x="76200" y="1422400"/>
                </a:cubicBezTo>
                <a:cubicBezTo>
                  <a:pt x="109441" y="1440531"/>
                  <a:pt x="143933" y="1456267"/>
                  <a:pt x="177800" y="1473200"/>
                </a:cubicBezTo>
                <a:lnTo>
                  <a:pt x="228600" y="1498600"/>
                </a:lnTo>
                <a:lnTo>
                  <a:pt x="279400" y="1524000"/>
                </a:lnTo>
                <a:cubicBezTo>
                  <a:pt x="330200" y="1519767"/>
                  <a:pt x="381271" y="1518037"/>
                  <a:pt x="431800" y="1511300"/>
                </a:cubicBezTo>
                <a:cubicBezTo>
                  <a:pt x="483080" y="1504463"/>
                  <a:pt x="516509" y="1461855"/>
                  <a:pt x="546100" y="1422400"/>
                </a:cubicBezTo>
                <a:lnTo>
                  <a:pt x="584200" y="1371600"/>
                </a:lnTo>
                <a:cubicBezTo>
                  <a:pt x="588433" y="1358900"/>
                  <a:pt x="594699" y="1346705"/>
                  <a:pt x="596900" y="1333500"/>
                </a:cubicBezTo>
                <a:cubicBezTo>
                  <a:pt x="633310" y="1115039"/>
                  <a:pt x="601419" y="771429"/>
                  <a:pt x="596900" y="622300"/>
                </a:cubicBezTo>
                <a:cubicBezTo>
                  <a:pt x="594460" y="541792"/>
                  <a:pt x="590150" y="461325"/>
                  <a:pt x="584200" y="381000"/>
                </a:cubicBezTo>
                <a:cubicBezTo>
                  <a:pt x="579853" y="322318"/>
                  <a:pt x="573135" y="257270"/>
                  <a:pt x="546100" y="203200"/>
                </a:cubicBezTo>
                <a:cubicBezTo>
                  <a:pt x="536139" y="183278"/>
                  <a:pt x="513251" y="132251"/>
                  <a:pt x="495300" y="114300"/>
                </a:cubicBezTo>
                <a:cubicBezTo>
                  <a:pt x="447487" y="66487"/>
                  <a:pt x="451057" y="80707"/>
                  <a:pt x="393700" y="63500"/>
                </a:cubicBezTo>
                <a:cubicBezTo>
                  <a:pt x="368055" y="55807"/>
                  <a:pt x="342900" y="46567"/>
                  <a:pt x="317500" y="38100"/>
                </a:cubicBezTo>
                <a:cubicBezTo>
                  <a:pt x="226149" y="7650"/>
                  <a:pt x="340228" y="44594"/>
                  <a:pt x="228600" y="12700"/>
                </a:cubicBezTo>
                <a:cubicBezTo>
                  <a:pt x="215728" y="9022"/>
                  <a:pt x="190500" y="0"/>
                  <a:pt x="190500" y="0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A4F6DC51-55E7-4207-AB42-1B00172403D9}"/>
              </a:ext>
            </a:extLst>
          </p:cNvPr>
          <p:cNvSpPr/>
          <p:nvPr/>
        </p:nvSpPr>
        <p:spPr>
          <a:xfrm>
            <a:off x="5046393" y="2590800"/>
            <a:ext cx="1125807" cy="533400"/>
          </a:xfrm>
          <a:custGeom>
            <a:avLst/>
            <a:gdLst>
              <a:gd name="connsiteX0" fmla="*/ 1049607 w 1125807"/>
              <a:gd name="connsiteY0" fmla="*/ 304800 h 533400"/>
              <a:gd name="connsiteX1" fmla="*/ 1075007 w 1125807"/>
              <a:gd name="connsiteY1" fmla="*/ 241300 h 533400"/>
              <a:gd name="connsiteX2" fmla="*/ 1100407 w 1125807"/>
              <a:gd name="connsiteY2" fmla="*/ 190500 h 533400"/>
              <a:gd name="connsiteX3" fmla="*/ 1125807 w 1125807"/>
              <a:gd name="connsiteY3" fmla="*/ 114300 h 533400"/>
              <a:gd name="connsiteX4" fmla="*/ 1113107 w 1125807"/>
              <a:gd name="connsiteY4" fmla="*/ 25400 h 533400"/>
              <a:gd name="connsiteX5" fmla="*/ 1075007 w 1125807"/>
              <a:gd name="connsiteY5" fmla="*/ 12700 h 533400"/>
              <a:gd name="connsiteX6" fmla="*/ 833707 w 1125807"/>
              <a:gd name="connsiteY6" fmla="*/ 0 h 533400"/>
              <a:gd name="connsiteX7" fmla="*/ 325707 w 1125807"/>
              <a:gd name="connsiteY7" fmla="*/ 12700 h 533400"/>
              <a:gd name="connsiteX8" fmla="*/ 173307 w 1125807"/>
              <a:gd name="connsiteY8" fmla="*/ 101600 h 533400"/>
              <a:gd name="connsiteX9" fmla="*/ 135207 w 1125807"/>
              <a:gd name="connsiteY9" fmla="*/ 114300 h 533400"/>
              <a:gd name="connsiteX10" fmla="*/ 59007 w 1125807"/>
              <a:gd name="connsiteY10" fmla="*/ 165100 h 533400"/>
              <a:gd name="connsiteX11" fmla="*/ 33607 w 1125807"/>
              <a:gd name="connsiteY11" fmla="*/ 203200 h 533400"/>
              <a:gd name="connsiteX12" fmla="*/ 20907 w 1125807"/>
              <a:gd name="connsiteY12" fmla="*/ 457200 h 533400"/>
              <a:gd name="connsiteX13" fmla="*/ 33607 w 1125807"/>
              <a:gd name="connsiteY13" fmla="*/ 495300 h 533400"/>
              <a:gd name="connsiteX14" fmla="*/ 109807 w 1125807"/>
              <a:gd name="connsiteY14" fmla="*/ 520700 h 533400"/>
              <a:gd name="connsiteX15" fmla="*/ 147907 w 1125807"/>
              <a:gd name="connsiteY15" fmla="*/ 533400 h 533400"/>
              <a:gd name="connsiteX16" fmla="*/ 249507 w 1125807"/>
              <a:gd name="connsiteY16" fmla="*/ 520700 h 533400"/>
              <a:gd name="connsiteX17" fmla="*/ 401907 w 1125807"/>
              <a:gd name="connsiteY17" fmla="*/ 508000 h 533400"/>
              <a:gd name="connsiteX18" fmla="*/ 452707 w 1125807"/>
              <a:gd name="connsiteY18" fmla="*/ 495300 h 533400"/>
              <a:gd name="connsiteX19" fmla="*/ 567007 w 1125807"/>
              <a:gd name="connsiteY19" fmla="*/ 482600 h 533400"/>
              <a:gd name="connsiteX20" fmla="*/ 668607 w 1125807"/>
              <a:gd name="connsiteY20" fmla="*/ 444500 h 533400"/>
              <a:gd name="connsiteX21" fmla="*/ 719407 w 1125807"/>
              <a:gd name="connsiteY21" fmla="*/ 431800 h 533400"/>
              <a:gd name="connsiteX22" fmla="*/ 884507 w 1125807"/>
              <a:gd name="connsiteY22" fmla="*/ 393700 h 533400"/>
              <a:gd name="connsiteX23" fmla="*/ 960707 w 1125807"/>
              <a:gd name="connsiteY23" fmla="*/ 342900 h 533400"/>
              <a:gd name="connsiteX24" fmla="*/ 998807 w 1125807"/>
              <a:gd name="connsiteY24" fmla="*/ 317500 h 533400"/>
              <a:gd name="connsiteX25" fmla="*/ 998807 w 1125807"/>
              <a:gd name="connsiteY25" fmla="*/ 139700 h 533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125807" h="533400">
                <a:moveTo>
                  <a:pt x="1049607" y="304800"/>
                </a:moveTo>
                <a:cubicBezTo>
                  <a:pt x="1058074" y="283633"/>
                  <a:pt x="1065748" y="262132"/>
                  <a:pt x="1075007" y="241300"/>
                </a:cubicBezTo>
                <a:cubicBezTo>
                  <a:pt x="1082696" y="224000"/>
                  <a:pt x="1093376" y="208078"/>
                  <a:pt x="1100407" y="190500"/>
                </a:cubicBezTo>
                <a:cubicBezTo>
                  <a:pt x="1110351" y="165641"/>
                  <a:pt x="1125807" y="114300"/>
                  <a:pt x="1125807" y="114300"/>
                </a:cubicBezTo>
                <a:cubicBezTo>
                  <a:pt x="1121574" y="84667"/>
                  <a:pt x="1126494" y="52174"/>
                  <a:pt x="1113107" y="25400"/>
                </a:cubicBezTo>
                <a:cubicBezTo>
                  <a:pt x="1107120" y="13426"/>
                  <a:pt x="1088339" y="13912"/>
                  <a:pt x="1075007" y="12700"/>
                </a:cubicBezTo>
                <a:cubicBezTo>
                  <a:pt x="994793" y="5408"/>
                  <a:pt x="914140" y="4233"/>
                  <a:pt x="833707" y="0"/>
                </a:cubicBezTo>
                <a:cubicBezTo>
                  <a:pt x="664374" y="4233"/>
                  <a:pt x="494182" y="-4849"/>
                  <a:pt x="325707" y="12700"/>
                </a:cubicBezTo>
                <a:cubicBezTo>
                  <a:pt x="251845" y="20394"/>
                  <a:pt x="228309" y="70170"/>
                  <a:pt x="173307" y="101600"/>
                </a:cubicBezTo>
                <a:cubicBezTo>
                  <a:pt x="161684" y="108242"/>
                  <a:pt x="146909" y="107799"/>
                  <a:pt x="135207" y="114300"/>
                </a:cubicBezTo>
                <a:cubicBezTo>
                  <a:pt x="108522" y="129125"/>
                  <a:pt x="59007" y="165100"/>
                  <a:pt x="59007" y="165100"/>
                </a:cubicBezTo>
                <a:cubicBezTo>
                  <a:pt x="50540" y="177800"/>
                  <a:pt x="41180" y="189948"/>
                  <a:pt x="33607" y="203200"/>
                </a:cubicBezTo>
                <a:cubicBezTo>
                  <a:pt x="-21145" y="299016"/>
                  <a:pt x="3447" y="291330"/>
                  <a:pt x="20907" y="457200"/>
                </a:cubicBezTo>
                <a:cubicBezTo>
                  <a:pt x="22308" y="470513"/>
                  <a:pt x="22714" y="487519"/>
                  <a:pt x="33607" y="495300"/>
                </a:cubicBezTo>
                <a:cubicBezTo>
                  <a:pt x="55394" y="510862"/>
                  <a:pt x="84407" y="512233"/>
                  <a:pt x="109807" y="520700"/>
                </a:cubicBezTo>
                <a:lnTo>
                  <a:pt x="147907" y="533400"/>
                </a:lnTo>
                <a:cubicBezTo>
                  <a:pt x="181774" y="529167"/>
                  <a:pt x="215546" y="524096"/>
                  <a:pt x="249507" y="520700"/>
                </a:cubicBezTo>
                <a:cubicBezTo>
                  <a:pt x="300230" y="515628"/>
                  <a:pt x="351325" y="514323"/>
                  <a:pt x="401907" y="508000"/>
                </a:cubicBezTo>
                <a:cubicBezTo>
                  <a:pt x="419227" y="505835"/>
                  <a:pt x="435455" y="497954"/>
                  <a:pt x="452707" y="495300"/>
                </a:cubicBezTo>
                <a:cubicBezTo>
                  <a:pt x="490596" y="489471"/>
                  <a:pt x="528907" y="486833"/>
                  <a:pt x="567007" y="482600"/>
                </a:cubicBezTo>
                <a:cubicBezTo>
                  <a:pt x="697402" y="450001"/>
                  <a:pt x="535783" y="494309"/>
                  <a:pt x="668607" y="444500"/>
                </a:cubicBezTo>
                <a:cubicBezTo>
                  <a:pt x="684950" y="438371"/>
                  <a:pt x="702689" y="436816"/>
                  <a:pt x="719407" y="431800"/>
                </a:cubicBezTo>
                <a:cubicBezTo>
                  <a:pt x="846193" y="393764"/>
                  <a:pt x="744296" y="413730"/>
                  <a:pt x="884507" y="393700"/>
                </a:cubicBezTo>
                <a:cubicBezTo>
                  <a:pt x="951464" y="371381"/>
                  <a:pt x="897286" y="395751"/>
                  <a:pt x="960707" y="342900"/>
                </a:cubicBezTo>
                <a:cubicBezTo>
                  <a:pt x="972433" y="333129"/>
                  <a:pt x="995994" y="332502"/>
                  <a:pt x="998807" y="317500"/>
                </a:cubicBezTo>
                <a:cubicBezTo>
                  <a:pt x="1009729" y="259248"/>
                  <a:pt x="998807" y="198967"/>
                  <a:pt x="998807" y="139700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2DACD2FA-32CB-4C50-A91F-9CB192043559}"/>
              </a:ext>
            </a:extLst>
          </p:cNvPr>
          <p:cNvSpPr/>
          <p:nvPr/>
        </p:nvSpPr>
        <p:spPr>
          <a:xfrm>
            <a:off x="7898073" y="2095500"/>
            <a:ext cx="991927" cy="1549400"/>
          </a:xfrm>
          <a:custGeom>
            <a:avLst/>
            <a:gdLst>
              <a:gd name="connsiteX0" fmla="*/ 776027 w 991927"/>
              <a:gd name="connsiteY0" fmla="*/ 1485900 h 1549400"/>
              <a:gd name="connsiteX1" fmla="*/ 839527 w 991927"/>
              <a:gd name="connsiteY1" fmla="*/ 1447800 h 1549400"/>
              <a:gd name="connsiteX2" fmla="*/ 877627 w 991927"/>
              <a:gd name="connsiteY2" fmla="*/ 1435100 h 1549400"/>
              <a:gd name="connsiteX3" fmla="*/ 953827 w 991927"/>
              <a:gd name="connsiteY3" fmla="*/ 1384300 h 1549400"/>
              <a:gd name="connsiteX4" fmla="*/ 966527 w 991927"/>
              <a:gd name="connsiteY4" fmla="*/ 1346200 h 1549400"/>
              <a:gd name="connsiteX5" fmla="*/ 991927 w 991927"/>
              <a:gd name="connsiteY5" fmla="*/ 1257300 h 1549400"/>
              <a:gd name="connsiteX6" fmla="*/ 979227 w 991927"/>
              <a:gd name="connsiteY6" fmla="*/ 952500 h 1549400"/>
              <a:gd name="connsiteX7" fmla="*/ 966527 w 991927"/>
              <a:gd name="connsiteY7" fmla="*/ 914400 h 1549400"/>
              <a:gd name="connsiteX8" fmla="*/ 953827 w 991927"/>
              <a:gd name="connsiteY8" fmla="*/ 825500 h 1549400"/>
              <a:gd name="connsiteX9" fmla="*/ 941127 w 991927"/>
              <a:gd name="connsiteY9" fmla="*/ 787400 h 1549400"/>
              <a:gd name="connsiteX10" fmla="*/ 915727 w 991927"/>
              <a:gd name="connsiteY10" fmla="*/ 685800 h 1549400"/>
              <a:gd name="connsiteX11" fmla="*/ 903027 w 991927"/>
              <a:gd name="connsiteY11" fmla="*/ 635000 h 1549400"/>
              <a:gd name="connsiteX12" fmla="*/ 877627 w 991927"/>
              <a:gd name="connsiteY12" fmla="*/ 558800 h 1549400"/>
              <a:gd name="connsiteX13" fmla="*/ 839527 w 991927"/>
              <a:gd name="connsiteY13" fmla="*/ 482600 h 1549400"/>
              <a:gd name="connsiteX14" fmla="*/ 814127 w 991927"/>
              <a:gd name="connsiteY14" fmla="*/ 444500 h 1549400"/>
              <a:gd name="connsiteX15" fmla="*/ 801427 w 991927"/>
              <a:gd name="connsiteY15" fmla="*/ 406400 h 1549400"/>
              <a:gd name="connsiteX16" fmla="*/ 776027 w 991927"/>
              <a:gd name="connsiteY16" fmla="*/ 355600 h 1549400"/>
              <a:gd name="connsiteX17" fmla="*/ 763327 w 991927"/>
              <a:gd name="connsiteY17" fmla="*/ 317500 h 1549400"/>
              <a:gd name="connsiteX18" fmla="*/ 725227 w 991927"/>
              <a:gd name="connsiteY18" fmla="*/ 279400 h 1549400"/>
              <a:gd name="connsiteX19" fmla="*/ 661727 w 991927"/>
              <a:gd name="connsiteY19" fmla="*/ 215900 h 1549400"/>
              <a:gd name="connsiteX20" fmla="*/ 623627 w 991927"/>
              <a:gd name="connsiteY20" fmla="*/ 177800 h 1549400"/>
              <a:gd name="connsiteX21" fmla="*/ 585527 w 991927"/>
              <a:gd name="connsiteY21" fmla="*/ 152400 h 1549400"/>
              <a:gd name="connsiteX22" fmla="*/ 509327 w 991927"/>
              <a:gd name="connsiteY22" fmla="*/ 76200 h 1549400"/>
              <a:gd name="connsiteX23" fmla="*/ 369627 w 991927"/>
              <a:gd name="connsiteY23" fmla="*/ 38100 h 1549400"/>
              <a:gd name="connsiteX24" fmla="*/ 293427 w 991927"/>
              <a:gd name="connsiteY24" fmla="*/ 25400 h 1549400"/>
              <a:gd name="connsiteX25" fmla="*/ 179127 w 991927"/>
              <a:gd name="connsiteY25" fmla="*/ 0 h 1549400"/>
              <a:gd name="connsiteX26" fmla="*/ 14027 w 991927"/>
              <a:gd name="connsiteY26" fmla="*/ 25400 h 1549400"/>
              <a:gd name="connsiteX27" fmla="*/ 1327 w 991927"/>
              <a:gd name="connsiteY27" fmla="*/ 76200 h 1549400"/>
              <a:gd name="connsiteX28" fmla="*/ 26727 w 991927"/>
              <a:gd name="connsiteY28" fmla="*/ 609600 h 1549400"/>
              <a:gd name="connsiteX29" fmla="*/ 39427 w 991927"/>
              <a:gd name="connsiteY29" fmla="*/ 774700 h 1549400"/>
              <a:gd name="connsiteX30" fmla="*/ 64827 w 991927"/>
              <a:gd name="connsiteY30" fmla="*/ 1117600 h 1549400"/>
              <a:gd name="connsiteX31" fmla="*/ 77527 w 991927"/>
              <a:gd name="connsiteY31" fmla="*/ 1206500 h 1549400"/>
              <a:gd name="connsiteX32" fmla="*/ 90227 w 991927"/>
              <a:gd name="connsiteY32" fmla="*/ 1244600 h 1549400"/>
              <a:gd name="connsiteX33" fmla="*/ 128327 w 991927"/>
              <a:gd name="connsiteY33" fmla="*/ 1270000 h 1549400"/>
              <a:gd name="connsiteX34" fmla="*/ 229927 w 991927"/>
              <a:gd name="connsiteY34" fmla="*/ 1371600 h 1549400"/>
              <a:gd name="connsiteX35" fmla="*/ 306127 w 991927"/>
              <a:gd name="connsiteY35" fmla="*/ 1422400 h 1549400"/>
              <a:gd name="connsiteX36" fmla="*/ 458527 w 991927"/>
              <a:gd name="connsiteY36" fmla="*/ 1435100 h 1549400"/>
              <a:gd name="connsiteX37" fmla="*/ 509327 w 991927"/>
              <a:gd name="connsiteY37" fmla="*/ 1447800 h 1549400"/>
              <a:gd name="connsiteX38" fmla="*/ 585527 w 991927"/>
              <a:gd name="connsiteY38" fmla="*/ 1473200 h 1549400"/>
              <a:gd name="connsiteX39" fmla="*/ 610927 w 991927"/>
              <a:gd name="connsiteY39" fmla="*/ 1511300 h 1549400"/>
              <a:gd name="connsiteX40" fmla="*/ 649027 w 991927"/>
              <a:gd name="connsiteY40" fmla="*/ 1524000 h 1549400"/>
              <a:gd name="connsiteX41" fmla="*/ 687127 w 991927"/>
              <a:gd name="connsiteY41" fmla="*/ 1549400 h 1549400"/>
              <a:gd name="connsiteX42" fmla="*/ 776027 w 991927"/>
              <a:gd name="connsiteY42" fmla="*/ 1485900 h 154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991927" h="1549400">
                <a:moveTo>
                  <a:pt x="776027" y="1485900"/>
                </a:moveTo>
                <a:cubicBezTo>
                  <a:pt x="801427" y="1468967"/>
                  <a:pt x="817449" y="1458839"/>
                  <a:pt x="839527" y="1447800"/>
                </a:cubicBezTo>
                <a:cubicBezTo>
                  <a:pt x="851501" y="1441813"/>
                  <a:pt x="866488" y="1442526"/>
                  <a:pt x="877627" y="1435100"/>
                </a:cubicBezTo>
                <a:cubicBezTo>
                  <a:pt x="972759" y="1371679"/>
                  <a:pt x="863235" y="1414497"/>
                  <a:pt x="953827" y="1384300"/>
                </a:cubicBezTo>
                <a:cubicBezTo>
                  <a:pt x="958060" y="1371600"/>
                  <a:pt x="962849" y="1359072"/>
                  <a:pt x="966527" y="1346200"/>
                </a:cubicBezTo>
                <a:cubicBezTo>
                  <a:pt x="998421" y="1234572"/>
                  <a:pt x="961477" y="1348651"/>
                  <a:pt x="991927" y="1257300"/>
                </a:cubicBezTo>
                <a:cubicBezTo>
                  <a:pt x="987694" y="1155700"/>
                  <a:pt x="986739" y="1053910"/>
                  <a:pt x="979227" y="952500"/>
                </a:cubicBezTo>
                <a:cubicBezTo>
                  <a:pt x="978238" y="939150"/>
                  <a:pt x="969152" y="927527"/>
                  <a:pt x="966527" y="914400"/>
                </a:cubicBezTo>
                <a:cubicBezTo>
                  <a:pt x="960656" y="885047"/>
                  <a:pt x="959698" y="854853"/>
                  <a:pt x="953827" y="825500"/>
                </a:cubicBezTo>
                <a:cubicBezTo>
                  <a:pt x="951202" y="812373"/>
                  <a:pt x="944649" y="800315"/>
                  <a:pt x="941127" y="787400"/>
                </a:cubicBezTo>
                <a:cubicBezTo>
                  <a:pt x="931942" y="753721"/>
                  <a:pt x="924194" y="719667"/>
                  <a:pt x="915727" y="685800"/>
                </a:cubicBezTo>
                <a:cubicBezTo>
                  <a:pt x="911494" y="668867"/>
                  <a:pt x="908547" y="651559"/>
                  <a:pt x="903027" y="635000"/>
                </a:cubicBezTo>
                <a:cubicBezTo>
                  <a:pt x="894560" y="609600"/>
                  <a:pt x="892479" y="581077"/>
                  <a:pt x="877627" y="558800"/>
                </a:cubicBezTo>
                <a:cubicBezTo>
                  <a:pt x="804834" y="449611"/>
                  <a:pt x="892107" y="587760"/>
                  <a:pt x="839527" y="482600"/>
                </a:cubicBezTo>
                <a:cubicBezTo>
                  <a:pt x="832701" y="468948"/>
                  <a:pt x="820953" y="458152"/>
                  <a:pt x="814127" y="444500"/>
                </a:cubicBezTo>
                <a:cubicBezTo>
                  <a:pt x="808140" y="432526"/>
                  <a:pt x="806700" y="418705"/>
                  <a:pt x="801427" y="406400"/>
                </a:cubicBezTo>
                <a:cubicBezTo>
                  <a:pt x="793969" y="388999"/>
                  <a:pt x="783485" y="373001"/>
                  <a:pt x="776027" y="355600"/>
                </a:cubicBezTo>
                <a:cubicBezTo>
                  <a:pt x="770754" y="343295"/>
                  <a:pt x="770753" y="328639"/>
                  <a:pt x="763327" y="317500"/>
                </a:cubicBezTo>
                <a:cubicBezTo>
                  <a:pt x="753364" y="302556"/>
                  <a:pt x="737927" y="292100"/>
                  <a:pt x="725227" y="279400"/>
                </a:cubicBezTo>
                <a:cubicBezTo>
                  <a:pt x="702379" y="210855"/>
                  <a:pt x="730386" y="264942"/>
                  <a:pt x="661727" y="215900"/>
                </a:cubicBezTo>
                <a:cubicBezTo>
                  <a:pt x="647112" y="205461"/>
                  <a:pt x="637425" y="189298"/>
                  <a:pt x="623627" y="177800"/>
                </a:cubicBezTo>
                <a:cubicBezTo>
                  <a:pt x="611901" y="168029"/>
                  <a:pt x="596935" y="162541"/>
                  <a:pt x="585527" y="152400"/>
                </a:cubicBezTo>
                <a:cubicBezTo>
                  <a:pt x="558679" y="128535"/>
                  <a:pt x="543866" y="86068"/>
                  <a:pt x="509327" y="76200"/>
                </a:cubicBezTo>
                <a:cubicBezTo>
                  <a:pt x="486763" y="69753"/>
                  <a:pt x="403252" y="44825"/>
                  <a:pt x="369627" y="38100"/>
                </a:cubicBezTo>
                <a:cubicBezTo>
                  <a:pt x="344377" y="33050"/>
                  <a:pt x="318762" y="30006"/>
                  <a:pt x="293427" y="25400"/>
                </a:cubicBezTo>
                <a:cubicBezTo>
                  <a:pt x="234309" y="14651"/>
                  <a:pt x="233485" y="13590"/>
                  <a:pt x="179127" y="0"/>
                </a:cubicBezTo>
                <a:cubicBezTo>
                  <a:pt x="124094" y="8467"/>
                  <a:pt x="65206" y="3466"/>
                  <a:pt x="14027" y="25400"/>
                </a:cubicBezTo>
                <a:cubicBezTo>
                  <a:pt x="-2016" y="32276"/>
                  <a:pt x="1327" y="58746"/>
                  <a:pt x="1327" y="76200"/>
                </a:cubicBezTo>
                <a:cubicBezTo>
                  <a:pt x="1327" y="478650"/>
                  <a:pt x="-8771" y="396610"/>
                  <a:pt x="26727" y="609600"/>
                </a:cubicBezTo>
                <a:cubicBezTo>
                  <a:pt x="30960" y="664633"/>
                  <a:pt x="36186" y="719599"/>
                  <a:pt x="39427" y="774700"/>
                </a:cubicBezTo>
                <a:cubicBezTo>
                  <a:pt x="63155" y="1178074"/>
                  <a:pt x="34659" y="921508"/>
                  <a:pt x="64827" y="1117600"/>
                </a:cubicBezTo>
                <a:cubicBezTo>
                  <a:pt x="69379" y="1147186"/>
                  <a:pt x="71656" y="1177147"/>
                  <a:pt x="77527" y="1206500"/>
                </a:cubicBezTo>
                <a:cubicBezTo>
                  <a:pt x="80152" y="1219627"/>
                  <a:pt x="81864" y="1234147"/>
                  <a:pt x="90227" y="1244600"/>
                </a:cubicBezTo>
                <a:cubicBezTo>
                  <a:pt x="99762" y="1256519"/>
                  <a:pt x="115627" y="1261533"/>
                  <a:pt x="128327" y="1270000"/>
                </a:cubicBezTo>
                <a:cubicBezTo>
                  <a:pt x="223976" y="1413473"/>
                  <a:pt x="130522" y="1300596"/>
                  <a:pt x="229927" y="1371600"/>
                </a:cubicBezTo>
                <a:cubicBezTo>
                  <a:pt x="275419" y="1404094"/>
                  <a:pt x="252534" y="1415254"/>
                  <a:pt x="306127" y="1422400"/>
                </a:cubicBezTo>
                <a:cubicBezTo>
                  <a:pt x="356656" y="1429137"/>
                  <a:pt x="407727" y="1430867"/>
                  <a:pt x="458527" y="1435100"/>
                </a:cubicBezTo>
                <a:cubicBezTo>
                  <a:pt x="475460" y="1439333"/>
                  <a:pt x="492609" y="1442784"/>
                  <a:pt x="509327" y="1447800"/>
                </a:cubicBezTo>
                <a:cubicBezTo>
                  <a:pt x="534972" y="1455493"/>
                  <a:pt x="585527" y="1473200"/>
                  <a:pt x="585527" y="1473200"/>
                </a:cubicBezTo>
                <a:cubicBezTo>
                  <a:pt x="593994" y="1485900"/>
                  <a:pt x="599008" y="1501765"/>
                  <a:pt x="610927" y="1511300"/>
                </a:cubicBezTo>
                <a:cubicBezTo>
                  <a:pt x="621380" y="1519663"/>
                  <a:pt x="637053" y="1518013"/>
                  <a:pt x="649027" y="1524000"/>
                </a:cubicBezTo>
                <a:cubicBezTo>
                  <a:pt x="662679" y="1530826"/>
                  <a:pt x="674427" y="1540933"/>
                  <a:pt x="687127" y="1549400"/>
                </a:cubicBezTo>
                <a:cubicBezTo>
                  <a:pt x="781954" y="1535853"/>
                  <a:pt x="750627" y="1502833"/>
                  <a:pt x="776027" y="1485900"/>
                </a:cubicBezTo>
                <a:close/>
              </a:path>
            </a:pathLst>
          </a:custGeom>
          <a:noFill/>
          <a:ln w="28575">
            <a:solidFill>
              <a:srgbClr val="FF0000"/>
            </a:solidFill>
          </a:ln>
        </p:spPr>
        <p:txBody>
          <a:bodyPr vert="horz" lIns="72000" tIns="180000" rIns="180000" bIns="0" rtlCol="0" anchor="t">
            <a:noAutofit/>
          </a:bodyPr>
          <a:lstStyle/>
          <a:p>
            <a:pPr algn="r">
              <a:lnSpc>
                <a:spcPts val="4700"/>
              </a:lnSpc>
              <a:spcBef>
                <a:spcPct val="0"/>
              </a:spcBef>
            </a:pPr>
            <a:endParaRPr lang="en-US" sz="4500">
              <a:solidFill>
                <a:schemeClr val="bg1"/>
              </a:solidFill>
              <a:latin typeface="Rockwell" panose="02060603020205020403" pitchFamily="18" charset="0"/>
              <a:ea typeface="+mj-ea"/>
              <a:cs typeface="+mj-cs"/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EBDB8442-1BC5-48C3-B343-4B31F23A456B}"/>
              </a:ext>
            </a:extLst>
          </p:cNvPr>
          <p:cNvCxnSpPr>
            <a:cxnSpLocks/>
          </p:cNvCxnSpPr>
          <p:nvPr/>
        </p:nvCxnSpPr>
        <p:spPr>
          <a:xfrm flipH="1" flipV="1">
            <a:off x="1638300" y="3810000"/>
            <a:ext cx="584200" cy="92710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F562AAB3-D032-4CFF-9102-52210CC4B9BB}"/>
              </a:ext>
            </a:extLst>
          </p:cNvPr>
          <p:cNvCxnSpPr>
            <a:cxnSpLocks/>
          </p:cNvCxnSpPr>
          <p:nvPr/>
        </p:nvCxnSpPr>
        <p:spPr>
          <a:xfrm flipH="1" flipV="1">
            <a:off x="2692400" y="3524250"/>
            <a:ext cx="374650" cy="82550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0FE8FC12-4F82-4E63-A72F-6F5ADB2F55E1}"/>
              </a:ext>
            </a:extLst>
          </p:cNvPr>
          <p:cNvCxnSpPr>
            <a:cxnSpLocks/>
          </p:cNvCxnSpPr>
          <p:nvPr/>
        </p:nvCxnSpPr>
        <p:spPr>
          <a:xfrm flipH="1" flipV="1">
            <a:off x="3942513" y="3606800"/>
            <a:ext cx="2274572" cy="161510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64355844-7422-42A8-835F-BBE3D180C484}"/>
              </a:ext>
            </a:extLst>
          </p:cNvPr>
          <p:cNvCxnSpPr>
            <a:cxnSpLocks/>
          </p:cNvCxnSpPr>
          <p:nvPr/>
        </p:nvCxnSpPr>
        <p:spPr>
          <a:xfrm flipH="1" flipV="1">
            <a:off x="5883764" y="3041650"/>
            <a:ext cx="325178" cy="76835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4B2198C9-143A-4DB2-B8AB-D0C7E196C26E}"/>
              </a:ext>
            </a:extLst>
          </p:cNvPr>
          <p:cNvCxnSpPr>
            <a:cxnSpLocks/>
          </p:cNvCxnSpPr>
          <p:nvPr/>
        </p:nvCxnSpPr>
        <p:spPr>
          <a:xfrm flipH="1" flipV="1">
            <a:off x="8875451" y="3616749"/>
            <a:ext cx="984250" cy="72500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Oval 23">
            <a:extLst>
              <a:ext uri="{FF2B5EF4-FFF2-40B4-BE49-F238E27FC236}">
                <a16:creationId xmlns:a16="http://schemas.microsoft.com/office/drawing/2014/main" id="{8379F4A2-E256-496A-BE0A-CE7B90D7821F}"/>
              </a:ext>
            </a:extLst>
          </p:cNvPr>
          <p:cNvSpPr/>
          <p:nvPr/>
        </p:nvSpPr>
        <p:spPr>
          <a:xfrm>
            <a:off x="925741" y="4648200"/>
            <a:ext cx="2646134" cy="1022350"/>
          </a:xfrm>
          <a:prstGeom prst="ellipse">
            <a:avLst/>
          </a:prstGeom>
          <a:solidFill>
            <a:schemeClr val="tx1"/>
          </a:solidFill>
        </p:spPr>
        <p:txBody>
          <a:bodyPr vert="horz" lIns="72000" tIns="180000" rIns="180000" bIns="0" rtlCol="0" anchor="t">
            <a:noAutofit/>
          </a:bodyPr>
          <a:lstStyle/>
          <a:p>
            <a:pPr algn="r">
              <a:lnSpc>
                <a:spcPts val="4700"/>
              </a:lnSpc>
              <a:spcBef>
                <a:spcPct val="0"/>
              </a:spcBef>
            </a:pPr>
            <a:r>
              <a:rPr lang="en-US" sz="2800" dirty="0">
                <a:solidFill>
                  <a:schemeClr val="bg1"/>
                </a:solidFill>
                <a:latin typeface="Rockwell" panose="02060603020205020403" pitchFamily="18" charset="0"/>
                <a:ea typeface="+mj-ea"/>
                <a:cs typeface="+mj-cs"/>
              </a:rPr>
              <a:t>Nama file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0F0E59B-D39B-47A3-83D4-687F84E02BE3}"/>
              </a:ext>
            </a:extLst>
          </p:cNvPr>
          <p:cNvSpPr/>
          <p:nvPr/>
        </p:nvSpPr>
        <p:spPr>
          <a:xfrm>
            <a:off x="2501900" y="3937000"/>
            <a:ext cx="1692275" cy="711200"/>
          </a:xfrm>
          <a:prstGeom prst="rect">
            <a:avLst/>
          </a:prstGeom>
          <a:solidFill>
            <a:schemeClr val="tx1"/>
          </a:solidFill>
        </p:spPr>
        <p:txBody>
          <a:bodyPr vert="horz" lIns="72000" tIns="180000" rIns="180000" bIns="0" rtlCol="0" anchor="t">
            <a:noAutofit/>
          </a:bodyPr>
          <a:lstStyle/>
          <a:p>
            <a:pPr algn="r">
              <a:lnSpc>
                <a:spcPts val="4700"/>
              </a:lnSpc>
              <a:spcBef>
                <a:spcPct val="0"/>
              </a:spcBef>
            </a:pPr>
            <a:r>
              <a:rPr lang="en-US" sz="2000" b="1" dirty="0">
                <a:solidFill>
                  <a:schemeClr val="bg1"/>
                </a:solidFill>
                <a:latin typeface="Rockwell" panose="02060603020205020403" pitchFamily="18" charset="0"/>
                <a:ea typeface="+mj-ea"/>
                <a:cs typeface="+mj-cs"/>
              </a:rPr>
              <a:t>Digit data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DDB294C-B991-4959-AB44-0AEA5220D962}"/>
              </a:ext>
            </a:extLst>
          </p:cNvPr>
          <p:cNvSpPr/>
          <p:nvPr/>
        </p:nvSpPr>
        <p:spPr>
          <a:xfrm>
            <a:off x="5214029" y="3644900"/>
            <a:ext cx="2113871" cy="946150"/>
          </a:xfrm>
          <a:prstGeom prst="rect">
            <a:avLst/>
          </a:prstGeom>
          <a:solidFill>
            <a:schemeClr val="tx1"/>
          </a:solidFill>
        </p:spPr>
        <p:txBody>
          <a:bodyPr vert="horz" lIns="72000" tIns="180000" rIns="180000" bIns="0" rtlCol="0" anchor="t">
            <a:noAutofit/>
          </a:bodyPr>
          <a:lstStyle/>
          <a:p>
            <a:pPr>
              <a:spcBef>
                <a:spcPct val="0"/>
              </a:spcBef>
            </a:pPr>
            <a:r>
              <a:rPr lang="en-US" sz="2000" b="1" dirty="0">
                <a:solidFill>
                  <a:schemeClr val="bg1"/>
                </a:solidFill>
                <a:latin typeface="Rockwell" panose="02060603020205020403" pitchFamily="18" charset="0"/>
                <a:ea typeface="+mj-ea"/>
                <a:cs typeface="+mj-cs"/>
              </a:rPr>
              <a:t>Arti </a:t>
            </a:r>
            <a:r>
              <a:rPr lang="en-US" sz="2000" b="1" dirty="0" err="1">
                <a:solidFill>
                  <a:schemeClr val="bg1"/>
                </a:solidFill>
                <a:latin typeface="Rockwell" panose="02060603020205020403" pitchFamily="18" charset="0"/>
                <a:ea typeface="+mj-ea"/>
                <a:cs typeface="+mj-cs"/>
              </a:rPr>
              <a:t>nilai</a:t>
            </a:r>
            <a:r>
              <a:rPr lang="en-US" sz="2000" b="1" dirty="0">
                <a:solidFill>
                  <a:schemeClr val="bg1"/>
                </a:solidFill>
                <a:latin typeface="Rockwell" panose="02060603020205020403" pitchFamily="18" charset="0"/>
                <a:ea typeface="+mj-ea"/>
                <a:cs typeface="+mj-cs"/>
              </a:rPr>
              <a:t> yang </a:t>
            </a:r>
            <a:r>
              <a:rPr lang="en-US" sz="2000" b="1" dirty="0" err="1">
                <a:solidFill>
                  <a:schemeClr val="bg1"/>
                </a:solidFill>
                <a:latin typeface="Rockwell" panose="02060603020205020403" pitchFamily="18" charset="0"/>
                <a:ea typeface="+mj-ea"/>
                <a:cs typeface="+mj-cs"/>
              </a:rPr>
              <a:t>diperoleh</a:t>
            </a:r>
            <a:endParaRPr lang="en-US" sz="2000" b="1" dirty="0">
              <a:solidFill>
                <a:schemeClr val="bg1"/>
              </a:solidFill>
              <a:latin typeface="Rockwell" panose="02060603020205020403" pitchFamily="18" charset="0"/>
              <a:ea typeface="+mj-ea"/>
              <a:cs typeface="+mj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352D4BA9-1B88-4AE4-8665-EEE856A40ECC}"/>
              </a:ext>
            </a:extLst>
          </p:cNvPr>
          <p:cNvSpPr/>
          <p:nvPr/>
        </p:nvSpPr>
        <p:spPr>
          <a:xfrm>
            <a:off x="5214029" y="5133001"/>
            <a:ext cx="2908300" cy="711200"/>
          </a:xfrm>
          <a:prstGeom prst="rect">
            <a:avLst/>
          </a:prstGeom>
          <a:solidFill>
            <a:schemeClr val="tx1"/>
          </a:solidFill>
        </p:spPr>
        <p:txBody>
          <a:bodyPr vert="horz" lIns="72000" tIns="180000" rIns="180000" bIns="0" rtlCol="0" anchor="t">
            <a:noAutofit/>
          </a:bodyPr>
          <a:lstStyle/>
          <a:p>
            <a:pPr algn="r">
              <a:lnSpc>
                <a:spcPts val="4700"/>
              </a:lnSpc>
              <a:spcBef>
                <a:spcPct val="0"/>
              </a:spcBef>
            </a:pPr>
            <a:r>
              <a:rPr lang="en-US" sz="2000" b="1" dirty="0" err="1">
                <a:solidFill>
                  <a:schemeClr val="bg1"/>
                </a:solidFill>
                <a:latin typeface="Rockwell" panose="02060603020205020403" pitchFamily="18" charset="0"/>
                <a:ea typeface="+mj-ea"/>
                <a:cs typeface="+mj-cs"/>
              </a:rPr>
              <a:t>Banyaknya</a:t>
            </a:r>
            <a:r>
              <a:rPr lang="en-US" sz="2000" b="1" dirty="0">
                <a:solidFill>
                  <a:schemeClr val="bg1"/>
                </a:solidFill>
                <a:latin typeface="Rockwell" panose="02060603020205020403" pitchFamily="18" charset="0"/>
                <a:ea typeface="+mj-ea"/>
                <a:cs typeface="+mj-cs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Rockwell" panose="02060603020205020403" pitchFamily="18" charset="0"/>
                <a:ea typeface="+mj-ea"/>
                <a:cs typeface="+mj-cs"/>
              </a:rPr>
              <a:t>desimal</a:t>
            </a:r>
            <a:endParaRPr lang="en-US" sz="2000" b="1" dirty="0">
              <a:solidFill>
                <a:schemeClr val="bg1"/>
              </a:solidFill>
              <a:latin typeface="Rockwell" panose="02060603020205020403" pitchFamily="18" charset="0"/>
              <a:ea typeface="+mj-ea"/>
              <a:cs typeface="+mj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D7CAA85F-7B78-4345-961F-0F68ECCEE25A}"/>
              </a:ext>
            </a:extLst>
          </p:cNvPr>
          <p:cNvSpPr/>
          <p:nvPr/>
        </p:nvSpPr>
        <p:spPr>
          <a:xfrm>
            <a:off x="7804829" y="4360502"/>
            <a:ext cx="2908300" cy="711200"/>
          </a:xfrm>
          <a:prstGeom prst="rect">
            <a:avLst/>
          </a:prstGeom>
          <a:solidFill>
            <a:schemeClr val="tx1"/>
          </a:solidFill>
        </p:spPr>
        <p:txBody>
          <a:bodyPr vert="horz" lIns="72000" tIns="180000" rIns="180000" bIns="0" rtlCol="0" anchor="t">
            <a:noAutofit/>
          </a:bodyPr>
          <a:lstStyle/>
          <a:p>
            <a:pPr algn="r">
              <a:lnSpc>
                <a:spcPts val="4700"/>
              </a:lnSpc>
              <a:spcBef>
                <a:spcPct val="0"/>
              </a:spcBef>
            </a:pPr>
            <a:r>
              <a:rPr lang="en-US" sz="2000" b="1" dirty="0">
                <a:solidFill>
                  <a:schemeClr val="bg1"/>
                </a:solidFill>
                <a:latin typeface="Rockwell" panose="02060603020205020403" pitchFamily="18" charset="0"/>
                <a:ea typeface="+mj-ea"/>
                <a:cs typeface="+mj-cs"/>
              </a:rPr>
              <a:t>Skala </a:t>
            </a:r>
            <a:r>
              <a:rPr lang="en-US" sz="2000" b="1" dirty="0" err="1">
                <a:solidFill>
                  <a:schemeClr val="bg1"/>
                </a:solidFill>
                <a:latin typeface="Rockwell" panose="02060603020205020403" pitchFamily="18" charset="0"/>
                <a:ea typeface="+mj-ea"/>
                <a:cs typeface="+mj-cs"/>
              </a:rPr>
              <a:t>pengukuran</a:t>
            </a:r>
            <a:endParaRPr lang="en-US" sz="2000" b="1" dirty="0">
              <a:solidFill>
                <a:schemeClr val="bg1"/>
              </a:solidFill>
              <a:latin typeface="Rockwell" panose="02060603020205020403" pitchFamily="18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8313366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34EB338-D76A-42FF-8C5B-BF10AB656C84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7</a:t>
            </a:fld>
            <a:endParaRPr lang="en-US" noProof="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790FE0B-35D4-4210-A934-AE81056653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Cara </a:t>
            </a:r>
            <a:r>
              <a:rPr lang="en-US" dirty="0" err="1"/>
              <a:t>membuat</a:t>
            </a:r>
            <a:r>
              <a:rPr lang="en-US" dirty="0"/>
              <a:t> “value” </a:t>
            </a:r>
            <a:r>
              <a:rPr lang="en-US" dirty="0" err="1"/>
              <a:t>dari</a:t>
            </a:r>
            <a:r>
              <a:rPr lang="en-US" dirty="0"/>
              <a:t> variable </a:t>
            </a:r>
            <a:r>
              <a:rPr lang="en-US" dirty="0" err="1"/>
              <a:t>kategorikal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382E75C-51AE-4BA2-9674-23F787E39D8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2272"/>
          <a:stretch/>
        </p:blipFill>
        <p:spPr>
          <a:xfrm>
            <a:off x="952500" y="1155700"/>
            <a:ext cx="8712200" cy="4432300"/>
          </a:xfrm>
          <a:prstGeom prst="rect">
            <a:avLst/>
          </a:prstGeom>
        </p:spPr>
      </p:pic>
      <p:sp>
        <p:nvSpPr>
          <p:cNvPr id="5" name="Freeform: Shape 4">
            <a:extLst>
              <a:ext uri="{FF2B5EF4-FFF2-40B4-BE49-F238E27FC236}">
                <a16:creationId xmlns:a16="http://schemas.microsoft.com/office/drawing/2014/main" id="{A00A212D-93B8-4EA3-AD5F-9B832F21E2AF}"/>
              </a:ext>
            </a:extLst>
          </p:cNvPr>
          <p:cNvSpPr/>
          <p:nvPr/>
        </p:nvSpPr>
        <p:spPr>
          <a:xfrm>
            <a:off x="4461929" y="2476500"/>
            <a:ext cx="1062571" cy="355600"/>
          </a:xfrm>
          <a:custGeom>
            <a:avLst/>
            <a:gdLst>
              <a:gd name="connsiteX0" fmla="*/ 1185341 w 1312341"/>
              <a:gd name="connsiteY0" fmla="*/ 228600 h 1536700"/>
              <a:gd name="connsiteX1" fmla="*/ 1109141 w 1312341"/>
              <a:gd name="connsiteY1" fmla="*/ 190500 h 1536700"/>
              <a:gd name="connsiteX2" fmla="*/ 994841 w 1312341"/>
              <a:gd name="connsiteY2" fmla="*/ 101600 h 1536700"/>
              <a:gd name="connsiteX3" fmla="*/ 905941 w 1312341"/>
              <a:gd name="connsiteY3" fmla="*/ 50800 h 1536700"/>
              <a:gd name="connsiteX4" fmla="*/ 753541 w 1312341"/>
              <a:gd name="connsiteY4" fmla="*/ 12700 h 1536700"/>
              <a:gd name="connsiteX5" fmla="*/ 702741 w 1312341"/>
              <a:gd name="connsiteY5" fmla="*/ 0 h 1536700"/>
              <a:gd name="connsiteX6" fmla="*/ 486841 w 1312341"/>
              <a:gd name="connsiteY6" fmla="*/ 12700 h 1536700"/>
              <a:gd name="connsiteX7" fmla="*/ 309041 w 1312341"/>
              <a:gd name="connsiteY7" fmla="*/ 139700 h 1536700"/>
              <a:gd name="connsiteX8" fmla="*/ 258241 w 1312341"/>
              <a:gd name="connsiteY8" fmla="*/ 177800 h 1536700"/>
              <a:gd name="connsiteX9" fmla="*/ 182041 w 1312341"/>
              <a:gd name="connsiteY9" fmla="*/ 266700 h 1536700"/>
              <a:gd name="connsiteX10" fmla="*/ 93141 w 1312341"/>
              <a:gd name="connsiteY10" fmla="*/ 304800 h 1536700"/>
              <a:gd name="connsiteX11" fmla="*/ 42341 w 1312341"/>
              <a:gd name="connsiteY11" fmla="*/ 355600 h 1536700"/>
              <a:gd name="connsiteX12" fmla="*/ 16941 w 1312341"/>
              <a:gd name="connsiteY12" fmla="*/ 457200 h 1536700"/>
              <a:gd name="connsiteX13" fmla="*/ 16941 w 1312341"/>
              <a:gd name="connsiteY13" fmla="*/ 863600 h 1536700"/>
              <a:gd name="connsiteX14" fmla="*/ 42341 w 1312341"/>
              <a:gd name="connsiteY14" fmla="*/ 901700 h 1536700"/>
              <a:gd name="connsiteX15" fmla="*/ 67741 w 1312341"/>
              <a:gd name="connsiteY15" fmla="*/ 952500 h 1536700"/>
              <a:gd name="connsiteX16" fmla="*/ 80441 w 1312341"/>
              <a:gd name="connsiteY16" fmla="*/ 1003300 h 1536700"/>
              <a:gd name="connsiteX17" fmla="*/ 93141 w 1312341"/>
              <a:gd name="connsiteY17" fmla="*/ 1041400 h 1536700"/>
              <a:gd name="connsiteX18" fmla="*/ 105841 w 1312341"/>
              <a:gd name="connsiteY18" fmla="*/ 1092200 h 1536700"/>
              <a:gd name="connsiteX19" fmla="*/ 182041 w 1312341"/>
              <a:gd name="connsiteY19" fmla="*/ 1193800 h 1536700"/>
              <a:gd name="connsiteX20" fmla="*/ 194741 w 1312341"/>
              <a:gd name="connsiteY20" fmla="*/ 1244600 h 1536700"/>
              <a:gd name="connsiteX21" fmla="*/ 270941 w 1312341"/>
              <a:gd name="connsiteY21" fmla="*/ 1333500 h 1536700"/>
              <a:gd name="connsiteX22" fmla="*/ 296341 w 1312341"/>
              <a:gd name="connsiteY22" fmla="*/ 1371600 h 1536700"/>
              <a:gd name="connsiteX23" fmla="*/ 385241 w 1312341"/>
              <a:gd name="connsiteY23" fmla="*/ 1460500 h 1536700"/>
              <a:gd name="connsiteX24" fmla="*/ 448741 w 1312341"/>
              <a:gd name="connsiteY24" fmla="*/ 1524000 h 1536700"/>
              <a:gd name="connsiteX25" fmla="*/ 499541 w 1312341"/>
              <a:gd name="connsiteY25" fmla="*/ 1536700 h 1536700"/>
              <a:gd name="connsiteX26" fmla="*/ 601141 w 1312341"/>
              <a:gd name="connsiteY26" fmla="*/ 1511300 h 1536700"/>
              <a:gd name="connsiteX27" fmla="*/ 690041 w 1312341"/>
              <a:gd name="connsiteY27" fmla="*/ 1422400 h 1536700"/>
              <a:gd name="connsiteX28" fmla="*/ 702741 w 1312341"/>
              <a:gd name="connsiteY28" fmla="*/ 1384300 h 1536700"/>
              <a:gd name="connsiteX29" fmla="*/ 740841 w 1312341"/>
              <a:gd name="connsiteY29" fmla="*/ 1371600 h 1536700"/>
              <a:gd name="connsiteX30" fmla="*/ 791641 w 1312341"/>
              <a:gd name="connsiteY30" fmla="*/ 1333500 h 1536700"/>
              <a:gd name="connsiteX31" fmla="*/ 880541 w 1312341"/>
              <a:gd name="connsiteY31" fmla="*/ 1257300 h 1536700"/>
              <a:gd name="connsiteX32" fmla="*/ 956741 w 1312341"/>
              <a:gd name="connsiteY32" fmla="*/ 1181100 h 1536700"/>
              <a:gd name="connsiteX33" fmla="*/ 1058341 w 1312341"/>
              <a:gd name="connsiteY33" fmla="*/ 1079500 h 1536700"/>
              <a:gd name="connsiteX34" fmla="*/ 1109141 w 1312341"/>
              <a:gd name="connsiteY34" fmla="*/ 1041400 h 1536700"/>
              <a:gd name="connsiteX35" fmla="*/ 1172641 w 1312341"/>
              <a:gd name="connsiteY35" fmla="*/ 977900 h 1536700"/>
              <a:gd name="connsiteX36" fmla="*/ 1198041 w 1312341"/>
              <a:gd name="connsiteY36" fmla="*/ 927100 h 1536700"/>
              <a:gd name="connsiteX37" fmla="*/ 1223441 w 1312341"/>
              <a:gd name="connsiteY37" fmla="*/ 863600 h 1536700"/>
              <a:gd name="connsiteX38" fmla="*/ 1261541 w 1312341"/>
              <a:gd name="connsiteY38" fmla="*/ 838200 h 1536700"/>
              <a:gd name="connsiteX39" fmla="*/ 1286941 w 1312341"/>
              <a:gd name="connsiteY39" fmla="*/ 800100 h 1536700"/>
              <a:gd name="connsiteX40" fmla="*/ 1312341 w 1312341"/>
              <a:gd name="connsiteY40" fmla="*/ 596900 h 1536700"/>
              <a:gd name="connsiteX41" fmla="*/ 1286941 w 1312341"/>
              <a:gd name="connsiteY41" fmla="*/ 457200 h 1536700"/>
              <a:gd name="connsiteX42" fmla="*/ 1261541 w 1312341"/>
              <a:gd name="connsiteY42" fmla="*/ 406400 h 1536700"/>
              <a:gd name="connsiteX43" fmla="*/ 1223441 w 1312341"/>
              <a:gd name="connsiteY43" fmla="*/ 381000 h 1536700"/>
              <a:gd name="connsiteX44" fmla="*/ 1198041 w 1312341"/>
              <a:gd name="connsiteY44" fmla="*/ 292100 h 1536700"/>
              <a:gd name="connsiteX45" fmla="*/ 1185341 w 1312341"/>
              <a:gd name="connsiteY45" fmla="*/ 241300 h 1536700"/>
              <a:gd name="connsiteX46" fmla="*/ 1147241 w 1312341"/>
              <a:gd name="connsiteY46" fmla="*/ 203200 h 1536700"/>
              <a:gd name="connsiteX47" fmla="*/ 1083741 w 1312341"/>
              <a:gd name="connsiteY47" fmla="*/ 228600 h 1536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312341" h="1536700">
                <a:moveTo>
                  <a:pt x="1185341" y="228600"/>
                </a:moveTo>
                <a:cubicBezTo>
                  <a:pt x="1159941" y="215900"/>
                  <a:pt x="1132770" y="206252"/>
                  <a:pt x="1109141" y="190500"/>
                </a:cubicBezTo>
                <a:cubicBezTo>
                  <a:pt x="1068980" y="163726"/>
                  <a:pt x="1033099" y="131029"/>
                  <a:pt x="994841" y="101600"/>
                </a:cubicBezTo>
                <a:cubicBezTo>
                  <a:pt x="946943" y="64755"/>
                  <a:pt x="955513" y="64320"/>
                  <a:pt x="905941" y="50800"/>
                </a:cubicBezTo>
                <a:lnTo>
                  <a:pt x="753541" y="12700"/>
                </a:lnTo>
                <a:lnTo>
                  <a:pt x="702741" y="0"/>
                </a:lnTo>
                <a:cubicBezTo>
                  <a:pt x="630774" y="4233"/>
                  <a:pt x="557532" y="-1438"/>
                  <a:pt x="486841" y="12700"/>
                </a:cubicBezTo>
                <a:cubicBezTo>
                  <a:pt x="376717" y="34725"/>
                  <a:pt x="389622" y="79265"/>
                  <a:pt x="309041" y="139700"/>
                </a:cubicBezTo>
                <a:cubicBezTo>
                  <a:pt x="292108" y="152400"/>
                  <a:pt x="273208" y="162833"/>
                  <a:pt x="258241" y="177800"/>
                </a:cubicBezTo>
                <a:cubicBezTo>
                  <a:pt x="181448" y="254593"/>
                  <a:pt x="303425" y="175662"/>
                  <a:pt x="182041" y="266700"/>
                </a:cubicBezTo>
                <a:cubicBezTo>
                  <a:pt x="156932" y="285532"/>
                  <a:pt x="122569" y="294991"/>
                  <a:pt x="93141" y="304800"/>
                </a:cubicBezTo>
                <a:cubicBezTo>
                  <a:pt x="76208" y="321733"/>
                  <a:pt x="53051" y="334181"/>
                  <a:pt x="42341" y="355600"/>
                </a:cubicBezTo>
                <a:cubicBezTo>
                  <a:pt x="26729" y="386824"/>
                  <a:pt x="16941" y="457200"/>
                  <a:pt x="16941" y="457200"/>
                </a:cubicBezTo>
                <a:cubicBezTo>
                  <a:pt x="-1937" y="627104"/>
                  <a:pt x="-9079" y="638094"/>
                  <a:pt x="16941" y="863600"/>
                </a:cubicBezTo>
                <a:cubicBezTo>
                  <a:pt x="18691" y="878763"/>
                  <a:pt x="34768" y="888448"/>
                  <a:pt x="42341" y="901700"/>
                </a:cubicBezTo>
                <a:cubicBezTo>
                  <a:pt x="51734" y="918138"/>
                  <a:pt x="61094" y="934773"/>
                  <a:pt x="67741" y="952500"/>
                </a:cubicBezTo>
                <a:cubicBezTo>
                  <a:pt x="73870" y="968843"/>
                  <a:pt x="75646" y="986517"/>
                  <a:pt x="80441" y="1003300"/>
                </a:cubicBezTo>
                <a:cubicBezTo>
                  <a:pt x="84119" y="1016172"/>
                  <a:pt x="89463" y="1028528"/>
                  <a:pt x="93141" y="1041400"/>
                </a:cubicBezTo>
                <a:cubicBezTo>
                  <a:pt x="97936" y="1058183"/>
                  <a:pt x="98965" y="1076157"/>
                  <a:pt x="105841" y="1092200"/>
                </a:cubicBezTo>
                <a:cubicBezTo>
                  <a:pt x="115172" y="1113973"/>
                  <a:pt x="176945" y="1187430"/>
                  <a:pt x="182041" y="1193800"/>
                </a:cubicBezTo>
                <a:cubicBezTo>
                  <a:pt x="186274" y="1210733"/>
                  <a:pt x="187865" y="1228557"/>
                  <a:pt x="194741" y="1244600"/>
                </a:cubicBezTo>
                <a:cubicBezTo>
                  <a:pt x="211402" y="1283475"/>
                  <a:pt x="243900" y="1301953"/>
                  <a:pt x="270941" y="1333500"/>
                </a:cubicBezTo>
                <a:cubicBezTo>
                  <a:pt x="280874" y="1345089"/>
                  <a:pt x="286130" y="1360255"/>
                  <a:pt x="296341" y="1371600"/>
                </a:cubicBezTo>
                <a:cubicBezTo>
                  <a:pt x="324376" y="1402750"/>
                  <a:pt x="355608" y="1430867"/>
                  <a:pt x="385241" y="1460500"/>
                </a:cubicBezTo>
                <a:cubicBezTo>
                  <a:pt x="406408" y="1481667"/>
                  <a:pt x="419701" y="1516740"/>
                  <a:pt x="448741" y="1524000"/>
                </a:cubicBezTo>
                <a:lnTo>
                  <a:pt x="499541" y="1536700"/>
                </a:lnTo>
                <a:cubicBezTo>
                  <a:pt x="533408" y="1528233"/>
                  <a:pt x="571207" y="1529261"/>
                  <a:pt x="601141" y="1511300"/>
                </a:cubicBezTo>
                <a:cubicBezTo>
                  <a:pt x="637077" y="1489739"/>
                  <a:pt x="690041" y="1422400"/>
                  <a:pt x="690041" y="1422400"/>
                </a:cubicBezTo>
                <a:cubicBezTo>
                  <a:pt x="694274" y="1409700"/>
                  <a:pt x="693275" y="1393766"/>
                  <a:pt x="702741" y="1384300"/>
                </a:cubicBezTo>
                <a:cubicBezTo>
                  <a:pt x="712207" y="1374834"/>
                  <a:pt x="729218" y="1378242"/>
                  <a:pt x="740841" y="1371600"/>
                </a:cubicBezTo>
                <a:cubicBezTo>
                  <a:pt x="759219" y="1361098"/>
                  <a:pt x="776674" y="1348467"/>
                  <a:pt x="791641" y="1333500"/>
                </a:cubicBezTo>
                <a:cubicBezTo>
                  <a:pt x="879599" y="1245542"/>
                  <a:pt x="724927" y="1350669"/>
                  <a:pt x="880541" y="1257300"/>
                </a:cubicBezTo>
                <a:cubicBezTo>
                  <a:pt x="905694" y="1181841"/>
                  <a:pt x="873193" y="1251795"/>
                  <a:pt x="956741" y="1181100"/>
                </a:cubicBezTo>
                <a:cubicBezTo>
                  <a:pt x="993303" y="1150163"/>
                  <a:pt x="1020025" y="1108237"/>
                  <a:pt x="1058341" y="1079500"/>
                </a:cubicBezTo>
                <a:cubicBezTo>
                  <a:pt x="1075274" y="1066800"/>
                  <a:pt x="1094174" y="1056367"/>
                  <a:pt x="1109141" y="1041400"/>
                </a:cubicBezTo>
                <a:cubicBezTo>
                  <a:pt x="1193808" y="956733"/>
                  <a:pt x="1071041" y="1045633"/>
                  <a:pt x="1172641" y="977900"/>
                </a:cubicBezTo>
                <a:cubicBezTo>
                  <a:pt x="1181108" y="960967"/>
                  <a:pt x="1190352" y="944400"/>
                  <a:pt x="1198041" y="927100"/>
                </a:cubicBezTo>
                <a:cubicBezTo>
                  <a:pt x="1207300" y="906268"/>
                  <a:pt x="1210190" y="882151"/>
                  <a:pt x="1223441" y="863600"/>
                </a:cubicBezTo>
                <a:cubicBezTo>
                  <a:pt x="1232313" y="851180"/>
                  <a:pt x="1248841" y="846667"/>
                  <a:pt x="1261541" y="838200"/>
                </a:cubicBezTo>
                <a:cubicBezTo>
                  <a:pt x="1270008" y="825500"/>
                  <a:pt x="1280115" y="813752"/>
                  <a:pt x="1286941" y="800100"/>
                </a:cubicBezTo>
                <a:cubicBezTo>
                  <a:pt x="1314354" y="745274"/>
                  <a:pt x="1309917" y="628412"/>
                  <a:pt x="1312341" y="596900"/>
                </a:cubicBezTo>
                <a:cubicBezTo>
                  <a:pt x="1307705" y="564450"/>
                  <a:pt x="1300760" y="494049"/>
                  <a:pt x="1286941" y="457200"/>
                </a:cubicBezTo>
                <a:cubicBezTo>
                  <a:pt x="1280294" y="439473"/>
                  <a:pt x="1273661" y="420944"/>
                  <a:pt x="1261541" y="406400"/>
                </a:cubicBezTo>
                <a:cubicBezTo>
                  <a:pt x="1251770" y="394674"/>
                  <a:pt x="1236141" y="389467"/>
                  <a:pt x="1223441" y="381000"/>
                </a:cubicBezTo>
                <a:cubicBezTo>
                  <a:pt x="1183739" y="222191"/>
                  <a:pt x="1234480" y="419637"/>
                  <a:pt x="1198041" y="292100"/>
                </a:cubicBezTo>
                <a:cubicBezTo>
                  <a:pt x="1193246" y="275317"/>
                  <a:pt x="1194001" y="256455"/>
                  <a:pt x="1185341" y="241300"/>
                </a:cubicBezTo>
                <a:cubicBezTo>
                  <a:pt x="1176430" y="225706"/>
                  <a:pt x="1159941" y="215900"/>
                  <a:pt x="1147241" y="203200"/>
                </a:cubicBezTo>
                <a:lnTo>
                  <a:pt x="1083741" y="228600"/>
                </a:lnTo>
              </a:path>
            </a:pathLst>
          </a:custGeom>
          <a:noFill/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2EE1A2D-6BF2-4C22-B48F-1C5367A711F8}"/>
              </a:ext>
            </a:extLst>
          </p:cNvPr>
          <p:cNvSpPr/>
          <p:nvPr/>
        </p:nvSpPr>
        <p:spPr>
          <a:xfrm>
            <a:off x="7861300" y="3949700"/>
            <a:ext cx="3910700" cy="1358900"/>
          </a:xfrm>
          <a:prstGeom prst="rect">
            <a:avLst/>
          </a:prstGeom>
          <a:solidFill>
            <a:schemeClr val="tx1"/>
          </a:solidFill>
        </p:spPr>
        <p:txBody>
          <a:bodyPr vert="horz" lIns="72000" tIns="180000" rIns="180000" bIns="0" rtlCol="0" anchor="t">
            <a:noAutofit/>
          </a:bodyPr>
          <a:lstStyle/>
          <a:p>
            <a:pPr algn="r">
              <a:spcBef>
                <a:spcPct val="0"/>
              </a:spcBef>
            </a:pPr>
            <a:r>
              <a:rPr lang="en-US" sz="2400" dirty="0" err="1">
                <a:solidFill>
                  <a:schemeClr val="bg1"/>
                </a:solidFill>
                <a:latin typeface="Rockwell" panose="02060603020205020403" pitchFamily="18" charset="0"/>
                <a:ea typeface="+mj-ea"/>
                <a:cs typeface="+mj-cs"/>
              </a:rPr>
              <a:t>Dituliskan</a:t>
            </a:r>
            <a:r>
              <a:rPr lang="en-US" sz="2400" dirty="0">
                <a:solidFill>
                  <a:schemeClr val="bg1"/>
                </a:solidFill>
                <a:latin typeface="Rockwell" panose="02060603020205020403" pitchFamily="18" charset="0"/>
                <a:ea typeface="+mj-ea"/>
                <a:cs typeface="+mj-cs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Rockwell" panose="02060603020205020403" pitchFamily="18" charset="0"/>
                <a:ea typeface="+mj-ea"/>
                <a:cs typeface="+mj-cs"/>
              </a:rPr>
              <a:t>sesuai</a:t>
            </a:r>
            <a:r>
              <a:rPr lang="en-US" sz="2400" dirty="0">
                <a:solidFill>
                  <a:schemeClr val="bg1"/>
                </a:solidFill>
                <a:latin typeface="Rockwell" panose="02060603020205020403" pitchFamily="18" charset="0"/>
                <a:ea typeface="+mj-ea"/>
                <a:cs typeface="+mj-cs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Rockwell" panose="02060603020205020403" pitchFamily="18" charset="0"/>
                <a:ea typeface="+mj-ea"/>
                <a:cs typeface="+mj-cs"/>
              </a:rPr>
              <a:t>defenisi</a:t>
            </a:r>
            <a:r>
              <a:rPr lang="en-US" sz="2400" dirty="0">
                <a:solidFill>
                  <a:schemeClr val="bg1"/>
                </a:solidFill>
                <a:latin typeface="Rockwell" panose="02060603020205020403" pitchFamily="18" charset="0"/>
                <a:ea typeface="+mj-ea"/>
                <a:cs typeface="+mj-cs"/>
              </a:rPr>
              <a:t> yang </a:t>
            </a:r>
            <a:r>
              <a:rPr lang="en-US" sz="2400" dirty="0" err="1">
                <a:solidFill>
                  <a:schemeClr val="bg1"/>
                </a:solidFill>
                <a:latin typeface="Rockwell" panose="02060603020205020403" pitchFamily="18" charset="0"/>
                <a:ea typeface="+mj-ea"/>
                <a:cs typeface="+mj-cs"/>
              </a:rPr>
              <a:t>dibuat</a:t>
            </a:r>
            <a:endParaRPr lang="en-US" sz="2400" dirty="0">
              <a:solidFill>
                <a:schemeClr val="bg1"/>
              </a:solidFill>
              <a:latin typeface="Rockwell" panose="02060603020205020403" pitchFamily="18" charset="0"/>
              <a:ea typeface="+mj-ea"/>
              <a:cs typeface="+mj-cs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E7935BD-578C-4C18-841F-404EB46D911B}"/>
              </a:ext>
            </a:extLst>
          </p:cNvPr>
          <p:cNvCxnSpPr/>
          <p:nvPr/>
        </p:nvCxnSpPr>
        <p:spPr>
          <a:xfrm flipH="1" flipV="1">
            <a:off x="4775200" y="3568700"/>
            <a:ext cx="3086100" cy="91440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45380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CB3F50D-1C70-41C5-8555-7ECA2D4A011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8</a:t>
            </a:fld>
            <a:endParaRPr lang="en-US" noProof="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38DCA86-7269-43C0-B35E-F841139C69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1028500"/>
          </a:xfrm>
        </p:spPr>
        <p:txBody>
          <a:bodyPr/>
          <a:lstStyle/>
          <a:p>
            <a:r>
              <a:rPr lang="en-US" dirty="0"/>
              <a:t>Entry Data;  Click Data View dan </a:t>
            </a:r>
            <a:r>
              <a:rPr lang="en-US" dirty="0" err="1"/>
              <a:t>masukkan</a:t>
            </a:r>
            <a:r>
              <a:rPr lang="en-US" dirty="0"/>
              <a:t> data </a:t>
            </a:r>
            <a:r>
              <a:rPr lang="en-US" dirty="0" err="1"/>
              <a:t>sesuai</a:t>
            </a:r>
            <a:r>
              <a:rPr lang="en-US" dirty="0"/>
              <a:t> </a:t>
            </a:r>
            <a:r>
              <a:rPr lang="en-US" dirty="0" err="1"/>
              <a:t>pengamatan</a:t>
            </a:r>
            <a:r>
              <a:rPr lang="en-US" dirty="0"/>
              <a:t> dan </a:t>
            </a:r>
            <a:r>
              <a:rPr lang="en-US" dirty="0" err="1"/>
              <a:t>variabel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D7C8729-DCC8-4A79-96BA-60814694C9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420"/>
          <a:stretch/>
        </p:blipFill>
        <p:spPr>
          <a:xfrm>
            <a:off x="1536700" y="1676400"/>
            <a:ext cx="6604000" cy="3517900"/>
          </a:xfrm>
          <a:prstGeom prst="rect">
            <a:avLst/>
          </a:prstGeom>
        </p:spPr>
      </p:pic>
      <p:sp>
        <p:nvSpPr>
          <p:cNvPr id="6" name="Freeform: Shape 5">
            <a:extLst>
              <a:ext uri="{FF2B5EF4-FFF2-40B4-BE49-F238E27FC236}">
                <a16:creationId xmlns:a16="http://schemas.microsoft.com/office/drawing/2014/main" id="{C65DE696-F65A-45B5-8EAB-BB6EDDDB2C4A}"/>
              </a:ext>
            </a:extLst>
          </p:cNvPr>
          <p:cNvSpPr/>
          <p:nvPr/>
        </p:nvSpPr>
        <p:spPr>
          <a:xfrm>
            <a:off x="1397000" y="4724400"/>
            <a:ext cx="965200" cy="685800"/>
          </a:xfrm>
          <a:custGeom>
            <a:avLst/>
            <a:gdLst>
              <a:gd name="connsiteX0" fmla="*/ 769143 w 921593"/>
              <a:gd name="connsiteY0" fmla="*/ 296889 h 434190"/>
              <a:gd name="connsiteX1" fmla="*/ 19843 w 921593"/>
              <a:gd name="connsiteY1" fmla="*/ 423889 h 434190"/>
              <a:gd name="connsiteX2" fmla="*/ 273843 w 921593"/>
              <a:gd name="connsiteY2" fmla="*/ 30189 h 434190"/>
              <a:gd name="connsiteX3" fmla="*/ 883443 w 921593"/>
              <a:gd name="connsiteY3" fmla="*/ 55589 h 434190"/>
              <a:gd name="connsiteX4" fmla="*/ 769143 w 921593"/>
              <a:gd name="connsiteY4" fmla="*/ 296889 h 4341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1593" h="434190">
                <a:moveTo>
                  <a:pt x="769143" y="296889"/>
                </a:moveTo>
                <a:cubicBezTo>
                  <a:pt x="625210" y="358272"/>
                  <a:pt x="102393" y="468339"/>
                  <a:pt x="19843" y="423889"/>
                </a:cubicBezTo>
                <a:cubicBezTo>
                  <a:pt x="-62707" y="379439"/>
                  <a:pt x="129910" y="91572"/>
                  <a:pt x="273843" y="30189"/>
                </a:cubicBezTo>
                <a:cubicBezTo>
                  <a:pt x="417776" y="-31194"/>
                  <a:pt x="803010" y="13256"/>
                  <a:pt x="883443" y="55589"/>
                </a:cubicBezTo>
                <a:cubicBezTo>
                  <a:pt x="963876" y="97922"/>
                  <a:pt x="913076" y="235506"/>
                  <a:pt x="769143" y="296889"/>
                </a:cubicBezTo>
                <a:close/>
              </a:path>
            </a:pathLst>
          </a:custGeom>
          <a:noFill/>
          <a:ln w="28575">
            <a:solidFill>
              <a:srgbClr val="FF0000"/>
            </a:solidFill>
          </a:ln>
        </p:spPr>
        <p:txBody>
          <a:bodyPr vert="horz" lIns="72000" tIns="180000" rIns="180000" bIns="0" rtlCol="0" anchor="t">
            <a:noAutofit/>
          </a:bodyPr>
          <a:lstStyle/>
          <a:p>
            <a:pPr algn="r">
              <a:lnSpc>
                <a:spcPts val="4700"/>
              </a:lnSpc>
              <a:spcBef>
                <a:spcPct val="0"/>
              </a:spcBef>
            </a:pPr>
            <a:endParaRPr lang="en-US" sz="4500">
              <a:solidFill>
                <a:schemeClr val="bg1"/>
              </a:solidFill>
              <a:latin typeface="Rockwell" panose="02060603020205020403" pitchFamily="18" charset="0"/>
              <a:ea typeface="+mj-ea"/>
              <a:cs typeface="+mj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7286592-576E-4514-92FE-F21FE96DA71E}"/>
              </a:ext>
            </a:extLst>
          </p:cNvPr>
          <p:cNvSpPr txBox="1"/>
          <p:nvPr/>
        </p:nvSpPr>
        <p:spPr>
          <a:xfrm>
            <a:off x="8597900" y="1267541"/>
            <a:ext cx="3313800" cy="5016758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Masukkan </a:t>
            </a:r>
            <a:r>
              <a:rPr lang="en-US" sz="3200" dirty="0" err="1">
                <a:solidFill>
                  <a:schemeClr val="bg1"/>
                </a:solidFill>
              </a:rPr>
              <a:t>setiap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nilai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pengamatan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untuk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setiap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variabel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sampai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selesai</a:t>
            </a:r>
            <a:r>
              <a:rPr lang="en-US" sz="3200" dirty="0">
                <a:solidFill>
                  <a:schemeClr val="bg1"/>
                </a:solidFill>
              </a:rPr>
              <a:t>, </a:t>
            </a:r>
            <a:r>
              <a:rPr lang="en-US" sz="3200" dirty="0" err="1">
                <a:solidFill>
                  <a:schemeClr val="bg1"/>
                </a:solidFill>
              </a:rPr>
              <a:t>sehingga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diperoleh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seperti</a:t>
            </a:r>
            <a:r>
              <a:rPr lang="en-US" sz="3200" dirty="0">
                <a:solidFill>
                  <a:schemeClr val="bg1"/>
                </a:solidFill>
              </a:rPr>
              <a:t> slide </a:t>
            </a:r>
            <a:r>
              <a:rPr lang="en-US" sz="3200" dirty="0" err="1">
                <a:solidFill>
                  <a:schemeClr val="bg1"/>
                </a:solidFill>
              </a:rPr>
              <a:t>berikut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21037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55F9B67-09F2-4713-8935-155BF0E27C13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9</a:t>
            </a:fld>
            <a:endParaRPr lang="en-US" noProof="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0BE2C3C-56EE-44DC-AD42-0DA5CFC7F3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000" y="368500"/>
            <a:ext cx="11340000" cy="432000"/>
          </a:xfrm>
        </p:spPr>
        <p:txBody>
          <a:bodyPr/>
          <a:lstStyle/>
          <a:p>
            <a:r>
              <a:rPr lang="en-US" dirty="0" err="1"/>
              <a:t>Penampakan</a:t>
            </a:r>
            <a:r>
              <a:rPr lang="en-US" dirty="0"/>
              <a:t> </a:t>
            </a:r>
            <a:r>
              <a:rPr lang="en-US" dirty="0" err="1"/>
              <a:t>sesudah</a:t>
            </a:r>
            <a:r>
              <a:rPr lang="en-US" dirty="0"/>
              <a:t> data </a:t>
            </a:r>
            <a:r>
              <a:rPr lang="en-US" dirty="0" err="1"/>
              <a:t>semua</a:t>
            </a:r>
            <a:r>
              <a:rPr lang="en-US" dirty="0"/>
              <a:t> </a:t>
            </a:r>
            <a:r>
              <a:rPr lang="en-US" dirty="0" err="1"/>
              <a:t>selesai</a:t>
            </a:r>
            <a:r>
              <a:rPr lang="en-US" dirty="0"/>
              <a:t> di entry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4CA251A-55C0-44FF-9AED-83E873BC8D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445"/>
          <a:stretch/>
        </p:blipFill>
        <p:spPr>
          <a:xfrm>
            <a:off x="425999" y="971550"/>
            <a:ext cx="5568401" cy="49149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26F253F-00B6-4EBE-94B5-70D911A1F9D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810"/>
          <a:stretch/>
        </p:blipFill>
        <p:spPr>
          <a:xfrm>
            <a:off x="6197600" y="971551"/>
            <a:ext cx="5850400" cy="491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13145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31">
      <a:dk1>
        <a:sysClr val="windowText" lastClr="000000"/>
      </a:dk1>
      <a:lt1>
        <a:srgbClr val="FFFFFF"/>
      </a:lt1>
      <a:dk2>
        <a:srgbClr val="3F3F3F"/>
      </a:dk2>
      <a:lt2>
        <a:srgbClr val="F2F2F2"/>
      </a:lt2>
      <a:accent1>
        <a:srgbClr val="056AFF"/>
      </a:accent1>
      <a:accent2>
        <a:srgbClr val="FF391E"/>
      </a:accent2>
      <a:accent3>
        <a:srgbClr val="A1CC18"/>
      </a:accent3>
      <a:accent4>
        <a:srgbClr val="FFC000"/>
      </a:accent4>
      <a:accent5>
        <a:srgbClr val="1554B2"/>
      </a:accent5>
      <a:accent6>
        <a:srgbClr val="8BB20C"/>
      </a:accent6>
      <a:hlink>
        <a:srgbClr val="056AFF"/>
      </a:hlink>
      <a:folHlink>
        <a:srgbClr val="056AFF"/>
      </a:folHlink>
    </a:clrScheme>
    <a:fontScheme name="Custom 150">
      <a:majorFont>
        <a:latin typeface="Rockwell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>
          <a:gsLst>
            <a:gs pos="83186">
              <a:schemeClr val="tx1"/>
            </a:gs>
            <a:gs pos="0">
              <a:schemeClr val="accent1">
                <a:alpha val="50000"/>
              </a:schemeClr>
            </a:gs>
            <a:gs pos="46000">
              <a:schemeClr val="accent1">
                <a:lumMod val="50000"/>
                <a:alpha val="90000"/>
              </a:schemeClr>
            </a:gs>
          </a:gsLst>
          <a:lin ang="3600000" scaled="0"/>
        </a:gradFill>
      </a:spPr>
      <a:bodyPr vert="horz" lIns="72000" tIns="180000" rIns="180000" bIns="0" rtlCol="0" anchor="t">
        <a:noAutofit/>
      </a:bodyPr>
      <a:lstStyle>
        <a:defPPr algn="r">
          <a:lnSpc>
            <a:spcPts val="4700"/>
          </a:lnSpc>
          <a:spcBef>
            <a:spcPct val="0"/>
          </a:spcBef>
          <a:defRPr sz="4500">
            <a:solidFill>
              <a:schemeClr val="bg1"/>
            </a:solidFill>
            <a:latin typeface="Rockwell" panose="02060603020205020403" pitchFamily="18" charset="0"/>
            <a:ea typeface="+mj-ea"/>
            <a:cs typeface="+mj-cs"/>
          </a:defRPr>
        </a:defPPr>
      </a:lstStyle>
    </a:spDef>
  </a:objectDefaults>
  <a:extraClrSchemeLst/>
  <a:extLst>
    <a:ext uri="{05A4C25C-085E-4340-85A3-A5531E510DB2}">
      <thm15:themeFamily xmlns:thm15="http://schemas.microsoft.com/office/thememl/2012/main" name="TF00564740_Dark wood presentation_CLR_v3" id="{49638A16-5E55-4B30-AEB1-0A03F30AF386}" vid="{D58A18CD-A37E-4397-8A63-7F191E6C54B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77210f24a1be23c92c90fd886aa0aa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60e05723c5c1908df1a1a4ebf11d344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535D37E-7F4E-4FAA-AEBF-D3016C5066C4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2.xml><?xml version="1.0" encoding="utf-8"?>
<ds:datastoreItem xmlns:ds="http://schemas.openxmlformats.org/officeDocument/2006/customXml" ds:itemID="{A54D3619-0FAE-444B-BDB2-2354531561E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94B36EA-CF11-40D0-93CA-F9002F3EA35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Dark wood presentation</Template>
  <TotalTime>0</TotalTime>
  <Words>2688</Words>
  <Application>Microsoft Office PowerPoint</Application>
  <PresentationFormat>Widescreen</PresentationFormat>
  <Paragraphs>1194</Paragraphs>
  <Slides>44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0" baseType="lpstr">
      <vt:lpstr>Arial</vt:lpstr>
      <vt:lpstr>Calibri</vt:lpstr>
      <vt:lpstr>Calibri Light</vt:lpstr>
      <vt:lpstr>Rockwell</vt:lpstr>
      <vt:lpstr>Times New Roman</vt:lpstr>
      <vt:lpstr>Office Theme</vt:lpstr>
      <vt:lpstr>PANDUAN PENGGUNAAN SPSS UNTUK ANALISIS DATA</vt:lpstr>
      <vt:lpstr>Memulai membuka SPSS</vt:lpstr>
      <vt:lpstr>Data Editor akan ditunjukkan  dengan perintah “file”, “new”, “data”, dan ENTER</vt:lpstr>
      <vt:lpstr>Katakan data yang akan diolah terdiri dari 99 industry rumah tangga dengan 7 variabel berikut akan dilakukan entry data dengan SPSS</vt:lpstr>
      <vt:lpstr>Untuk memberi nama variabel:  Pilih Variable View dan lakukan seperti berikut:</vt:lpstr>
      <vt:lpstr>Ketikkan nama dan identitas variabel lainnya sesuai variabel masing-masing, sehingga diperoleh seperti berikut</vt:lpstr>
      <vt:lpstr>Cara membuat “value” dari variable kategorikal</vt:lpstr>
      <vt:lpstr>Entry Data;  Click Data View dan masukkan data sesuai pengamatan dan variabel</vt:lpstr>
      <vt:lpstr>Penampakan sesudah data semua selesai di entry</vt:lpstr>
      <vt:lpstr>Untuk mendapatkan deskripsi statistik, tersedia menu “Frequencies,” “Descriptive Statistics”, dan “Explore”</vt:lpstr>
      <vt:lpstr>PowerPoint Presentation</vt:lpstr>
      <vt:lpstr>The Output for Frequencies</vt:lpstr>
      <vt:lpstr>PowerPoint Presentation</vt:lpstr>
      <vt:lpstr>DESCRIPTIVE STATISTICS: Analyze, Descriptive Statistics, Descriptive, Variable(s)</vt:lpstr>
      <vt:lpstr>PowerPoint Presentation</vt:lpstr>
      <vt:lpstr>Explore: “Analyze”, “Descriptives”, “Explore”, Variable(s), Statistics, Plots</vt:lpstr>
      <vt:lpstr>The Output of Explore</vt:lpstr>
      <vt:lpstr>The Output of Explore</vt:lpstr>
      <vt:lpstr>Crosstabulation: “Descriptive Statistics”, “Crosstab”, select Variables, “Statistics”</vt:lpstr>
      <vt:lpstr>The Output of Crosstab</vt:lpstr>
      <vt:lpstr>Graphs, Legacy, Histograms, Variable(s)</vt:lpstr>
      <vt:lpstr>The output of Histogram</vt:lpstr>
      <vt:lpstr>STEM AND LEAF DIAGRAM; analyze, descriptive statistics, explore, dependent lists, statistics, plot</vt:lpstr>
      <vt:lpstr>PowerPoint Presentation</vt:lpstr>
      <vt:lpstr>PowerPoint Presentation</vt:lpstr>
      <vt:lpstr>PLOT DIAGRAM: Graphs, Legacy, Scatter/Dot, Simple Scatter, Define, Y-Axis, X-Axis</vt:lpstr>
      <vt:lpstr>BOX-PLOT DIAGRAM: Graphs, Legacy, Boxplot, Simple Boxplot, Define, Variable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Correlation: “Analyze”, “Correlate”, “Bivariate”, Variables, “Pearson”, Options</vt:lpstr>
      <vt:lpstr>Regression ; Analyze, Regression, Linear, Dependent Variable, Independent Variable(s)</vt:lpstr>
      <vt:lpstr>PowerPoint Presentation</vt:lpstr>
      <vt:lpstr>PowerPoint Presentation</vt:lpstr>
      <vt:lpstr>PowerPoint Presentation</vt:lpstr>
      <vt:lpstr>PowerPoint Presentation</vt:lpstr>
      <vt:lpstr>Heteroscedasticity</vt:lpstr>
      <vt:lpstr>PowerPoint Presentation</vt:lpstr>
      <vt:lpstr>Multicollinearity:</vt:lpstr>
      <vt:lpstr>PowerPoint Presentation</vt:lpstr>
      <vt:lpstr>Autocorrelation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2020-04-14T08:20:21Z</dcterms:created>
  <dcterms:modified xsi:type="dcterms:W3CDTF">2020-04-16T11:47:58Z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